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58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E5CE"/>
    <a:srgbClr val="020D43"/>
    <a:srgbClr val="031673"/>
    <a:srgbClr val="A6F4EB"/>
    <a:srgbClr val="D6F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326" y="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E049-465E-D2D7-4883-B70E4E23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2ABD4-B961-EA5D-B5A7-CEE78C06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F482-2701-322A-14A4-627916D6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EEFB-AA5C-C38C-DE34-E8743E9E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EF078-2E83-AEDC-8286-D8E960B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719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42F0-0C99-D3A2-7543-A6D3771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0E46-B583-5163-3757-005D2B24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3DAC-D194-F91B-93EA-6DA25B12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00F4-238F-3036-10E5-1AAFA4C2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8707D-7570-EFEA-5E51-5495A6B3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6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E3C5F-B123-C714-BC76-56BBA2F6B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8693-1340-532D-AEA8-8C3F797C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9A43-971D-5E32-CFCE-2D91C023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F440-19B0-7EC1-555D-C6D323FA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7D6B-071D-3CEB-E2A3-AA7AC424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2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0AAF-2740-9770-CD6D-A87C72E9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E7EA-FC8D-3EC5-355C-C0CAC6D7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2DF9-F43F-747A-4EFE-EFB977C7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20E7-AE41-7887-F00D-C7771736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AAF6-8549-2494-E612-0F155A61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8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8AA-78EC-E2B1-5060-C5EB6E3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62AAE-E944-AB4E-76E7-4A047A03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700D-75FA-8250-DD63-CA139658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B0CB8-47EC-712B-9ED3-926CA2A8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D826-3E0C-8BE4-1A20-7F482AEE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7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322F-B1B4-5A52-D714-515B3CAC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A745-F009-3F1A-6F6F-D401F29B5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C065F-1C45-2C5B-ED0D-7A0248CD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B5A3F-57C3-F6C6-8DCD-9499CEEA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A821F-4C49-0607-766C-B9127B5A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DE88-4F1C-8C46-C1F1-97C654FE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23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45C2-7EA3-1A1C-C94F-33EF6898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2AB4-CE17-7116-3586-26B62840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2271-6C48-54C6-974A-07A8DFB5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00958-5C53-DDD3-BB0F-C744F7431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3E6A6-1A94-90C7-AEA3-143FF6F72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8A416-D3DA-8CD3-17CA-A8759B6F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C8BA3-2F77-263A-074C-E2778806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3B0BB-9282-BB57-D341-EDD2849C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4916-7D62-C886-B7A7-164CF53B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572D0-D3C1-CEF7-8514-125ADE0E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9CF6F-FF44-8B48-2271-4AD9C454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A95EC-E6B5-9A31-55AB-BF93BBFB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55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75332-4919-FA31-A9CB-50551536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509CA-86BF-C6AD-4D1A-69324D2F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2931B-E1DA-08C6-5DD5-2BE6BE13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74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5B8F-EB33-8E50-69C7-ADF4590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D4F6-1B41-C804-15E8-BA7A5ECE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28ED8-4AF4-3EAC-60ED-AE42DCB2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D0BFD-344C-0885-974A-05D8836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EDFD2-3B31-D80A-7366-ED2BFC69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5FCEC-6736-4820-2F7B-3ED2CFE1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85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F172-7DB6-5EF0-AAFF-91B1BCF0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ECB39-2968-FDD7-A324-2BEB2AE4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11331-6CCE-B387-24A9-BD7C04CD2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58C6-EE05-CCBB-8294-6CA5DFBC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5DE77-8609-A9F6-1556-869FE402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6C43-F6D2-6A83-0871-77D3D9D3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3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16796-88E3-E806-6401-E6E169D0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6356-C7F5-E022-5ED0-125BE49A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B7A5-DD6A-868D-C2CA-4F1F0B2A2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0C04-C96B-4FB1-BEC8-782CB567A5DB}" type="datetimeFigureOut">
              <a:rPr lang="es-CO" smtClean="0"/>
              <a:t>31/08/2023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AB2F-6381-3C5D-6213-8397C03C8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BC5D-1B9B-317F-D1A4-BC33E279D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4751-2817-4855-A8CB-154F2770AE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9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9055-93FF-0033-21C0-B08641422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Resultados reto técnico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20257-3DA5-5B52-4DF3-07D74B5CB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Científico de datos</a:t>
            </a:r>
            <a:br>
              <a:rPr lang="es-CO" dirty="0">
                <a:solidFill>
                  <a:srgbClr val="020D43"/>
                </a:solidFill>
                <a:latin typeface="Nunito" pitchFamily="2" charset="0"/>
              </a:rPr>
            </a:br>
            <a:r>
              <a:rPr lang="es-CO" dirty="0" err="1">
                <a:solidFill>
                  <a:srgbClr val="020D43"/>
                </a:solidFill>
                <a:latin typeface="Nunito" pitchFamily="2" charset="0"/>
              </a:rPr>
              <a:t>Dacodes</a:t>
            </a:r>
            <a:br>
              <a:rPr lang="es-CO" dirty="0">
                <a:solidFill>
                  <a:srgbClr val="020D43"/>
                </a:solidFill>
                <a:latin typeface="Nunito" pitchFamily="2" charset="0"/>
              </a:rPr>
            </a:br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Ingeniera de sistemas Leidy Romero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FD9D5-A0B2-9590-E2F5-1A2B3956F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803" y="241336"/>
            <a:ext cx="587139" cy="601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2ED48-A2C8-A473-4A29-CCC50161CF1C}"/>
              </a:ext>
            </a:extLst>
          </p:cNvPr>
          <p:cNvSpPr txBox="1"/>
          <p:nvPr/>
        </p:nvSpPr>
        <p:spPr>
          <a:xfrm>
            <a:off x="11365831" y="6247332"/>
            <a:ext cx="33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6E5CE"/>
                </a:solidFill>
                <a:latin typeface="Nunito" pitchFamily="2" charset="0"/>
              </a:rPr>
              <a:t>1</a:t>
            </a:r>
            <a:endParaRPr lang="es-CO" dirty="0">
              <a:solidFill>
                <a:srgbClr val="26E5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9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606-9A7C-5A4E-C935-523F5970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Pregunta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3548F9-D684-9592-4EC7-26877AA5179E}"/>
              </a:ext>
            </a:extLst>
          </p:cNvPr>
          <p:cNvSpPr txBox="1">
            <a:spLocks/>
          </p:cNvSpPr>
          <p:nvPr/>
        </p:nvSpPr>
        <p:spPr>
          <a:xfrm>
            <a:off x="4284044" y="1848277"/>
            <a:ext cx="5735855" cy="4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b="1" dirty="0">
                <a:solidFill>
                  <a:srgbClr val="020D43"/>
                </a:solidFill>
                <a:latin typeface="Nunito" pitchFamily="2" charset="0"/>
              </a:rPr>
              <a:t>Precio por m2 = precio final / m2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FD53ED-5F20-910B-CD0E-AD93C3247991}"/>
              </a:ext>
            </a:extLst>
          </p:cNvPr>
          <p:cNvSpPr txBox="1"/>
          <p:nvPr/>
        </p:nvSpPr>
        <p:spPr>
          <a:xfrm>
            <a:off x="309986" y="6276590"/>
            <a:ext cx="10121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u="sng" dirty="0">
                <a:solidFill>
                  <a:srgbClr val="0070C0"/>
                </a:solidFill>
              </a:rPr>
              <a:t>https://datos.cdmx.gob.mx/dataset/</a:t>
            </a:r>
            <a:br>
              <a:rPr lang="es-CO" sz="1200" u="sng" dirty="0">
                <a:solidFill>
                  <a:srgbClr val="0070C0"/>
                </a:solidFill>
              </a:rPr>
            </a:br>
            <a:r>
              <a:rPr lang="es-CO" sz="1200" u="sng" dirty="0">
                <a:solidFill>
                  <a:srgbClr val="0070C0"/>
                </a:solidFill>
              </a:rPr>
              <a:t>https://www.kaggle.com/datasets/emmanuelleai/salarios-en-mexico?select=Salarios+en+Mexico.csv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6EF7F485-D7EF-F856-AC25-00C930E3B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8516"/>
              </p:ext>
            </p:extLst>
          </p:nvPr>
        </p:nvGraphicFramePr>
        <p:xfrm>
          <a:off x="915202" y="2736656"/>
          <a:ext cx="1072174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174">
                  <a:extLst>
                    <a:ext uri="{9D8B030D-6E8A-4147-A177-3AD203B41FA5}">
                      <a16:colId xmlns:a16="http://schemas.microsoft.com/office/drawing/2014/main" val="2611773945"/>
                    </a:ext>
                  </a:extLst>
                </a:gridCol>
                <a:gridCol w="1160085">
                  <a:extLst>
                    <a:ext uri="{9D8B030D-6E8A-4147-A177-3AD203B41FA5}">
                      <a16:colId xmlns:a16="http://schemas.microsoft.com/office/drawing/2014/main" val="3957258113"/>
                    </a:ext>
                  </a:extLst>
                </a:gridCol>
                <a:gridCol w="404261">
                  <a:extLst>
                    <a:ext uri="{9D8B030D-6E8A-4147-A177-3AD203B41FA5}">
                      <a16:colId xmlns:a16="http://schemas.microsoft.com/office/drawing/2014/main" val="3687487268"/>
                    </a:ext>
                  </a:extLst>
                </a:gridCol>
                <a:gridCol w="1135781">
                  <a:extLst>
                    <a:ext uri="{9D8B030D-6E8A-4147-A177-3AD203B41FA5}">
                      <a16:colId xmlns:a16="http://schemas.microsoft.com/office/drawing/2014/main" val="1076731034"/>
                    </a:ext>
                  </a:extLst>
                </a:gridCol>
                <a:gridCol w="943276">
                  <a:extLst>
                    <a:ext uri="{9D8B030D-6E8A-4147-A177-3AD203B41FA5}">
                      <a16:colId xmlns:a16="http://schemas.microsoft.com/office/drawing/2014/main" val="2128360488"/>
                    </a:ext>
                  </a:extLst>
                </a:gridCol>
                <a:gridCol w="1241659">
                  <a:extLst>
                    <a:ext uri="{9D8B030D-6E8A-4147-A177-3AD203B41FA5}">
                      <a16:colId xmlns:a16="http://schemas.microsoft.com/office/drawing/2014/main" val="366221926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325485485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3883292555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2679836764"/>
                    </a:ext>
                  </a:extLst>
                </a:gridCol>
                <a:gridCol w="1357161">
                  <a:extLst>
                    <a:ext uri="{9D8B030D-6E8A-4147-A177-3AD203B41FA5}">
                      <a16:colId xmlns:a16="http://schemas.microsoft.com/office/drawing/2014/main" val="572643100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Variables relevantes según cada método:</a:t>
                      </a:r>
                    </a:p>
                  </a:txBody>
                  <a:tcPr>
                    <a:solidFill>
                      <a:srgbClr val="020D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Lasso</a:t>
                      </a:r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final_price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m2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since_value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bathrooms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num_bedrooms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days_on_site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</a:t>
                      </a:r>
                      <a:r>
                        <a:rPr lang="es-CO" sz="1200" b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200" b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</a:t>
                      </a:r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parking_lots</a:t>
                      </a:r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200" b="0" kern="120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6F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3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Árboles</a:t>
                      </a:r>
                    </a:p>
                  </a:txBody>
                  <a:tcPr>
                    <a:solidFill>
                      <a:srgbClr val="A6F4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final_price</a:t>
                      </a:r>
                      <a:endParaRPr lang="es-CO" sz="1200" dirty="0"/>
                    </a:p>
                  </a:txBody>
                  <a:tcPr>
                    <a:solidFill>
                      <a:srgbClr val="A6F4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m2</a:t>
                      </a:r>
                      <a:endParaRPr lang="es-CO" sz="1200" dirty="0"/>
                    </a:p>
                  </a:txBody>
                  <a:tcPr>
                    <a:solidFill>
                      <a:srgbClr val="A6F4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since_value</a:t>
                      </a:r>
                      <a:endParaRPr lang="es-CO" sz="1200" dirty="0"/>
                    </a:p>
                  </a:txBody>
                  <a:tcPr>
                    <a:solidFill>
                      <a:srgbClr val="A6F4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bathrooms</a:t>
                      </a:r>
                      <a:endParaRPr lang="es-CO" sz="1200" dirty="0"/>
                    </a:p>
                  </a:txBody>
                  <a:tcPr>
                    <a:solidFill>
                      <a:srgbClr val="A6F4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num_bedrooms</a:t>
                      </a:r>
                      <a:endParaRPr lang="es-CO" sz="1200" dirty="0"/>
                    </a:p>
                  </a:txBody>
                  <a:tcPr>
                    <a:solidFill>
                      <a:srgbClr val="A6F4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days_on_site</a:t>
                      </a:r>
                      <a:endParaRPr lang="es-CO" sz="1200" dirty="0"/>
                    </a:p>
                  </a:txBody>
                  <a:tcPr>
                    <a:solidFill>
                      <a:srgbClr val="A6F4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6F4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parking_lots</a:t>
                      </a:r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6F4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6F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3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ANOVA</a:t>
                      </a:r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final_price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m2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since_value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bathrooms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num_bedrooms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days_on_site</a:t>
                      </a:r>
                      <a:endParaRPr lang="es-CO" sz="1200" dirty="0"/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</a:t>
                      </a:r>
                      <a:r>
                        <a:rPr lang="es-CO" sz="1200" b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200" b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</a:t>
                      </a:r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6F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location</a:t>
                      </a:r>
                      <a:r>
                        <a:rPr lang="es-CO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  <a:r>
                        <a:rPr lang="es-CO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vendor,since_period</a:t>
                      </a:r>
                      <a:r>
                        <a:rPr lang="es-CO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CO" sz="12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amenities</a:t>
                      </a:r>
                      <a:endParaRPr lang="es-CO" sz="1200" b="0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6F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83162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203ECDD2-EEED-5934-90DB-A72815FB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803" y="241336"/>
            <a:ext cx="587139" cy="6014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5EB9E1E-DF3E-6325-B182-87F28E09C00A}"/>
              </a:ext>
            </a:extLst>
          </p:cNvPr>
          <p:cNvSpPr txBox="1"/>
          <p:nvPr/>
        </p:nvSpPr>
        <p:spPr>
          <a:xfrm>
            <a:off x="11365831" y="6247332"/>
            <a:ext cx="33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6E5CE"/>
                </a:solidFill>
                <a:latin typeface="Nunito" pitchFamily="2" charset="0"/>
              </a:rPr>
              <a:t>2</a:t>
            </a:r>
            <a:endParaRPr lang="es-CO" dirty="0">
              <a:solidFill>
                <a:srgbClr val="26E5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5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606-9A7C-5A4E-C935-523F5970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Pregunta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FCD4B9-6DC0-2103-2EAF-C7C9C085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833"/>
            <a:ext cx="1977380" cy="2284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C2B4E7-5B77-3159-88C7-0769C283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285" y="1631199"/>
            <a:ext cx="5480075" cy="44050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FD53ED-5F20-910B-CD0E-AD93C3247991}"/>
              </a:ext>
            </a:extLst>
          </p:cNvPr>
          <p:cNvSpPr txBox="1"/>
          <p:nvPr/>
        </p:nvSpPr>
        <p:spPr>
          <a:xfrm>
            <a:off x="309986" y="6276590"/>
            <a:ext cx="10121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u="sng" dirty="0">
                <a:solidFill>
                  <a:srgbClr val="0070C0"/>
                </a:solidFill>
              </a:rPr>
              <a:t>https://datos.cdmx.gob.mx/dataset/</a:t>
            </a:r>
            <a:br>
              <a:rPr lang="es-CO" sz="1200" u="sng" dirty="0">
                <a:solidFill>
                  <a:srgbClr val="0070C0"/>
                </a:solidFill>
              </a:rPr>
            </a:br>
            <a:r>
              <a:rPr lang="es-CO" sz="1200" u="sng" dirty="0">
                <a:solidFill>
                  <a:srgbClr val="0070C0"/>
                </a:solidFill>
              </a:rPr>
              <a:t>https://www.kaggle.com/datasets/emmanuelleai/salarios-en-mexico?select=Salarios+en+Mexico.csv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203DC-304F-A0E7-E7EC-63AE65097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803" y="241336"/>
            <a:ext cx="587139" cy="601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87D74-55C5-1F3E-4B19-9337A434D793}"/>
              </a:ext>
            </a:extLst>
          </p:cNvPr>
          <p:cNvSpPr txBox="1"/>
          <p:nvPr/>
        </p:nvSpPr>
        <p:spPr>
          <a:xfrm>
            <a:off x="11365831" y="6247332"/>
            <a:ext cx="33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6E5CE"/>
                </a:solidFill>
                <a:latin typeface="Nunito" pitchFamily="2" charset="0"/>
              </a:rPr>
              <a:t>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0CE366-AF5D-02EE-C9C6-43F413B7C0D6}"/>
              </a:ext>
            </a:extLst>
          </p:cNvPr>
          <p:cNvSpPr txBox="1">
            <a:spLocks/>
          </p:cNvSpPr>
          <p:nvPr/>
        </p:nvSpPr>
        <p:spPr>
          <a:xfrm>
            <a:off x="8913086" y="1645167"/>
            <a:ext cx="2367816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b="1" dirty="0">
                <a:solidFill>
                  <a:srgbClr val="26E5CE"/>
                </a:solidFill>
                <a:latin typeface="Nunito" pitchFamily="2" charset="0"/>
              </a:rPr>
              <a:t>Coeficientes iguales a cero</a:t>
            </a:r>
            <a:r>
              <a:rPr lang="es-CO" sz="1800" b="1" dirty="0">
                <a:solidFill>
                  <a:srgbClr val="020D43"/>
                </a:solidFill>
                <a:latin typeface="Nunito" pitchFamily="2" charset="0"/>
              </a:rPr>
              <a:t> 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nos  indican que esas variables no son relevantes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7C1BD8-D065-62B7-E0A7-4BE1E4A6E7E7}"/>
              </a:ext>
            </a:extLst>
          </p:cNvPr>
          <p:cNvSpPr txBox="1">
            <a:spLocks/>
          </p:cNvSpPr>
          <p:nvPr/>
        </p:nvSpPr>
        <p:spPr>
          <a:xfrm>
            <a:off x="911098" y="1274595"/>
            <a:ext cx="2367816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Regresión Lasso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0685C7-98D4-E67D-F90B-B24EE6F157B4}"/>
              </a:ext>
            </a:extLst>
          </p:cNvPr>
          <p:cNvSpPr txBox="1">
            <a:spLocks/>
          </p:cNvSpPr>
          <p:nvPr/>
        </p:nvSpPr>
        <p:spPr>
          <a:xfrm>
            <a:off x="8913086" y="3042852"/>
            <a:ext cx="2367816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Puede ser verdad dado que todos los inmuebles se encuentran concentrados en las mismas zonas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CA144D3-A0D9-00D8-284C-8D2FDF0167F4}"/>
              </a:ext>
            </a:extLst>
          </p:cNvPr>
          <p:cNvSpPr txBox="1">
            <a:spLocks/>
          </p:cNvSpPr>
          <p:nvPr/>
        </p:nvSpPr>
        <p:spPr>
          <a:xfrm>
            <a:off x="8913088" y="4943587"/>
            <a:ext cx="2367816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Solo se tienen en cuenta variables numéricas y se hace tuneo del modelo</a:t>
            </a:r>
          </a:p>
        </p:txBody>
      </p:sp>
    </p:spTree>
    <p:extLst>
      <p:ext uri="{BB962C8B-B14F-4D97-AF65-F5344CB8AC3E}">
        <p14:creationId xmlns:p14="http://schemas.microsoft.com/office/powerpoint/2010/main" val="337119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606-9A7C-5A4E-C935-523F5970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Pregunta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A386E-6591-C226-56D1-47BA9317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64" y="1530994"/>
            <a:ext cx="4962525" cy="45832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FD53ED-5F20-910B-CD0E-AD93C3247991}"/>
              </a:ext>
            </a:extLst>
          </p:cNvPr>
          <p:cNvSpPr txBox="1"/>
          <p:nvPr/>
        </p:nvSpPr>
        <p:spPr>
          <a:xfrm>
            <a:off x="309986" y="6276590"/>
            <a:ext cx="10121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u="sng" dirty="0">
                <a:solidFill>
                  <a:srgbClr val="0070C0"/>
                </a:solidFill>
              </a:rPr>
              <a:t>https://datos.cdmx.gob.mx/dataset/</a:t>
            </a:r>
            <a:br>
              <a:rPr lang="es-CO" sz="1200" u="sng" dirty="0">
                <a:solidFill>
                  <a:srgbClr val="0070C0"/>
                </a:solidFill>
              </a:rPr>
            </a:br>
            <a:r>
              <a:rPr lang="es-CO" sz="1200" u="sng" dirty="0">
                <a:solidFill>
                  <a:srgbClr val="0070C0"/>
                </a:solidFill>
              </a:rPr>
              <a:t>https://www.kaggle.com/datasets/emmanuelleai/salarios-en-mexico?select=Salarios+en+Mexico.csv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203DC-304F-A0E7-E7EC-63AE65097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803" y="241336"/>
            <a:ext cx="587139" cy="6014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199775-90FD-4FC9-5E7A-359AF76748E6}"/>
              </a:ext>
            </a:extLst>
          </p:cNvPr>
          <p:cNvSpPr txBox="1">
            <a:spLocks/>
          </p:cNvSpPr>
          <p:nvPr/>
        </p:nvSpPr>
        <p:spPr>
          <a:xfrm>
            <a:off x="6862812" y="1690688"/>
            <a:ext cx="3801980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Entrega la </a:t>
            </a:r>
            <a:r>
              <a:rPr lang="es-CO" sz="1800" b="1" dirty="0">
                <a:solidFill>
                  <a:srgbClr val="26E5CE"/>
                </a:solidFill>
                <a:latin typeface="Nunito" pitchFamily="2" charset="0"/>
              </a:rPr>
              <a:t>importancia de cada variable 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para la predicción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14585C-CAF0-4424-7DCF-4E8E948F106A}"/>
              </a:ext>
            </a:extLst>
          </p:cNvPr>
          <p:cNvSpPr txBox="1">
            <a:spLocks/>
          </p:cNvSpPr>
          <p:nvPr/>
        </p:nvSpPr>
        <p:spPr>
          <a:xfrm>
            <a:off x="911097" y="1274595"/>
            <a:ext cx="4546427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Árboles: </a:t>
            </a: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Random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 Forest </a:t>
            </a: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Regressor</a:t>
            </a:r>
            <a:endParaRPr lang="es-CO" sz="1800" dirty="0">
              <a:solidFill>
                <a:srgbClr val="020D43"/>
              </a:solidFill>
              <a:latin typeface="Nunito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E52C1D-7516-A56F-FE22-137FB740D95C}"/>
              </a:ext>
            </a:extLst>
          </p:cNvPr>
          <p:cNvSpPr txBox="1">
            <a:spLocks/>
          </p:cNvSpPr>
          <p:nvPr/>
        </p:nvSpPr>
        <p:spPr>
          <a:xfrm>
            <a:off x="6869914" y="4423999"/>
            <a:ext cx="3794878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Se hace una codificación </a:t>
            </a: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one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 </a:t>
            </a: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hot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 para tener en cuenta la variable </a:t>
            </a:r>
            <a:r>
              <a:rPr lang="es-CO" sz="1800" i="1" dirty="0" err="1">
                <a:solidFill>
                  <a:srgbClr val="020D43"/>
                </a:solidFill>
                <a:latin typeface="Nunito" pitchFamily="2" charset="0"/>
              </a:rPr>
              <a:t>vendor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 y no se hace tuneo del modelo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B942A1-35FC-12BD-506D-5EF0AFD196CD}"/>
              </a:ext>
            </a:extLst>
          </p:cNvPr>
          <p:cNvSpPr txBox="1">
            <a:spLocks/>
          </p:cNvSpPr>
          <p:nvPr/>
        </p:nvSpPr>
        <p:spPr>
          <a:xfrm>
            <a:off x="6862812" y="2418396"/>
            <a:ext cx="3794878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Observamos que los proveedores </a:t>
            </a: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Skgasesoresinmobiliarios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, </a:t>
            </a: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Buscatuhogarmexico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 y </a:t>
            </a: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RealtyWorld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 </a:t>
            </a: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Herrerapalacios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 tienen mayor impacto que el número de parqueaderos y el número de baños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F85DE-DEA3-A2B9-664D-BC563DC93DB3}"/>
              </a:ext>
            </a:extLst>
          </p:cNvPr>
          <p:cNvSpPr txBox="1"/>
          <p:nvPr/>
        </p:nvSpPr>
        <p:spPr>
          <a:xfrm>
            <a:off x="11365831" y="6247332"/>
            <a:ext cx="33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6E5CE"/>
                </a:solidFill>
                <a:latin typeface="Nunito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3607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606-9A7C-5A4E-C935-523F5970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Pregunta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57754-0365-0C8B-46B2-8C7F0454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46" y="2136861"/>
            <a:ext cx="10058707" cy="19977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FD53ED-5F20-910B-CD0E-AD93C3247991}"/>
              </a:ext>
            </a:extLst>
          </p:cNvPr>
          <p:cNvSpPr txBox="1"/>
          <p:nvPr/>
        </p:nvSpPr>
        <p:spPr>
          <a:xfrm>
            <a:off x="309986" y="6276590"/>
            <a:ext cx="10121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u="sng" dirty="0">
                <a:solidFill>
                  <a:srgbClr val="0070C0"/>
                </a:solidFill>
              </a:rPr>
              <a:t>https://datos.cdmx.gob.mx/dataset/</a:t>
            </a:r>
            <a:br>
              <a:rPr lang="es-CO" sz="1200" u="sng" dirty="0">
                <a:solidFill>
                  <a:srgbClr val="0070C0"/>
                </a:solidFill>
              </a:rPr>
            </a:br>
            <a:r>
              <a:rPr lang="es-CO" sz="1200" u="sng" dirty="0">
                <a:solidFill>
                  <a:srgbClr val="0070C0"/>
                </a:solidFill>
              </a:rPr>
              <a:t>https://www.kaggle.com/datasets/emmanuelleai/salarios-en-mexico?select=Salarios+en+Mexico.csv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203DC-304F-A0E7-E7EC-63AE65097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803" y="241336"/>
            <a:ext cx="587139" cy="6014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2B24D7-CA59-C6DD-9E73-E8B9618820C9}"/>
              </a:ext>
            </a:extLst>
          </p:cNvPr>
          <p:cNvSpPr txBox="1">
            <a:spLocks/>
          </p:cNvSpPr>
          <p:nvPr/>
        </p:nvSpPr>
        <p:spPr>
          <a:xfrm>
            <a:off x="911097" y="1274595"/>
            <a:ext cx="7808360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ANOVA: Prueba estadística basada en las varianzas de grupos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94668A-F4F4-2EC8-C4D4-E41A911A97BD}"/>
              </a:ext>
            </a:extLst>
          </p:cNvPr>
          <p:cNvSpPr txBox="1">
            <a:spLocks/>
          </p:cNvSpPr>
          <p:nvPr/>
        </p:nvSpPr>
        <p:spPr>
          <a:xfrm>
            <a:off x="911097" y="4714021"/>
            <a:ext cx="10214256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Si el </a:t>
            </a:r>
            <a:r>
              <a:rPr lang="es-CO" sz="1800" b="1" dirty="0">
                <a:solidFill>
                  <a:srgbClr val="26E5CE"/>
                </a:solidFill>
                <a:latin typeface="Nunito" pitchFamily="2" charset="0"/>
              </a:rPr>
              <a:t>p-</a:t>
            </a:r>
            <a:r>
              <a:rPr lang="es-CO" sz="1800" b="1" dirty="0" err="1">
                <a:solidFill>
                  <a:srgbClr val="26E5CE"/>
                </a:solidFill>
                <a:latin typeface="Nunito" pitchFamily="2" charset="0"/>
              </a:rPr>
              <a:t>value</a:t>
            </a:r>
            <a:r>
              <a:rPr lang="es-CO" sz="1800" b="1" dirty="0">
                <a:solidFill>
                  <a:srgbClr val="26E5CE"/>
                </a:solidFill>
                <a:latin typeface="Nunito" pitchFamily="2" charset="0"/>
              </a:rPr>
              <a:t> es mayor a 0.05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 significa que hay diferencias en las varianzas entre grupos de una misma variable, por lo cual se debe tener en cuenta en análisis futuros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13C2B-21FC-70EC-33F8-1E32C352CE53}"/>
              </a:ext>
            </a:extLst>
          </p:cNvPr>
          <p:cNvSpPr/>
          <p:nvPr/>
        </p:nvSpPr>
        <p:spPr>
          <a:xfrm>
            <a:off x="6612803" y="2643365"/>
            <a:ext cx="1333767" cy="5134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1FE02-7500-E748-AF10-38B56880639E}"/>
              </a:ext>
            </a:extLst>
          </p:cNvPr>
          <p:cNvSpPr txBox="1"/>
          <p:nvPr/>
        </p:nvSpPr>
        <p:spPr>
          <a:xfrm>
            <a:off x="11365831" y="6247332"/>
            <a:ext cx="33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6E5CE"/>
                </a:solidFill>
                <a:latin typeface="Nunito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197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606-9A7C-5A4E-C935-523F5970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Pregunta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B0F606-100E-D7FC-89A1-53DDEFC7C255}"/>
              </a:ext>
            </a:extLst>
          </p:cNvPr>
          <p:cNvGrpSpPr/>
          <p:nvPr/>
        </p:nvGrpSpPr>
        <p:grpSpPr>
          <a:xfrm>
            <a:off x="630864" y="2446672"/>
            <a:ext cx="2303584" cy="1662737"/>
            <a:chOff x="881501" y="1508518"/>
            <a:chExt cx="2303584" cy="1662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2CCDF6-0782-F2B9-0AD0-D19D9D2F2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5"/>
            <a:stretch/>
          </p:blipFill>
          <p:spPr>
            <a:xfrm>
              <a:off x="881501" y="1508518"/>
              <a:ext cx="2303584" cy="12470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877273-ED30-AAD7-F169-A4BC8DC3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01" y="2755571"/>
              <a:ext cx="2303584" cy="415684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97BD8F-0C78-67B1-0840-9B0967913624}"/>
              </a:ext>
            </a:extLst>
          </p:cNvPr>
          <p:cNvSpPr txBox="1">
            <a:spLocks/>
          </p:cNvSpPr>
          <p:nvPr/>
        </p:nvSpPr>
        <p:spPr>
          <a:xfrm>
            <a:off x="3092799" y="2336429"/>
            <a:ext cx="2642586" cy="61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 err="1">
                <a:latin typeface="Nunito" pitchFamily="2" charset="0"/>
              </a:rPr>
              <a:t>Address</a:t>
            </a:r>
            <a:r>
              <a:rPr lang="es-CO" sz="1800" dirty="0">
                <a:latin typeface="Nunito" pitchFamily="2" charset="0"/>
              </a:rPr>
              <a:t>, Price mod, Price, </a:t>
            </a:r>
            <a:r>
              <a:rPr lang="es-CO" sz="1800" dirty="0" err="1">
                <a:latin typeface="Nunito" pitchFamily="2" charset="0"/>
              </a:rPr>
              <a:t>since</a:t>
            </a:r>
            <a:r>
              <a:rPr lang="es-CO" sz="1800" dirty="0">
                <a:latin typeface="Nunito" pitchFamily="2" charset="0"/>
              </a:rPr>
              <a:t>, </a:t>
            </a:r>
            <a:r>
              <a:rPr lang="es-CO" sz="1800" dirty="0" err="1">
                <a:latin typeface="Nunito" pitchFamily="2" charset="0"/>
              </a:rPr>
              <a:t>attributes</a:t>
            </a:r>
            <a:endParaRPr lang="es-CO" sz="1800" dirty="0">
              <a:latin typeface="Nunito" pitchFamily="2" charset="0"/>
            </a:endParaRPr>
          </a:p>
          <a:p>
            <a:pPr marL="0" indent="0">
              <a:buNone/>
            </a:pPr>
            <a:endParaRPr lang="es-CO" sz="1800" dirty="0"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78B94-9BC0-CC90-0B3A-856ADB846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364" y="2375383"/>
            <a:ext cx="6178185" cy="1734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5EF573-0E30-4789-8A05-1B1134A2E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799" y="2953379"/>
            <a:ext cx="2379215" cy="1206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F74D67-5405-DFBC-7553-50FF18205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803" y="241336"/>
            <a:ext cx="587139" cy="6014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B40097-53A7-8329-0583-A25873B141D1}"/>
              </a:ext>
            </a:extLst>
          </p:cNvPr>
          <p:cNvSpPr txBox="1"/>
          <p:nvPr/>
        </p:nvSpPr>
        <p:spPr>
          <a:xfrm>
            <a:off x="11343372" y="6251440"/>
            <a:ext cx="58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6E5CE"/>
                </a:solidFill>
                <a:latin typeface="Nunito" pitchFamily="2" charset="0"/>
              </a:rPr>
              <a:t>6</a:t>
            </a:r>
            <a:endParaRPr lang="es-CO" dirty="0">
              <a:solidFill>
                <a:srgbClr val="26E5CE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DDAA77B-BA41-6168-5C24-0DE715D16D05}"/>
              </a:ext>
            </a:extLst>
          </p:cNvPr>
          <p:cNvSpPr txBox="1">
            <a:spLocks/>
          </p:cNvSpPr>
          <p:nvPr/>
        </p:nvSpPr>
        <p:spPr>
          <a:xfrm>
            <a:off x="911097" y="1274595"/>
            <a:ext cx="7808360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Variables descartadas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CA31C1-BF80-7FA4-D772-EAE0B8DACAA0}"/>
              </a:ext>
            </a:extLst>
          </p:cNvPr>
          <p:cNvSpPr txBox="1">
            <a:spLocks/>
          </p:cNvSpPr>
          <p:nvPr/>
        </p:nvSpPr>
        <p:spPr>
          <a:xfrm>
            <a:off x="897918" y="4805483"/>
            <a:ext cx="10739024" cy="1050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Se utilizan otros métodos para descartar variables, entre estos tenemos alta o baja cardinalidad, variables cuya información ya se encuentra en otras variables, completitud o número de vacíos, y correlación lineal</a:t>
            </a:r>
          </a:p>
        </p:txBody>
      </p:sp>
    </p:spTree>
    <p:extLst>
      <p:ext uri="{BB962C8B-B14F-4D97-AF65-F5344CB8AC3E}">
        <p14:creationId xmlns:p14="http://schemas.microsoft.com/office/powerpoint/2010/main" val="127575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1316-20B9-2015-FE05-805CC527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Pregunta 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429AF9-B95C-F7EC-D837-135D350B416F}"/>
              </a:ext>
            </a:extLst>
          </p:cNvPr>
          <p:cNvGrpSpPr/>
          <p:nvPr/>
        </p:nvGrpSpPr>
        <p:grpSpPr>
          <a:xfrm>
            <a:off x="932288" y="3149043"/>
            <a:ext cx="10341978" cy="746880"/>
            <a:chOff x="1001394" y="1568494"/>
            <a:chExt cx="10341978" cy="7468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1449B8-0139-D380-7605-F8282D2E8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4" y="1568494"/>
              <a:ext cx="10341978" cy="7450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1F7BD7-9419-598F-12E6-063C88FDB312}"/>
                </a:ext>
              </a:extLst>
            </p:cNvPr>
            <p:cNvSpPr/>
            <p:nvPr/>
          </p:nvSpPr>
          <p:spPr>
            <a:xfrm>
              <a:off x="8436971" y="1589218"/>
              <a:ext cx="541538" cy="1535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A510A0-B3C3-0925-6F75-7D76AAFF4044}"/>
                </a:ext>
              </a:extLst>
            </p:cNvPr>
            <p:cNvSpPr/>
            <p:nvPr/>
          </p:nvSpPr>
          <p:spPr>
            <a:xfrm>
              <a:off x="8890686" y="1742734"/>
              <a:ext cx="425574" cy="15351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AD39C1-2DDE-7B1F-7F7E-789FF3B1DE74}"/>
                </a:ext>
              </a:extLst>
            </p:cNvPr>
            <p:cNvSpPr/>
            <p:nvPr/>
          </p:nvSpPr>
          <p:spPr>
            <a:xfrm>
              <a:off x="8647009" y="1896250"/>
              <a:ext cx="425574" cy="14152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78542D-EEE3-F599-5726-E976B68680B8}"/>
                </a:ext>
              </a:extLst>
            </p:cNvPr>
            <p:cNvSpPr/>
            <p:nvPr/>
          </p:nvSpPr>
          <p:spPr>
            <a:xfrm>
              <a:off x="9574830" y="1872106"/>
              <a:ext cx="576246" cy="1535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01D299-332E-FCC2-A61B-E6FCA34B3E00}"/>
                </a:ext>
              </a:extLst>
            </p:cNvPr>
            <p:cNvSpPr/>
            <p:nvPr/>
          </p:nvSpPr>
          <p:spPr>
            <a:xfrm>
              <a:off x="9918236" y="2023656"/>
              <a:ext cx="497318" cy="15351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D7426D-A193-7956-12A9-225EF0197FF5}"/>
                </a:ext>
              </a:extLst>
            </p:cNvPr>
            <p:cNvSpPr/>
            <p:nvPr/>
          </p:nvSpPr>
          <p:spPr>
            <a:xfrm>
              <a:off x="6830518" y="2017756"/>
              <a:ext cx="576246" cy="1535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3DF57-4A7F-BA09-F347-3FDA2A420B35}"/>
                </a:ext>
              </a:extLst>
            </p:cNvPr>
            <p:cNvSpPr/>
            <p:nvPr/>
          </p:nvSpPr>
          <p:spPr>
            <a:xfrm>
              <a:off x="4017575" y="2019062"/>
              <a:ext cx="576246" cy="1535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B7E406-CA3F-3C3A-71A2-C00817857B43}"/>
                </a:ext>
              </a:extLst>
            </p:cNvPr>
            <p:cNvSpPr/>
            <p:nvPr/>
          </p:nvSpPr>
          <p:spPr>
            <a:xfrm>
              <a:off x="3852945" y="2173846"/>
              <a:ext cx="740876" cy="14152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705970-446E-6260-D69E-8FFEB3A462F5}"/>
                </a:ext>
              </a:extLst>
            </p:cNvPr>
            <p:cNvSpPr/>
            <p:nvPr/>
          </p:nvSpPr>
          <p:spPr>
            <a:xfrm>
              <a:off x="5065909" y="2169499"/>
              <a:ext cx="373565" cy="1415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32FD4A-FEA3-706A-3B20-461CCC4DFD67}"/>
                </a:ext>
              </a:extLst>
            </p:cNvPr>
            <p:cNvSpPr/>
            <p:nvPr/>
          </p:nvSpPr>
          <p:spPr>
            <a:xfrm>
              <a:off x="10573606" y="2164128"/>
              <a:ext cx="497318" cy="13385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3D63B1-A9B0-5C99-6CFF-23B4359A8AB1}"/>
                </a:ext>
              </a:extLst>
            </p:cNvPr>
            <p:cNvSpPr/>
            <p:nvPr/>
          </p:nvSpPr>
          <p:spPr>
            <a:xfrm>
              <a:off x="5696742" y="1864240"/>
              <a:ext cx="576246" cy="1535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11649B7-0E85-856B-D1C1-E503A6F0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803" y="241336"/>
            <a:ext cx="587139" cy="6014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70C409-810C-06D3-9642-6B1980E889BD}"/>
              </a:ext>
            </a:extLst>
          </p:cNvPr>
          <p:cNvSpPr txBox="1"/>
          <p:nvPr/>
        </p:nvSpPr>
        <p:spPr>
          <a:xfrm>
            <a:off x="11365831" y="6247332"/>
            <a:ext cx="33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6E5CE"/>
                </a:solidFill>
                <a:latin typeface="Nunito" pitchFamily="2" charset="0"/>
              </a:rPr>
              <a:t>7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14AB929-0C67-6D89-CA46-988C530DB296}"/>
              </a:ext>
            </a:extLst>
          </p:cNvPr>
          <p:cNvSpPr txBox="1">
            <a:spLocks/>
          </p:cNvSpPr>
          <p:nvPr/>
        </p:nvSpPr>
        <p:spPr>
          <a:xfrm>
            <a:off x="870858" y="1274595"/>
            <a:ext cx="7808360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LDA: Análisis discriminante lineal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49CBA8-7CF2-E3C2-784E-C72316AF9BC3}"/>
              </a:ext>
            </a:extLst>
          </p:cNvPr>
          <p:cNvSpPr txBox="1">
            <a:spLocks/>
          </p:cNvSpPr>
          <p:nvPr/>
        </p:nvSpPr>
        <p:spPr>
          <a:xfrm>
            <a:off x="838200" y="2600158"/>
            <a:ext cx="10214256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Genera N combinaciones lineales de </a:t>
            </a:r>
            <a:r>
              <a:rPr lang="es-CO" sz="1800" b="1" dirty="0">
                <a:solidFill>
                  <a:srgbClr val="26E5CE"/>
                </a:solidFill>
                <a:latin typeface="Nunito" pitchFamily="2" charset="0"/>
              </a:rPr>
              <a:t>características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 que separan varias clases o “tópicos” </a:t>
            </a:r>
          </a:p>
        </p:txBody>
      </p:sp>
    </p:spTree>
    <p:extLst>
      <p:ext uri="{BB962C8B-B14F-4D97-AF65-F5344CB8AC3E}">
        <p14:creationId xmlns:p14="http://schemas.microsoft.com/office/powerpoint/2010/main" val="265618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1316-20B9-2015-FE05-805CC527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20D43"/>
                </a:solidFill>
                <a:latin typeface="Nunito" pitchFamily="2" charset="0"/>
              </a:rPr>
              <a:t>Pregunta 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B0629A-3A6C-3E66-5F96-3C58C322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97" y="1745879"/>
            <a:ext cx="8907876" cy="28995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1CDD96-031D-4E1B-25BF-71024619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051" y="2715670"/>
            <a:ext cx="978590" cy="13682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1649B7-0E85-856B-D1C1-E503A6F0C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803" y="241336"/>
            <a:ext cx="587139" cy="6014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70C409-810C-06D3-9642-6B1980E889BD}"/>
              </a:ext>
            </a:extLst>
          </p:cNvPr>
          <p:cNvSpPr txBox="1"/>
          <p:nvPr/>
        </p:nvSpPr>
        <p:spPr>
          <a:xfrm>
            <a:off x="11365831" y="6247332"/>
            <a:ext cx="33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26E5CE"/>
                </a:solidFill>
                <a:latin typeface="Nunito" pitchFamily="2" charset="0"/>
              </a:rPr>
              <a:t>7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C47BC26-AD38-77E0-BC39-EC3C12D87010}"/>
              </a:ext>
            </a:extLst>
          </p:cNvPr>
          <p:cNvSpPr txBox="1">
            <a:spLocks/>
          </p:cNvSpPr>
          <p:nvPr/>
        </p:nvSpPr>
        <p:spPr>
          <a:xfrm>
            <a:off x="878439" y="1274595"/>
            <a:ext cx="7808360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BERTopic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: redes neuronales (</a:t>
            </a:r>
            <a:r>
              <a:rPr lang="es-CO" sz="1800" dirty="0" err="1">
                <a:solidFill>
                  <a:srgbClr val="020D43"/>
                </a:solidFill>
                <a:latin typeface="Nunito" pitchFamily="2" charset="0"/>
              </a:rPr>
              <a:t>transformers</a:t>
            </a: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49CBA8-7CF2-E3C2-784E-C72316AF9BC3}"/>
              </a:ext>
            </a:extLst>
          </p:cNvPr>
          <p:cNvSpPr txBox="1">
            <a:spLocks/>
          </p:cNvSpPr>
          <p:nvPr/>
        </p:nvSpPr>
        <p:spPr>
          <a:xfrm>
            <a:off x="911097" y="5095601"/>
            <a:ext cx="10214256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Se identifican 180 “tópicos” distintos, cada uno descrito por 10 temas o palabras, de todas estas palabras las que  aparecen con mayor frecuencia son </a:t>
            </a:r>
            <a:r>
              <a:rPr lang="es-CO" sz="1800" i="1" dirty="0">
                <a:solidFill>
                  <a:srgbClr val="26E5CE"/>
                </a:solidFill>
                <a:latin typeface="Nunito" pitchFamily="2" charset="0"/>
              </a:rPr>
              <a:t>comida, servicio, rico, excelente y lugar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75A8C9A-EF13-F275-4026-508AA9147FC1}"/>
              </a:ext>
            </a:extLst>
          </p:cNvPr>
          <p:cNvSpPr txBox="1">
            <a:spLocks/>
          </p:cNvSpPr>
          <p:nvPr/>
        </p:nvSpPr>
        <p:spPr>
          <a:xfrm>
            <a:off x="10027895" y="2337206"/>
            <a:ext cx="2043815" cy="41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solidFill>
                  <a:srgbClr val="020D43"/>
                </a:solidFill>
                <a:latin typeface="Nunito" pitchFamily="2" charset="0"/>
              </a:rPr>
              <a:t>Más frecuentes</a:t>
            </a:r>
            <a:endParaRPr lang="es-CO" sz="1800" i="1" dirty="0">
              <a:solidFill>
                <a:srgbClr val="26E5CE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521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Nunito</vt:lpstr>
      <vt:lpstr>Office Theme</vt:lpstr>
      <vt:lpstr>Resultados reto técnico</vt:lpstr>
      <vt:lpstr>Pregunta 1</vt:lpstr>
      <vt:lpstr>Pregunta 1</vt:lpstr>
      <vt:lpstr>Pregunta 1</vt:lpstr>
      <vt:lpstr>Pregunta 1</vt:lpstr>
      <vt:lpstr>Pregunta 1</vt:lpstr>
      <vt:lpstr>Pregunta 2</vt:lpstr>
      <vt:lpstr>Pregunta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Leidy Jurani Romero Santana</dc:creator>
  <cp:lastModifiedBy>Leidy Jurani Romero Santana</cp:lastModifiedBy>
  <cp:revision>12</cp:revision>
  <dcterms:created xsi:type="dcterms:W3CDTF">2023-08-29T20:16:59Z</dcterms:created>
  <dcterms:modified xsi:type="dcterms:W3CDTF">2023-09-01T13:30:08Z</dcterms:modified>
</cp:coreProperties>
</file>