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75" r:id="rId4"/>
    <p:sldId id="276" r:id="rId5"/>
    <p:sldId id="299" r:id="rId6"/>
    <p:sldId id="292" r:id="rId7"/>
    <p:sldId id="258" r:id="rId8"/>
    <p:sldId id="277" r:id="rId9"/>
    <p:sldId id="274" r:id="rId10"/>
    <p:sldId id="278" r:id="rId11"/>
    <p:sldId id="273" r:id="rId12"/>
    <p:sldId id="300" r:id="rId13"/>
    <p:sldId id="280" r:id="rId14"/>
    <p:sldId id="266" r:id="rId15"/>
    <p:sldId id="260" r:id="rId16"/>
    <p:sldId id="293" r:id="rId17"/>
    <p:sldId id="295" r:id="rId18"/>
    <p:sldId id="262" r:id="rId19"/>
    <p:sldId id="279" r:id="rId20"/>
    <p:sldId id="296" r:id="rId21"/>
    <p:sldId id="301" r:id="rId22"/>
    <p:sldId id="264" r:id="rId23"/>
    <p:sldId id="269" r:id="rId24"/>
    <p:sldId id="281" r:id="rId25"/>
    <p:sldId id="282" r:id="rId26"/>
    <p:sldId id="302" r:id="rId27"/>
    <p:sldId id="304" r:id="rId28"/>
    <p:sldId id="297" r:id="rId29"/>
    <p:sldId id="311" r:id="rId30"/>
    <p:sldId id="307" r:id="rId31"/>
    <p:sldId id="309" r:id="rId32"/>
    <p:sldId id="308" r:id="rId33"/>
    <p:sldId id="316" r:id="rId34"/>
    <p:sldId id="294" r:id="rId35"/>
    <p:sldId id="289" r:id="rId36"/>
    <p:sldId id="303" r:id="rId37"/>
    <p:sldId id="270" r:id="rId38"/>
    <p:sldId id="305" r:id="rId39"/>
    <p:sldId id="306" r:id="rId40"/>
    <p:sldId id="271" r:id="rId41"/>
    <p:sldId id="283" r:id="rId42"/>
    <p:sldId id="285" r:id="rId43"/>
    <p:sldId id="284" r:id="rId44"/>
    <p:sldId id="287" r:id="rId45"/>
    <p:sldId id="286" r:id="rId46"/>
    <p:sldId id="288" r:id="rId47"/>
    <p:sldId id="310" r:id="rId48"/>
    <p:sldId id="291" r:id="rId49"/>
    <p:sldId id="272" r:id="rId50"/>
    <p:sldId id="312" r:id="rId51"/>
    <p:sldId id="317" r:id="rId52"/>
    <p:sldId id="318" r:id="rId53"/>
    <p:sldId id="298" r:id="rId54"/>
    <p:sldId id="313" r:id="rId55"/>
    <p:sldId id="314" r:id="rId56"/>
    <p:sldId id="267" r:id="rId57"/>
    <p:sldId id="315" r:id="rId58"/>
    <p:sldId id="3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-126" y="-1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4E8C-2613-4B0C-90B7-73C64AA6C557}" type="datetimeFigureOut">
              <a:rPr lang="en-CA" smtClean="0"/>
              <a:t>13/06/2016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5A0A0-2109-4374-8A0C-6FC265CCC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09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E3DDE8A-92AD-49CC-8F05-5F56834DD4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:\Maker stuff\InterAccess\Audible Objects\Image\title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4330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" y="-390525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17000">
                <a:schemeClr val="bg1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17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DA21-E3A7-4DA2-85B1-E772AD84AD3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507F-318F-44E3-8871-6BC7AAAC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arduino.cc/Main/MIDILibrary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gus.github.io/hairless-midiseria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ndtrap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opensoundcontrol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Maker stuff\InterAccess\Audible Objects\Image\tit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509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Audible Objects</a:t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1" y="6492875"/>
            <a:ext cx="2743200" cy="365125"/>
          </a:xfrm>
        </p:spPr>
        <p:txBody>
          <a:bodyPr/>
          <a:lstStyle/>
          <a:p>
            <a:pPr algn="r"/>
            <a:fld id="{3F02A7BC-0867-4FCD-B2C3-C0E924126685}" type="datetime4">
              <a:rPr lang="en-US" sz="1400" i="1" smtClean="0">
                <a:solidFill>
                  <a:schemeClr val="bg1"/>
                </a:solidFill>
              </a:rPr>
              <a:pPr algn="r"/>
              <a:t>June 13, 2016</a:t>
            </a:fld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2" descr="L:\Maker stuff\InterAccess\Audible Objects\Image\arduino-uno-transparent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2" y="2104125"/>
            <a:ext cx="3694793" cy="26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" y="5695950"/>
            <a:ext cx="12125325" cy="952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Leif 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Bloomquist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Inter/Access  June 13-14, 2016</a:t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3" y="1905454"/>
            <a:ext cx="11353801" cy="4952546"/>
          </a:xfrm>
        </p:spPr>
        <p:txBody>
          <a:bodyPr>
            <a:normAutofit/>
          </a:bodyPr>
          <a:lstStyle/>
          <a:p>
            <a:r>
              <a:rPr lang="en-US" b="1" dirty="0" smtClean="0"/>
              <a:t>USB: </a:t>
            </a:r>
            <a:r>
              <a:rPr lang="en-US" dirty="0" smtClean="0"/>
              <a:t>Universal </a:t>
            </a:r>
            <a:r>
              <a:rPr lang="en-US" u="sng" dirty="0" smtClean="0"/>
              <a:t>Serial</a:t>
            </a:r>
            <a:r>
              <a:rPr lang="en-US" dirty="0" smtClean="0"/>
              <a:t> Bus</a:t>
            </a:r>
          </a:p>
          <a:p>
            <a:endParaRPr lang="en-US" b="1" dirty="0"/>
          </a:p>
          <a:p>
            <a:r>
              <a:rPr lang="en-US" b="1" dirty="0" smtClean="0"/>
              <a:t>Digital: </a:t>
            </a:r>
            <a:r>
              <a:rPr lang="en-US" dirty="0" smtClean="0"/>
              <a:t>An input or output that can be 0 or 1   (off or on)</a:t>
            </a:r>
          </a:p>
          <a:p>
            <a:endParaRPr lang="en-US" dirty="0"/>
          </a:p>
          <a:p>
            <a:r>
              <a:rPr lang="en-US" b="1" dirty="0" smtClean="0"/>
              <a:t>Analog</a:t>
            </a:r>
            <a:r>
              <a:rPr lang="en-US" dirty="0" smtClean="0"/>
              <a:t>: An </a:t>
            </a:r>
            <a:r>
              <a:rPr lang="en-US" dirty="0"/>
              <a:t>input </a:t>
            </a:r>
            <a:r>
              <a:rPr lang="en-US" dirty="0" smtClean="0"/>
              <a:t>or output that can be a range of values – like a volume control</a:t>
            </a:r>
          </a:p>
          <a:p>
            <a:endParaRPr lang="en-US" dirty="0"/>
          </a:p>
          <a:p>
            <a:r>
              <a:rPr lang="en-US" b="1" dirty="0" smtClean="0"/>
              <a:t>ADC:  </a:t>
            </a:r>
            <a:r>
              <a:rPr lang="en-US" dirty="0" smtClean="0"/>
              <a:t>Analog to Digital Converter – converts an analog input into a numeric whole number that the Arduino can work with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8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141" y="164192"/>
            <a:ext cx="10515600" cy="1325563"/>
          </a:xfrm>
        </p:spPr>
        <p:txBody>
          <a:bodyPr/>
          <a:lstStyle/>
          <a:p>
            <a:r>
              <a:rPr lang="en-US" dirty="0" smtClean="0"/>
              <a:t>Arduino Uno Parts</a:t>
            </a:r>
            <a:endParaRPr lang="en-US" dirty="0"/>
          </a:p>
        </p:txBody>
      </p:sp>
      <p:pic>
        <p:nvPicPr>
          <p:cNvPr id="2050" name="Picture 2" descr="L:\Maker stuff\InterAccess\Audible Objects\Image\arduino-uno-transparent-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33" y="1757594"/>
            <a:ext cx="5764213" cy="4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Callout 1 (Accent Bar) 4"/>
          <p:cNvSpPr/>
          <p:nvPr/>
        </p:nvSpPr>
        <p:spPr>
          <a:xfrm flipH="1">
            <a:off x="769257" y="4746169"/>
            <a:ext cx="2032000" cy="638629"/>
          </a:xfrm>
          <a:prstGeom prst="accentCallout1">
            <a:avLst>
              <a:gd name="adj1" fmla="val 43750"/>
              <a:gd name="adj2" fmla="val -1191"/>
              <a:gd name="adj3" fmla="val 96591"/>
              <a:gd name="adj4" fmla="val -2904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Power Port</a:t>
            </a:r>
          </a:p>
          <a:p>
            <a:pPr algn="r"/>
            <a:r>
              <a:rPr lang="en-CA" b="1" dirty="0" smtClean="0">
                <a:solidFill>
                  <a:srgbClr val="FF0000"/>
                </a:solidFill>
              </a:rPr>
              <a:t>(If not using USB)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 flipH="1">
            <a:off x="384629" y="2460171"/>
            <a:ext cx="2032000" cy="638629"/>
          </a:xfrm>
          <a:prstGeom prst="accentCallout1">
            <a:avLst>
              <a:gd name="adj1" fmla="val 46023"/>
              <a:gd name="adj2" fmla="val -4048"/>
              <a:gd name="adj3" fmla="val 76136"/>
              <a:gd name="adj4" fmla="val -2690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USB Port</a:t>
            </a:r>
          </a:p>
          <a:p>
            <a:pPr algn="r"/>
            <a:r>
              <a:rPr lang="en-CA" b="1" dirty="0" smtClean="0">
                <a:solidFill>
                  <a:srgbClr val="FF0000"/>
                </a:solidFill>
              </a:rPr>
              <a:t>(Power and Serial)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 rot="5400000" flipH="1">
            <a:off x="6785483" y="-239431"/>
            <a:ext cx="928915" cy="2162518"/>
          </a:xfrm>
          <a:prstGeom prst="accentCallout1">
            <a:avLst>
              <a:gd name="adj1" fmla="val 46023"/>
              <a:gd name="adj2" fmla="val 10014"/>
              <a:gd name="adj3" fmla="val 108519"/>
              <a:gd name="adj4" fmla="val -494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Digital Pins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(Input or Output)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 rot="5400000" flipH="1">
            <a:off x="6785482" y="-239433"/>
            <a:ext cx="928915" cy="2162518"/>
          </a:xfrm>
          <a:prstGeom prst="accentCallout1">
            <a:avLst>
              <a:gd name="adj1" fmla="val 46023"/>
              <a:gd name="adj2" fmla="val 10014"/>
              <a:gd name="adj3" fmla="val -2224"/>
              <a:gd name="adj4" fmla="val -5105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 rot="5400000" flipH="1">
            <a:off x="6785483" y="-239432"/>
            <a:ext cx="928915" cy="2162518"/>
          </a:xfrm>
          <a:prstGeom prst="accentCallout1">
            <a:avLst>
              <a:gd name="adj1" fmla="val 46023"/>
              <a:gd name="adj2" fmla="val 10014"/>
              <a:gd name="adj3" fmla="val 64221"/>
              <a:gd name="adj4" fmla="val -526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" name="Line Callout 1 (Accent Bar) 10"/>
          <p:cNvSpPr/>
          <p:nvPr/>
        </p:nvSpPr>
        <p:spPr>
          <a:xfrm rot="16200000" flipH="1">
            <a:off x="9046086" y="5584428"/>
            <a:ext cx="928915" cy="1618232"/>
          </a:xfrm>
          <a:prstGeom prst="accentCallout1">
            <a:avLst>
              <a:gd name="adj1" fmla="val 46023"/>
              <a:gd name="adj2" fmla="val 10014"/>
              <a:gd name="adj3" fmla="val -10279"/>
              <a:gd name="adj4" fmla="val -1824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Analog Pins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(Input Only)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>
            <a:off x="9847946" y="3207663"/>
            <a:ext cx="2032000" cy="638629"/>
          </a:xfrm>
          <a:prstGeom prst="accentCallout1">
            <a:avLst>
              <a:gd name="adj1" fmla="val 46023"/>
              <a:gd name="adj2" fmla="val -4048"/>
              <a:gd name="adj3" fmla="val 89772"/>
              <a:gd name="adj4" fmla="val -54762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rgbClr val="FF0000"/>
                </a:solidFill>
              </a:rPr>
              <a:t>Programming Pins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(For factory setup)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9303660" y="4238168"/>
            <a:ext cx="2032000" cy="638629"/>
          </a:xfrm>
          <a:prstGeom prst="accentCallout1">
            <a:avLst>
              <a:gd name="adj1" fmla="val 61932"/>
              <a:gd name="adj2" fmla="val -3334"/>
              <a:gd name="adj3" fmla="val 62499"/>
              <a:gd name="adj4" fmla="val -4119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rgbClr val="FF0000"/>
                </a:solidFill>
              </a:rPr>
              <a:t>Microcontroller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 flipH="1">
            <a:off x="508000" y="1313542"/>
            <a:ext cx="2531833" cy="638629"/>
          </a:xfrm>
          <a:prstGeom prst="accentCallout1">
            <a:avLst>
              <a:gd name="adj1" fmla="val 46023"/>
              <a:gd name="adj2" fmla="val -4048"/>
              <a:gd name="adj3" fmla="val 98863"/>
              <a:gd name="adj4" fmla="val -28052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Reset Button</a:t>
            </a:r>
          </a:p>
          <a:p>
            <a:pPr algn="r"/>
            <a:r>
              <a:rPr lang="en-CA" b="1" dirty="0" smtClean="0">
                <a:solidFill>
                  <a:srgbClr val="FF0000"/>
                </a:solidFill>
              </a:rPr>
              <a:t>(Reboots the Arduino)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5" name="Line Callout 1 (Accent Bar) 14"/>
          <p:cNvSpPr/>
          <p:nvPr/>
        </p:nvSpPr>
        <p:spPr>
          <a:xfrm rot="16200000" flipH="1">
            <a:off x="6082676" y="5920752"/>
            <a:ext cx="928915" cy="1250388"/>
          </a:xfrm>
          <a:prstGeom prst="accentCallout1">
            <a:avLst>
              <a:gd name="adj1" fmla="val 46023"/>
              <a:gd name="adj2" fmla="val 10014"/>
              <a:gd name="adj3" fmla="val 34455"/>
              <a:gd name="adj4" fmla="val -2132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Power Pins</a:t>
            </a:r>
          </a:p>
          <a:p>
            <a:pPr algn="r"/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Maker stuff\InterAccess\Audible Objects\Image\tit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509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Sensors</a:t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1" y="6492875"/>
            <a:ext cx="2743200" cy="365125"/>
          </a:xfrm>
        </p:spPr>
        <p:txBody>
          <a:bodyPr/>
          <a:lstStyle/>
          <a:p>
            <a:pPr algn="r"/>
            <a:fld id="{3F02A7BC-0867-4FCD-B2C3-C0E924126685}" type="datetime4">
              <a:rPr lang="en-US" sz="1400" i="1" smtClean="0">
                <a:solidFill>
                  <a:schemeClr val="bg1"/>
                </a:solidFill>
              </a:rPr>
              <a:pPr algn="r"/>
              <a:t>June 13, 2016</a:t>
            </a:fld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2" descr="L:\Maker stuff\InterAccess\Audible Objects\Image\arduino-uno-transparent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2" y="2104125"/>
            <a:ext cx="3694793" cy="26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Motion</a:t>
            </a:r>
          </a:p>
          <a:p>
            <a:r>
              <a:rPr lang="en-US" dirty="0" smtClean="0"/>
              <a:t>Acceleration</a:t>
            </a:r>
          </a:p>
          <a:p>
            <a:r>
              <a:rPr lang="en-US" dirty="0" smtClean="0"/>
              <a:t>Sound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Touch</a:t>
            </a:r>
          </a:p>
          <a:p>
            <a:r>
              <a:rPr lang="en-US" dirty="0" smtClean="0"/>
              <a:t>Flex</a:t>
            </a:r>
            <a:endParaRPr lang="en-US" dirty="0" smtClean="0"/>
          </a:p>
          <a:p>
            <a:r>
              <a:rPr lang="en-US" dirty="0" smtClean="0"/>
              <a:t>Switches / Buttons</a:t>
            </a:r>
          </a:p>
          <a:p>
            <a:r>
              <a:rPr lang="en-US" dirty="0" smtClean="0"/>
              <a:t>Moisture level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Atmospheric pressure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9464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Digital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81743" y="1735365"/>
            <a:ext cx="3530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Rising Edge:  0 → 1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926943" y="1716768"/>
            <a:ext cx="3530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Falling Edge:  1 → 0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6987" y="6467288"/>
            <a:ext cx="379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i="1" dirty="0" smtClean="0"/>
              <a:t>Image Credit:  </a:t>
            </a:r>
            <a:r>
              <a:rPr lang="en-CA" i="1" dirty="0" err="1" smtClean="0"/>
              <a:t>Manpreet</a:t>
            </a:r>
            <a:r>
              <a:rPr lang="en-CA" i="1" dirty="0" smtClean="0"/>
              <a:t> </a:t>
            </a:r>
            <a:r>
              <a:rPr lang="en-CA" i="1" dirty="0"/>
              <a:t>Singh </a:t>
            </a:r>
            <a:r>
              <a:rPr lang="en-CA" i="1" dirty="0" err="1"/>
              <a:t>Minhas</a:t>
            </a:r>
            <a:endParaRPr lang="en-CA" i="1" dirty="0"/>
          </a:p>
        </p:txBody>
      </p:sp>
      <p:pic>
        <p:nvPicPr>
          <p:cNvPr id="3074" name="Picture 2" descr="https://learningmsp430.files.wordpress.com/2013/10/rising-e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23" y="2379185"/>
            <a:ext cx="5764776" cy="323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earningmsp430.files.wordpress.com/2013/10/falling-e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5" y="2575074"/>
            <a:ext cx="5416009" cy="30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0275" y="5450897"/>
            <a:ext cx="7144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You need to remember the “previous” value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16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69"/>
            <a:ext cx="10515600" cy="1325563"/>
          </a:xfrm>
        </p:spPr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0036" y="1360269"/>
            <a:ext cx="10515600" cy="4351338"/>
          </a:xfrm>
        </p:spPr>
        <p:txBody>
          <a:bodyPr/>
          <a:lstStyle/>
          <a:p>
            <a:r>
              <a:rPr lang="en-US" dirty="0" smtClean="0"/>
              <a:t>In theory, the input signal from a perfect button looks like this (negative logic):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14650" y="2269680"/>
            <a:ext cx="4923064" cy="3624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Elbow Connector 5"/>
          <p:cNvCxnSpPr/>
          <p:nvPr/>
        </p:nvCxnSpPr>
        <p:spPr>
          <a:xfrm>
            <a:off x="2914650" y="2759537"/>
            <a:ext cx="4923064" cy="2612571"/>
          </a:xfrm>
          <a:prstGeom prst="bentConnector3">
            <a:avLst>
              <a:gd name="adj1" fmla="val 48839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0861" y="2497927"/>
            <a:ext cx="406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7837714" y="5110498"/>
            <a:ext cx="406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672455" y="6014241"/>
            <a:ext cx="7144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Time</a:t>
            </a:r>
            <a:r>
              <a:rPr lang="en-US" sz="2800" dirty="0"/>
              <a:t> →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1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in reality, it looks like this:  (trace from an oscilloscope)</a:t>
            </a:r>
            <a:endParaRPr lang="en-US" dirty="0"/>
          </a:p>
        </p:txBody>
      </p:sp>
      <p:pic>
        <p:nvPicPr>
          <p:cNvPr id="13314" name="Picture 2" descr="https://hifiduino.files.wordpress.com/2010/10/rotaryencoder-bou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65" y="2489098"/>
            <a:ext cx="5200198" cy="38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static.seton.ca/media/catalog/product/canada/international-warning-symbols-danger-w1545-b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58" y="1390648"/>
            <a:ext cx="1052515" cy="10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0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 for the value to stabilize over a few milliseconds</a:t>
            </a:r>
          </a:p>
          <a:p>
            <a:endParaRPr lang="en-US" dirty="0"/>
          </a:p>
          <a:p>
            <a:r>
              <a:rPr lang="en-US" dirty="0" smtClean="0"/>
              <a:t>A simple delay timer works reasonably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inputs are still “digital”…kind of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typical analog sensor gives an output 0 volts to 5 volts, with infinite precision</a:t>
            </a:r>
          </a:p>
          <a:p>
            <a:endParaRPr lang="en-US" dirty="0"/>
          </a:p>
          <a:p>
            <a:r>
              <a:rPr lang="en-US" dirty="0" smtClean="0"/>
              <a:t>To represent an analog input, the </a:t>
            </a:r>
            <a:br>
              <a:rPr lang="en-US" dirty="0" smtClean="0"/>
            </a:br>
            <a:r>
              <a:rPr lang="en-US" dirty="0" smtClean="0"/>
              <a:t>Arduino’s </a:t>
            </a:r>
            <a:r>
              <a:rPr lang="en-US" u="sng" dirty="0" smtClean="0"/>
              <a:t>ADC </a:t>
            </a:r>
            <a:r>
              <a:rPr lang="en-US" dirty="0" smtClean="0"/>
              <a:t>converts these into a </a:t>
            </a:r>
            <a:br>
              <a:rPr lang="en-US" dirty="0" smtClean="0"/>
            </a:br>
            <a:r>
              <a:rPr lang="en-US" dirty="0" smtClean="0"/>
              <a:t>(typically) 10-bit value. 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ranges 0 to 1023.</a:t>
            </a:r>
            <a:br>
              <a:rPr lang="en-US" dirty="0" smtClean="0"/>
            </a:br>
            <a:r>
              <a:rPr lang="en-US" dirty="0" smtClean="0"/>
              <a:t>(Representing 0 volts to 5 volts)</a:t>
            </a:r>
            <a:endParaRPr lang="en-US" u="sng" dirty="0" smtClean="0"/>
          </a:p>
          <a:p>
            <a:endParaRPr lang="en-US" u="sng" dirty="0"/>
          </a:p>
        </p:txBody>
      </p:sp>
      <p:pic>
        <p:nvPicPr>
          <p:cNvPr id="8194" name="Picture 2" descr="https://upload.wikimedia.org/wikipedia/commons/thumb/9/9a/Digital.signal.svg/580px-Digital.sign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04" y="2685142"/>
            <a:ext cx="5336008" cy="32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Analog Events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05189"/>
            <a:ext cx="10515600" cy="4351338"/>
          </a:xfrm>
        </p:spPr>
        <p:txBody>
          <a:bodyPr/>
          <a:lstStyle/>
          <a:p>
            <a:r>
              <a:rPr lang="en-US" dirty="0" smtClean="0"/>
              <a:t>Set a “threshold” to trigger the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599" y="2269680"/>
            <a:ext cx="8645979" cy="3624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917164" y="5633013"/>
            <a:ext cx="406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017578" y="200807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1023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672455" y="6014241"/>
            <a:ext cx="7144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Time</a:t>
            </a:r>
            <a:r>
              <a:rPr lang="en-US" sz="2800" dirty="0"/>
              <a:t> →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71600" y="2906486"/>
            <a:ext cx="86459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017578" y="2675653"/>
            <a:ext cx="16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Threshold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 flipH="1">
            <a:off x="1371599" y="2531290"/>
            <a:ext cx="8645979" cy="2250260"/>
          </a:xfrm>
          <a:custGeom>
            <a:avLst/>
            <a:gdLst>
              <a:gd name="connsiteX0" fmla="*/ 0 w 8753475"/>
              <a:gd name="connsiteY0" fmla="*/ 1694184 h 1694184"/>
              <a:gd name="connsiteX1" fmla="*/ 1162050 w 8753475"/>
              <a:gd name="connsiteY1" fmla="*/ 1494159 h 1694184"/>
              <a:gd name="connsiteX2" fmla="*/ 2333625 w 8753475"/>
              <a:gd name="connsiteY2" fmla="*/ 1017909 h 1694184"/>
              <a:gd name="connsiteX3" fmla="*/ 3162300 w 8753475"/>
              <a:gd name="connsiteY3" fmla="*/ 1246509 h 1694184"/>
              <a:gd name="connsiteX4" fmla="*/ 3705225 w 8753475"/>
              <a:gd name="connsiteY4" fmla="*/ 17784 h 1694184"/>
              <a:gd name="connsiteX5" fmla="*/ 4314825 w 8753475"/>
              <a:gd name="connsiteY5" fmla="*/ 560709 h 1694184"/>
              <a:gd name="connsiteX6" fmla="*/ 4924425 w 8753475"/>
              <a:gd name="connsiteY6" fmla="*/ 1160784 h 1694184"/>
              <a:gd name="connsiteX7" fmla="*/ 5867400 w 8753475"/>
              <a:gd name="connsiteY7" fmla="*/ 1332234 h 1694184"/>
              <a:gd name="connsiteX8" fmla="*/ 7620000 w 8753475"/>
              <a:gd name="connsiteY8" fmla="*/ 1027434 h 1694184"/>
              <a:gd name="connsiteX9" fmla="*/ 8753475 w 8753475"/>
              <a:gd name="connsiteY9" fmla="*/ 1408434 h 169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53475" h="1694184">
                <a:moveTo>
                  <a:pt x="0" y="1694184"/>
                </a:moveTo>
                <a:cubicBezTo>
                  <a:pt x="386556" y="1650527"/>
                  <a:pt x="773113" y="1606871"/>
                  <a:pt x="1162050" y="1494159"/>
                </a:cubicBezTo>
                <a:cubicBezTo>
                  <a:pt x="1550988" y="1381446"/>
                  <a:pt x="2000250" y="1059184"/>
                  <a:pt x="2333625" y="1017909"/>
                </a:cubicBezTo>
                <a:cubicBezTo>
                  <a:pt x="2667000" y="976634"/>
                  <a:pt x="2933700" y="1413196"/>
                  <a:pt x="3162300" y="1246509"/>
                </a:cubicBezTo>
                <a:cubicBezTo>
                  <a:pt x="3390900" y="1079822"/>
                  <a:pt x="3513138" y="132084"/>
                  <a:pt x="3705225" y="17784"/>
                </a:cubicBezTo>
                <a:cubicBezTo>
                  <a:pt x="3897312" y="-96516"/>
                  <a:pt x="4111625" y="370209"/>
                  <a:pt x="4314825" y="560709"/>
                </a:cubicBezTo>
                <a:cubicBezTo>
                  <a:pt x="4518025" y="751209"/>
                  <a:pt x="4665663" y="1032196"/>
                  <a:pt x="4924425" y="1160784"/>
                </a:cubicBezTo>
                <a:cubicBezTo>
                  <a:pt x="5183188" y="1289371"/>
                  <a:pt x="5418138" y="1354459"/>
                  <a:pt x="5867400" y="1332234"/>
                </a:cubicBezTo>
                <a:cubicBezTo>
                  <a:pt x="6316663" y="1310009"/>
                  <a:pt x="7138988" y="1014734"/>
                  <a:pt x="7620000" y="1027434"/>
                </a:cubicBezTo>
                <a:cubicBezTo>
                  <a:pt x="8101012" y="1040134"/>
                  <a:pt x="8427243" y="1224284"/>
                  <a:pt x="8753475" y="1408434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197305"/>
            <a:ext cx="105156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17" y="1580927"/>
            <a:ext cx="888882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Day 1  (Theory)</a:t>
            </a:r>
          </a:p>
          <a:p>
            <a:endParaRPr lang="en-US" sz="2400" dirty="0" smtClean="0"/>
          </a:p>
          <a:p>
            <a:r>
              <a:rPr lang="en-US" sz="2400" dirty="0" smtClean="0"/>
              <a:t>Introduction (15 minutes)</a:t>
            </a:r>
          </a:p>
          <a:p>
            <a:r>
              <a:rPr lang="en-US" sz="2400" dirty="0" smtClean="0"/>
              <a:t>Arduino Basics  (30 minutes)</a:t>
            </a:r>
          </a:p>
          <a:p>
            <a:r>
              <a:rPr lang="en-US" sz="2400" dirty="0" smtClean="0"/>
              <a:t>Sensor Basics (15 minutes)</a:t>
            </a:r>
          </a:p>
          <a:p>
            <a:r>
              <a:rPr lang="en-US" sz="2400" dirty="0" smtClean="0"/>
              <a:t>Analog vs. Digital (15 minutes)</a:t>
            </a:r>
          </a:p>
          <a:p>
            <a:r>
              <a:rPr lang="en-US" sz="2400" dirty="0" smtClean="0"/>
              <a:t>Detecting Events (15 minutes)</a:t>
            </a:r>
          </a:p>
          <a:p>
            <a:r>
              <a:rPr lang="en-US" sz="2400" dirty="0" smtClean="0"/>
              <a:t>Programming Basics (30 minutes)</a:t>
            </a:r>
          </a:p>
          <a:p>
            <a:r>
              <a:rPr lang="en-US" sz="2400" dirty="0" smtClean="0"/>
              <a:t>MIDI (15 minutes)</a:t>
            </a:r>
          </a:p>
          <a:p>
            <a:r>
              <a:rPr lang="en-US" sz="2400" dirty="0" smtClean="0"/>
              <a:t>Set up and test Arduino IDE (30 minutes)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3628" y="1522868"/>
            <a:ext cx="54692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Day 2  (Practical)</a:t>
            </a:r>
          </a:p>
          <a:p>
            <a:endParaRPr lang="en-US" sz="2400" dirty="0" smtClean="0"/>
          </a:p>
          <a:p>
            <a:r>
              <a:rPr lang="en-US" sz="2400" dirty="0" smtClean="0"/>
              <a:t>Hook up and test sensors (1 hour)</a:t>
            </a:r>
          </a:p>
          <a:p>
            <a:r>
              <a:rPr lang="en-US" sz="2400" dirty="0" smtClean="0"/>
              <a:t>Hook up and test MIDI (1 hour)</a:t>
            </a:r>
          </a:p>
          <a:p>
            <a:r>
              <a:rPr lang="en-US" sz="2400" dirty="0" smtClean="0"/>
              <a:t>Put it all together (1 hour)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7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Inputs and Thresholds - Tips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7862" y="160679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threshold value can be determined by trial and error</a:t>
            </a:r>
          </a:p>
          <a:p>
            <a:endParaRPr lang="en-US" sz="2000" dirty="0"/>
          </a:p>
          <a:p>
            <a:r>
              <a:rPr lang="en-US" sz="2000" dirty="0" smtClean="0"/>
              <a:t>Print out the ADC value and note that happens when you activate the sensor</a:t>
            </a:r>
          </a:p>
          <a:p>
            <a:endParaRPr lang="en-US" sz="2000" dirty="0"/>
          </a:p>
          <a:p>
            <a:r>
              <a:rPr lang="en-US" sz="2000" dirty="0" smtClean="0"/>
              <a:t>You may have to define an “on” threshold and an “off” threshold to keep it from triggering over and over again</a:t>
            </a:r>
          </a:p>
          <a:p>
            <a:pPr lvl="1"/>
            <a:r>
              <a:rPr lang="en-US" sz="1800" dirty="0" smtClean="0"/>
              <a:t>Your thermostat at home does this</a:t>
            </a:r>
          </a:p>
          <a:p>
            <a:pPr lvl="1"/>
            <a:r>
              <a:rPr lang="en-US" sz="1800" dirty="0" smtClean="0"/>
              <a:t>“Hysteresis”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Each individual sensor is slightly different – always check the values if changing sensors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693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Maker stuff\InterAccess\Audible Objects\Image\tit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-104775"/>
            <a:ext cx="9144000" cy="29194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Programming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70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1" y="6492875"/>
            <a:ext cx="2743200" cy="365125"/>
          </a:xfrm>
        </p:spPr>
        <p:txBody>
          <a:bodyPr/>
          <a:lstStyle/>
          <a:p>
            <a:pPr algn="r"/>
            <a:fld id="{3F02A7BC-0867-4FCD-B2C3-C0E924126685}" type="datetime4">
              <a:rPr lang="en-US" sz="1400" i="1" smtClean="0">
                <a:solidFill>
                  <a:schemeClr val="bg1"/>
                </a:solidFill>
              </a:rPr>
              <a:pPr algn="r"/>
              <a:t>June 13, 2016</a:t>
            </a:fld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2" descr="L:\Maker stuff\InterAccess\Audible Objects\Image\arduino-uno-transparent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2" y="2104125"/>
            <a:ext cx="3694793" cy="26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Programming Basics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programs are called </a:t>
            </a:r>
            <a:r>
              <a:rPr lang="en-US" b="1" dirty="0" smtClean="0"/>
              <a:t>sketches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Arduino programming language is based on the Wiring language, which in turn is a simplified version of C++.</a:t>
            </a:r>
          </a:p>
          <a:p>
            <a:endParaRPr lang="en-US" dirty="0"/>
          </a:p>
          <a:p>
            <a:r>
              <a:rPr lang="en-US" b="1" dirty="0" smtClean="0"/>
              <a:t>Libraries</a:t>
            </a:r>
            <a:r>
              <a:rPr lang="en-US" dirty="0" smtClean="0"/>
              <a:t> are collections of </a:t>
            </a:r>
            <a:r>
              <a:rPr lang="en-US" b="1" dirty="0" smtClean="0"/>
              <a:t>functions</a:t>
            </a:r>
            <a:r>
              <a:rPr lang="en-US" dirty="0" smtClean="0"/>
              <a:t> that do various tasks.</a:t>
            </a:r>
          </a:p>
          <a:p>
            <a:endParaRPr lang="en-US" dirty="0"/>
          </a:p>
          <a:p>
            <a:r>
              <a:rPr lang="en-US" dirty="0" smtClean="0"/>
              <a:t>The Arduino Integrated Development Environment (IDE) includes many libraries to help get you started.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Arduino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539" y="1451878"/>
            <a:ext cx="10515600" cy="525417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Hello World!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the Hello World! for Arduino.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It shows how to send data to the computer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setup()                    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 once, when the sketch starts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Serial.begin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(9600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up Serial library at 9600 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baud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loop()                      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run over and over again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Serial.println</a:t>
            </a:r>
            <a:r>
              <a:rPr lang="en-C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 // prints hello with ending line 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Programming Terminology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647700" y="14827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Statements </a:t>
            </a:r>
            <a:r>
              <a:rPr lang="en-US" sz="2000" dirty="0" smtClean="0"/>
              <a:t>are individual instructions to the Arduino.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Functions</a:t>
            </a:r>
            <a:r>
              <a:rPr lang="en-US" sz="2000" dirty="0" smtClean="0"/>
              <a:t> are a group of statements that do a single task.</a:t>
            </a:r>
          </a:p>
          <a:p>
            <a:endParaRPr lang="en-US" sz="2000" dirty="0"/>
          </a:p>
          <a:p>
            <a:r>
              <a:rPr lang="en-US" sz="2000" b="1" dirty="0" smtClean="0"/>
              <a:t>Variables</a:t>
            </a:r>
            <a:r>
              <a:rPr lang="en-US" sz="2000" dirty="0" smtClean="0"/>
              <a:t> are placeholders in memory that can store a value.</a:t>
            </a:r>
          </a:p>
          <a:p>
            <a:endParaRPr lang="en-US" sz="2000" dirty="0"/>
          </a:p>
          <a:p>
            <a:r>
              <a:rPr lang="en-US" sz="2000" dirty="0" smtClean="0"/>
              <a:t>Every variable has a </a:t>
            </a:r>
            <a:r>
              <a:rPr lang="en-US" sz="2000" b="1" dirty="0" smtClean="0"/>
              <a:t>data type </a:t>
            </a:r>
            <a:r>
              <a:rPr lang="en-US" sz="2000" dirty="0" smtClean="0"/>
              <a:t>(byte, integer, “float”,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, etc.)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b="1" dirty="0" smtClean="0"/>
              <a:t>Comments </a:t>
            </a:r>
            <a:r>
              <a:rPr lang="en-US" sz="2000" dirty="0" smtClean="0"/>
              <a:t>are notes that stay inside the program to explain what’s going on </a:t>
            </a:r>
          </a:p>
          <a:p>
            <a:pPr lvl="1"/>
            <a:r>
              <a:rPr lang="en-US" sz="1600" dirty="0" smtClean="0"/>
              <a:t>The Arduino ignores these, </a:t>
            </a:r>
            <a:r>
              <a:rPr lang="en-US" sz="1600" i="1" dirty="0" smtClean="0"/>
              <a:t>they are for </a:t>
            </a:r>
            <a:r>
              <a:rPr lang="en-US" sz="1600" i="1" u="sng" dirty="0" smtClean="0"/>
              <a:t>future you</a:t>
            </a:r>
            <a:r>
              <a:rPr lang="en-US" sz="1600" dirty="0" smtClean="0"/>
              <a:t>!</a:t>
            </a:r>
          </a:p>
          <a:p>
            <a:pPr lvl="1"/>
            <a:r>
              <a:rPr lang="en-US" sz="1600" dirty="0" smtClean="0"/>
              <a:t>Use  // or  /* */  to indicate a comment.</a:t>
            </a:r>
          </a:p>
          <a:p>
            <a:endParaRPr lang="en-US" sz="2000" dirty="0"/>
          </a:p>
          <a:p>
            <a:r>
              <a:rPr lang="en-US" sz="2000" b="1" dirty="0" smtClean="0"/>
              <a:t>Control structures</a:t>
            </a:r>
            <a:r>
              <a:rPr lang="en-US" sz="2000" dirty="0" smtClean="0"/>
              <a:t> are statements like </a:t>
            </a:r>
            <a:r>
              <a:rPr lang="en-US" sz="2000" b="1" dirty="0" smtClean="0"/>
              <a:t>if</a:t>
            </a:r>
            <a:r>
              <a:rPr lang="en-US" sz="2000" dirty="0" smtClean="0"/>
              <a:t>, </a:t>
            </a:r>
            <a:r>
              <a:rPr lang="en-US" sz="2000" b="1" dirty="0" smtClean="0"/>
              <a:t>for</a:t>
            </a:r>
            <a:r>
              <a:rPr lang="en-US" sz="2000" dirty="0" smtClean="0"/>
              <a:t>, </a:t>
            </a:r>
            <a:r>
              <a:rPr lang="en-US" sz="2000" b="1" dirty="0" smtClean="0"/>
              <a:t>while</a:t>
            </a:r>
            <a:r>
              <a:rPr lang="en-US" sz="2000" dirty="0" smtClean="0"/>
              <a:t> that let you direct the flow of the program based on conditions.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27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Programming Continued…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Arduino requires two functions at minimum:  </a:t>
            </a:r>
            <a:r>
              <a:rPr lang="en-US" b="1" dirty="0" smtClean="0"/>
              <a:t>setup() </a:t>
            </a:r>
            <a:r>
              <a:rPr lang="en-US" dirty="0" smtClean="0"/>
              <a:t>and </a:t>
            </a:r>
            <a:r>
              <a:rPr lang="en-US" b="1" dirty="0" smtClean="0"/>
              <a:t>loop()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setup() </a:t>
            </a:r>
            <a:r>
              <a:rPr lang="en-US" dirty="0" smtClean="0"/>
              <a:t>is where you get everything ready (runs once at </a:t>
            </a:r>
            <a:r>
              <a:rPr lang="en-US" dirty="0" err="1" smtClean="0"/>
              <a:t>powerup</a:t>
            </a:r>
            <a:r>
              <a:rPr lang="en-US" dirty="0" smtClean="0"/>
              <a:t> or reset)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loop() </a:t>
            </a:r>
            <a:r>
              <a:rPr lang="en-US" dirty="0" smtClean="0"/>
              <a:t>runs over and over infinitely until the power is turned off.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You can create your own functions if you find you are doing something over and over again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360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1" y="2381251"/>
            <a:ext cx="10077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CA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AddTwoNumbers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CA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num2) </a:t>
            </a: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num1+num2;</a:t>
            </a:r>
          </a:p>
          <a:p>
            <a:pPr>
              <a:lnSpc>
                <a:spcPct val="120000"/>
              </a:lnSpc>
            </a:pPr>
            <a:r>
              <a:rPr lang="en-CA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sum;</a:t>
            </a:r>
            <a:endParaRPr lang="en-CA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2036080" y="5876926"/>
            <a:ext cx="2606221" cy="638629"/>
          </a:xfrm>
          <a:prstGeom prst="accentCallout1">
            <a:avLst>
              <a:gd name="adj1" fmla="val 47514"/>
              <a:gd name="adj2" fmla="val -392"/>
              <a:gd name="adj3" fmla="val -162500"/>
              <a:gd name="adj4" fmla="val -27833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rgbClr val="FF0000"/>
                </a:solidFill>
              </a:rPr>
              <a:t>{ and }  surround the function statements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 rot="5400000" flipH="1">
            <a:off x="6234056" y="519166"/>
            <a:ext cx="629103" cy="2467317"/>
          </a:xfrm>
          <a:prstGeom prst="accentCallout1">
            <a:avLst>
              <a:gd name="adj1" fmla="val 46023"/>
              <a:gd name="adj2" fmla="val 10014"/>
              <a:gd name="adj3" fmla="val 55254"/>
              <a:gd name="adj4" fmla="val -6160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Inputs to the Function aka “parameters”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 rot="5400000" flipH="1">
            <a:off x="1511298" y="565596"/>
            <a:ext cx="629103" cy="2394402"/>
          </a:xfrm>
          <a:prstGeom prst="accentCallout1">
            <a:avLst>
              <a:gd name="adj1" fmla="val 46023"/>
              <a:gd name="adj2" fmla="val 10014"/>
              <a:gd name="adj3" fmla="val 62414"/>
              <a:gd name="adj4" fmla="val -6160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Output of the Function</a:t>
            </a:r>
          </a:p>
          <a:p>
            <a:pPr algn="r"/>
            <a:r>
              <a:rPr lang="en-CA" b="1" dirty="0" smtClean="0">
                <a:solidFill>
                  <a:srgbClr val="FF0000"/>
                </a:solidFill>
              </a:rPr>
              <a:t>aka “return type”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7623628" y="3400764"/>
            <a:ext cx="2606221" cy="638629"/>
          </a:xfrm>
          <a:prstGeom prst="accentCallout1">
            <a:avLst>
              <a:gd name="adj1" fmla="val 46023"/>
              <a:gd name="adj2" fmla="val -4048"/>
              <a:gd name="adj3" fmla="val 61222"/>
              <a:gd name="adj4" fmla="val -65842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rgbClr val="FF0000"/>
                </a:solidFill>
              </a:rPr>
              <a:t>Statements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4642301" y="4467225"/>
            <a:ext cx="2606221" cy="638629"/>
          </a:xfrm>
          <a:prstGeom prst="accentCallout1">
            <a:avLst>
              <a:gd name="adj1" fmla="val 60937"/>
              <a:gd name="adj2" fmla="val -1123"/>
              <a:gd name="adj3" fmla="val -5894"/>
              <a:gd name="adj4" fmla="val -55609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rgbClr val="FF0000"/>
                </a:solidFill>
              </a:rPr>
              <a:t>Return this value back to the main function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9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1" y="1914526"/>
            <a:ext cx="1007745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CA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answer = </a:t>
            </a:r>
            <a:r>
              <a:rPr lang="en-CA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AddTwoNumbers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(2,3);</a:t>
            </a: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CA" sz="28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 something with the answer&gt;</a:t>
            </a: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1 (Accent Bar) 10"/>
          <p:cNvSpPr/>
          <p:nvPr/>
        </p:nvSpPr>
        <p:spPr>
          <a:xfrm rot="5400000" flipH="1">
            <a:off x="6681730" y="1272092"/>
            <a:ext cx="629103" cy="2238716"/>
          </a:xfrm>
          <a:prstGeom prst="accentCallout1">
            <a:avLst>
              <a:gd name="adj1" fmla="val 46023"/>
              <a:gd name="adj2" fmla="val 10014"/>
              <a:gd name="adj3" fmla="val 55254"/>
              <a:gd name="adj4" fmla="val -6160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Inputs to the Function aka “arguments”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" name="Line Callout 1 (Accent Bar) 11"/>
          <p:cNvSpPr/>
          <p:nvPr/>
        </p:nvSpPr>
        <p:spPr>
          <a:xfrm rot="5400000" flipH="1">
            <a:off x="1926287" y="819202"/>
            <a:ext cx="629103" cy="1886291"/>
          </a:xfrm>
          <a:prstGeom prst="accentCallout1">
            <a:avLst>
              <a:gd name="adj1" fmla="val 46023"/>
              <a:gd name="adj2" fmla="val 10014"/>
              <a:gd name="adj3" fmla="val 86910"/>
              <a:gd name="adj4" fmla="val -16456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Variable data type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(must match!)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 rot="16200000" flipH="1" flipV="1">
            <a:off x="2869433" y="3206033"/>
            <a:ext cx="629103" cy="1986473"/>
          </a:xfrm>
          <a:prstGeom prst="accentCallout1">
            <a:avLst>
              <a:gd name="adj1" fmla="val 46023"/>
              <a:gd name="adj2" fmla="val 10014"/>
              <a:gd name="adj3" fmla="val 69871"/>
              <a:gd name="adj4" fmla="val -661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Variable to hold the returned value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 rot="5400000" flipH="1">
            <a:off x="4282522" y="1814147"/>
            <a:ext cx="477151" cy="1612699"/>
          </a:xfrm>
          <a:prstGeom prst="accentCallout1">
            <a:avLst>
              <a:gd name="adj1" fmla="val 46023"/>
              <a:gd name="adj2" fmla="val 10014"/>
              <a:gd name="adj3" fmla="val 33981"/>
              <a:gd name="adj4" fmla="val -63122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CA" b="1" dirty="0" smtClean="0">
                <a:solidFill>
                  <a:srgbClr val="FF0000"/>
                </a:solidFill>
              </a:rPr>
              <a:t>Function “call”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Built-In Arduino Functions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756906" y="2052549"/>
            <a:ext cx="10515600" cy="5391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 smtClean="0"/>
              <a:t>pinMode</a:t>
            </a:r>
            <a:r>
              <a:rPr lang="en-CA" dirty="0" smtClean="0"/>
              <a:t>(): set </a:t>
            </a:r>
            <a:r>
              <a:rPr lang="en-CA" dirty="0"/>
              <a:t>a pin as input or </a:t>
            </a:r>
            <a:r>
              <a:rPr lang="en-CA" dirty="0" smtClean="0"/>
              <a:t>output</a:t>
            </a:r>
          </a:p>
          <a:p>
            <a:pPr marL="0" indent="0">
              <a:buNone/>
            </a:pPr>
            <a:r>
              <a:rPr lang="en-CA" dirty="0" err="1" smtClean="0"/>
              <a:t>digitalWrite</a:t>
            </a:r>
            <a:r>
              <a:rPr lang="en-CA" dirty="0"/>
              <a:t>() – set a digital pin </a:t>
            </a:r>
            <a:r>
              <a:rPr lang="en-CA" dirty="0" smtClean="0"/>
              <a:t>high/low</a:t>
            </a:r>
          </a:p>
          <a:p>
            <a:pPr marL="0" indent="0">
              <a:buNone/>
            </a:pPr>
            <a:r>
              <a:rPr lang="en-CA" dirty="0" err="1" smtClean="0"/>
              <a:t>digitalRead</a:t>
            </a:r>
            <a:r>
              <a:rPr lang="en-CA" dirty="0"/>
              <a:t>() – read a digital pin’s </a:t>
            </a:r>
            <a:r>
              <a:rPr lang="en-CA" dirty="0" smtClean="0"/>
              <a:t>state</a:t>
            </a:r>
          </a:p>
          <a:p>
            <a:pPr marL="0" indent="0">
              <a:buNone/>
            </a:pPr>
            <a:r>
              <a:rPr lang="en-CA" dirty="0" err="1" smtClean="0"/>
              <a:t>analogRead</a:t>
            </a:r>
            <a:r>
              <a:rPr lang="en-CA" dirty="0"/>
              <a:t>() – read an analog </a:t>
            </a:r>
            <a:r>
              <a:rPr lang="en-CA" dirty="0" smtClean="0"/>
              <a:t>pin</a:t>
            </a:r>
          </a:p>
          <a:p>
            <a:pPr marL="0" indent="0">
              <a:buNone/>
            </a:pPr>
            <a:r>
              <a:rPr lang="en-CA" dirty="0" smtClean="0"/>
              <a:t>delay</a:t>
            </a:r>
            <a:r>
              <a:rPr lang="en-CA" dirty="0"/>
              <a:t>() – wait an amount of </a:t>
            </a:r>
            <a:r>
              <a:rPr lang="en-CA" dirty="0" smtClean="0"/>
              <a:t>time</a:t>
            </a:r>
          </a:p>
          <a:p>
            <a:pPr marL="0" indent="0">
              <a:buNone/>
            </a:pPr>
            <a:r>
              <a:rPr lang="en-CA" dirty="0" err="1" smtClean="0"/>
              <a:t>millis</a:t>
            </a:r>
            <a:r>
              <a:rPr lang="en-CA" dirty="0"/>
              <a:t>() – get the current </a:t>
            </a:r>
            <a:r>
              <a:rPr lang="en-CA" dirty="0" smtClean="0"/>
              <a:t>time in milliseconds</a:t>
            </a:r>
            <a:endParaRPr lang="en-US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CA" dirty="0"/>
              <a:t>Comparison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7751" y="1914526"/>
            <a:ext cx="1007745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 == 2)</a:t>
            </a:r>
            <a:r>
              <a:rPr lang="en-CA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 </a:t>
            </a: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 &gt; 2)        </a:t>
            </a:r>
            <a:r>
              <a:rPr lang="en-CA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 &lt; 2)        </a:t>
            </a:r>
            <a:r>
              <a:rPr lang="en-CA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(answer &lt;  5)  </a:t>
            </a:r>
            <a:r>
              <a:rPr lang="en-CA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CA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(answer 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CA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CA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CA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198" y="5430620"/>
            <a:ext cx="10306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Potential </a:t>
            </a:r>
            <a:r>
              <a:rPr lang="en-US" sz="2000" dirty="0" err="1" smtClean="0"/>
              <a:t>gotcha</a:t>
            </a:r>
            <a:r>
              <a:rPr lang="en-US" sz="2000" dirty="0" smtClean="0"/>
              <a:t>:  Off-by-one errors are very common</a:t>
            </a:r>
            <a:endParaRPr lang="en-US" sz="2000" dirty="0"/>
          </a:p>
        </p:txBody>
      </p:sp>
      <p:pic>
        <p:nvPicPr>
          <p:cNvPr id="6" name="Picture 2" descr="http://static.seton.ca/media/catalog/product/canada/international-warning-symbols-danger-w1545-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3" y="5000623"/>
            <a:ext cx="1052515" cy="10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7751" y="1914526"/>
            <a:ext cx="1828800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3762376" y="1810669"/>
            <a:ext cx="1828800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47751" y="2514600"/>
            <a:ext cx="1828800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762376" y="2410743"/>
            <a:ext cx="1828800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035840" y="3105153"/>
            <a:ext cx="1828800" cy="48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762376" y="3001296"/>
            <a:ext cx="1828800" cy="382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35839" y="3560520"/>
            <a:ext cx="2621761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076700" y="3433766"/>
            <a:ext cx="1514476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35840" y="4104452"/>
            <a:ext cx="2697960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010025" y="4033841"/>
            <a:ext cx="1828800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66700" y="4926805"/>
            <a:ext cx="8001000" cy="133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9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me…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551" y="1461344"/>
            <a:ext cx="108680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“Classically </a:t>
            </a:r>
            <a:r>
              <a:rPr lang="en-US" sz="2400" dirty="0"/>
              <a:t>trained” in clarinet and percussion </a:t>
            </a: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Have </a:t>
            </a:r>
            <a:r>
              <a:rPr lang="en-US" sz="2400" dirty="0"/>
              <a:t>been dabbling with music, composing, and technology since the 1980s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Moved to Waterloo in 1992 to study Systems Design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Moved to Toronto in 1997 and discovered the Ambient Ping, Riot Art and other experimental music communities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Occasional “live” gigs </a:t>
            </a:r>
            <a:r>
              <a:rPr lang="en-US" sz="2400" dirty="0" smtClean="0"/>
              <a:t>under the moniker </a:t>
            </a:r>
            <a:r>
              <a:rPr lang="en-US" sz="2400" dirty="0"/>
              <a:t>Schema </a:t>
            </a:r>
            <a:r>
              <a:rPr lang="en-US" sz="2400" dirty="0" smtClean="0"/>
              <a:t>Factor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Playing with the tech is half the fun!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general I release my tools and techniques open-source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Enable other electronic musicians to build on ideas!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“Day job” in software engineering at MDA, creators of the </a:t>
            </a:r>
            <a:r>
              <a:rPr lang="en-US" sz="2400" dirty="0" err="1"/>
              <a:t>Canadarm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if / else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7750" y="2210991"/>
            <a:ext cx="8277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4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&lt;condition is true&gt;</a:t>
            </a:r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 </a:t>
            </a:r>
            <a:r>
              <a:rPr lang="en-CA" sz="24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 something&gt;</a:t>
            </a:r>
            <a:endParaRPr lang="en-CA" sz="2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CA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lang="en-CA" sz="24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 </a:t>
            </a:r>
            <a:r>
              <a:rPr lang="en-CA" sz="24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 else&gt;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132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while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7750" y="2210991"/>
            <a:ext cx="82772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CA" sz="24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&lt;condition is true&gt;</a:t>
            </a:r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 </a:t>
            </a:r>
            <a:r>
              <a:rPr lang="en-CA" sz="24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 something over and over&gt;</a:t>
            </a:r>
            <a:endParaRPr lang="en-CA" sz="2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CA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1573" y="5525870"/>
            <a:ext cx="10306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Potential </a:t>
            </a:r>
            <a:r>
              <a:rPr lang="en-US" sz="2000" dirty="0" err="1" smtClean="0"/>
              <a:t>gotcha</a:t>
            </a:r>
            <a:r>
              <a:rPr lang="en-US" sz="2000" dirty="0" smtClean="0"/>
              <a:t>:  Your program will “freeze” inside the while loop while the condition is true</a:t>
            </a:r>
            <a:endParaRPr lang="en-US" sz="2000" dirty="0"/>
          </a:p>
        </p:txBody>
      </p:sp>
      <p:pic>
        <p:nvPicPr>
          <p:cNvPr id="1026" name="Picture 2" descr="http://static.seton.ca/media/catalog/product/canada/international-warning-symbols-danger-w1545-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8" y="5045572"/>
            <a:ext cx="1052515" cy="10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for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5840" y="1465452"/>
            <a:ext cx="8277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CA" sz="24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&lt;initialization&gt;, &lt;condition&gt;, &lt;increment&gt;</a:t>
            </a:r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 </a:t>
            </a:r>
            <a:r>
              <a:rPr lang="en-CA" sz="24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 something&gt;</a:t>
            </a:r>
            <a:endParaRPr lang="en-CA" sz="2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198" y="5430620"/>
            <a:ext cx="10306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Potential </a:t>
            </a:r>
            <a:r>
              <a:rPr lang="en-US" sz="2000" dirty="0" err="1" smtClean="0"/>
              <a:t>gotcha</a:t>
            </a:r>
            <a:r>
              <a:rPr lang="en-US" sz="2000" dirty="0" smtClean="0"/>
              <a:t>:  Your program will “freeze” until the loop completes</a:t>
            </a:r>
            <a:endParaRPr lang="en-US" sz="2000" dirty="0"/>
          </a:p>
        </p:txBody>
      </p:sp>
      <p:pic>
        <p:nvPicPr>
          <p:cNvPr id="5" name="Picture 2" descr="http://static.seton.ca/media/catalog/product/canada/international-warning-symbols-danger-w1545-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3" y="5000622"/>
            <a:ext cx="1052515" cy="105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</a:t>
            </a:r>
            <a:r>
              <a:rPr lang="en-US" dirty="0" smtClean="0"/>
              <a:t>for (Example)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5840" y="1465452"/>
            <a:ext cx="8277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CA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=1; </a:t>
            </a:r>
            <a:r>
              <a:rPr lang="en-CA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CA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CA" sz="2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 </a:t>
            </a:r>
            <a:r>
              <a:rPr lang="en-CA" sz="24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&lt;do </a:t>
            </a:r>
            <a:r>
              <a:rPr lang="en-CA" sz="2400" i="1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something 9 times&gt;</a:t>
            </a:r>
            <a:endParaRPr lang="en-CA" sz="24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8900"/>
            <a:ext cx="10515600" cy="1325563"/>
          </a:xfrm>
        </p:spPr>
        <p:txBody>
          <a:bodyPr/>
          <a:lstStyle/>
          <a:p>
            <a:r>
              <a:rPr lang="en-US" dirty="0"/>
              <a:t>A more complete Arduino program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736146" y="1180646"/>
            <a:ext cx="10515600" cy="48677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Analog Input Example with Control Structures</a:t>
            </a:r>
            <a:br>
              <a:rPr lang="en-CA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sensorPin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A0;    </a:t>
            </a:r>
            <a:r>
              <a:rPr lang="en-CA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the input pin for the sensor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13;       </a:t>
            </a:r>
            <a:r>
              <a:rPr lang="en-CA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the pin for the LED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sensorValue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0;   </a:t>
            </a:r>
            <a:r>
              <a:rPr lang="en-CA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to store the value coming from the sensor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 </a:t>
            </a:r>
            <a:r>
              <a:rPr lang="en-CA" sz="1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OUTPUT);  </a:t>
            </a:r>
            <a:r>
              <a:rPr lang="en-CA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declare the </a:t>
            </a:r>
            <a:r>
              <a:rPr lang="en-CA" sz="12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CA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an OUTPUT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 </a:t>
            </a:r>
            <a:r>
              <a:rPr lang="en-CA" sz="12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 </a:t>
            </a:r>
            <a:b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sensorValue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analogRead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sensorPin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CA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the value from the </a:t>
            </a:r>
            <a:r>
              <a:rPr lang="en-CA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2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Serial.println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sensorValue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// send the value to the PC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CA" sz="1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sensorValue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2000)              // Have we crossed the threshold?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the </a:t>
            </a:r>
            <a:r>
              <a:rPr lang="en-CA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CA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HIGH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200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turn the </a:t>
            </a:r>
            <a:r>
              <a:rPr lang="en-CA" sz="12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CA" sz="12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off: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LOW</a:t>
            </a: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Line Callout 1 (Accent Bar) 3"/>
          <p:cNvSpPr/>
          <p:nvPr/>
        </p:nvSpPr>
        <p:spPr>
          <a:xfrm>
            <a:off x="8233228" y="1410039"/>
            <a:ext cx="2606221" cy="638629"/>
          </a:xfrm>
          <a:prstGeom prst="accentCallout1">
            <a:avLst>
              <a:gd name="adj1" fmla="val 46023"/>
              <a:gd name="adj2" fmla="val -4048"/>
              <a:gd name="adj3" fmla="val 61222"/>
              <a:gd name="adj4" fmla="val -65842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rgbClr val="FF0000"/>
                </a:solidFill>
              </a:rPr>
              <a:t>“Global” variables – shared by entire program</a:t>
            </a:r>
            <a:endParaRPr lang="en-CA" b="1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67512" y="2447925"/>
            <a:ext cx="2136722" cy="561975"/>
            <a:chOff x="6767512" y="2447925"/>
            <a:chExt cx="2136722" cy="561975"/>
          </a:xfrm>
        </p:grpSpPr>
        <p:sp>
          <p:nvSpPr>
            <p:cNvPr id="3" name="Down Arrow 2"/>
            <p:cNvSpPr/>
            <p:nvPr/>
          </p:nvSpPr>
          <p:spPr>
            <a:xfrm>
              <a:off x="6767512" y="2447925"/>
              <a:ext cx="238125" cy="56197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05637" y="2544246"/>
              <a:ext cx="1898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“setup” runs once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67573" y="3600449"/>
            <a:ext cx="3741720" cy="2447926"/>
            <a:chOff x="7267573" y="3600449"/>
            <a:chExt cx="3741720" cy="2447926"/>
          </a:xfrm>
        </p:grpSpPr>
        <p:sp>
          <p:nvSpPr>
            <p:cNvPr id="9" name="Curved Left Arrow 8"/>
            <p:cNvSpPr/>
            <p:nvPr/>
          </p:nvSpPr>
          <p:spPr>
            <a:xfrm>
              <a:off x="8072437" y="3676650"/>
              <a:ext cx="676275" cy="2371725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" name="Curved Left Arrow 9"/>
            <p:cNvSpPr/>
            <p:nvPr/>
          </p:nvSpPr>
          <p:spPr>
            <a:xfrm rot="10800000">
              <a:off x="7267573" y="3600449"/>
              <a:ext cx="723900" cy="2371725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24912" y="4601646"/>
              <a:ext cx="2184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“loop” runs infinitely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Program into the Arduino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733425" y="1482725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Arduino IDE needs to know the type of Arduino that is connected, and which Serial port it is connected to.</a:t>
            </a:r>
            <a:endParaRPr lang="en-US" sz="2000" b="1" dirty="0"/>
          </a:p>
          <a:p>
            <a:pPr lvl="1"/>
            <a:r>
              <a:rPr lang="en-US" sz="1600" dirty="0" smtClean="0"/>
              <a:t>Windows:  </a:t>
            </a:r>
            <a:r>
              <a:rPr lang="en-US" sz="1600" dirty="0" err="1" smtClean="0"/>
              <a:t>COMxx</a:t>
            </a:r>
            <a:endParaRPr lang="en-US" sz="1600" dirty="0" smtClean="0"/>
          </a:p>
          <a:p>
            <a:pPr lvl="1"/>
            <a:r>
              <a:rPr lang="en-CA" sz="1600" dirty="0" smtClean="0"/>
              <a:t>Mac:  /dev/</a:t>
            </a:r>
            <a:r>
              <a:rPr lang="en-CA" sz="1600" dirty="0" err="1" smtClean="0"/>
              <a:t>usbserialxx</a:t>
            </a:r>
            <a:endParaRPr lang="en-CA" sz="1600" dirty="0" smtClean="0"/>
          </a:p>
          <a:p>
            <a:endParaRPr lang="en-US" sz="2000" dirty="0" smtClean="0"/>
          </a:p>
          <a:p>
            <a:r>
              <a:rPr lang="en-US" sz="2000" dirty="0" smtClean="0"/>
              <a:t>The process of converting your human-readable program into Arduino “machine code” (a series of bytes) is called </a:t>
            </a:r>
            <a:r>
              <a:rPr lang="en-US" sz="2000" b="1" dirty="0" smtClean="0"/>
              <a:t>compiling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The Arduino IDE checks your code for “correctness” (typos etc.), then compiles it, then transmits the program into the actual Arduino through USB.</a:t>
            </a:r>
          </a:p>
          <a:p>
            <a:endParaRPr lang="en-US" sz="2000" dirty="0"/>
          </a:p>
          <a:p>
            <a:r>
              <a:rPr lang="en-US" sz="2000" dirty="0" smtClean="0"/>
              <a:t>The program stays permanently </a:t>
            </a:r>
            <a:r>
              <a:rPr lang="en-US" sz="2000" dirty="0"/>
              <a:t>i</a:t>
            </a:r>
            <a:r>
              <a:rPr lang="en-US" sz="2000" dirty="0" smtClean="0"/>
              <a:t>nside the Arduino until you change it.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787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Maker stuff\InterAccess\Audible Objects\Image\tit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1553824" cy="3509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Musical Instrument Digital Interface (MIDI)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L:\Maker stuff\InterAccess\Audible Objects\Image\arduino-uno-transparent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2" y="2104125"/>
            <a:ext cx="3694793" cy="26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MIDI Protocol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Musical Instrument Digital Interface</a:t>
            </a:r>
          </a:p>
          <a:p>
            <a:r>
              <a:rPr lang="en-US" dirty="0" smtClean="0"/>
              <a:t>Defined </a:t>
            </a:r>
            <a:r>
              <a:rPr lang="en-US" dirty="0"/>
              <a:t>in 1982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Serial </a:t>
            </a:r>
            <a:r>
              <a:rPr lang="en-US" dirty="0"/>
              <a:t>Interface at </a:t>
            </a:r>
            <a:r>
              <a:rPr lang="en-US" dirty="0" smtClean="0"/>
              <a:t>31250 baud (though this can be changed).</a:t>
            </a:r>
            <a:endParaRPr lang="en-US" dirty="0"/>
          </a:p>
          <a:p>
            <a:r>
              <a:rPr lang="en-US" dirty="0"/>
              <a:t>Messages consist of a Status </a:t>
            </a:r>
            <a:r>
              <a:rPr lang="en-US" dirty="0" smtClean="0"/>
              <a:t>(command) byte followed </a:t>
            </a:r>
            <a:r>
              <a:rPr lang="en-US" dirty="0"/>
              <a:t>by Data bytes (usually two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16 </a:t>
            </a:r>
            <a:r>
              <a:rPr lang="en-US" dirty="0" smtClean="0"/>
              <a:t>virtual “Channels”.</a:t>
            </a:r>
            <a:endParaRPr lang="en-US" dirty="0"/>
          </a:p>
          <a:p>
            <a:r>
              <a:rPr lang="en-US" dirty="0"/>
              <a:t>Commands such as Note On, Note Off, </a:t>
            </a:r>
            <a:r>
              <a:rPr lang="en-US" dirty="0" smtClean="0"/>
              <a:t>Control </a:t>
            </a:r>
            <a:r>
              <a:rPr lang="en-US" dirty="0"/>
              <a:t>Change,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defacto</a:t>
            </a:r>
            <a:r>
              <a:rPr lang="en-US" dirty="0" smtClean="0"/>
              <a:t> standard for exchanging music between computers, synthesizers, software, Arduinos…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1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vs. Hexadecimal Notation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Most of the time, we use “decimal” (base 10) notation.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0, 1, 2, 3, 4, 5, 6, 7, 8, 9, 10, 11, 12, 13…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many cases in programming and data communications (including MIDI), it is helpful to use “hexadecimal” (base 16)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, 1, 2, 3, 4, 5, 6, 7, 8, 9, </a:t>
            </a:r>
            <a:r>
              <a:rPr lang="en-US" dirty="0" smtClean="0">
                <a:solidFill>
                  <a:srgbClr val="0070C0"/>
                </a:solidFill>
              </a:rPr>
              <a:t>A, B, C, D, E, F, 10, 11, 12, 13…</a:t>
            </a:r>
          </a:p>
        </p:txBody>
      </p:sp>
    </p:spTree>
    <p:extLst>
      <p:ext uri="{BB962C8B-B14F-4D97-AF65-F5344CB8AC3E}">
        <p14:creationId xmlns:p14="http://schemas.microsoft.com/office/powerpoint/2010/main" val="17115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Hexadecimal?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377950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Remember that a byte is 8 bits.</a:t>
            </a:r>
          </a:p>
          <a:p>
            <a:endParaRPr lang="en-US" sz="2400" dirty="0" smtClean="0"/>
          </a:p>
          <a:p>
            <a:r>
              <a:rPr lang="en-US" sz="2400" dirty="0" smtClean="0"/>
              <a:t>A “</a:t>
            </a:r>
            <a:r>
              <a:rPr lang="en-US" sz="2400" dirty="0" err="1" smtClean="0"/>
              <a:t>nybble</a:t>
            </a:r>
            <a:r>
              <a:rPr lang="en-US" sz="2400" dirty="0" smtClean="0"/>
              <a:t>” is 4 bits, which is 0-15 decimal…or 0-F hexadecimal.</a:t>
            </a:r>
          </a:p>
          <a:p>
            <a:endParaRPr lang="en-US" sz="2400" dirty="0"/>
          </a:p>
          <a:p>
            <a:r>
              <a:rPr lang="en-US" sz="2400" dirty="0" smtClean="0"/>
              <a:t>Therefore, a byte can be conveniently represented in 2 hexadecimal digits. </a:t>
            </a:r>
          </a:p>
          <a:p>
            <a:pPr lvl="1"/>
            <a:r>
              <a:rPr lang="en-US" sz="2000" dirty="0" smtClean="0"/>
              <a:t>In MIDI the different digits may have different meanings – example next slide</a:t>
            </a:r>
          </a:p>
          <a:p>
            <a:endParaRPr lang="en-US" sz="2400" dirty="0"/>
          </a:p>
          <a:p>
            <a:r>
              <a:rPr lang="en-US" sz="2400" dirty="0" smtClean="0"/>
              <a:t>Hexadecimal is usually represented with the prefix 0x  (other notations are heresy)</a:t>
            </a:r>
          </a:p>
          <a:p>
            <a:pPr lvl="1"/>
            <a:r>
              <a:rPr lang="en-US" sz="2000" dirty="0" smtClean="0"/>
              <a:t>0x00  = 0 decimal</a:t>
            </a:r>
          </a:p>
          <a:p>
            <a:pPr lvl="1"/>
            <a:r>
              <a:rPr lang="en-US" sz="2000" dirty="0" smtClean="0"/>
              <a:t>0x10  = 16 decimal</a:t>
            </a:r>
          </a:p>
          <a:p>
            <a:pPr lvl="1"/>
            <a:r>
              <a:rPr lang="en-US" sz="2000" dirty="0" smtClean="0"/>
              <a:t>0x64 = 100 decimal</a:t>
            </a:r>
          </a:p>
          <a:p>
            <a:pPr lvl="1"/>
            <a:r>
              <a:rPr lang="en-US" sz="2000" dirty="0" smtClean="0"/>
              <a:t>0xFF = 255 decimal (maximum for 1 byte)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01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603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Demos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672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MIDI </a:t>
            </a:r>
            <a:r>
              <a:rPr lang="en-US" dirty="0" smtClean="0"/>
              <a:t>Message</a:t>
            </a:r>
            <a:endParaRPr lang="en-US" dirty="0"/>
          </a:p>
        </p:txBody>
      </p:sp>
      <p:graphicFrame>
        <p:nvGraphicFramePr>
          <p:cNvPr id="46104" name="Group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691414"/>
              </p:ext>
            </p:extLst>
          </p:nvPr>
        </p:nvGraphicFramePr>
        <p:xfrm>
          <a:off x="3556000" y="3595688"/>
          <a:ext cx="5384800" cy="53340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1807633"/>
                <a:gridCol w="215476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0x3C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0x64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46097" name="AutoShape 17"/>
          <p:cNvSpPr>
            <a:spLocks/>
          </p:cNvSpPr>
          <p:nvPr/>
        </p:nvSpPr>
        <p:spPr bwMode="auto">
          <a:xfrm rot="16200000">
            <a:off x="4038600" y="2503488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777574" y="2071688"/>
            <a:ext cx="95385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/>
              <a:t>Status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/>
              <a:t>byte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6478042" y="2071688"/>
            <a:ext cx="85940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/>
              <a:t>Data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/>
              <a:t>bytes</a:t>
            </a:r>
          </a:p>
        </p:txBody>
      </p:sp>
      <p:sp>
        <p:nvSpPr>
          <p:cNvPr id="46101" name="AutoShape 21"/>
          <p:cNvSpPr>
            <a:spLocks/>
          </p:cNvSpPr>
          <p:nvPr/>
        </p:nvSpPr>
        <p:spPr bwMode="auto">
          <a:xfrm rot="16200000">
            <a:off x="6680200" y="1385888"/>
            <a:ext cx="457200" cy="365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46105" name="AutoShape 25"/>
          <p:cNvCxnSpPr>
            <a:cxnSpLocks noChangeShapeType="1"/>
            <a:stCxn id="46109" idx="3"/>
          </p:cNvCxnSpPr>
          <p:nvPr/>
        </p:nvCxnSpPr>
        <p:spPr bwMode="auto">
          <a:xfrm flipV="1">
            <a:off x="2870200" y="4129088"/>
            <a:ext cx="1041400" cy="718066"/>
          </a:xfrm>
          <a:prstGeom prst="bentConnector3">
            <a:avLst>
              <a:gd name="adj1" fmla="val 987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6" name="AutoShape 26"/>
          <p:cNvCxnSpPr>
            <a:cxnSpLocks noChangeShapeType="1"/>
            <a:stCxn id="46108" idx="3"/>
          </p:cNvCxnSpPr>
          <p:nvPr/>
        </p:nvCxnSpPr>
        <p:spPr bwMode="auto">
          <a:xfrm flipV="1">
            <a:off x="2904067" y="4129088"/>
            <a:ext cx="1718733" cy="1251466"/>
          </a:xfrm>
          <a:prstGeom prst="bentConnector3">
            <a:avLst>
              <a:gd name="adj1" fmla="val 9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1951563" y="5195888"/>
            <a:ext cx="952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/>
              <a:t>Channel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1717320" y="4662488"/>
            <a:ext cx="1152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/>
              <a:t>Command</a:t>
            </a:r>
          </a:p>
        </p:txBody>
      </p:sp>
      <p:sp>
        <p:nvSpPr>
          <p:cNvPr id="2" name="Rectangle 1"/>
          <p:cNvSpPr/>
          <p:nvPr/>
        </p:nvSpPr>
        <p:spPr>
          <a:xfrm>
            <a:off x="2991422" y="3605868"/>
            <a:ext cx="56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</a:rPr>
              <a:t>0x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303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MIDI Message: Note On</a:t>
            </a:r>
            <a:endParaRPr lang="en-US" dirty="0"/>
          </a:p>
        </p:txBody>
      </p:sp>
      <p:graphicFrame>
        <p:nvGraphicFramePr>
          <p:cNvPr id="46104" name="Group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0776157"/>
              </p:ext>
            </p:extLst>
          </p:nvPr>
        </p:nvGraphicFramePr>
        <p:xfrm>
          <a:off x="3556000" y="3595688"/>
          <a:ext cx="5384800" cy="53340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1807633"/>
                <a:gridCol w="215476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0x45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0x7F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46097" name="AutoShape 17"/>
          <p:cNvSpPr>
            <a:spLocks/>
          </p:cNvSpPr>
          <p:nvPr/>
        </p:nvSpPr>
        <p:spPr bwMode="auto">
          <a:xfrm rot="16200000">
            <a:off x="4038600" y="2503488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777574" y="2071688"/>
            <a:ext cx="95385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/>
              <a:t>Status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/>
              <a:t>byte</a:t>
            </a:r>
          </a:p>
        </p:txBody>
      </p:sp>
      <p:cxnSp>
        <p:nvCxnSpPr>
          <p:cNvPr id="46105" name="AutoShape 25"/>
          <p:cNvCxnSpPr>
            <a:cxnSpLocks noChangeShapeType="1"/>
            <a:stCxn id="46109" idx="3"/>
          </p:cNvCxnSpPr>
          <p:nvPr/>
        </p:nvCxnSpPr>
        <p:spPr bwMode="auto">
          <a:xfrm flipV="1">
            <a:off x="2870200" y="4129088"/>
            <a:ext cx="1041400" cy="718066"/>
          </a:xfrm>
          <a:prstGeom prst="bentConnector3">
            <a:avLst>
              <a:gd name="adj1" fmla="val 973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6" name="AutoShape 26"/>
          <p:cNvCxnSpPr>
            <a:cxnSpLocks noChangeShapeType="1"/>
            <a:stCxn id="46108" idx="3"/>
          </p:cNvCxnSpPr>
          <p:nvPr/>
        </p:nvCxnSpPr>
        <p:spPr bwMode="auto">
          <a:xfrm flipV="1">
            <a:off x="2904067" y="4129088"/>
            <a:ext cx="1718733" cy="1251466"/>
          </a:xfrm>
          <a:prstGeom prst="bentConnector3">
            <a:avLst>
              <a:gd name="adj1" fmla="val 1006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1781644" y="5195888"/>
            <a:ext cx="112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/>
              <a:t>Channel 2</a:t>
            </a:r>
            <a:endParaRPr lang="en-US" dirty="0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687487" y="4662488"/>
            <a:ext cx="2182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/>
              <a:t>Command “Note On”</a:t>
            </a:r>
            <a:endParaRPr lang="en-US" dirty="0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 rot="16200000">
            <a:off x="5613400" y="2532291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414764" y="2100491"/>
            <a:ext cx="8290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A440</a:t>
            </a:r>
            <a:endParaRPr lang="en-US" sz="2400" dirty="0"/>
          </a:p>
        </p:txBody>
      </p:sp>
      <p:sp>
        <p:nvSpPr>
          <p:cNvPr id="17" name="AutoShape 17"/>
          <p:cNvSpPr>
            <a:spLocks/>
          </p:cNvSpPr>
          <p:nvPr/>
        </p:nvSpPr>
        <p:spPr bwMode="auto">
          <a:xfrm rot="16200000">
            <a:off x="7652657" y="2535468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052086" y="2103668"/>
            <a:ext cx="1632948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Volume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(“Velocity”)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991422" y="3605868"/>
            <a:ext cx="56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</a:rPr>
              <a:t>0x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481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008" y="471714"/>
            <a:ext cx="11335657" cy="1371600"/>
          </a:xfrm>
        </p:spPr>
        <p:txBody>
          <a:bodyPr/>
          <a:lstStyle/>
          <a:p>
            <a:r>
              <a:rPr lang="en-US" dirty="0" smtClean="0"/>
              <a:t>Every Note On should be paired with a Note Off!</a:t>
            </a:r>
            <a:endParaRPr lang="en-US" dirty="0"/>
          </a:p>
        </p:txBody>
      </p:sp>
      <p:graphicFrame>
        <p:nvGraphicFramePr>
          <p:cNvPr id="46104" name="Group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2982514"/>
              </p:ext>
            </p:extLst>
          </p:nvPr>
        </p:nvGraphicFramePr>
        <p:xfrm>
          <a:off x="3556000" y="3595688"/>
          <a:ext cx="5384800" cy="53340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1807633"/>
                <a:gridCol w="215476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0x45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0x7F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46097" name="AutoShape 17"/>
          <p:cNvSpPr>
            <a:spLocks/>
          </p:cNvSpPr>
          <p:nvPr/>
        </p:nvSpPr>
        <p:spPr bwMode="auto">
          <a:xfrm rot="16200000">
            <a:off x="4038600" y="2503488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777574" y="2071688"/>
            <a:ext cx="95385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/>
              <a:t>Status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/>
              <a:t>byte</a:t>
            </a:r>
          </a:p>
        </p:txBody>
      </p:sp>
      <p:cxnSp>
        <p:nvCxnSpPr>
          <p:cNvPr id="46105" name="AutoShape 25"/>
          <p:cNvCxnSpPr>
            <a:cxnSpLocks noChangeShapeType="1"/>
            <a:stCxn id="46109" idx="3"/>
          </p:cNvCxnSpPr>
          <p:nvPr/>
        </p:nvCxnSpPr>
        <p:spPr bwMode="auto">
          <a:xfrm flipV="1">
            <a:off x="2870200" y="4129088"/>
            <a:ext cx="1041400" cy="718066"/>
          </a:xfrm>
          <a:prstGeom prst="bentConnector3">
            <a:avLst>
              <a:gd name="adj1" fmla="val 10017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6" name="AutoShape 26"/>
          <p:cNvCxnSpPr>
            <a:cxnSpLocks noChangeShapeType="1"/>
            <a:stCxn id="46108" idx="3"/>
          </p:cNvCxnSpPr>
          <p:nvPr/>
        </p:nvCxnSpPr>
        <p:spPr bwMode="auto">
          <a:xfrm flipV="1">
            <a:off x="2904067" y="4129088"/>
            <a:ext cx="1718733" cy="1251466"/>
          </a:xfrm>
          <a:prstGeom prst="bentConnector3">
            <a:avLst>
              <a:gd name="adj1" fmla="val 1006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1781644" y="5195888"/>
            <a:ext cx="112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/>
              <a:t>Channel 2</a:t>
            </a:r>
            <a:endParaRPr lang="en-US" dirty="0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654978" y="4662488"/>
            <a:ext cx="22152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/>
              <a:t>Command “Note Off”</a:t>
            </a:r>
            <a:endParaRPr lang="en-US" dirty="0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 rot="16200000">
            <a:off x="5613400" y="2532291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414764" y="2100491"/>
            <a:ext cx="8290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A440</a:t>
            </a:r>
            <a:endParaRPr lang="en-US" sz="2400" dirty="0"/>
          </a:p>
        </p:txBody>
      </p:sp>
      <p:sp>
        <p:nvSpPr>
          <p:cNvPr id="17" name="AutoShape 17"/>
          <p:cNvSpPr>
            <a:spLocks/>
          </p:cNvSpPr>
          <p:nvPr/>
        </p:nvSpPr>
        <p:spPr bwMode="auto">
          <a:xfrm rot="16200000">
            <a:off x="7652657" y="2535468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145060" y="2103668"/>
            <a:ext cx="1446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“Velocity”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932642" y="3605868"/>
            <a:ext cx="56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</a:rPr>
              <a:t>0x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264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 Note Numbers</a:t>
            </a:r>
            <a:endParaRPr lang="en-US" dirty="0"/>
          </a:p>
        </p:txBody>
      </p:sp>
      <p:pic>
        <p:nvPicPr>
          <p:cNvPr id="9218" name="Picture 2" descr="Piano keys labeled with MIDI pitch numbers and note frequenc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14" y="157841"/>
            <a:ext cx="2542932" cy="66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sz="half" idx="2"/>
          </p:nvPr>
        </p:nvSpPr>
        <p:spPr>
          <a:xfrm>
            <a:off x="812800" y="1981200"/>
            <a:ext cx="10769600" cy="3886200"/>
          </a:xfrm>
        </p:spPr>
        <p:txBody>
          <a:bodyPr/>
          <a:lstStyle/>
          <a:p>
            <a:r>
              <a:rPr lang="en-CA" dirty="0" smtClean="0"/>
              <a:t>Range from 0 (C in Octave 0) to 127 (G in Octave 10)</a:t>
            </a:r>
          </a:p>
          <a:p>
            <a:endParaRPr lang="en-CA" dirty="0" smtClean="0"/>
          </a:p>
          <a:p>
            <a:r>
              <a:rPr lang="en-CA" dirty="0" smtClean="0"/>
              <a:t>Middle C is 60</a:t>
            </a:r>
          </a:p>
          <a:p>
            <a:endParaRPr lang="en-CA" dirty="0"/>
          </a:p>
          <a:p>
            <a:r>
              <a:rPr lang="en-CA" dirty="0" smtClean="0"/>
              <a:t>A440 is 69</a:t>
            </a:r>
          </a:p>
          <a:p>
            <a:endParaRPr lang="en-CA" dirty="0"/>
          </a:p>
          <a:p>
            <a:r>
              <a:rPr lang="en-CA" dirty="0" err="1" smtClean="0"/>
              <a:t>etc</a:t>
            </a:r>
            <a:r>
              <a:rPr lang="en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7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008" y="471714"/>
            <a:ext cx="11335657" cy="1371600"/>
          </a:xfrm>
        </p:spPr>
        <p:txBody>
          <a:bodyPr/>
          <a:lstStyle/>
          <a:p>
            <a:r>
              <a:rPr lang="en-US" dirty="0" smtClean="0"/>
              <a:t>MIDI can also represent “continuous” values</a:t>
            </a:r>
            <a:endParaRPr lang="en-US" dirty="0"/>
          </a:p>
        </p:txBody>
      </p:sp>
      <p:graphicFrame>
        <p:nvGraphicFramePr>
          <p:cNvPr id="46104" name="Group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1679997"/>
              </p:ext>
            </p:extLst>
          </p:nvPr>
        </p:nvGraphicFramePr>
        <p:xfrm>
          <a:off x="3556000" y="3595688"/>
          <a:ext cx="5384800" cy="53340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1807633"/>
                <a:gridCol w="215476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46097" name="AutoShape 17"/>
          <p:cNvSpPr>
            <a:spLocks/>
          </p:cNvSpPr>
          <p:nvPr/>
        </p:nvSpPr>
        <p:spPr bwMode="auto">
          <a:xfrm rot="16200000">
            <a:off x="4038600" y="2503488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777574" y="2071688"/>
            <a:ext cx="95385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/>
              <a:t>Status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/>
              <a:t>byte</a:t>
            </a:r>
          </a:p>
        </p:txBody>
      </p:sp>
      <p:cxnSp>
        <p:nvCxnSpPr>
          <p:cNvPr id="46105" name="AutoShape 25"/>
          <p:cNvCxnSpPr>
            <a:cxnSpLocks noChangeShapeType="1"/>
            <a:stCxn id="46109" idx="3"/>
          </p:cNvCxnSpPr>
          <p:nvPr/>
        </p:nvCxnSpPr>
        <p:spPr bwMode="auto">
          <a:xfrm flipV="1">
            <a:off x="2870200" y="4129088"/>
            <a:ext cx="1041400" cy="718066"/>
          </a:xfrm>
          <a:prstGeom prst="bentConnector3">
            <a:avLst>
              <a:gd name="adj1" fmla="val 987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6" name="AutoShape 26"/>
          <p:cNvCxnSpPr>
            <a:cxnSpLocks noChangeShapeType="1"/>
            <a:stCxn id="46108" idx="3"/>
          </p:cNvCxnSpPr>
          <p:nvPr/>
        </p:nvCxnSpPr>
        <p:spPr bwMode="auto">
          <a:xfrm flipV="1">
            <a:off x="2904067" y="4129088"/>
            <a:ext cx="1718733" cy="1251466"/>
          </a:xfrm>
          <a:prstGeom prst="bentConnector3">
            <a:avLst>
              <a:gd name="adj1" fmla="val 1006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1781644" y="5195888"/>
            <a:ext cx="1122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/>
              <a:t>Channel 2</a:t>
            </a:r>
            <a:endParaRPr lang="en-US" dirty="0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20261" y="4662488"/>
            <a:ext cx="23499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/>
              <a:t>Command “Controller”</a:t>
            </a:r>
            <a:endParaRPr lang="en-US" dirty="0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 rot="16200000">
            <a:off x="5613400" y="2532291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110097" y="2100491"/>
            <a:ext cx="143840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Controller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Number</a:t>
            </a:r>
            <a:endParaRPr lang="en-US" sz="2400" dirty="0"/>
          </a:p>
        </p:txBody>
      </p:sp>
      <p:sp>
        <p:nvSpPr>
          <p:cNvPr id="17" name="AutoShape 17"/>
          <p:cNvSpPr>
            <a:spLocks/>
          </p:cNvSpPr>
          <p:nvPr/>
        </p:nvSpPr>
        <p:spPr bwMode="auto">
          <a:xfrm rot="16200000">
            <a:off x="7652657" y="2535468"/>
            <a:ext cx="457200" cy="1422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149356" y="2103668"/>
            <a:ext cx="143840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Controller</a:t>
            </a:r>
          </a:p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20261" y="6031077"/>
            <a:ext cx="9474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 smtClean="0"/>
              <a:t>Useful for volume, pitch, filters, panning, other effects</a:t>
            </a:r>
            <a:endParaRPr lang="en-CA" sz="3200" dirty="0"/>
          </a:p>
        </p:txBody>
      </p:sp>
      <p:sp>
        <p:nvSpPr>
          <p:cNvPr id="19" name="Rectangle 18"/>
          <p:cNvSpPr/>
          <p:nvPr/>
        </p:nvSpPr>
        <p:spPr>
          <a:xfrm>
            <a:off x="2932642" y="3605868"/>
            <a:ext cx="56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charset="0"/>
              </a:rPr>
              <a:t>0x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063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 </a:t>
            </a:r>
            <a:r>
              <a:rPr lang="en-US" dirty="0" err="1" smtClean="0"/>
              <a:t>Gotchas</a:t>
            </a:r>
            <a:r>
              <a:rPr lang="en-US" dirty="0" smtClean="0"/>
              <a:t> to Watch Out For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42924" y="1835150"/>
            <a:ext cx="11039475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Remember to follow every Note On with a Note Off.</a:t>
            </a:r>
          </a:p>
          <a:p>
            <a:endParaRPr lang="en-CA" dirty="0" smtClean="0"/>
          </a:p>
          <a:p>
            <a:r>
              <a:rPr lang="en-CA" dirty="0" smtClean="0"/>
              <a:t>Note numbers and commands are often cited in hexadecimal.</a:t>
            </a:r>
          </a:p>
          <a:p>
            <a:endParaRPr lang="en-CA" dirty="0"/>
          </a:p>
          <a:p>
            <a:r>
              <a:rPr lang="en-CA" dirty="0" smtClean="0"/>
              <a:t>Channel numbers are off by 1.   A channel </a:t>
            </a:r>
            <a:r>
              <a:rPr lang="en-CA" u="sng" dirty="0" smtClean="0"/>
              <a:t>value of 3</a:t>
            </a:r>
            <a:r>
              <a:rPr lang="en-CA" dirty="0" smtClean="0"/>
              <a:t> refers to </a:t>
            </a:r>
            <a:r>
              <a:rPr lang="en-CA" u="sng" dirty="0" smtClean="0"/>
              <a:t>channel 4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The values can only be 0 to 127    (7 bits)</a:t>
            </a:r>
          </a:p>
          <a:p>
            <a:endParaRPr lang="en-CA" dirty="0"/>
          </a:p>
        </p:txBody>
      </p:sp>
      <p:pic>
        <p:nvPicPr>
          <p:cNvPr id="4" name="Picture 2" descr="http://static.seton.ca/media/catalog/product/canada/international-warning-symbols-danger-w1545-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51" y="1371598"/>
            <a:ext cx="1276348" cy="127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an Arduino MIDI Library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However, the protocol is so simple we will do it “by hand.”</a:t>
            </a:r>
          </a:p>
          <a:p>
            <a:endParaRPr lang="en-CA" dirty="0" smtClean="0"/>
          </a:p>
          <a:p>
            <a:r>
              <a:rPr lang="en-CA" dirty="0" smtClean="0"/>
              <a:t>The library is most useful for </a:t>
            </a:r>
            <a:r>
              <a:rPr lang="en-CA" dirty="0" err="1" smtClean="0"/>
              <a:t>receiving+processing</a:t>
            </a:r>
            <a:r>
              <a:rPr lang="en-CA" dirty="0" smtClean="0"/>
              <a:t> MIDI within the Arduino itself  (outside the scope of this course.)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playground.arduino.cc/Main/MIDILibrary</a:t>
            </a:r>
            <a:r>
              <a:rPr lang="en-C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9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Function to Send MIDI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923924" y="2208937"/>
            <a:ext cx="88296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sendMIDI</a:t>
            </a:r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 </a:t>
            </a:r>
            <a:r>
              <a:rPr lang="en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byte data1, byte data2)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CA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Serial.write</a:t>
            </a:r>
            <a:r>
              <a:rPr lang="en-CA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Serial.write</a:t>
            </a:r>
            <a:r>
              <a:rPr lang="en-CA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(data1</a:t>
            </a:r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Serial.write</a:t>
            </a:r>
            <a:r>
              <a:rPr lang="en-CA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(data2</a:t>
            </a:r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5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the </a:t>
            </a:r>
            <a:r>
              <a:rPr lang="en-US" dirty="0" smtClean="0"/>
              <a:t>Data: </a:t>
            </a:r>
            <a:r>
              <a:rPr lang="en-CA" dirty="0" smtClean="0"/>
              <a:t>Hairless MIDI Bridge</a:t>
            </a:r>
            <a:endParaRPr lang="en-CA" dirty="0"/>
          </a:p>
        </p:txBody>
      </p:sp>
      <p:pic>
        <p:nvPicPr>
          <p:cNvPr id="10242" name="Picture 2" descr="Up and running in OS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63" y="1671635"/>
            <a:ext cx="6675212" cy="33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55309" y="5372100"/>
            <a:ext cx="610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hlinkClick r:id="rId3"/>
              </a:rPr>
              <a:t>http://projectgus.github.io/hairless-midiserial</a:t>
            </a:r>
            <a:r>
              <a:rPr lang="en-CA" sz="2400" dirty="0" smtClean="0">
                <a:hlinkClick r:id="rId3"/>
              </a:rPr>
              <a:t>/</a:t>
            </a:r>
            <a:r>
              <a:rPr lang="en-CA" sz="2400" dirty="0" smtClean="0"/>
              <a:t>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563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now have almost everything we need:</a:t>
            </a:r>
          </a:p>
          <a:p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We can create Arduino Sketches.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We can read from a sensor.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We can detect events.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We can send MIDI data from the </a:t>
            </a:r>
            <a:r>
              <a:rPr lang="en-CA" dirty="0"/>
              <a:t>Arduino to </a:t>
            </a:r>
            <a:r>
              <a:rPr lang="en-CA" dirty="0" smtClean="0"/>
              <a:t>a </a:t>
            </a:r>
            <a:r>
              <a:rPr lang="en-CA" dirty="0"/>
              <a:t>computer .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We can receive MIDI data on the computer.</a:t>
            </a:r>
          </a:p>
        </p:txBody>
      </p:sp>
    </p:spTree>
    <p:extLst>
      <p:ext uri="{BB962C8B-B14F-4D97-AF65-F5344CB8AC3E}">
        <p14:creationId xmlns:p14="http://schemas.microsoft.com/office/powerpoint/2010/main" val="41159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:\Maker stuff\InterAccess\Audible Objects\Image\tit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509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Arduino</a:t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L:\Maker stuff\InterAccess\Audible Objects\Image\arduino-uno-transparent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02" y="2104125"/>
            <a:ext cx="3694793" cy="26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playback: Samples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https://upload.wikimedia.org/wikipedia/commons/4/42/Orchestra_h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808162"/>
            <a:ext cx="10287702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playback: </a:t>
            </a:r>
            <a:r>
              <a:rPr lang="en-US" dirty="0" smtClean="0"/>
              <a:t>Synthesized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Additive and subtractive synthesis</a:t>
            </a:r>
            <a:endParaRPr lang="en-CA" dirty="0" smtClean="0"/>
          </a:p>
          <a:p>
            <a:r>
              <a:rPr lang="en-CA" dirty="0" smtClean="0"/>
              <a:t>Generated algorithmically</a:t>
            </a:r>
          </a:p>
          <a:p>
            <a:r>
              <a:rPr lang="en-CA" dirty="0" smtClean="0"/>
              <a:t>Many parameters you can adjust in “real time”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58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Audio Workstations (DAWs)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 smtClean="0"/>
              <a:t>Many to choose from!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 err="1" smtClean="0"/>
              <a:t>Ableton</a:t>
            </a:r>
            <a:r>
              <a:rPr lang="en-CA" dirty="0" smtClean="0"/>
              <a:t>, Logic Pro, GarageBand, Sonar, MAX, Reason, Cubase, Pro Tools,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Different strengths and weaknesses, some free, many cost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Concepts are similar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Browser based!!   </a:t>
            </a: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://www.soundtrap.com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3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MIDI data to send?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That depends on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4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Ideas…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Trigger a </a:t>
            </a:r>
            <a:r>
              <a:rPr lang="en-CA" dirty="0" smtClean="0"/>
              <a:t>sample based on a sensor event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Change the volume of a sound based on a sensor input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Change the pitch of a sound based on a sensor input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Play a musical ditty when an event happens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…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A modern alternative to MIDI exists, called Open </a:t>
            </a:r>
            <a:r>
              <a:rPr lang="en-CA" dirty="0"/>
              <a:t>Sound </a:t>
            </a:r>
            <a:r>
              <a:rPr lang="en-CA" dirty="0" smtClean="0"/>
              <a:t>Control: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>
                <a:hlinkClick r:id="rId2"/>
              </a:rPr>
              <a:t>http://opensoundcontrol.org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(It’s complicated and hasn’t really caught on)</a:t>
            </a:r>
          </a:p>
        </p:txBody>
      </p:sp>
    </p:spTree>
    <p:extLst>
      <p:ext uri="{BB962C8B-B14F-4D97-AF65-F5344CB8AC3E}">
        <p14:creationId xmlns:p14="http://schemas.microsoft.com/office/powerpoint/2010/main" val="42041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Wireless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Batteries</a:t>
            </a:r>
          </a:p>
          <a:p>
            <a:endParaRPr lang="en-US" dirty="0" smtClean="0"/>
          </a:p>
          <a:p>
            <a:r>
              <a:rPr lang="en-US" dirty="0" smtClean="0"/>
              <a:t>Wireless</a:t>
            </a:r>
          </a:p>
          <a:p>
            <a:pPr lvl="1"/>
            <a:r>
              <a:rPr lang="en-US" dirty="0" err="1" smtClean="0"/>
              <a:t>Xbees</a:t>
            </a:r>
            <a:r>
              <a:rPr lang="en-US" dirty="0" smtClean="0"/>
              <a:t>  (Serial to Serial)</a:t>
            </a:r>
          </a:p>
          <a:p>
            <a:pPr lvl="1"/>
            <a:r>
              <a:rPr lang="en-US" dirty="0" smtClean="0"/>
              <a:t>ESP8266  (Serial to 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0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for tomorrow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IDE Setup</a:t>
            </a:r>
          </a:p>
          <a:p>
            <a:r>
              <a:rPr lang="en-US" dirty="0" smtClean="0"/>
              <a:t>Hairless MIDI </a:t>
            </a:r>
            <a:endParaRPr lang="en-US" dirty="0" smtClean="0"/>
          </a:p>
          <a:p>
            <a:r>
              <a:rPr lang="en-US" dirty="0" err="1" smtClean="0"/>
              <a:t>Soundtrap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6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Slides will be here tonight!!!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http://www.slideshare.net/leifbloomquist1</a:t>
            </a:r>
          </a:p>
        </p:txBody>
      </p:sp>
    </p:spTree>
    <p:extLst>
      <p:ext uri="{BB962C8B-B14F-4D97-AF65-F5344CB8AC3E}">
        <p14:creationId xmlns:p14="http://schemas.microsoft.com/office/powerpoint/2010/main" val="25613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Arduino?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825625"/>
            <a:ext cx="7532914" cy="43513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An </a:t>
            </a:r>
            <a:r>
              <a:rPr lang="en-CA" dirty="0"/>
              <a:t>open-source electronics prototyping platform based on flexible, easy-to-use hardware and software. </a:t>
            </a:r>
            <a:r>
              <a:rPr lang="en-CA" dirty="0" smtClean="0"/>
              <a:t>It’s </a:t>
            </a:r>
            <a:r>
              <a:rPr lang="en-CA" dirty="0"/>
              <a:t>intended for artists, designers, hobbyists, and anyone interested in creating interactive objects or </a:t>
            </a:r>
            <a:r>
              <a:rPr lang="en-CA" dirty="0" smtClean="0"/>
              <a:t>environments.</a:t>
            </a:r>
          </a:p>
          <a:p>
            <a:endParaRPr lang="en-CA" dirty="0"/>
          </a:p>
          <a:p>
            <a:r>
              <a:rPr lang="en-CA" dirty="0" smtClean="0"/>
              <a:t>Named after a bar in Italy, where it was invented!</a:t>
            </a:r>
          </a:p>
          <a:p>
            <a:endParaRPr lang="en-CA" dirty="0"/>
          </a:p>
          <a:p>
            <a:r>
              <a:rPr lang="en-CA" dirty="0" smtClean="0"/>
              <a:t>The bar, in turn, was named after </a:t>
            </a:r>
            <a:r>
              <a:rPr lang="en-CA" dirty="0" err="1" smtClean="0"/>
              <a:t>Arduin</a:t>
            </a:r>
            <a:r>
              <a:rPr lang="en-CA" dirty="0"/>
              <a:t> </a:t>
            </a:r>
            <a:r>
              <a:rPr lang="en-CA" dirty="0" smtClean="0"/>
              <a:t>of Ivrea, king of Italy 1002-1014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2050" name="Picture 2" descr="L:\Maker stuff\InterAccess\Audible Objects\Image\arduino-uno-transparent-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29" y="972458"/>
            <a:ext cx="3186634" cy="22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59800" y="4576082"/>
            <a:ext cx="3171372" cy="124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>
                <a:hlinkClick r:id="rId3"/>
              </a:rPr>
              <a:t>www.arduino.cc</a:t>
            </a:r>
            <a:r>
              <a:rPr lang="en-CA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Arduino?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Comes in a variety of shapes and sizes (and cost).</a:t>
            </a:r>
          </a:p>
          <a:p>
            <a:endParaRPr lang="en-US" dirty="0" smtClean="0"/>
          </a:p>
          <a:p>
            <a:r>
              <a:rPr lang="en-US" dirty="0" smtClean="0"/>
              <a:t>All programmed very similarly.</a:t>
            </a:r>
          </a:p>
          <a:p>
            <a:endParaRPr lang="en-US" dirty="0"/>
          </a:p>
          <a:p>
            <a:r>
              <a:rPr lang="en-US" dirty="0"/>
              <a:t>Emphasis on ease of programming and connecting to the outside </a:t>
            </a:r>
            <a:r>
              <a:rPr lang="en-US" dirty="0" smtClean="0"/>
              <a:t>world.</a:t>
            </a:r>
          </a:p>
          <a:p>
            <a:endParaRPr lang="en-US" dirty="0"/>
          </a:p>
          <a:p>
            <a:r>
              <a:rPr lang="en-US" dirty="0" smtClean="0"/>
              <a:t>Arduino Uno is the most basic model (we will use for this course).</a:t>
            </a:r>
          </a:p>
          <a:p>
            <a:endParaRPr lang="en-US" dirty="0"/>
          </a:p>
          <a:p>
            <a:r>
              <a:rPr lang="en-US" dirty="0" smtClean="0"/>
              <a:t>Open-Source:  All designs, code, and tools are freely available.</a:t>
            </a:r>
            <a:endParaRPr lang="en-US" dirty="0"/>
          </a:p>
        </p:txBody>
      </p:sp>
      <p:pic>
        <p:nvPicPr>
          <p:cNvPr id="2050" name="Picture 2" descr="L:\Maker stuff\InterAccess\Audible Objects\Image\arduino-uno-transparent-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00" y="1117600"/>
            <a:ext cx="3186634" cy="22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Arduino is a computer!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Technically, a “microcontroller.”</a:t>
            </a:r>
          </a:p>
          <a:p>
            <a:endParaRPr lang="en-US" dirty="0"/>
          </a:p>
          <a:p>
            <a:r>
              <a:rPr lang="en-US" dirty="0" smtClean="0"/>
              <a:t>Most run at 16 MHz – about the same power</a:t>
            </a:r>
            <a:br>
              <a:rPr lang="en-US" dirty="0" smtClean="0"/>
            </a:br>
            <a:r>
              <a:rPr lang="en-US" dirty="0" smtClean="0"/>
              <a:t>as a ‘286 computer from the 1990s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(but with much less memory).</a:t>
            </a:r>
          </a:p>
          <a:p>
            <a:endParaRPr lang="en-US" dirty="0"/>
          </a:p>
          <a:p>
            <a:r>
              <a:rPr lang="en-US" dirty="0" smtClean="0"/>
              <a:t>No Operating System, just a “bootloader.”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L:\Maker stuff\InterAccess\Audible Objects\Image\arduino-uno-transparent-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386" y="1596572"/>
            <a:ext cx="3186634" cy="22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4" y="1564368"/>
            <a:ext cx="11353801" cy="495254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Bit: </a:t>
            </a:r>
            <a:r>
              <a:rPr lang="en-US" dirty="0" smtClean="0"/>
              <a:t>The smallest unit a computer can represent (0 or 1)</a:t>
            </a:r>
          </a:p>
          <a:p>
            <a:endParaRPr lang="en-US" b="1" dirty="0"/>
          </a:p>
          <a:p>
            <a:r>
              <a:rPr lang="en-US" b="1" dirty="0" smtClean="0"/>
              <a:t>Byte: </a:t>
            </a:r>
            <a:r>
              <a:rPr lang="en-US" dirty="0" smtClean="0"/>
              <a:t>A collection of 8 bits  (represents a whole number, 0 to 255)</a:t>
            </a:r>
          </a:p>
          <a:p>
            <a:endParaRPr lang="en-US" b="1" dirty="0"/>
          </a:p>
          <a:p>
            <a:r>
              <a:rPr lang="en-US" b="1" dirty="0" smtClean="0"/>
              <a:t>Baud</a:t>
            </a:r>
            <a:r>
              <a:rPr lang="en-US" dirty="0" smtClean="0"/>
              <a:t>: (Also </a:t>
            </a:r>
            <a:r>
              <a:rPr lang="en-US" b="1" dirty="0" smtClean="0"/>
              <a:t>bps)</a:t>
            </a:r>
            <a:r>
              <a:rPr lang="en-US" dirty="0" smtClean="0"/>
              <a:t>:  </a:t>
            </a:r>
            <a:r>
              <a:rPr lang="en-US" u="sng" dirty="0" smtClean="0"/>
              <a:t>bits</a:t>
            </a:r>
            <a:r>
              <a:rPr lang="en-US" dirty="0" smtClean="0"/>
              <a:t> per second</a:t>
            </a:r>
          </a:p>
          <a:p>
            <a:endParaRPr lang="en-US" dirty="0" smtClean="0"/>
          </a:p>
          <a:p>
            <a:r>
              <a:rPr lang="en-US" b="1" dirty="0" smtClean="0"/>
              <a:t>Serial</a:t>
            </a:r>
            <a:r>
              <a:rPr lang="en-US" dirty="0" smtClean="0"/>
              <a:t>:  Method of transmitting data between computers (including Arduinos)</a:t>
            </a:r>
          </a:p>
          <a:p>
            <a:pPr lvl="1"/>
            <a:r>
              <a:rPr lang="en-US" dirty="0" smtClean="0"/>
              <a:t>Named because the bits flow one at a time</a:t>
            </a:r>
          </a:p>
          <a:p>
            <a:pPr lvl="1"/>
            <a:r>
              <a:rPr lang="en-US" dirty="0" smtClean="0"/>
              <a:t>Speed is represented in </a:t>
            </a:r>
            <a:r>
              <a:rPr lang="en-US" u="sng" dirty="0" smtClean="0"/>
              <a:t>baud</a:t>
            </a:r>
          </a:p>
          <a:p>
            <a:endParaRPr lang="en-US" dirty="0"/>
          </a:p>
          <a:p>
            <a:r>
              <a:rPr lang="en-US" b="1" dirty="0" smtClean="0"/>
              <a:t>Pin</a:t>
            </a:r>
            <a:r>
              <a:rPr lang="en-US" dirty="0" smtClean="0"/>
              <a:t>: Connection point to an Arduino for connecting inputs or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29673</TotalTime>
  <Words>2198</Words>
  <Application>Microsoft Office PowerPoint</Application>
  <PresentationFormat>Custom</PresentationFormat>
  <Paragraphs>435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Audible Objects   </vt:lpstr>
      <vt:lpstr>Overview</vt:lpstr>
      <vt:lpstr>A bit about me…</vt:lpstr>
      <vt:lpstr>Demos</vt:lpstr>
      <vt:lpstr>Introduction to Arduino   </vt:lpstr>
      <vt:lpstr>What is Arduino?</vt:lpstr>
      <vt:lpstr>Why Arduino?</vt:lpstr>
      <vt:lpstr>An Arduino is a computer!</vt:lpstr>
      <vt:lpstr>Some Terminology</vt:lpstr>
      <vt:lpstr>More Terminology</vt:lpstr>
      <vt:lpstr>Arduino Uno Parts</vt:lpstr>
      <vt:lpstr>Introduction to Sensors   </vt:lpstr>
      <vt:lpstr>Sensors</vt:lpstr>
      <vt:lpstr>Detecting Digital Events</vt:lpstr>
      <vt:lpstr>Debouncing</vt:lpstr>
      <vt:lpstr>Debouncing</vt:lpstr>
      <vt:lpstr>Debouncing Strategies</vt:lpstr>
      <vt:lpstr>Analog inputs are still “digital”…kind of</vt:lpstr>
      <vt:lpstr>Detecting Analog Events</vt:lpstr>
      <vt:lpstr>Analog Inputs and Thresholds - Tips</vt:lpstr>
      <vt:lpstr>Arduino Programming  </vt:lpstr>
      <vt:lpstr>Arduino Programming Basics</vt:lpstr>
      <vt:lpstr>A Very Simple Arduino Program</vt:lpstr>
      <vt:lpstr>Arduino Programming Terminology</vt:lpstr>
      <vt:lpstr>Arduino Programming Continued…</vt:lpstr>
      <vt:lpstr>Anatomy of a Function</vt:lpstr>
      <vt:lpstr>Using Functions</vt:lpstr>
      <vt:lpstr>Useful Built-In Arduino Functions</vt:lpstr>
      <vt:lpstr>Using Comparison Operators</vt:lpstr>
      <vt:lpstr>Control Statements – if / else</vt:lpstr>
      <vt:lpstr>Control Statements – while</vt:lpstr>
      <vt:lpstr>Control Statements – for</vt:lpstr>
      <vt:lpstr>Control Statements – for (Example)</vt:lpstr>
      <vt:lpstr>A more complete Arduino program</vt:lpstr>
      <vt:lpstr>Getting the Program into the Arduino</vt:lpstr>
      <vt:lpstr>Musical Instrument Digital Interface (MIDI)   </vt:lpstr>
      <vt:lpstr>The MIDI Protocol</vt:lpstr>
      <vt:lpstr>Decimal vs. Hexadecimal Notation</vt:lpstr>
      <vt:lpstr>Why Hexadecimal?</vt:lpstr>
      <vt:lpstr>Typical MIDI Message</vt:lpstr>
      <vt:lpstr>Example MIDI Message: Note On</vt:lpstr>
      <vt:lpstr>Every Note On should be paired with a Note Off!</vt:lpstr>
      <vt:lpstr>MIDI Note Numbers</vt:lpstr>
      <vt:lpstr>MIDI can also represent “continuous” values</vt:lpstr>
      <vt:lpstr>MIDI Gotchas to Watch Out For</vt:lpstr>
      <vt:lpstr>There is an Arduino MIDI Library</vt:lpstr>
      <vt:lpstr>Arduino Function to Send MIDI</vt:lpstr>
      <vt:lpstr>Receiving the Data: Hairless MIDI Bridge</vt:lpstr>
      <vt:lpstr>Putting It All Together</vt:lpstr>
      <vt:lpstr>Types of playback: Samples</vt:lpstr>
      <vt:lpstr>Types of playback: Synthesized</vt:lpstr>
      <vt:lpstr>Digital Audio Workstations (DAWs)</vt:lpstr>
      <vt:lpstr>What Next?</vt:lpstr>
      <vt:lpstr>Some Ideas…</vt:lpstr>
      <vt:lpstr>Alternatives</vt:lpstr>
      <vt:lpstr>Making it Wireless</vt:lpstr>
      <vt:lpstr>Prep for tomorrow</vt:lpstr>
      <vt:lpstr>Slides will be here tonight!!!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Bloomquist</dc:creator>
  <cp:lastModifiedBy>Leif</cp:lastModifiedBy>
  <cp:revision>693</cp:revision>
  <dcterms:created xsi:type="dcterms:W3CDTF">2016-04-12T20:33:29Z</dcterms:created>
  <dcterms:modified xsi:type="dcterms:W3CDTF">2016-06-14T02:26:01Z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-1260037441</vt:i4>
  </property>
  <property fmtid="{D5CDD505-2E9C-101B-9397-08002B2CF9AE}" pid="3" name="_NewReviewCycle">
    <vt:lpwstr/>
  </property>
  <property fmtid="{D5CDD505-2E9C-101B-9397-08002B2CF9AE}" pid="4" name="_EmailSubject">
    <vt:lpwstr>PPT</vt:lpwstr>
  </property>
  <property fmtid="{D5CDD505-2E9C-101B-9397-08002B2CF9AE}" pid="5" name="_AuthorEmail">
    <vt:lpwstr>leif.bloomquist@mdacorporation.com</vt:lpwstr>
  </property>
  <property fmtid="{D5CDD505-2E9C-101B-9397-08002B2CF9AE}" pid="6" name="_AuthorEmailDisplayName">
    <vt:lpwstr>Leif Bloomquist</vt:lpwstr>
  </property>
</Properties>
</file>