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4" r:id="rId5"/>
    <p:sldId id="287" r:id="rId6"/>
    <p:sldId id="281" r:id="rId7"/>
    <p:sldId id="301" r:id="rId8"/>
    <p:sldId id="300" r:id="rId9"/>
    <p:sldId id="293" r:id="rId10"/>
    <p:sldId id="297" r:id="rId11"/>
    <p:sldId id="299" r:id="rId12"/>
    <p:sldId id="292" r:id="rId13"/>
    <p:sldId id="296" r:id="rId14"/>
    <p:sldId id="284" r:id="rId15"/>
    <p:sldId id="290" r:id="rId16"/>
    <p:sldId id="295" r:id="rId17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C64 Pro Mono" panose="02010609060202080101" pitchFamily="49" charset="0"/>
      <p:regular r:id="rId24"/>
    </p:embeddedFont>
    <p:embeddedFont>
      <p:font typeface="Candara" panose="020E050203030302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399FF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3" autoAdjust="0"/>
    <p:restoredTop sz="94660"/>
  </p:normalViewPr>
  <p:slideViewPr>
    <p:cSldViewPr>
      <p:cViewPr varScale="1">
        <p:scale>
          <a:sx n="109" d="100"/>
          <a:sy n="109" d="100"/>
        </p:scale>
        <p:origin x="-42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00"/>
                </a:solidFill>
                <a:latin typeface="C64 Pro Mono" panose="02010609060202080101" pitchFamily="49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64 Pro Mono" panose="02010609060202080101" pitchFamily="49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13.gif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gif"/><Relationship Id="rId10" Type="http://schemas.openxmlformats.org/officeDocument/2006/relationships/image" Target="../media/image20.png"/><Relationship Id="rId4" Type="http://schemas.openxmlformats.org/officeDocument/2006/relationships/image" Target="../media/image14.gif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3000"/>
                    </a14:imgEffect>
                  </a14:imgLayer>
                </a14:imgProps>
              </a:ext>
            </a:extLst>
          </a:blip>
          <a:srcRect l="9224" r="-9224"/>
          <a:stretch/>
        </p:blipFill>
        <p:spPr>
          <a:xfrm>
            <a:off x="-36000" y="152400"/>
            <a:ext cx="7040860" cy="62449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85800" y="304800"/>
            <a:ext cx="12217400" cy="1006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FFFF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sz="3200" dirty="0" smtClean="0">
                <a:latin typeface="C64 Pro Mono" panose="02010609060202080101" pitchFamily="49" charset="0"/>
              </a:rPr>
              <a:t>Multiplayer Roguelike </a:t>
            </a:r>
            <a:br>
              <a:rPr lang="en-CA" sz="3200" dirty="0" smtClean="0">
                <a:latin typeface="C64 Pro Mono" panose="02010609060202080101" pitchFamily="49" charset="0"/>
              </a:rPr>
            </a:br>
            <a:r>
              <a:rPr lang="en-CA" sz="3200" dirty="0" smtClean="0">
                <a:latin typeface="C64 Pro Mono" panose="02010609060202080101" pitchFamily="49" charset="0"/>
              </a:rPr>
              <a:t>for the Commodore 64</a:t>
            </a:r>
            <a:endParaRPr lang="en-CA" sz="3200" dirty="0">
              <a:latin typeface="C64 Pro Mono" panose="02010609060202080101" pitchFamily="49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355060" y="2055668"/>
            <a:ext cx="5836940" cy="4192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400" dirty="0" smtClean="0">
                <a:solidFill>
                  <a:srgbClr val="00FF00"/>
                </a:solidFill>
                <a:latin typeface="C64 Pro Mono" panose="02010609060202080101" pitchFamily="49" charset="0"/>
              </a:rPr>
              <a:t>Leif </a:t>
            </a:r>
            <a:r>
              <a:rPr lang="en-CA" sz="2400" dirty="0" err="1" smtClean="0">
                <a:solidFill>
                  <a:srgbClr val="00FF00"/>
                </a:solidFill>
                <a:latin typeface="C64 Pro Mono" panose="02010609060202080101" pitchFamily="49" charset="0"/>
              </a:rPr>
              <a:t>Bloomquist</a:t>
            </a:r>
            <a:r>
              <a:rPr lang="en-CA" sz="2400" dirty="0" smtClean="0">
                <a:solidFill>
                  <a:srgbClr val="00FF00"/>
                </a:solidFill>
                <a:latin typeface="C64 Pro Mono" panose="02010609060202080101" pitchFamily="49" charset="0"/>
              </a:rPr>
              <a:t>   </a:t>
            </a:r>
          </a:p>
          <a:p>
            <a:pPr marL="0" indent="0" algn="ctr">
              <a:buNone/>
            </a:pPr>
            <a:endParaRPr lang="en-CA" sz="2400" dirty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 smtClean="0">
                <a:solidFill>
                  <a:srgbClr val="FF0000"/>
                </a:solidFill>
                <a:latin typeface="C64 Pro Mono" panose="02010609060202080101" pitchFamily="49" charset="0"/>
              </a:rPr>
              <a:t>Roguelike Celebration </a:t>
            </a:r>
          </a:p>
          <a:p>
            <a:pPr marL="0" indent="0" algn="ctr">
              <a:buNone/>
            </a:pPr>
            <a:r>
              <a:rPr lang="en-CA" sz="2400" dirty="0" smtClean="0">
                <a:solidFill>
                  <a:srgbClr val="FF0000"/>
                </a:solidFill>
                <a:latin typeface="C64 Pro Mono" panose="02010609060202080101" pitchFamily="49" charset="0"/>
              </a:rPr>
              <a:t>2019</a:t>
            </a:r>
            <a:br>
              <a:rPr lang="en-CA" sz="2400" dirty="0" smtClean="0">
                <a:solidFill>
                  <a:srgbClr val="FF0000"/>
                </a:solidFill>
                <a:latin typeface="C64 Pro Mono" panose="02010609060202080101" pitchFamily="49" charset="0"/>
              </a:rPr>
            </a:br>
            <a:endParaRPr lang="en-CA" sz="2400" dirty="0" smtClean="0">
              <a:solidFill>
                <a:srgbClr val="FF0000"/>
              </a:solidFill>
              <a:latin typeface="C64 Pro Mono" panose="02010609060202080101" pitchFamily="49" charset="0"/>
            </a:endParaRPr>
          </a:p>
          <a:p>
            <a:pPr algn="ctr"/>
            <a:endParaRPr lang="en-CA" sz="2400" dirty="0" smtClean="0">
              <a:solidFill>
                <a:srgbClr val="FFC000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 smtClean="0">
                <a:solidFill>
                  <a:srgbClr val="3399FF"/>
                </a:solidFill>
                <a:latin typeface="C64 Pro Mono" panose="02010609060202080101" pitchFamily="49" charset="0"/>
              </a:rPr>
              <a:t>@ GitHub HQ</a:t>
            </a:r>
            <a:br>
              <a:rPr lang="en-CA" sz="2400" dirty="0" smtClean="0">
                <a:solidFill>
                  <a:srgbClr val="3399FF"/>
                </a:solidFill>
                <a:latin typeface="C64 Pro Mono" panose="02010609060202080101" pitchFamily="49" charset="0"/>
              </a:rPr>
            </a:br>
            <a:r>
              <a:rPr lang="en-CA" sz="2400" dirty="0" smtClean="0">
                <a:solidFill>
                  <a:srgbClr val="3399FF"/>
                </a:solidFill>
                <a:latin typeface="C64 Pro Mono" panose="02010609060202080101" pitchFamily="49" charset="0"/>
              </a:rPr>
              <a:t>San Francisco USA</a:t>
            </a:r>
          </a:p>
          <a:p>
            <a:pPr marL="0" indent="0" algn="ctr">
              <a:buNone/>
            </a:pPr>
            <a:endParaRPr lang="en-CA" sz="2400" dirty="0" smtClean="0">
              <a:solidFill>
                <a:srgbClr val="3399FF"/>
              </a:solidFill>
              <a:latin typeface="C64 Pro Mono" panose="02010609060202080101" pitchFamily="49" charset="0"/>
            </a:endParaRPr>
          </a:p>
          <a:p>
            <a:pPr marL="0" indent="0" algn="ctr">
              <a:buNone/>
            </a:pPr>
            <a:r>
              <a:rPr lang="en-CA" sz="2400" dirty="0" smtClean="0">
                <a:solidFill>
                  <a:schemeClr val="accent2">
                    <a:lumMod val="75000"/>
                  </a:schemeClr>
                </a:solidFill>
                <a:latin typeface="C64 Pro Mono" panose="02010609060202080101" pitchFamily="49" charset="0"/>
              </a:rPr>
              <a:t>October 5-6 2019</a:t>
            </a:r>
            <a:endParaRPr lang="en-CA" sz="2400" dirty="0">
              <a:solidFill>
                <a:schemeClr val="accent2">
                  <a:lumMod val="75000"/>
                </a:schemeClr>
              </a:solidFill>
              <a:latin typeface="C64 Pro Mono" panose="02010609060202080101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990600"/>
            <a:ext cx="577357" cy="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www.jammingsignal.com   </a:t>
            </a:r>
            <a:r>
              <a:rPr lang="en-US" sz="3200" dirty="0" smtClean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@</a:t>
            </a:r>
            <a:r>
              <a:rPr lang="en-US" sz="3200" dirty="0" err="1" smtClean="0">
                <a:solidFill>
                  <a:srgbClr val="FF0000"/>
                </a:solidFill>
              </a:rPr>
              <a:t>schemafactor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leif@schemafactor.com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10591800" cy="4648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C64 Networking code: Per </a:t>
            </a:r>
            <a:r>
              <a:rPr lang="en-US" sz="2800" dirty="0" err="1" smtClean="0"/>
              <a:t>Olofsson</a:t>
            </a:r>
            <a:r>
              <a:rPr lang="en-US" sz="2800" dirty="0" smtClean="0"/>
              <a:t>, </a:t>
            </a:r>
            <a:r>
              <a:rPr lang="en-US" sz="2800" dirty="0" err="1" smtClean="0"/>
              <a:t>Jonno</a:t>
            </a:r>
            <a:r>
              <a:rPr lang="en-US" sz="2800" dirty="0" smtClean="0"/>
              <a:t> </a:t>
            </a:r>
            <a:r>
              <a:rPr lang="en-US" sz="2800" dirty="0" err="1" smtClean="0"/>
              <a:t>Downes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Playtesting: Andreas </a:t>
            </a:r>
            <a:r>
              <a:rPr lang="en-US" sz="2800" dirty="0" err="1" smtClean="0"/>
              <a:t>Bloomquist</a:t>
            </a:r>
            <a:r>
              <a:rPr lang="en-US" sz="2800" dirty="0" smtClean="0"/>
              <a:t> and Mark </a:t>
            </a:r>
            <a:r>
              <a:rPr lang="en-US" sz="2800" dirty="0" err="1" smtClean="0"/>
              <a:t>Seelye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Graphics:  “q0w/Atlantis”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CA" sz="2800" dirty="0" smtClean="0">
                <a:solidFill>
                  <a:srgbClr val="00B0F0"/>
                </a:solidFill>
              </a:rPr>
              <a:t>/r/</a:t>
            </a:r>
            <a:r>
              <a:rPr lang="en-CA" sz="2800" dirty="0" err="1" smtClean="0">
                <a:solidFill>
                  <a:srgbClr val="00B0F0"/>
                </a:solidFill>
              </a:rPr>
              <a:t>roguelikedev</a:t>
            </a:r>
            <a:r>
              <a:rPr lang="en-CA" sz="2800" dirty="0" smtClean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community on </a:t>
            </a:r>
            <a:r>
              <a:rPr lang="en-CA" sz="2800" dirty="0" err="1" smtClean="0"/>
              <a:t>Reddit</a:t>
            </a:r>
            <a:endParaRPr lang="en-CA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The organizers of Roguelike Celebration!</a:t>
            </a:r>
            <a:endParaRPr lang="en-CA" sz="2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2800" dirty="0" smtClean="0"/>
          </a:p>
          <a:p>
            <a:pPr>
              <a:lnSpc>
                <a:spcPct val="150000"/>
              </a:lnSpc>
            </a:pPr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5912738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29865"/>
            <a:ext cx="6176428" cy="52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524000" y="5288340"/>
            <a:ext cx="89916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3200" dirty="0" smtClean="0"/>
              <a:t>Toronto, Ontario Canada   December 7, 2019</a:t>
            </a:r>
          </a:p>
          <a:p>
            <a:pPr algn="ctr"/>
            <a:r>
              <a:rPr lang="en-CA" sz="3200" u="sng" dirty="0" smtClean="0">
                <a:solidFill>
                  <a:srgbClr val="92D050"/>
                </a:solidFill>
              </a:rPr>
              <a:t>www.worldofcommodore.ca </a:t>
            </a:r>
          </a:p>
          <a:p>
            <a:pPr algn="ctr"/>
            <a:endParaRPr lang="en-CA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781490"/>
            <a:ext cx="5867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2152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Enough Talking, Let’s </a:t>
            </a:r>
            <a:r>
              <a:rPr lang="en-US" dirty="0"/>
              <a:t>P</a:t>
            </a:r>
            <a:r>
              <a:rPr lang="en-US" dirty="0" smtClean="0"/>
              <a:t>lay!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Web:  </a:t>
            </a:r>
            <a:r>
              <a:rPr lang="en-US" sz="3200" u="sng" dirty="0" smtClean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 smtClean="0"/>
          </a:p>
          <a:p>
            <a:r>
              <a:rPr lang="en-US" dirty="0" smtClean="0"/>
              <a:t>Telnet:  </a:t>
            </a:r>
            <a:r>
              <a:rPr lang="en-US" dirty="0" smtClean="0">
                <a:solidFill>
                  <a:srgbClr val="3399FF"/>
                </a:solidFill>
              </a:rPr>
              <a:t>rogue.jammingsignal.com</a:t>
            </a:r>
            <a:r>
              <a:rPr lang="en-US" dirty="0" smtClean="0"/>
              <a:t> port </a:t>
            </a:r>
            <a:r>
              <a:rPr lang="en-US" dirty="0" smtClean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 smtClean="0"/>
              <a:t>C64: Client bootloader as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file </a:t>
            </a:r>
            <a:r>
              <a:rPr lang="en-US" dirty="0" smtClean="0"/>
              <a:t>(download from Web site)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CA" sz="3200" i="1" dirty="0" smtClean="0"/>
              <a:t>The game is winnable: What is the </a:t>
            </a:r>
            <a:r>
              <a:rPr lang="en-CA" sz="3200" i="1" dirty="0" smtClean="0">
                <a:solidFill>
                  <a:srgbClr val="FFFF00"/>
                </a:solidFill>
              </a:rPr>
              <a:t>magic word</a:t>
            </a:r>
            <a:r>
              <a:rPr lang="en-CA" sz="3200" i="1" dirty="0" smtClean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255619"/>
            <a:ext cx="1082658" cy="10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https://upload.wikimedia.org/wikipedia/commons/2/2c/Commodore_64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53" y="5252958"/>
            <a:ext cx="9011264" cy="112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vintagevibe.co.nz/wp-content/uploads/2019/04/C64-logo1-300x30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6" b="21061"/>
          <a:stretch/>
        </p:blipFill>
        <p:spPr bwMode="auto">
          <a:xfrm>
            <a:off x="8382000" y="228600"/>
            <a:ext cx="3451679" cy="182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252346" y="1143000"/>
            <a:ext cx="11528879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 adore my Commodore 64!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Best-selling computer of all time!   </a:t>
            </a:r>
            <a:r>
              <a:rPr lang="en-US" sz="2400" i="1" dirty="0" smtClean="0"/>
              <a:t>(Guinness Book of World Records: ~17 Million sold)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Released in 1982:  64KB RAM, 1 MHz CPU, 16 Colors, 3-Voice Sound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Over 25,000 games for the platform, including many Roguelikes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Fun to program on: Bare-metal, machine language,  very well documented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chemeClr val="tx1"/>
                </a:solidFill>
              </a:rPr>
              <a:t>Very active community in 2019: </a:t>
            </a:r>
            <a:r>
              <a:rPr lang="en-US" sz="2400" dirty="0" smtClean="0"/>
              <a:t>Gaming, collecting, developing, hardware  hacking…</a:t>
            </a:r>
            <a:endParaRPr lang="en-US" sz="2400" dirty="0"/>
          </a:p>
          <a:p>
            <a:pPr lvl="1">
              <a:lnSpc>
                <a:spcPct val="150000"/>
              </a:lnSpc>
            </a:pP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9613957" y="6603124"/>
            <a:ext cx="25875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</a:t>
            </a:r>
            <a:r>
              <a:rPr lang="en-US" sz="12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Credits: </a:t>
            </a:r>
            <a:r>
              <a:rPr lang="en-US" sz="1200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VintageVibe</a:t>
            </a:r>
            <a:r>
              <a:rPr lang="en-US" sz="12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Wikipedia</a:t>
            </a:r>
            <a:endParaRPr lang="en-US" sz="12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Multiplayer Games on the C64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There are numerous Ethernet and Wi-Fi solutions for the Commodore 64:  RR-Net, ETH64, 64NIC+, etc.</a:t>
            </a:r>
          </a:p>
          <a:p>
            <a:endParaRPr lang="en-US" sz="2400" dirty="0" smtClean="0"/>
          </a:p>
          <a:p>
            <a:r>
              <a:rPr lang="en-US" sz="2400" dirty="0" smtClean="0"/>
              <a:t>Plenty of </a:t>
            </a:r>
            <a:r>
              <a:rPr lang="en-US" sz="2400" b="1" i="1" dirty="0" smtClean="0">
                <a:solidFill>
                  <a:schemeClr val="tx1"/>
                </a:solidFill>
              </a:rPr>
              <a:t>tools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– file transfer, terminals, chat,  cross-development, web browsers, etc.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How about some </a:t>
            </a:r>
            <a:r>
              <a:rPr lang="en-US" sz="2400" b="1" i="1" dirty="0" smtClean="0">
                <a:solidFill>
                  <a:schemeClr val="tx1"/>
                </a:solidFill>
              </a:rPr>
              <a:t>games</a:t>
            </a:r>
            <a:r>
              <a:rPr lang="en-US" sz="2400" dirty="0" smtClean="0"/>
              <a:t>!</a:t>
            </a:r>
            <a:br>
              <a:rPr lang="en-US" sz="2400" dirty="0" smtClean="0"/>
            </a:br>
            <a:endParaRPr lang="en-US" sz="2400" dirty="0"/>
          </a:p>
          <a:p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9525000" y="6581001"/>
            <a:ext cx="25993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</a:t>
            </a:r>
            <a:r>
              <a:rPr lang="en-US" sz="1200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Credit: CommodoreServer.com</a:t>
            </a:r>
            <a:endParaRPr lang="en-US" sz="1200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https://www.commodoreserver.com/Commodore/PhotoGallery/9E220D15E65C4DF9AC90CE369A26355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939800"/>
            <a:ext cx="2708275" cy="36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718401" y="4648200"/>
            <a:ext cx="6567318" cy="1582508"/>
            <a:chOff x="718401" y="4648200"/>
            <a:chExt cx="6567318" cy="1582508"/>
          </a:xfrm>
        </p:grpSpPr>
        <p:pic>
          <p:nvPicPr>
            <p:cNvPr id="8" name="Picture 2" descr="Image result for artillery duel c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648201"/>
              <a:ext cx="1919585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tRacer 1.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541" y="4648200"/>
              <a:ext cx="1878583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jammingsignal.files.wordpress.com/2014/05/vortex-screenshot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881" y="4667250"/>
              <a:ext cx="1769838" cy="1151751"/>
            </a:xfrm>
            <a:prstGeom prst="rect">
              <a:avLst/>
            </a:prstGeom>
            <a:noFill/>
            <a:ln>
              <a:solidFill>
                <a:schemeClr val="tx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8401" y="5799951"/>
              <a:ext cx="21771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Artillery Duel </a:t>
              </a:r>
              <a:r>
                <a:rPr lang="en-US" b="1" dirty="0" smtClean="0"/>
                <a:t>(</a:t>
              </a:r>
              <a:r>
                <a:rPr lang="en-US" b="1" dirty="0"/>
                <a:t>2007)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197541" y="5805976"/>
              <a:ext cx="1795684" cy="4247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b="1" dirty="0" err="1"/>
                <a:t>NetRacer</a:t>
              </a:r>
              <a:r>
                <a:rPr lang="en-US" b="1" dirty="0"/>
                <a:t> (2008)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5652967" y="5791200"/>
              <a:ext cx="1495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Vortex (2014)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Challenge: A 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What if…the other characters in the dungeon were other players that you could…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smtClean="0"/>
              <a:t>Interact with?</a:t>
            </a:r>
          </a:p>
          <a:p>
            <a:pPr lvl="1"/>
            <a:r>
              <a:rPr lang="en-US" sz="2400" dirty="0" smtClean="0"/>
              <a:t>Go on quests together with?</a:t>
            </a:r>
          </a:p>
          <a:p>
            <a:pPr lvl="1"/>
            <a:r>
              <a:rPr lang="en-US" sz="2400" dirty="0" smtClean="0"/>
              <a:t>Team up with against monsters?</a:t>
            </a:r>
          </a:p>
          <a:p>
            <a:pPr lvl="1"/>
            <a:r>
              <a:rPr lang="en-US" sz="2400" dirty="0" smtClean="0"/>
              <a:t>Work together with to solve puzzles?</a:t>
            </a:r>
          </a:p>
          <a:p>
            <a:pPr lvl="1"/>
            <a:r>
              <a:rPr lang="en-US" sz="2400" dirty="0" smtClean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That would be cool!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39603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89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600" y="-1397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Many Platforms, All Playing Together!</a:t>
            </a:r>
            <a:endParaRPr dirty="0"/>
          </a:p>
        </p:txBody>
      </p:sp>
      <p:sp>
        <p:nvSpPr>
          <p:cNvPr id="3" name="Cloud 2"/>
          <p:cNvSpPr/>
          <p:nvPr/>
        </p:nvSpPr>
        <p:spPr>
          <a:xfrm>
            <a:off x="4692719" y="2708626"/>
            <a:ext cx="2890486" cy="1659425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Dungeon</a:t>
            </a:r>
            <a:endParaRPr lang="en-CA" dirty="0"/>
          </a:p>
        </p:txBody>
      </p:sp>
      <p:grpSp>
        <p:nvGrpSpPr>
          <p:cNvPr id="8201" name="Group 8200"/>
          <p:cNvGrpSpPr/>
          <p:nvPr/>
        </p:nvGrpSpPr>
        <p:grpSpPr>
          <a:xfrm>
            <a:off x="2079846" y="926067"/>
            <a:ext cx="2955097" cy="2098455"/>
            <a:chOff x="2079846" y="926067"/>
            <a:chExt cx="2955097" cy="2098455"/>
          </a:xfrm>
        </p:grpSpPr>
        <p:grpSp>
          <p:nvGrpSpPr>
            <p:cNvPr id="28" name="Group 27"/>
            <p:cNvGrpSpPr/>
            <p:nvPr/>
          </p:nvGrpSpPr>
          <p:grpSpPr>
            <a:xfrm>
              <a:off x="2079846" y="926067"/>
              <a:ext cx="2019376" cy="2098455"/>
              <a:chOff x="1371486" y="1142311"/>
              <a:chExt cx="2019376" cy="209845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371486" y="1142311"/>
                <a:ext cx="2019376" cy="1717732"/>
                <a:chOff x="1562024" y="1752600"/>
                <a:chExt cx="2019376" cy="171773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1562024" y="1752600"/>
                  <a:ext cx="2019376" cy="1717732"/>
                  <a:chOff x="2109788" y="1882932"/>
                  <a:chExt cx="3452812" cy="2693832"/>
                </a:xfrm>
              </p:grpSpPr>
              <p:pic>
                <p:nvPicPr>
                  <p:cNvPr id="22" name="Picture 2" descr="http://www.gamebase64.com/images/game/moni-base.gif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09788" y="3957638"/>
                    <a:ext cx="3448050" cy="61912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4" descr="http://www.gamebase64.com/images/game/moni-left.gif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20900" y="20734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4" name="Picture 6" descr="http://www.gamebase64.com/images/game/moni-top.gif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114550" y="1882932"/>
                    <a:ext cx="3448050" cy="1905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8" descr="http://www.gamebase64.com/images/game/moni-right.gif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356225" y="2060732"/>
                    <a:ext cx="200025" cy="189547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-1" r="543"/>
                <a:stretch/>
              </p:blipFill>
              <p:spPr>
                <a:xfrm>
                  <a:off x="1675285" y="1901922"/>
                  <a:ext cx="1705951" cy="1152957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/>
              <p:cNvSpPr/>
              <p:nvPr/>
            </p:nvSpPr>
            <p:spPr>
              <a:xfrm>
                <a:off x="1484747" y="2871434"/>
                <a:ext cx="1701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Commodore 64</a:t>
                </a:r>
                <a:endParaRPr lang="en-CA" dirty="0"/>
              </a:p>
            </p:txBody>
          </p:sp>
        </p:grpSp>
        <p:sp>
          <p:nvSpPr>
            <p:cNvPr id="8200" name="Left-Right Arrow 8199"/>
            <p:cNvSpPr/>
            <p:nvPr/>
          </p:nvSpPr>
          <p:spPr>
            <a:xfrm rot="1828397">
              <a:off x="4217116" y="2668987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2" name="Group 8201"/>
          <p:cNvGrpSpPr/>
          <p:nvPr/>
        </p:nvGrpSpPr>
        <p:grpSpPr>
          <a:xfrm>
            <a:off x="1558044" y="4350696"/>
            <a:ext cx="3476898" cy="2531385"/>
            <a:chOff x="1558044" y="4350696"/>
            <a:chExt cx="3476898" cy="2531385"/>
          </a:xfrm>
        </p:grpSpPr>
        <p:grpSp>
          <p:nvGrpSpPr>
            <p:cNvPr id="27" name="Group 26"/>
            <p:cNvGrpSpPr/>
            <p:nvPr/>
          </p:nvGrpSpPr>
          <p:grpSpPr>
            <a:xfrm>
              <a:off x="1558044" y="4423598"/>
              <a:ext cx="2623790" cy="2458483"/>
              <a:chOff x="1143000" y="3810000"/>
              <a:chExt cx="2623790" cy="245848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143000" y="3810000"/>
                <a:ext cx="2623790" cy="2133600"/>
                <a:chOff x="1219200" y="3810000"/>
                <a:chExt cx="2623790" cy="2133600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19200" y="3810000"/>
                  <a:ext cx="2623790" cy="2133600"/>
                </a:xfrm>
                <a:prstGeom prst="rect">
                  <a:avLst/>
                </a:prstGeom>
              </p:spPr>
            </p:pic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33488" y="4050611"/>
                  <a:ext cx="2590800" cy="1835840"/>
                </a:xfrm>
                <a:prstGeom prst="rect">
                  <a:avLst/>
                </a:prstGeom>
              </p:spPr>
            </p:pic>
          </p:grpSp>
          <p:sp>
            <p:nvSpPr>
              <p:cNvPr id="29" name="Rectangle 28"/>
              <p:cNvSpPr/>
              <p:nvPr/>
            </p:nvSpPr>
            <p:spPr>
              <a:xfrm>
                <a:off x="1290478" y="5899151"/>
                <a:ext cx="23244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Modern Web Browser</a:t>
                </a:r>
                <a:endParaRPr lang="en-CA" dirty="0"/>
              </a:p>
            </p:txBody>
          </p:sp>
        </p:grpSp>
        <p:sp>
          <p:nvSpPr>
            <p:cNvPr id="46" name="Left-Right Arrow 45"/>
            <p:cNvSpPr/>
            <p:nvPr/>
          </p:nvSpPr>
          <p:spPr>
            <a:xfrm rot="19107670">
              <a:off x="4217115" y="4350696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3" name="Group 8202"/>
          <p:cNvGrpSpPr/>
          <p:nvPr/>
        </p:nvGrpSpPr>
        <p:grpSpPr>
          <a:xfrm>
            <a:off x="6752341" y="4382729"/>
            <a:ext cx="2814456" cy="2331804"/>
            <a:chOff x="6752341" y="4382729"/>
            <a:chExt cx="2814456" cy="2331804"/>
          </a:xfrm>
        </p:grpSpPr>
        <p:grpSp>
          <p:nvGrpSpPr>
            <p:cNvPr id="26" name="Group 25"/>
            <p:cNvGrpSpPr/>
            <p:nvPr/>
          </p:nvGrpSpPr>
          <p:grpSpPr>
            <a:xfrm>
              <a:off x="7583205" y="4449724"/>
              <a:ext cx="1983592" cy="2264809"/>
              <a:chOff x="6866888" y="4050611"/>
              <a:chExt cx="1983592" cy="226480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66888" y="4050611"/>
                <a:ext cx="1983592" cy="1946277"/>
              </a:xfrm>
              <a:prstGeom prst="rect">
                <a:avLst/>
              </a:prstGeom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7031481" y="5946088"/>
                <a:ext cx="15255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Telnet / VT100</a:t>
                </a:r>
                <a:endParaRPr lang="en-CA" dirty="0"/>
              </a:p>
            </p:txBody>
          </p:sp>
        </p:grpSp>
        <p:sp>
          <p:nvSpPr>
            <p:cNvPr id="47" name="Left-Right Arrow 46"/>
            <p:cNvSpPr/>
            <p:nvPr/>
          </p:nvSpPr>
          <p:spPr>
            <a:xfrm rot="13488124">
              <a:off x="6752341" y="4382729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4" name="Group 8203"/>
          <p:cNvGrpSpPr/>
          <p:nvPr/>
        </p:nvGrpSpPr>
        <p:grpSpPr>
          <a:xfrm>
            <a:off x="7755125" y="2111442"/>
            <a:ext cx="3905171" cy="2536758"/>
            <a:chOff x="7755125" y="1979528"/>
            <a:chExt cx="3905171" cy="2536758"/>
          </a:xfrm>
        </p:grpSpPr>
        <p:grpSp>
          <p:nvGrpSpPr>
            <p:cNvPr id="8192" name="Group 8191"/>
            <p:cNvGrpSpPr/>
            <p:nvPr/>
          </p:nvGrpSpPr>
          <p:grpSpPr>
            <a:xfrm>
              <a:off x="9565000" y="1979528"/>
              <a:ext cx="2095296" cy="2536758"/>
              <a:chOff x="9318444" y="2304458"/>
              <a:chExt cx="1697563" cy="210347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318444" y="2304458"/>
                <a:ext cx="1697563" cy="1949355"/>
                <a:chOff x="8898375" y="2155777"/>
                <a:chExt cx="1697563" cy="1949355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98375" y="2155777"/>
                  <a:ext cx="1697563" cy="1949355"/>
                </a:xfrm>
                <a:prstGeom prst="rect">
                  <a:avLst/>
                </a:prstGeom>
                <a:ln>
                  <a:noFill/>
                </a:ln>
                <a:effectLst>
                  <a:softEdge rad="112500"/>
                </a:effectLst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17869" y="2500276"/>
                  <a:ext cx="552450" cy="488240"/>
                </a:xfrm>
                <a:prstGeom prst="rect">
                  <a:avLst/>
                </a:prstGeom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13106" y="2982904"/>
                  <a:ext cx="568120" cy="534202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</p:pic>
          </p:grpSp>
          <p:sp>
            <p:nvSpPr>
              <p:cNvPr id="31" name="Rectangle 30"/>
              <p:cNvSpPr/>
              <p:nvPr/>
            </p:nvSpPr>
            <p:spPr>
              <a:xfrm>
                <a:off x="9704484" y="4038600"/>
                <a:ext cx="859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Mobile</a:t>
                </a:r>
                <a:endParaRPr lang="en-CA" dirty="0"/>
              </a:p>
            </p:txBody>
          </p:sp>
        </p:grpSp>
        <p:sp>
          <p:nvSpPr>
            <p:cNvPr id="48" name="Left-Right Arrow 47"/>
            <p:cNvSpPr/>
            <p:nvPr/>
          </p:nvSpPr>
          <p:spPr>
            <a:xfrm rot="10643898">
              <a:off x="7755125" y="3188861"/>
              <a:ext cx="1716153" cy="265121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8205" name="Group 8204"/>
          <p:cNvGrpSpPr/>
          <p:nvPr/>
        </p:nvGrpSpPr>
        <p:grpSpPr>
          <a:xfrm>
            <a:off x="6898103" y="593439"/>
            <a:ext cx="3143385" cy="1892762"/>
            <a:chOff x="6898103" y="593439"/>
            <a:chExt cx="3143385" cy="1892762"/>
          </a:xfrm>
        </p:grpSpPr>
        <p:grpSp>
          <p:nvGrpSpPr>
            <p:cNvPr id="8195" name="Group 8194"/>
            <p:cNvGrpSpPr/>
            <p:nvPr/>
          </p:nvGrpSpPr>
          <p:grpSpPr>
            <a:xfrm>
              <a:off x="7684753" y="593439"/>
              <a:ext cx="2356735" cy="1773200"/>
              <a:chOff x="8302670" y="749750"/>
              <a:chExt cx="2356735" cy="1773200"/>
            </a:xfrm>
          </p:grpSpPr>
          <p:pic>
            <p:nvPicPr>
              <p:cNvPr id="1032" name="Picture 8" descr="https://cdnb.artstation.com/p/assets/images/images/010/360/295/large/alex-cm-9.jpg?1524008931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50273" y="749750"/>
                <a:ext cx="2165833" cy="1626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194" name="Picture 8193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30300" y="1104900"/>
                <a:ext cx="627481" cy="495300"/>
              </a:xfrm>
              <a:prstGeom prst="rect">
                <a:avLst/>
              </a:prstGeom>
            </p:spPr>
          </p:pic>
          <p:sp>
            <p:nvSpPr>
              <p:cNvPr id="40" name="Rectangle 39"/>
              <p:cNvSpPr/>
              <p:nvPr/>
            </p:nvSpPr>
            <p:spPr>
              <a:xfrm>
                <a:off x="8302670" y="2153618"/>
                <a:ext cx="23567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Other Retro Platforms</a:t>
                </a:r>
                <a:endParaRPr lang="en-CA" dirty="0"/>
              </a:p>
            </p:txBody>
          </p:sp>
        </p:grpSp>
        <p:sp>
          <p:nvSpPr>
            <p:cNvPr id="49" name="Left-Right Arrow 48"/>
            <p:cNvSpPr/>
            <p:nvPr/>
          </p:nvSpPr>
          <p:spPr>
            <a:xfrm rot="8113238">
              <a:off x="6898103" y="2165181"/>
              <a:ext cx="817827" cy="321020"/>
            </a:xfrm>
            <a:prstGeom prst="leftRightArrow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21980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98298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Carry items in Left hand and/or Right hand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Double up swords or shields, or one of each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Other items to be carried: Potions, Keys, Gold, </a:t>
            </a:r>
            <a:r>
              <a:rPr lang="en-US" sz="2400" dirty="0" err="1" smtClean="0"/>
              <a:t>etc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No “inventory” (to encourage multiplayer)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Use or inspect items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Play with Joystick on C64!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Voice chat though Discord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11125200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Numerous “tweaks” to gameplay after feedback from Roguelike Celebration 2018 and World of Commodore 2018</a:t>
            </a:r>
          </a:p>
          <a:p>
            <a:endParaRPr lang="en-US" sz="2400" dirty="0"/>
          </a:p>
          <a:p>
            <a:r>
              <a:rPr lang="en-US" sz="2400" dirty="0" smtClean="0"/>
              <a:t>Improved feedback on combat (hits/misses, damage)</a:t>
            </a:r>
          </a:p>
          <a:p>
            <a:endParaRPr lang="en-US" sz="2400" dirty="0"/>
          </a:p>
          <a:p>
            <a:r>
              <a:rPr lang="en-US" sz="2400" dirty="0" smtClean="0"/>
              <a:t>New “magic” items</a:t>
            </a:r>
          </a:p>
          <a:p>
            <a:endParaRPr lang="en-US" sz="2400" dirty="0"/>
          </a:p>
          <a:p>
            <a:r>
              <a:rPr lang="en-US" sz="2400" dirty="0" smtClean="0"/>
              <a:t>Items are immediately described when you walk over them</a:t>
            </a:r>
          </a:p>
          <a:p>
            <a:endParaRPr lang="en-US" sz="2400" dirty="0" smtClean="0"/>
          </a:p>
          <a:p>
            <a:r>
              <a:rPr lang="en-US" sz="2400" dirty="0" smtClean="0"/>
              <a:t>Numerous </a:t>
            </a:r>
            <a:r>
              <a:rPr lang="en-US" sz="2400" dirty="0" err="1" smtClean="0"/>
              <a:t>bugfixes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Mobile version (not perfect yet…)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4000" contrast="2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01400" y="5955082"/>
            <a:ext cx="577357" cy="54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9829800" cy="4648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The game still needs a name!</a:t>
            </a:r>
          </a:p>
          <a:p>
            <a:r>
              <a:rPr lang="en-US" sz="2400" dirty="0" smtClean="0"/>
              <a:t>Improved mobile version</a:t>
            </a:r>
          </a:p>
          <a:p>
            <a:r>
              <a:rPr lang="en-US" sz="2400" dirty="0" smtClean="0"/>
              <a:t>More client types</a:t>
            </a:r>
          </a:p>
          <a:p>
            <a:r>
              <a:rPr lang="en-US" sz="2400" dirty="0" smtClean="0"/>
              <a:t>Different character types</a:t>
            </a:r>
          </a:p>
          <a:p>
            <a:r>
              <a:rPr lang="en-US" sz="2400" dirty="0"/>
              <a:t>More monster </a:t>
            </a:r>
            <a:r>
              <a:rPr lang="en-US" sz="2400" dirty="0" smtClean="0"/>
              <a:t>types</a:t>
            </a:r>
          </a:p>
          <a:p>
            <a:r>
              <a:rPr lang="en-US" sz="2400" dirty="0" smtClean="0"/>
              <a:t>Ranged weapons</a:t>
            </a:r>
          </a:p>
          <a:p>
            <a:r>
              <a:rPr lang="en-US" sz="2400" dirty="0" smtClean="0"/>
              <a:t>A* search for monster movement</a:t>
            </a:r>
          </a:p>
          <a:p>
            <a:r>
              <a:rPr lang="en-CA" sz="2400" dirty="0" smtClean="0"/>
              <a:t>Vision algorithms/raytracing</a:t>
            </a:r>
          </a:p>
          <a:p>
            <a:r>
              <a:rPr lang="en-US" sz="2400" dirty="0" smtClean="0"/>
              <a:t>Much larger dungeon – procedurally generated</a:t>
            </a:r>
            <a:endParaRPr lang="en-US" sz="2400" dirty="0"/>
          </a:p>
          <a:p>
            <a:r>
              <a:rPr lang="en-US" sz="2400" dirty="0" smtClean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41435" y="4232433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35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Help?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525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Pixel artists    </a:t>
            </a:r>
          </a:p>
          <a:p>
            <a:r>
              <a:rPr lang="en-US" dirty="0" smtClean="0"/>
              <a:t>Level designers</a:t>
            </a:r>
          </a:p>
          <a:p>
            <a:r>
              <a:rPr lang="en-US" dirty="0" err="1" smtClean="0"/>
              <a:t>Playtesters</a:t>
            </a:r>
            <a:endParaRPr lang="en-US" dirty="0" smtClean="0"/>
          </a:p>
          <a:p>
            <a:r>
              <a:rPr lang="en-US" sz="3200" dirty="0" smtClean="0"/>
              <a:t>Other clients</a:t>
            </a:r>
          </a:p>
          <a:p>
            <a:r>
              <a:rPr lang="en-US" sz="3200" dirty="0" smtClean="0"/>
              <a:t>Gameplay</a:t>
            </a:r>
          </a:p>
          <a:p>
            <a:r>
              <a:rPr lang="en-US" dirty="0" smtClean="0"/>
              <a:t>Balancing</a:t>
            </a:r>
          </a:p>
          <a:p>
            <a:r>
              <a:rPr lang="en-US" b="1" dirty="0" smtClean="0"/>
              <a:t>…the </a:t>
            </a:r>
            <a:r>
              <a:rPr lang="en-US" b="1" dirty="0"/>
              <a:t>game still needs a name!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 smtClean="0"/>
              <a:t>Open Source – (MIT License)!  On GitHub of course:  </a:t>
            </a:r>
            <a:r>
              <a:rPr lang="en-US" sz="4500" dirty="0" smtClean="0">
                <a:sym typeface="Wingdings" panose="05000000000000000000" pitchFamily="2" charset="2"/>
              </a:rPr>
              <a:t></a:t>
            </a: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u="sng" dirty="0" smtClean="0">
                <a:solidFill>
                  <a:srgbClr val="FF0000"/>
                </a:solidFill>
              </a:rPr>
              <a:t>https</a:t>
            </a:r>
            <a:r>
              <a:rPr lang="en-US" sz="4500" u="sng" dirty="0">
                <a:solidFill>
                  <a:srgbClr val="FF0000"/>
                </a:solidFill>
              </a:rPr>
              <a:t>://</a:t>
            </a:r>
            <a:r>
              <a:rPr lang="en-US" sz="4500" u="sng" dirty="0" smtClean="0">
                <a:solidFill>
                  <a:srgbClr val="FF0000"/>
                </a:solidFill>
              </a:rPr>
              <a:t>github.com/LeifBloomquist/MultiRogueLike </a:t>
            </a:r>
            <a:endParaRPr lang="en-US" sz="4500" u="sng" dirty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sz="32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648200" y="1371600"/>
            <a:ext cx="9525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99FF"/>
              </a:buClr>
            </a:pPr>
            <a:r>
              <a:rPr lang="en-CA" sz="2200" dirty="0" smtClean="0"/>
              <a:t>Puzzle designers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Monster behaviours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Coders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Login system</a:t>
            </a:r>
          </a:p>
          <a:p>
            <a:endParaRPr lang="en-CA" dirty="0" smtClean="0"/>
          </a:p>
          <a:p>
            <a:pPr marL="0" indent="0">
              <a:buFont typeface="Arial" pitchFamily="34" charset="0"/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4148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4645</TotalTime>
  <Words>495</Words>
  <Application>Microsoft Office PowerPoint</Application>
  <PresentationFormat>Custom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Consolas</vt:lpstr>
      <vt:lpstr>Wingdings</vt:lpstr>
      <vt:lpstr>C64 Pro Mono</vt:lpstr>
      <vt:lpstr>Candara</vt:lpstr>
      <vt:lpstr>Tech Computer 16x9</vt:lpstr>
      <vt:lpstr>PowerPoint Presentation</vt:lpstr>
      <vt:lpstr>Why the Commodore 64?</vt:lpstr>
      <vt:lpstr>Multiplayer Games on the C64</vt:lpstr>
      <vt:lpstr>Next Challenge: A Roguelike</vt:lpstr>
      <vt:lpstr>Many Platforms, All Playing Together!</vt:lpstr>
      <vt:lpstr>Unique? Gameplay Mechanics</vt:lpstr>
      <vt:lpstr>What’s New?</vt:lpstr>
      <vt:lpstr>// TODO</vt:lpstr>
      <vt:lpstr>Want to Help?</vt:lpstr>
      <vt:lpstr>Contact Info</vt:lpstr>
      <vt:lpstr>Thank You!</vt:lpstr>
      <vt:lpstr>PowerPoint Presentation</vt:lpstr>
      <vt:lpstr>Enough Talking, Let’s Play!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821</cp:revision>
  <dcterms:created xsi:type="dcterms:W3CDTF">2017-12-05T14:56:34Z</dcterms:created>
  <dcterms:modified xsi:type="dcterms:W3CDTF">2019-10-04T03:49:41Z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