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9" r:id="rId6"/>
    <p:sldId id="287" r:id="rId7"/>
    <p:sldId id="286" r:id="rId8"/>
    <p:sldId id="288" r:id="rId9"/>
    <p:sldId id="285" r:id="rId10"/>
    <p:sldId id="281" r:id="rId11"/>
    <p:sldId id="278" r:id="rId12"/>
    <p:sldId id="297" r:id="rId13"/>
    <p:sldId id="283" r:id="rId14"/>
    <p:sldId id="276" r:id="rId15"/>
    <p:sldId id="293" r:id="rId16"/>
    <p:sldId id="277" r:id="rId17"/>
    <p:sldId id="280" r:id="rId18"/>
    <p:sldId id="267" r:id="rId19"/>
    <p:sldId id="269" r:id="rId20"/>
    <p:sldId id="279" r:id="rId21"/>
    <p:sldId id="295" r:id="rId22"/>
    <p:sldId id="291" r:id="rId23"/>
    <p:sldId id="292" r:id="rId24"/>
    <p:sldId id="284" r:id="rId25"/>
    <p:sldId id="290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3DE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>
      <p:cViewPr>
        <p:scale>
          <a:sx n="75" d="100"/>
          <a:sy n="75" d="100"/>
        </p:scale>
        <p:origin x="-49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2192000" cy="67310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829800" cy="4648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3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3DE00"/>
          </a:solidFill>
          <a:latin typeface="Commodore 64" panose="02050604010706020503" pitchFamily="18" charset="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04800" y="5607170"/>
            <a:ext cx="134112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217400" cy="1711037"/>
          </a:xfrm>
        </p:spPr>
        <p:txBody>
          <a:bodyPr>
            <a:normAutofit/>
          </a:bodyPr>
          <a:lstStyle/>
          <a:p>
            <a:pPr algn="ctr"/>
            <a:r>
              <a:rPr lang="en-CA" sz="4800" dirty="0">
                <a:solidFill>
                  <a:srgbClr val="FFFF00"/>
                </a:solidFill>
                <a:latin typeface="Commodore 64" panose="02050604010706020503" pitchFamily="18" charset="2"/>
              </a:rPr>
              <a:t>Multiplayer Roguelike </a:t>
            </a:r>
            <a:r>
              <a:rPr lang="en-CA" sz="4800" dirty="0" smtClean="0">
                <a:solidFill>
                  <a:srgbClr val="FFFF00"/>
                </a:solidFill>
                <a:latin typeface="Commodore 64" panose="02050604010706020503" pitchFamily="18" charset="2"/>
              </a:rPr>
              <a:t/>
            </a:r>
            <a:br>
              <a:rPr lang="en-CA" sz="4800" dirty="0" smtClean="0">
                <a:solidFill>
                  <a:srgbClr val="FFFF00"/>
                </a:solidFill>
                <a:latin typeface="Commodore 64" panose="02050604010706020503" pitchFamily="18" charset="2"/>
              </a:rPr>
            </a:br>
            <a:r>
              <a:rPr lang="en-CA" sz="4800" dirty="0" smtClean="0">
                <a:solidFill>
                  <a:srgbClr val="FFFF00"/>
                </a:solidFill>
                <a:latin typeface="Commodore 64" panose="02050604010706020503" pitchFamily="18" charset="2"/>
              </a:rPr>
              <a:t>for </a:t>
            </a:r>
            <a:r>
              <a:rPr lang="en-CA" sz="4800" dirty="0">
                <a:solidFill>
                  <a:srgbClr val="FFFF00"/>
                </a:solidFill>
                <a:latin typeface="Commodore 64" panose="02050604010706020503" pitchFamily="18" charset="2"/>
              </a:rPr>
              <a:t>the Commodore 64</a:t>
            </a:r>
            <a:endParaRPr sz="4800" dirty="0">
              <a:solidFill>
                <a:srgbClr val="FFFF00"/>
              </a:solidFill>
              <a:latin typeface="Commodore 64" panose="02050604010706020503" pitchFamily="18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8000"/>
                    </a14:imgEffect>
                    <a14:imgEffect>
                      <a14:brightnessContrast bright="-7000"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5400"/>
            <a:ext cx="12192000" cy="389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76800"/>
            <a:ext cx="10058400" cy="12192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  <a:latin typeface="Commodore 64" panose="02050604010706020503" pitchFamily="18" charset="2"/>
              </a:rPr>
              <a:t>Leif </a:t>
            </a:r>
            <a:r>
              <a:rPr lang="en-CA" dirty="0" err="1" smtClean="0">
                <a:solidFill>
                  <a:srgbClr val="FF0000"/>
                </a:solidFill>
                <a:latin typeface="Commodore 64" panose="02050604010706020503" pitchFamily="18" charset="2"/>
              </a:rPr>
              <a:t>Bloomquist</a:t>
            </a:r>
            <a:r>
              <a:rPr lang="en-CA" dirty="0" smtClean="0">
                <a:solidFill>
                  <a:srgbClr val="FF0000"/>
                </a:solidFill>
                <a:latin typeface="Commodore 64" panose="02050604010706020503" pitchFamily="18" charset="2"/>
              </a:rPr>
              <a:t>   Roguelike Celebration 2018</a:t>
            </a:r>
            <a:br>
              <a:rPr lang="en-CA" dirty="0" smtClean="0">
                <a:solidFill>
                  <a:srgbClr val="FF0000"/>
                </a:solidFill>
                <a:latin typeface="Commodore 64" panose="02050604010706020503" pitchFamily="18" charset="2"/>
              </a:rPr>
            </a:br>
            <a:endParaRPr lang="en-CA" dirty="0" smtClean="0">
              <a:solidFill>
                <a:srgbClr val="FF0000"/>
              </a:solidFill>
              <a:latin typeface="Commodore 64" panose="02050604010706020503" pitchFamily="18" charset="2"/>
            </a:endParaRPr>
          </a:p>
          <a:p>
            <a:pPr algn="ctr"/>
            <a:endParaRPr lang="en-CA" dirty="0">
              <a:solidFill>
                <a:srgbClr val="FFC000"/>
              </a:solidFill>
              <a:latin typeface="Commodore 64" panose="02050604010706020503" pitchFamily="18" charset="2"/>
            </a:endParaRPr>
          </a:p>
          <a:p>
            <a:pPr algn="ctr"/>
            <a:r>
              <a:rPr lang="en-CA" dirty="0" smtClean="0">
                <a:solidFill>
                  <a:srgbClr val="3399FF"/>
                </a:solidFill>
                <a:latin typeface="Commodore 64" panose="02050604010706020503" pitchFamily="18" charset="2"/>
              </a:rPr>
              <a:t>@ GitHub HQ  San Francisco USA  October 6-7</a:t>
            </a:r>
            <a:endParaRPr dirty="0">
              <a:solidFill>
                <a:srgbClr val="3399FF"/>
              </a:solidFill>
              <a:latin typeface="Commodore 64" panose="02050604010706020503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52400" y="6248400"/>
            <a:ext cx="13411200" cy="4114800"/>
          </a:xfrm>
          <a:prstGeom prst="rect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 rot="10800000">
            <a:off x="-457200" y="911967"/>
            <a:ext cx="13411200" cy="2212232"/>
          </a:xfrm>
          <a:prstGeom prst="rect">
            <a:avLst/>
          </a:prstGeom>
          <a:gradFill flip="none" rotWithShape="1">
            <a:gsLst>
              <a:gs pos="4700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Challenge: A </a:t>
            </a:r>
            <a:r>
              <a:rPr lang="en-US" dirty="0" err="1" smtClean="0"/>
              <a:t>RogueLike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5181600" y="1371600"/>
            <a:ext cx="6934200" cy="46482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What if…the other characters in the dungeon were other players that you could…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400" dirty="0" smtClean="0"/>
              <a:t>Interact with?</a:t>
            </a:r>
          </a:p>
          <a:p>
            <a:pPr lvl="1"/>
            <a:r>
              <a:rPr lang="en-US" sz="2400" dirty="0" smtClean="0"/>
              <a:t>Go on quests together with?</a:t>
            </a:r>
          </a:p>
          <a:p>
            <a:pPr lvl="1"/>
            <a:r>
              <a:rPr lang="en-US" sz="2400" dirty="0" smtClean="0"/>
              <a:t>Team up with against monsters?</a:t>
            </a:r>
          </a:p>
          <a:p>
            <a:pPr lvl="1"/>
            <a:r>
              <a:rPr lang="en-US" sz="2400" dirty="0" smtClean="0"/>
              <a:t>Work together to solve puzzles with?</a:t>
            </a:r>
          </a:p>
          <a:p>
            <a:pPr lvl="1"/>
            <a:r>
              <a:rPr lang="en-US" sz="2400" dirty="0" smtClean="0"/>
              <a:t>Leave each other tools, clues, share equipment?</a:t>
            </a:r>
          </a:p>
          <a:p>
            <a:pPr lvl="1"/>
            <a:endParaRPr lang="en-US" sz="2400" dirty="0"/>
          </a:p>
          <a:p>
            <a:r>
              <a:rPr lang="en-US" dirty="0" smtClean="0"/>
              <a:t>That would be cool!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2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`</a:t>
            </a:r>
            <a:r>
              <a:rPr lang="en-US" dirty="0" err="1" smtClean="0"/>
              <a:t>RogueLike</a:t>
            </a:r>
            <a:r>
              <a:rPr lang="en-US" dirty="0" smtClean="0"/>
              <a:t>` 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Real-time (not turn-based)</a:t>
            </a:r>
          </a:p>
          <a:p>
            <a:r>
              <a:rPr lang="en-US" sz="2800" dirty="0" smtClean="0"/>
              <a:t>One single, shared instance</a:t>
            </a:r>
          </a:p>
          <a:p>
            <a:r>
              <a:rPr lang="en-US" sz="2800" dirty="0" smtClean="0"/>
              <a:t>Multiplayer</a:t>
            </a:r>
          </a:p>
          <a:p>
            <a:r>
              <a:rPr lang="en-US" sz="2800" dirty="0" smtClean="0"/>
              <a:t>Object persistence</a:t>
            </a:r>
          </a:p>
          <a:p>
            <a:r>
              <a:rPr lang="en-US" sz="2800" dirty="0" smtClean="0"/>
              <a:t>Monster persistence (with respawn)</a:t>
            </a:r>
          </a:p>
          <a:p>
            <a:endParaRPr lang="en-US" sz="2800" dirty="0"/>
          </a:p>
          <a:p>
            <a:r>
              <a:rPr lang="en-US" sz="2800" dirty="0" smtClean="0"/>
              <a:t>“Multi-User Dungeon”</a:t>
            </a:r>
          </a:p>
          <a:p>
            <a:endParaRPr sz="2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146175"/>
            <a:ext cx="5029201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03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304800"/>
            <a:ext cx="12192000" cy="673100"/>
          </a:xfrm>
        </p:spPr>
        <p:txBody>
          <a:bodyPr>
            <a:normAutofit/>
          </a:bodyPr>
          <a:lstStyle/>
          <a:p>
            <a:r>
              <a:rPr lang="en-US" dirty="0" smtClean="0"/>
              <a:t>Unique? Gameplay Mechanics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829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Carry items in Left hand and/or Right Hand</a:t>
            </a:r>
          </a:p>
          <a:p>
            <a:r>
              <a:rPr lang="en-US" sz="2800" dirty="0" smtClean="0"/>
              <a:t>Explicit Attack </a:t>
            </a:r>
            <a:r>
              <a:rPr lang="en-US" sz="2800" dirty="0" err="1" smtClean="0"/>
              <a:t>commmand</a:t>
            </a:r>
            <a:endParaRPr lang="en-US" sz="2800" dirty="0" smtClean="0"/>
          </a:p>
          <a:p>
            <a:r>
              <a:rPr lang="en-US" sz="2800" dirty="0" smtClean="0"/>
              <a:t>Double up swords or shields, or one of each</a:t>
            </a:r>
          </a:p>
          <a:p>
            <a:r>
              <a:rPr lang="en-US" sz="2800" dirty="0" smtClean="0"/>
              <a:t>Other items to be carried: Potions, Keys, Gold,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r>
              <a:rPr lang="en-US" sz="2800" dirty="0" smtClean="0"/>
              <a:t>No “inventory” (to encourage multiplayer)</a:t>
            </a:r>
          </a:p>
          <a:p>
            <a:r>
              <a:rPr lang="en-US" sz="2800" dirty="0" smtClean="0"/>
              <a:t>Magic items that recharge and return to </a:t>
            </a:r>
            <a:br>
              <a:rPr lang="en-US" sz="2800" dirty="0" smtClean="0"/>
            </a:br>
            <a:r>
              <a:rPr lang="en-US" sz="2800" dirty="0" smtClean="0"/>
              <a:t>origin when used</a:t>
            </a:r>
          </a:p>
          <a:p>
            <a:r>
              <a:rPr lang="en-US" sz="2800" dirty="0" smtClean="0"/>
              <a:t>Use or inspect items</a:t>
            </a:r>
          </a:p>
          <a:p>
            <a:r>
              <a:rPr lang="en-US" sz="2800" dirty="0" smtClean="0"/>
              <a:t>Play with Joystick on C64!</a:t>
            </a:r>
          </a:p>
          <a:p>
            <a:r>
              <a:rPr lang="en-US" sz="2800" dirty="0" smtClean="0"/>
              <a:t>Voice chat though Discord</a:t>
            </a:r>
          </a:p>
          <a:p>
            <a:r>
              <a:rPr lang="en-US" sz="2800" dirty="0" smtClean="0"/>
              <a:t>...more secrets to discover!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00200"/>
            <a:ext cx="3079448" cy="28956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28600"/>
            <a:ext cx="457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Clients!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98298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Partially Implemented:</a:t>
            </a:r>
          </a:p>
          <a:p>
            <a:r>
              <a:rPr lang="en-US" dirty="0" smtClean="0"/>
              <a:t>Commodore 64 </a:t>
            </a:r>
          </a:p>
          <a:p>
            <a:r>
              <a:rPr lang="en-US" dirty="0" smtClean="0"/>
              <a:t>JavaScript (Browser)</a:t>
            </a:r>
            <a:endParaRPr lang="en-US" dirty="0"/>
          </a:p>
          <a:p>
            <a:r>
              <a:rPr lang="en-US" dirty="0" smtClean="0"/>
              <a:t>Telnet </a:t>
            </a:r>
          </a:p>
          <a:p>
            <a:r>
              <a:rPr lang="en-US" dirty="0" smtClean="0"/>
              <a:t>VT100/DEC Terminals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Future:</a:t>
            </a:r>
          </a:p>
          <a:p>
            <a:r>
              <a:rPr lang="en-US" dirty="0" smtClean="0"/>
              <a:t>Tandy </a:t>
            </a:r>
            <a:r>
              <a:rPr lang="en-US" dirty="0" err="1" smtClean="0"/>
              <a:t>CoCo</a:t>
            </a:r>
            <a:r>
              <a:rPr lang="en-US" dirty="0" smtClean="0"/>
              <a:t>? </a:t>
            </a:r>
          </a:p>
          <a:p>
            <a:r>
              <a:rPr lang="en-US" dirty="0" smtClean="0"/>
              <a:t>Apple II</a:t>
            </a:r>
            <a:r>
              <a:rPr lang="en-CA" dirty="0" smtClean="0"/>
              <a:t>?</a:t>
            </a:r>
            <a:endParaRPr lang="en-US" dirty="0" smtClean="0"/>
          </a:p>
          <a:p>
            <a:r>
              <a:rPr lang="en-US" dirty="0" smtClean="0"/>
              <a:t>VIC 20?</a:t>
            </a:r>
          </a:p>
          <a:p>
            <a:r>
              <a:rPr lang="en-US" dirty="0" smtClean="0"/>
              <a:t>Atari?</a:t>
            </a:r>
          </a:p>
          <a:p>
            <a:r>
              <a:rPr lang="en-US" dirty="0" smtClean="0"/>
              <a:t>More?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  <p:pic>
        <p:nvPicPr>
          <p:cNvPr id="10243" name="Picture 3" descr="C:\Leif\GitHub\MultiRogueLike\Screenshots\Tel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4401279" cy="431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Server:   </a:t>
            </a:r>
            <a:r>
              <a:rPr lang="en-US" sz="2200" dirty="0" smtClean="0"/>
              <a:t>Java 8    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400" dirty="0" smtClean="0"/>
              <a:t>C64 Client:  </a:t>
            </a:r>
            <a:r>
              <a:rPr lang="en-US" sz="2200" dirty="0" smtClean="0"/>
              <a:t>6502 assembler  (ca65 cross-assembler)</a:t>
            </a:r>
          </a:p>
          <a:p>
            <a:pPr lvl="1"/>
            <a:r>
              <a:rPr lang="en-US" sz="2200" dirty="0" smtClean="0"/>
              <a:t>IP65 network stack – RR-Net, 64NIC+</a:t>
            </a:r>
          </a:p>
          <a:p>
            <a:pPr lvl="1"/>
            <a:r>
              <a:rPr lang="en-US" sz="2200" dirty="0"/>
              <a:t>UDP with simple </a:t>
            </a:r>
            <a:r>
              <a:rPr lang="en-US" sz="2200" dirty="0" smtClean="0"/>
              <a:t>ACKs</a:t>
            </a:r>
            <a:br>
              <a:rPr lang="en-US" sz="2200" dirty="0" smtClean="0"/>
            </a:br>
            <a:endParaRPr lang="en-US" sz="2200" dirty="0"/>
          </a:p>
          <a:p>
            <a:pPr marL="0" indent="0">
              <a:buNone/>
            </a:pPr>
            <a:r>
              <a:rPr lang="en-US" sz="2400" dirty="0" smtClean="0"/>
              <a:t>Networking:</a:t>
            </a:r>
          </a:p>
          <a:p>
            <a:pPr lvl="1"/>
            <a:r>
              <a:rPr lang="en-US" sz="2200" dirty="0" smtClean="0"/>
              <a:t>Screen streamed to clients on change, or @ 1 Hz</a:t>
            </a:r>
            <a:endParaRPr sz="2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95400"/>
            <a:ext cx="495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2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Model-View-Controller Architecture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324600" y="1825625"/>
            <a:ext cx="4343400" cy="427037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4343400" y="1066800"/>
            <a:ext cx="3048000" cy="1295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489200" y="2895599"/>
            <a:ext cx="2209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239000" y="2902856"/>
            <a:ext cx="2209800" cy="12119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cxnSp>
        <p:nvCxnSpPr>
          <p:cNvPr id="11" name="Elbow Connector 10"/>
          <p:cNvCxnSpPr>
            <a:stCxn id="9" idx="0"/>
            <a:endCxn id="6" idx="3"/>
          </p:cNvCxnSpPr>
          <p:nvPr/>
        </p:nvCxnSpPr>
        <p:spPr>
          <a:xfrm rot="16200000" flipV="1">
            <a:off x="7273472" y="1832428"/>
            <a:ext cx="1188356" cy="952500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6" idx="1"/>
          </p:cNvCxnSpPr>
          <p:nvPr/>
        </p:nvCxnSpPr>
        <p:spPr>
          <a:xfrm rot="5400000" flipH="1" flipV="1">
            <a:off x="3378201" y="1930400"/>
            <a:ext cx="1181099" cy="749300"/>
          </a:xfrm>
          <a:prstGeom prst="bentConnector2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8610600" y="995589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44000" y="1350943"/>
            <a:ext cx="266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- Data structure with all maps, object, and entity locations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- Logic for what actions are allowed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 rot="10800000">
            <a:off x="9477376" y="2793724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63150" y="3225225"/>
            <a:ext cx="1924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Entity Actions</a:t>
            </a:r>
          </a:p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(Players, Monsters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638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66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40894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Left Brace 33"/>
          <p:cNvSpPr/>
          <p:nvPr/>
        </p:nvSpPr>
        <p:spPr>
          <a:xfrm>
            <a:off x="1951038" y="2753178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130174" y="3210479"/>
            <a:ext cx="1924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Representation of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immediate area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1951038" y="4191000"/>
            <a:ext cx="381000" cy="609600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92074" y="3998893"/>
            <a:ext cx="1924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Translations</a:t>
            </a:r>
          </a:p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(PETSCII, ASCII, ANSI, UTF-8, etc.)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77200" y="4294729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Players</a:t>
            </a:r>
            <a:endParaRPr lang="en-US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7289800" y="43077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Server</a:t>
            </a:r>
          </a:p>
          <a:p>
            <a:pPr algn="ctr"/>
            <a:r>
              <a:rPr lang="en-US" sz="1000" dirty="0" smtClean="0"/>
              <a:t>AI</a:t>
            </a:r>
            <a:endParaRPr lang="en-US" sz="1000" dirty="0"/>
          </a:p>
        </p:txBody>
      </p:sp>
      <p:sp>
        <p:nvSpPr>
          <p:cNvPr id="41" name="Oval 40"/>
          <p:cNvSpPr/>
          <p:nvPr/>
        </p:nvSpPr>
        <p:spPr>
          <a:xfrm>
            <a:off x="5462814" y="5105400"/>
            <a:ext cx="1295400" cy="9906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Socket</a:t>
            </a:r>
          </a:p>
          <a:p>
            <a:pPr algn="ctr"/>
            <a:r>
              <a:rPr lang="en-US" sz="1200" dirty="0" smtClean="0"/>
              <a:t>Interface</a:t>
            </a:r>
          </a:p>
          <a:p>
            <a:pPr algn="ctr"/>
            <a:r>
              <a:rPr lang="en-US" sz="1200" dirty="0" smtClean="0"/>
              <a:t>(TCP/UDP)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41" idx="6"/>
            <a:endCxn id="38" idx="2"/>
          </p:cNvCxnSpPr>
          <p:nvPr/>
        </p:nvCxnSpPr>
        <p:spPr>
          <a:xfrm flipV="1">
            <a:off x="6758214" y="4863783"/>
            <a:ext cx="1636486" cy="736917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2"/>
            <a:endCxn id="41" idx="2"/>
          </p:cNvCxnSpPr>
          <p:nvPr/>
        </p:nvCxnSpPr>
        <p:spPr>
          <a:xfrm rot="16200000" flipH="1">
            <a:off x="4534807" y="4672693"/>
            <a:ext cx="800100" cy="1055914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41" idx="4"/>
          </p:cNvCxnSpPr>
          <p:nvPr/>
        </p:nvCxnSpPr>
        <p:spPr>
          <a:xfrm rot="5400000" flipH="1" flipV="1">
            <a:off x="5760357" y="6431643"/>
            <a:ext cx="685800" cy="14514"/>
          </a:xfrm>
          <a:prstGeom prst="bentConnector3">
            <a:avLst>
              <a:gd name="adj1" fmla="val -5556"/>
            </a:avLst>
          </a:prstGeom>
          <a:noFill/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5" name="Elbow Connector 54"/>
          <p:cNvCxnSpPr>
            <a:stCxn id="8" idx="3"/>
            <a:endCxn id="40" idx="1"/>
          </p:cNvCxnSpPr>
          <p:nvPr/>
        </p:nvCxnSpPr>
        <p:spPr>
          <a:xfrm>
            <a:off x="4699000" y="3505199"/>
            <a:ext cx="2590800" cy="1087074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7" y="6204108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5" grpId="0" animBg="1"/>
      <p:bldP spid="26" grpId="0"/>
      <p:bldP spid="28" grpId="0" animBg="1"/>
      <p:bldP spid="29" grpId="0"/>
      <p:bldP spid="30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Monster </a:t>
            </a:r>
            <a:r>
              <a:rPr lang="en-US" dirty="0" err="1" smtClean="0"/>
              <a:t>Behaviours</a:t>
            </a:r>
            <a:r>
              <a:rPr lang="en-US" dirty="0" smtClean="0"/>
              <a:t>: Finite State Machine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64307" y="6324600"/>
            <a:ext cx="11710986" cy="464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Tweaking the state transition conditions gives the monsters different behaviours and “personalities”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14913" y="4343400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Attacking</a:t>
            </a:r>
            <a:endParaRPr lang="en-US" sz="2000" dirty="0"/>
          </a:p>
        </p:txBody>
      </p:sp>
      <p:cxnSp>
        <p:nvCxnSpPr>
          <p:cNvPr id="7" name="Curved Connector 6"/>
          <p:cNvCxnSpPr>
            <a:stCxn id="12" idx="0"/>
            <a:endCxn id="13" idx="1"/>
          </p:cNvCxnSpPr>
          <p:nvPr/>
        </p:nvCxnSpPr>
        <p:spPr>
          <a:xfrm rot="5400000" flipH="1" flipV="1">
            <a:off x="2735261" y="1608138"/>
            <a:ext cx="1016003" cy="1533525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839200" y="3124200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Retreating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7058025" y="1257301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52600" y="2882901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10025" y="1257298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Wandering</a:t>
            </a:r>
            <a:endParaRPr lang="en-US" dirty="0"/>
          </a:p>
        </p:txBody>
      </p:sp>
      <p:cxnSp>
        <p:nvCxnSpPr>
          <p:cNvPr id="16" name="Curved Connector 15"/>
          <p:cNvCxnSpPr>
            <a:stCxn id="5" idx="1"/>
            <a:endCxn id="12" idx="2"/>
          </p:cNvCxnSpPr>
          <p:nvPr/>
        </p:nvCxnSpPr>
        <p:spPr>
          <a:xfrm rot="10800000">
            <a:off x="2476501" y="4102102"/>
            <a:ext cx="2538413" cy="850899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0" idx="1"/>
            <a:endCxn id="12" idx="3"/>
          </p:cNvCxnSpPr>
          <p:nvPr/>
        </p:nvCxnSpPr>
        <p:spPr>
          <a:xfrm rot="10800000">
            <a:off x="3200400" y="3492502"/>
            <a:ext cx="5638800" cy="241299"/>
          </a:xfrm>
          <a:prstGeom prst="curvedConnector3">
            <a:avLst>
              <a:gd name="adj1" fmla="val 50000"/>
            </a:avLst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2"/>
            <a:endCxn id="5" idx="3"/>
          </p:cNvCxnSpPr>
          <p:nvPr/>
        </p:nvCxnSpPr>
        <p:spPr>
          <a:xfrm rot="5400000">
            <a:off x="7708107" y="3098007"/>
            <a:ext cx="609600" cy="3100387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1" idx="2"/>
            <a:endCxn id="12" idx="3"/>
          </p:cNvCxnSpPr>
          <p:nvPr/>
        </p:nvCxnSpPr>
        <p:spPr>
          <a:xfrm rot="5400000">
            <a:off x="4983163" y="693739"/>
            <a:ext cx="1016000" cy="4581525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" idx="3"/>
            <a:endCxn id="11" idx="1"/>
          </p:cNvCxnSpPr>
          <p:nvPr/>
        </p:nvCxnSpPr>
        <p:spPr>
          <a:xfrm>
            <a:off x="5457825" y="1866898"/>
            <a:ext cx="1600200" cy="3"/>
          </a:xfrm>
          <a:prstGeom prst="curvedConnector3">
            <a:avLst>
              <a:gd name="adj1" fmla="val 50000"/>
            </a:avLst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1" idx="3"/>
            <a:endCxn id="10" idx="0"/>
          </p:cNvCxnSpPr>
          <p:nvPr/>
        </p:nvCxnSpPr>
        <p:spPr>
          <a:xfrm>
            <a:off x="8505825" y="1866901"/>
            <a:ext cx="1057275" cy="1257299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5" idx="0"/>
          </p:cNvCxnSpPr>
          <p:nvPr/>
        </p:nvCxnSpPr>
        <p:spPr>
          <a:xfrm>
            <a:off x="3200400" y="3733800"/>
            <a:ext cx="2538413" cy="609600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Levels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1811000" cy="464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Mix of hand-edited and procedurally generated</a:t>
            </a:r>
          </a:p>
          <a:p>
            <a:r>
              <a:rPr lang="en-US" sz="3200" dirty="0" smtClean="0"/>
              <a:t>Initial target is 10 levels, 1000 x 1000 tiles </a:t>
            </a:r>
            <a:r>
              <a:rPr lang="en-US" sz="3200" dirty="0" smtClean="0"/>
              <a:t>each (or more)</a:t>
            </a:r>
          </a:p>
          <a:p>
            <a:r>
              <a:rPr lang="en-US" dirty="0" smtClean="0"/>
              <a:t>Demo </a:t>
            </a:r>
            <a:r>
              <a:rPr lang="en-US" dirty="0" smtClean="0"/>
              <a:t>server is 4 levels, 100 x 100 </a:t>
            </a:r>
            <a:r>
              <a:rPr lang="en-US" dirty="0" smtClean="0"/>
              <a:t>tiles each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7457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Server!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1506200" cy="464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Web:  </a:t>
            </a:r>
            <a:r>
              <a:rPr lang="en-US" sz="3200" u="sng" dirty="0" smtClean="0">
                <a:solidFill>
                  <a:srgbClr val="FF0000"/>
                </a:solidFill>
              </a:rPr>
              <a:t>http://rogue.jammingsignal.com/rogue/ </a:t>
            </a:r>
          </a:p>
          <a:p>
            <a:endParaRPr lang="en-US" dirty="0" smtClean="0"/>
          </a:p>
          <a:p>
            <a:r>
              <a:rPr lang="en-US" dirty="0" smtClean="0"/>
              <a:t>Telnet:  </a:t>
            </a:r>
            <a:r>
              <a:rPr lang="en-US" dirty="0" smtClean="0">
                <a:solidFill>
                  <a:srgbClr val="3399FF"/>
                </a:solidFill>
              </a:rPr>
              <a:t>rogue.jammingsignal.com</a:t>
            </a:r>
            <a:r>
              <a:rPr lang="en-US" dirty="0" smtClean="0"/>
              <a:t> port </a:t>
            </a:r>
            <a:r>
              <a:rPr lang="en-US" dirty="0" smtClean="0">
                <a:solidFill>
                  <a:srgbClr val="3399FF"/>
                </a:solidFill>
              </a:rPr>
              <a:t>3006</a:t>
            </a:r>
          </a:p>
          <a:p>
            <a:endParaRPr lang="en-US" sz="3200" dirty="0">
              <a:solidFill>
                <a:srgbClr val="3399FF"/>
              </a:solidFill>
            </a:endParaRPr>
          </a:p>
          <a:p>
            <a:r>
              <a:rPr lang="en-US" dirty="0" smtClean="0"/>
              <a:t>C64: </a:t>
            </a:r>
            <a:r>
              <a:rPr lang="en-US" dirty="0" smtClean="0"/>
              <a:t>Client bootloader as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PRG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CA" sz="3200" i="1" dirty="0" smtClean="0"/>
              <a:t>The game is winnable: What is the </a:t>
            </a:r>
            <a:r>
              <a:rPr lang="en-CA" sz="3200" i="1" dirty="0" smtClean="0">
                <a:solidFill>
                  <a:srgbClr val="FFFF00"/>
                </a:solidFill>
              </a:rPr>
              <a:t>magic word</a:t>
            </a:r>
            <a:r>
              <a:rPr lang="en-CA" sz="3200" i="1" dirty="0" smtClean="0"/>
              <a:t>?</a:t>
            </a:r>
            <a:endParaRPr sz="32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21340" y="1708897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game still needs a name!</a:t>
            </a:r>
          </a:p>
          <a:p>
            <a:r>
              <a:rPr lang="en-US" dirty="0" smtClean="0"/>
              <a:t>Different character types</a:t>
            </a:r>
          </a:p>
          <a:p>
            <a:r>
              <a:rPr lang="en-US" sz="3200" dirty="0" smtClean="0"/>
              <a:t>Ranged weapons</a:t>
            </a:r>
          </a:p>
          <a:p>
            <a:r>
              <a:rPr lang="en-US" dirty="0" smtClean="0"/>
              <a:t>A* search for monster movement</a:t>
            </a:r>
          </a:p>
          <a:p>
            <a:r>
              <a:rPr lang="en-CA" dirty="0"/>
              <a:t>Vision </a:t>
            </a:r>
            <a:r>
              <a:rPr lang="en-CA" dirty="0" smtClean="0"/>
              <a:t>algorithms/raytracing</a:t>
            </a:r>
            <a:endParaRPr lang="en-US" dirty="0"/>
          </a:p>
          <a:p>
            <a:r>
              <a:rPr lang="en-US" sz="3200" dirty="0" smtClean="0"/>
              <a:t>Still many gameplay details to be worked out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209" y="5182075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me...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0972800" cy="538718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2400" dirty="0" smtClean="0"/>
              <a:t>Born in Dauphin, Manitoba, Canada 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 smtClean="0"/>
              <a:t>Reside in Toronto, Ontario, Canada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Commodore 64 enthusiast since 1986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Have </a:t>
            </a:r>
            <a:r>
              <a:rPr lang="en-US" sz="2400" dirty="0"/>
              <a:t>been dabbling with </a:t>
            </a:r>
            <a:r>
              <a:rPr lang="en-US" sz="2400" dirty="0" smtClean="0"/>
              <a:t>technology, gaming, and music my entire life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457200" indent="-457200"/>
            <a:r>
              <a:rPr lang="en-US" sz="2400" dirty="0"/>
              <a:t>“Day job” in software engineering at MDA, </a:t>
            </a:r>
            <a:r>
              <a:rPr lang="en-US" sz="2400" dirty="0" smtClean="0"/>
              <a:t>Canada’s leading space company</a:t>
            </a:r>
            <a:endParaRPr lang="en-US" sz="2400" dirty="0"/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All my hobby code, tools, notes, and </a:t>
            </a:r>
            <a:r>
              <a:rPr lang="en-US" sz="2400" dirty="0"/>
              <a:t>techniques </a:t>
            </a:r>
            <a:r>
              <a:rPr lang="en-US" sz="2400" dirty="0" smtClean="0"/>
              <a:t>are open-source (</a:t>
            </a:r>
            <a:r>
              <a:rPr lang="en-US" sz="2400" dirty="0" smtClean="0"/>
              <a:t>MIT License)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6375399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0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Help?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5250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Pixel artists    </a:t>
            </a:r>
          </a:p>
          <a:p>
            <a:r>
              <a:rPr lang="en-US" dirty="0" smtClean="0"/>
              <a:t>Level designers</a:t>
            </a:r>
          </a:p>
          <a:p>
            <a:r>
              <a:rPr lang="en-US" dirty="0" err="1" smtClean="0"/>
              <a:t>Playtesters</a:t>
            </a:r>
            <a:endParaRPr lang="en-US" dirty="0" smtClean="0"/>
          </a:p>
          <a:p>
            <a:r>
              <a:rPr lang="en-US" sz="3200" dirty="0" smtClean="0"/>
              <a:t>Other clients</a:t>
            </a:r>
          </a:p>
          <a:p>
            <a:r>
              <a:rPr lang="en-US" sz="3200" dirty="0" smtClean="0"/>
              <a:t>Gameplay</a:t>
            </a:r>
          </a:p>
          <a:p>
            <a:r>
              <a:rPr lang="en-US" dirty="0" smtClean="0"/>
              <a:t>Balancing</a:t>
            </a:r>
          </a:p>
          <a:p>
            <a:r>
              <a:rPr lang="en-US" b="1" dirty="0" smtClean="0"/>
              <a:t>…the </a:t>
            </a:r>
            <a:r>
              <a:rPr lang="en-US" b="1" dirty="0"/>
              <a:t>game still needs a name!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500" dirty="0" smtClean="0"/>
              <a:t>Open Source – (MIT License)!  On GitHub of course:  </a:t>
            </a:r>
            <a:r>
              <a:rPr lang="en-US" sz="4500" dirty="0" smtClean="0">
                <a:sym typeface="Wingdings" panose="05000000000000000000" pitchFamily="2" charset="2"/>
              </a:rPr>
              <a:t></a:t>
            </a:r>
            <a:endParaRPr lang="en-US" sz="4500" dirty="0" smtClean="0"/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u="sng" dirty="0" smtClean="0">
                <a:solidFill>
                  <a:srgbClr val="FF0000"/>
                </a:solidFill>
              </a:rPr>
              <a:t>https</a:t>
            </a:r>
            <a:r>
              <a:rPr lang="en-US" sz="4500" u="sng" dirty="0">
                <a:solidFill>
                  <a:srgbClr val="FF0000"/>
                </a:solidFill>
              </a:rPr>
              <a:t>://</a:t>
            </a:r>
            <a:r>
              <a:rPr lang="en-US" sz="4500" u="sng" dirty="0" smtClean="0">
                <a:solidFill>
                  <a:srgbClr val="FF0000"/>
                </a:solidFill>
              </a:rPr>
              <a:t>github.com/LeifBloomquist/MultiRogueLike </a:t>
            </a:r>
            <a:endParaRPr lang="en-US" sz="4500" u="sng" dirty="0">
              <a:solidFill>
                <a:srgbClr val="FF0000"/>
              </a:solidFill>
            </a:endParaRPr>
          </a:p>
          <a:p>
            <a:endParaRPr lang="en-US" sz="3200" dirty="0" smtClean="0"/>
          </a:p>
          <a:p>
            <a:endParaRPr sz="32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4648200" y="1371600"/>
            <a:ext cx="9525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99FF"/>
              </a:buClr>
            </a:pPr>
            <a:r>
              <a:rPr lang="en-CA" sz="2200" dirty="0" smtClean="0"/>
              <a:t>Puzzle designers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Monster behaviours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Coders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Login system</a:t>
            </a:r>
          </a:p>
          <a:p>
            <a:endParaRPr lang="en-CA" dirty="0" smtClean="0"/>
          </a:p>
          <a:p>
            <a:pPr marL="0" indent="0">
              <a:buFont typeface="Arial" pitchFamily="34" charset="0"/>
              <a:buNone/>
            </a:pPr>
            <a:endParaRPr lang="en-CA" dirty="0" smtClean="0"/>
          </a:p>
          <a:p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228600"/>
            <a:ext cx="41486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0591800" cy="464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Networking </a:t>
            </a:r>
            <a:r>
              <a:rPr lang="en-US" sz="2800" dirty="0" smtClean="0"/>
              <a:t>code: Per </a:t>
            </a:r>
            <a:r>
              <a:rPr lang="en-US" sz="2800" dirty="0" err="1" smtClean="0"/>
              <a:t>Olofsson</a:t>
            </a:r>
            <a:r>
              <a:rPr lang="en-US" sz="2800" dirty="0" smtClean="0"/>
              <a:t>, </a:t>
            </a:r>
            <a:r>
              <a:rPr lang="en-US" sz="2800" dirty="0" err="1" smtClean="0"/>
              <a:t>Jonno</a:t>
            </a:r>
            <a:r>
              <a:rPr lang="en-US" sz="2800" dirty="0" smtClean="0"/>
              <a:t> </a:t>
            </a:r>
            <a:r>
              <a:rPr lang="en-US" sz="2800" dirty="0" err="1" smtClean="0"/>
              <a:t>Downes</a:t>
            </a:r>
            <a:endParaRPr lang="en-US" sz="2800" dirty="0" smtClean="0"/>
          </a:p>
          <a:p>
            <a:r>
              <a:rPr lang="en-US" sz="2800" dirty="0" smtClean="0"/>
              <a:t>Playtesting: Andreas </a:t>
            </a:r>
            <a:r>
              <a:rPr lang="en-US" sz="2800" dirty="0" err="1" smtClean="0"/>
              <a:t>Bloomquist</a:t>
            </a:r>
            <a:r>
              <a:rPr lang="en-US" sz="2800" dirty="0" smtClean="0"/>
              <a:t> and Tiffany </a:t>
            </a:r>
            <a:r>
              <a:rPr lang="en-US" sz="2800" dirty="0" err="1" smtClean="0"/>
              <a:t>Antopolski</a:t>
            </a:r>
            <a:endParaRPr lang="en-US" sz="2800" dirty="0" smtClean="0"/>
          </a:p>
          <a:p>
            <a:r>
              <a:rPr lang="en-US" sz="2800" dirty="0" smtClean="0"/>
              <a:t>Graphics:  “q0w/Atlantis</a:t>
            </a:r>
            <a:r>
              <a:rPr lang="en-US" sz="2800" dirty="0" smtClean="0"/>
              <a:t>”</a:t>
            </a:r>
          </a:p>
          <a:p>
            <a:r>
              <a:rPr lang="en-US" sz="2800" dirty="0"/>
              <a:t>Advice and motivation: Robin </a:t>
            </a:r>
            <a:r>
              <a:rPr lang="en-US" sz="2800" dirty="0" err="1"/>
              <a:t>Harbron</a:t>
            </a:r>
            <a:endParaRPr lang="en-US" sz="2800" dirty="0" smtClean="0"/>
          </a:p>
          <a:p>
            <a:r>
              <a:rPr lang="en-CA" sz="2800" dirty="0" smtClean="0">
                <a:solidFill>
                  <a:srgbClr val="00B0F0"/>
                </a:solidFill>
              </a:rPr>
              <a:t>/r/</a:t>
            </a:r>
            <a:r>
              <a:rPr lang="en-CA" sz="2800" dirty="0" err="1" smtClean="0">
                <a:solidFill>
                  <a:srgbClr val="00B0F0"/>
                </a:solidFill>
              </a:rPr>
              <a:t>roguelikedev</a:t>
            </a:r>
            <a:r>
              <a:rPr lang="en-CA" sz="2800" dirty="0" smtClean="0">
                <a:solidFill>
                  <a:srgbClr val="00B0F0"/>
                </a:solidFill>
              </a:rPr>
              <a:t> </a:t>
            </a:r>
            <a:r>
              <a:rPr lang="en-CA" sz="2800" dirty="0" smtClean="0"/>
              <a:t>community on Reddit</a:t>
            </a:r>
            <a:endParaRPr lang="en-US" sz="2800" dirty="0"/>
          </a:p>
          <a:p>
            <a:endParaRPr lang="en-US" sz="2800" dirty="0" smtClean="0"/>
          </a:p>
          <a:p>
            <a:endParaRPr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81000"/>
            <a:ext cx="1219200" cy="82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267325"/>
            <a:ext cx="495300" cy="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39172"/>
            <a:ext cx="374228" cy="42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181474"/>
            <a:ext cx="55033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6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-12700"/>
            <a:ext cx="805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2200" y="5562600"/>
            <a:ext cx="58674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Toronto, Ontario Canada   December 1-2, 2018</a:t>
            </a:r>
          </a:p>
          <a:p>
            <a:pPr algn="ctr"/>
            <a:r>
              <a:rPr lang="en-CA" sz="2000" u="sng" dirty="0" smtClean="0">
                <a:solidFill>
                  <a:srgbClr val="92D050"/>
                </a:solidFill>
              </a:rPr>
              <a:t>www.worldofcommodore.ca </a:t>
            </a:r>
          </a:p>
          <a:p>
            <a:pPr algn="ctr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215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336975" y="1649035"/>
            <a:ext cx="8410574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www.jammingsignal.com   </a:t>
            </a:r>
            <a:r>
              <a:rPr lang="en-US" sz="3200" dirty="0" smtClean="0"/>
              <a:t>(blog)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www.facebook.com/LeifBloomquist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@</a:t>
            </a:r>
            <a:r>
              <a:rPr lang="en-US" sz="3200" dirty="0" err="1" smtClean="0">
                <a:solidFill>
                  <a:srgbClr val="FF0000"/>
                </a:solidFill>
              </a:rPr>
              <a:t>schemafactor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leif@schemafactor.com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</p:spPr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pic>
        <p:nvPicPr>
          <p:cNvPr id="6" name="Picture 7" descr="H:\Icons\Quadrates\Quadrates\Mail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5" y="360287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:\Icons\Quadrates\Quadrates\Twit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96106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:\Icons\Quadrates\Quadrates\Faceboo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28600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:\Icons\Quadrates\Quadrates\Docu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0" y="160307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Commodore 64?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7115"/>
            <a:ext cx="6400798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Best-selling computer of all time!  </a:t>
            </a:r>
            <a:br>
              <a:rPr lang="en-US" sz="2400" dirty="0" smtClean="0"/>
            </a:br>
            <a:r>
              <a:rPr lang="en-US" sz="2400" dirty="0" smtClean="0"/>
              <a:t>(Guinness Book of World Records)</a:t>
            </a:r>
          </a:p>
          <a:p>
            <a:pPr lvl="1"/>
            <a:r>
              <a:rPr lang="en-CA" sz="2000" dirty="0" smtClean="0"/>
              <a:t>~ 17 </a:t>
            </a:r>
            <a:r>
              <a:rPr lang="en-CA" sz="2000" dirty="0"/>
              <a:t>million </a:t>
            </a:r>
            <a:r>
              <a:rPr lang="en-CA" sz="2000" dirty="0" smtClean="0"/>
              <a:t>units sold</a:t>
            </a:r>
          </a:p>
          <a:p>
            <a:pPr lvl="1"/>
            <a:r>
              <a:rPr lang="en-US" sz="2000" dirty="0" smtClean="0"/>
              <a:t>(The Raspberry Pi is poised to overtake it)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Over 25,000 games for the platform</a:t>
            </a:r>
          </a:p>
          <a:p>
            <a:endParaRPr lang="en-US" sz="2400" dirty="0"/>
          </a:p>
          <a:p>
            <a:r>
              <a:rPr lang="en-US" sz="2400" dirty="0" smtClean="0"/>
              <a:t>Fun to program on: Bare-metal, machine language, well documented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Very active community in 2018: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Gaming, collecting, developing, </a:t>
            </a:r>
            <a:br>
              <a:rPr lang="en-US" sz="2400" dirty="0" smtClean="0"/>
            </a:br>
            <a:r>
              <a:rPr lang="en-US" sz="2400" dirty="0" smtClean="0"/>
              <a:t>hardware hacking, </a:t>
            </a:r>
            <a:r>
              <a:rPr lang="en-US" sz="2400" dirty="0" err="1" smtClean="0"/>
              <a:t>modding</a:t>
            </a:r>
            <a:r>
              <a:rPr lang="en-US" sz="2400" dirty="0" smtClean="0"/>
              <a:t>….</a:t>
            </a:r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</p:txBody>
      </p:sp>
      <p:pic>
        <p:nvPicPr>
          <p:cNvPr id="6148" name="Picture 4" descr="http://c64os.com/resources/c64c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8" y="1676400"/>
            <a:ext cx="5234285" cy="388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Commodore 64 - My Story</a:t>
            </a:r>
            <a:endParaRPr dirty="0"/>
          </a:p>
        </p:txBody>
      </p:sp>
      <p:pic>
        <p:nvPicPr>
          <p:cNvPr id="4098" name="Picture 2" descr="L:\Pictures\leif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0600"/>
            <a:ext cx="467983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3810000" y="60198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E3DE00"/>
                </a:solidFill>
                <a:latin typeface="Commodore 64" panose="02050604010706020503" pitchFamily="18" charset="2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>
                <a:solidFill>
                  <a:srgbClr val="3399FF"/>
                </a:solidFill>
              </a:rPr>
              <a:t>1986</a:t>
            </a:r>
            <a:endParaRPr lang="en-CA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Commodore 64 - My Story</a:t>
            </a:r>
            <a:endParaRPr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630" y="1066800"/>
            <a:ext cx="6602740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2"/>
          <p:cNvSpPr txBox="1">
            <a:spLocks/>
          </p:cNvSpPr>
          <p:nvPr/>
        </p:nvSpPr>
        <p:spPr>
          <a:xfrm>
            <a:off x="2794630" y="6026546"/>
            <a:ext cx="660274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E3DE00"/>
                </a:solidFill>
                <a:latin typeface="Commodore 64" panose="02050604010706020503" pitchFamily="18" charset="2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>
                <a:solidFill>
                  <a:srgbClr val="3399FF"/>
                </a:solidFill>
              </a:rPr>
              <a:t>2016</a:t>
            </a:r>
            <a:endParaRPr lang="en-CA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Roguelikes on the Commodore 64</a:t>
            </a:r>
            <a:endParaRPr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The Commodore 64 was known for its impressive game catalogue</a:t>
            </a:r>
            <a:br>
              <a:rPr lang="en-CA" sz="3200" dirty="0" smtClean="0"/>
            </a:br>
            <a:endParaRPr lang="en-CA" sz="3200" dirty="0" smtClean="0"/>
          </a:p>
          <a:p>
            <a:r>
              <a:rPr lang="en-CA" sz="3200" dirty="0" smtClean="0"/>
              <a:t>Gamebase64.com </a:t>
            </a:r>
            <a:r>
              <a:rPr lang="en-CA" sz="3200" dirty="0"/>
              <a:t>lists </a:t>
            </a:r>
            <a:r>
              <a:rPr lang="en-CA" sz="3200" b="1" dirty="0">
                <a:solidFill>
                  <a:schemeClr val="tx1"/>
                </a:solidFill>
              </a:rPr>
              <a:t>25,700</a:t>
            </a:r>
            <a:r>
              <a:rPr lang="en-CA" sz="3200" dirty="0"/>
              <a:t> known games</a:t>
            </a:r>
            <a:r>
              <a:rPr lang="en-CA" sz="3200" dirty="0" smtClean="0"/>
              <a:t>!</a:t>
            </a:r>
            <a:br>
              <a:rPr lang="en-CA" sz="3200" dirty="0" smtClean="0"/>
            </a:br>
            <a:endParaRPr lang="en-CA" sz="3200" dirty="0"/>
          </a:p>
          <a:p>
            <a:r>
              <a:rPr lang="en-CA" sz="3200" dirty="0"/>
              <a:t>More than 200 are “Roguelikes” or </a:t>
            </a:r>
            <a:r>
              <a:rPr lang="en-CA" sz="3200" dirty="0" smtClean="0"/>
              <a:t>variations</a:t>
            </a:r>
            <a:br>
              <a:rPr lang="en-CA" sz="3200" dirty="0" smtClean="0"/>
            </a:br>
            <a:r>
              <a:rPr lang="en-CA" sz="3200" dirty="0" smtClean="0"/>
              <a:t>(</a:t>
            </a:r>
            <a:r>
              <a:rPr lang="en-CA" sz="3200" dirty="0"/>
              <a:t>Adventure 2D, RPG </a:t>
            </a:r>
            <a:r>
              <a:rPr lang="en-CA" sz="3200" dirty="0" smtClean="0"/>
              <a:t>2D</a:t>
            </a:r>
            <a:r>
              <a:rPr lang="en-CA" sz="3200" dirty="0"/>
              <a:t>, </a:t>
            </a:r>
            <a:r>
              <a:rPr lang="en-CA" sz="3200" dirty="0" err="1"/>
              <a:t>etc</a:t>
            </a:r>
            <a:r>
              <a:rPr lang="en-CA" sz="3200" dirty="0"/>
              <a:t>)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half" idx="4294967295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/>
          <a:p>
            <a:endParaRPr lang="en-CA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5734050"/>
            <a:ext cx="7315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Screenshot for Adventurer, T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... an image from the ga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79400"/>
            <a:ext cx="3657600" cy="2581276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Screenshot for Gateway to Apsha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4340225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reenshot for Another Kingdom [Preview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2766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reenshot for Forbidden Cast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1148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reenshot for Crimson Twilight [Preview]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41910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creenshot for Inherits of the Throne v2.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098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Screenshot for Minima Reload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663031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Image result for demons of dex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97868"/>
            <a:ext cx="3726145" cy="2633663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on the Commodore 64?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221101" cy="4648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 miracle occurred in 2002!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Adam </a:t>
            </a:r>
            <a:r>
              <a:rPr lang="en-US" sz="2000" dirty="0" err="1" smtClean="0"/>
              <a:t>Dunkels</a:t>
            </a:r>
            <a:r>
              <a:rPr lang="en-US" sz="2000" dirty="0" smtClean="0"/>
              <a:t> unveils “</a:t>
            </a:r>
            <a:r>
              <a:rPr lang="en-US" sz="2000" b="1" dirty="0" smtClean="0">
                <a:solidFill>
                  <a:schemeClr val="tx1"/>
                </a:solidFill>
              </a:rPr>
              <a:t>The Final Ethernet</a:t>
            </a:r>
            <a:r>
              <a:rPr lang="en-US" sz="2000" dirty="0" smtClean="0"/>
              <a:t>” – a prototype </a:t>
            </a:r>
            <a:br>
              <a:rPr lang="en-US" sz="2000" dirty="0" smtClean="0"/>
            </a:br>
            <a:r>
              <a:rPr lang="en-US" sz="2000" dirty="0" smtClean="0"/>
              <a:t>10BaseT Ethernet “cartridge” for the Commodore 64</a:t>
            </a:r>
            <a:r>
              <a:rPr lang="en-US" sz="2000" dirty="0"/>
              <a:t> </a:t>
            </a:r>
            <a:r>
              <a:rPr lang="en-US" sz="2000" dirty="0" smtClean="0"/>
              <a:t>based </a:t>
            </a:r>
            <a:r>
              <a:rPr lang="en-US" sz="2000" dirty="0"/>
              <a:t>on the </a:t>
            </a:r>
            <a:r>
              <a:rPr lang="en-US" sz="2000" dirty="0" smtClean="0"/>
              <a:t>Crystal </a:t>
            </a:r>
            <a:r>
              <a:rPr lang="en-US" sz="2000" dirty="0"/>
              <a:t>Semiconductor CS8900 </a:t>
            </a:r>
            <a:r>
              <a:rPr lang="en-US" sz="2000" dirty="0" smtClean="0"/>
              <a:t>chip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Dunkels</a:t>
            </a:r>
            <a:r>
              <a:rPr lang="en-US" sz="2000" dirty="0"/>
              <a:t> </a:t>
            </a:r>
            <a:r>
              <a:rPr lang="en-US" sz="2000" dirty="0" smtClean="0"/>
              <a:t>also releases the </a:t>
            </a:r>
            <a:r>
              <a:rPr lang="en-US" sz="2000" b="1" dirty="0" err="1" smtClean="0">
                <a:solidFill>
                  <a:schemeClr val="tx1"/>
                </a:solidFill>
              </a:rPr>
              <a:t>Contiki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Operating System with numerous network  demo apps, all open-source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Commercial+homebrew</a:t>
            </a:r>
            <a:r>
              <a:rPr lang="en-US" sz="2000" dirty="0" smtClean="0"/>
              <a:t> versions appear:</a:t>
            </a:r>
            <a:r>
              <a:rPr lang="en-US" sz="2000" dirty="0"/>
              <a:t> </a:t>
            </a:r>
            <a:r>
              <a:rPr lang="en-US" sz="2000" dirty="0" smtClean="0"/>
              <a:t> RR-Net, FB-Net, </a:t>
            </a:r>
            <a:r>
              <a:rPr lang="en-US" sz="2000" b="1" dirty="0" smtClean="0">
                <a:solidFill>
                  <a:schemeClr val="tx1"/>
                </a:solidFill>
              </a:rPr>
              <a:t>64NIC+</a:t>
            </a:r>
            <a:r>
              <a:rPr lang="en-US" sz="2000" dirty="0" smtClean="0"/>
              <a:t>, ETH64…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Plenty of </a:t>
            </a:r>
            <a:r>
              <a:rPr lang="en-US" sz="2000" b="1" i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– file transfer, terminals, chat,  cross-development, web browsers, etc.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Where are the </a:t>
            </a:r>
            <a:r>
              <a:rPr lang="en-US" sz="2000" b="1" i="1" dirty="0" smtClean="0">
                <a:solidFill>
                  <a:schemeClr val="tx1"/>
                </a:solidFill>
              </a:rPr>
              <a:t>games</a:t>
            </a:r>
            <a:r>
              <a:rPr lang="en-US" sz="2000" dirty="0" smtClean="0"/>
              <a:t>?</a:t>
            </a:r>
            <a:br>
              <a:rPr lang="en-US" sz="2000" dirty="0" smtClean="0"/>
            </a:br>
            <a:endParaRPr lang="en-US" sz="2000" dirty="0"/>
          </a:p>
          <a:p>
            <a:endParaRPr lang="en-US" sz="2000" dirty="0" smtClean="0"/>
          </a:p>
        </p:txBody>
      </p:sp>
      <p:pic>
        <p:nvPicPr>
          <p:cNvPr id="3076" name="Picture 4" descr="Image result for 64nic+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852" y="3379327"/>
            <a:ext cx="2382621" cy="286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dunkels.com/adam/tfe/img/t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852" y="990600"/>
            <a:ext cx="2656574" cy="199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84308" y="6581001"/>
            <a:ext cx="3507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Photo Credits: Adam </a:t>
            </a:r>
            <a:r>
              <a:rPr lang="en-US" sz="12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Dunkels</a:t>
            </a:r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and RETRO Innovations</a:t>
            </a:r>
          </a:p>
        </p:txBody>
      </p:sp>
    </p:spTree>
    <p:extLst>
      <p:ext uri="{BB962C8B-B14F-4D97-AF65-F5344CB8AC3E}">
        <p14:creationId xmlns:p14="http://schemas.microsoft.com/office/powerpoint/2010/main" val="19990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C64 Multiplayer Games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3378200"/>
            <a:ext cx="2533650" cy="1651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/>
              <a:t>Artillery Duel Network (2007)</a:t>
            </a:r>
            <a:endParaRPr sz="1400" b="1" dirty="0"/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Two players</a:t>
            </a:r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Peer-to-Peer</a:t>
            </a:r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Turn-based</a:t>
            </a:r>
            <a:endParaRPr sz="14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429000" y="3364901"/>
            <a:ext cx="2368487" cy="145157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 smtClean="0"/>
              <a:t>NetRacer</a:t>
            </a:r>
            <a:r>
              <a:rPr lang="en-US" sz="1400" b="1" dirty="0" smtClean="0"/>
              <a:t> (2008)</a:t>
            </a:r>
            <a:endParaRPr sz="14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Introduced a server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Static game world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Maximum 8 players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  <a:endParaRPr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4294967295"/>
          </p:nvPr>
        </p:nvSpPr>
        <p:spPr>
          <a:xfrm>
            <a:off x="6096001" y="3429000"/>
            <a:ext cx="2895600" cy="1981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Vortex (2014)</a:t>
            </a:r>
            <a:endParaRPr sz="1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Introduced server-controlled </a:t>
            </a:r>
            <a:br>
              <a:rPr lang="en-US" sz="1400" dirty="0" smtClean="0"/>
            </a:br>
            <a:r>
              <a:rPr lang="en-US" sz="1400" dirty="0" smtClean="0"/>
              <a:t>   enemies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Dynamic game world (</a:t>
            </a:r>
            <a:r>
              <a:rPr lang="en-US" sz="1400" i="1" dirty="0" smtClean="0"/>
              <a:t>in work</a:t>
            </a:r>
            <a:r>
              <a:rPr lang="en-US" sz="1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Massive game world </a:t>
            </a:r>
            <a:br>
              <a:rPr lang="en-US" sz="1400" dirty="0" smtClean="0"/>
            </a:br>
            <a:r>
              <a:rPr lang="en-US" sz="1400" dirty="0" smtClean="0"/>
              <a:t>     (10,000 screens)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Unlimited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  <a:endParaRPr sz="14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8915400" y="3429000"/>
            <a:ext cx="2988469" cy="3276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This Game  (2018)</a:t>
            </a:r>
            <a:endParaRPr sz="1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Server-controlled enemies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Dynamic, interactive game world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Added third dimension (depth)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Object </a:t>
            </a:r>
            <a:r>
              <a:rPr lang="en-US" sz="1400" dirty="0" smtClean="0"/>
              <a:t>persistence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Unlimited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idx="4294967295"/>
          </p:nvPr>
        </p:nvSpPr>
        <p:spPr>
          <a:xfrm>
            <a:off x="762000" y="6096000"/>
            <a:ext cx="11430000" cy="4267200"/>
          </a:xfrm>
        </p:spPr>
        <p:txBody>
          <a:bodyPr/>
          <a:lstStyle/>
          <a:p>
            <a:r>
              <a:rPr lang="en-CA" dirty="0" smtClean="0"/>
              <a:t>Source code for all of these is available on GitHub – use them as a basis for your own games!</a:t>
            </a:r>
            <a:endParaRPr dirty="0"/>
          </a:p>
        </p:txBody>
      </p:sp>
      <p:pic>
        <p:nvPicPr>
          <p:cNvPr id="1026" name="Picture 2" descr="Image result for artillery duel c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2381250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Racer 1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75" y="1901825"/>
            <a:ext cx="2330387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jammingsignal.files.wordpress.com/2014/05/vortex-screensho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11" y="1901825"/>
            <a:ext cx="2195489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VICE003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1857053"/>
            <a:ext cx="2368550" cy="1507848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4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ogtronics.net/blog/wp-content/uploads/2014/03/spacecommand_8x_plyrs_firstloo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1586369" cy="43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613569" y="5486400"/>
            <a:ext cx="11430000" cy="4267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Space Command </a:t>
            </a:r>
            <a:r>
              <a:rPr lang="en-US" sz="2400" dirty="0" smtClean="0"/>
              <a:t>by Dan “</a:t>
            </a:r>
            <a:r>
              <a:rPr lang="en-US" sz="2400" dirty="0" err="1" smtClean="0"/>
              <a:t>Ragooman</a:t>
            </a:r>
            <a:r>
              <a:rPr lang="en-US" sz="2400" dirty="0" smtClean="0"/>
              <a:t>” </a:t>
            </a:r>
            <a:r>
              <a:rPr lang="en-US" sz="2400" dirty="0" err="1" smtClean="0"/>
              <a:t>Ragonti</a:t>
            </a:r>
            <a:r>
              <a:rPr lang="en-US" sz="2400" dirty="0" smtClean="0"/>
              <a:t> and </a:t>
            </a:r>
            <a:r>
              <a:rPr lang="en-US" sz="2400" dirty="0" err="1" smtClean="0"/>
              <a:t>Jefferey</a:t>
            </a:r>
            <a:r>
              <a:rPr lang="en-US" sz="2400" dirty="0" smtClean="0"/>
              <a:t> “</a:t>
            </a:r>
            <a:r>
              <a:rPr lang="en-US" sz="2400" dirty="0" err="1" smtClean="0"/>
              <a:t>arkaxow</a:t>
            </a:r>
            <a:r>
              <a:rPr lang="en-US" sz="2400" dirty="0" smtClean="0"/>
              <a:t>” Brace</a:t>
            </a:r>
          </a:p>
          <a:p>
            <a:r>
              <a:rPr lang="en-CA" sz="2400" dirty="0" smtClean="0"/>
              <a:t>Eight-Player Simultaneous real-time “Artillery Duel”-type game, with C64 server!</a:t>
            </a:r>
            <a:endParaRPr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2192000" cy="673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Evolution of C64 Multiplayer Games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1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4366</TotalTime>
  <Words>613</Words>
  <Application>Microsoft Office PowerPoint</Application>
  <PresentationFormat>Custom</PresentationFormat>
  <Paragraphs>193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Tech Computer 16x9</vt:lpstr>
      <vt:lpstr>Multiplayer Roguelike  for the Commodore 64</vt:lpstr>
      <vt:lpstr>A bit about me...</vt:lpstr>
      <vt:lpstr>Why the Commodore 64?</vt:lpstr>
      <vt:lpstr>Why the Commodore 64 - My Story</vt:lpstr>
      <vt:lpstr>Why the Commodore 64 - My Story</vt:lpstr>
      <vt:lpstr>Roguelikes on the Commodore 64</vt:lpstr>
      <vt:lpstr>Networking on the Commodore 64?</vt:lpstr>
      <vt:lpstr>Evolution of C64 Multiplayer Games</vt:lpstr>
      <vt:lpstr>Evolution of C64 Multiplayer Games</vt:lpstr>
      <vt:lpstr>Next Challenge: A RogueLike</vt:lpstr>
      <vt:lpstr>A `RogueLike` ?</vt:lpstr>
      <vt:lpstr>Unique? Gameplay Mechanics</vt:lpstr>
      <vt:lpstr>Multiple Clients!</vt:lpstr>
      <vt:lpstr>Implementation Details</vt:lpstr>
      <vt:lpstr>Model-View-Controller Architecture</vt:lpstr>
      <vt:lpstr>Monster Behaviours: Finite State Machine</vt:lpstr>
      <vt:lpstr>Game Levels</vt:lpstr>
      <vt:lpstr>Demo Server!</vt:lpstr>
      <vt:lpstr>// TODO</vt:lpstr>
      <vt:lpstr>Want to Help?</vt:lpstr>
      <vt:lpstr>Thank You!</vt:lpstr>
      <vt:lpstr>PowerPoint Presentation</vt:lpstr>
      <vt:lpstr>Contact Info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Leif Bloomquist</dc:creator>
  <cp:lastModifiedBy>Leif</cp:lastModifiedBy>
  <cp:revision>611</cp:revision>
  <dcterms:created xsi:type="dcterms:W3CDTF">2017-12-05T14:56:34Z</dcterms:created>
  <dcterms:modified xsi:type="dcterms:W3CDTF">2018-10-05T05:49:47Z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