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289" r:id="rId6"/>
    <p:sldId id="287" r:id="rId7"/>
    <p:sldId id="286" r:id="rId8"/>
    <p:sldId id="288" r:id="rId9"/>
    <p:sldId id="285" r:id="rId10"/>
    <p:sldId id="281" r:id="rId11"/>
    <p:sldId id="278" r:id="rId12"/>
    <p:sldId id="297" r:id="rId13"/>
    <p:sldId id="283" r:id="rId14"/>
    <p:sldId id="276" r:id="rId15"/>
    <p:sldId id="293" r:id="rId16"/>
    <p:sldId id="277" r:id="rId17"/>
    <p:sldId id="280" r:id="rId18"/>
    <p:sldId id="267" r:id="rId19"/>
    <p:sldId id="269" r:id="rId20"/>
    <p:sldId id="279" r:id="rId21"/>
    <p:sldId id="295" r:id="rId22"/>
    <p:sldId id="291" r:id="rId23"/>
    <p:sldId id="292" r:id="rId24"/>
    <p:sldId id="284" r:id="rId25"/>
    <p:sldId id="290" r:id="rId26"/>
    <p:sldId id="29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E3DE00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9" autoAdjust="0"/>
    <p:restoredTop sz="94660"/>
  </p:normalViewPr>
  <p:slideViewPr>
    <p:cSldViewPr>
      <p:cViewPr>
        <p:scale>
          <a:sx n="75" d="100"/>
          <a:sy n="75" d="100"/>
        </p:scale>
        <p:origin x="-492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10/4/2018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10/4/2018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2192000" cy="67310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9829800" cy="464820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99FF"/>
              </a:buClr>
              <a:defRPr sz="3200"/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99FF"/>
              </a:buClr>
              <a:defRPr sz="2800"/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99FF"/>
              </a:buClr>
              <a:defRPr sz="2400"/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99FF"/>
              </a:buClr>
              <a:defRPr sz="2000"/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3399FF"/>
              </a:buClr>
              <a:defRPr sz="20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10/4/2018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954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10/4/2018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7" r:id="rId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E3DE00"/>
          </a:solidFill>
          <a:latin typeface="Commodore 64" panose="02050604010706020503" pitchFamily="18" charset="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-304800" y="5607170"/>
            <a:ext cx="13411200" cy="411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667000"/>
            <a:ext cx="12217400" cy="1711037"/>
          </a:xfrm>
        </p:spPr>
        <p:txBody>
          <a:bodyPr>
            <a:normAutofit/>
          </a:bodyPr>
          <a:lstStyle/>
          <a:p>
            <a:pPr algn="ctr"/>
            <a:r>
              <a:rPr lang="en-CA" sz="4800" dirty="0">
                <a:solidFill>
                  <a:srgbClr val="FFFF00"/>
                </a:solidFill>
                <a:latin typeface="Commodore 64" panose="02050604010706020503" pitchFamily="18" charset="2"/>
              </a:rPr>
              <a:t>Multiplayer Roguelike </a:t>
            </a:r>
            <a:r>
              <a:rPr lang="en-CA" sz="4800" dirty="0" smtClean="0">
                <a:solidFill>
                  <a:srgbClr val="FFFF00"/>
                </a:solidFill>
                <a:latin typeface="Commodore 64" panose="02050604010706020503" pitchFamily="18" charset="2"/>
              </a:rPr>
              <a:t/>
            </a:r>
            <a:br>
              <a:rPr lang="en-CA" sz="4800" dirty="0" smtClean="0">
                <a:solidFill>
                  <a:srgbClr val="FFFF00"/>
                </a:solidFill>
                <a:latin typeface="Commodore 64" panose="02050604010706020503" pitchFamily="18" charset="2"/>
              </a:rPr>
            </a:br>
            <a:r>
              <a:rPr lang="en-CA" sz="4800" dirty="0" smtClean="0">
                <a:solidFill>
                  <a:srgbClr val="FFFF00"/>
                </a:solidFill>
                <a:latin typeface="Commodore 64" panose="02050604010706020503" pitchFamily="18" charset="2"/>
              </a:rPr>
              <a:t>for </a:t>
            </a:r>
            <a:r>
              <a:rPr lang="en-CA" sz="4800" dirty="0">
                <a:solidFill>
                  <a:srgbClr val="FFFF00"/>
                </a:solidFill>
                <a:latin typeface="Commodore 64" panose="02050604010706020503" pitchFamily="18" charset="2"/>
              </a:rPr>
              <a:t>the Commodore 64</a:t>
            </a:r>
            <a:endParaRPr sz="4800" dirty="0">
              <a:solidFill>
                <a:srgbClr val="FFFF00"/>
              </a:solidFill>
              <a:latin typeface="Commodore 64" panose="02050604010706020503" pitchFamily="18" charset="2"/>
            </a:endParaRP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8000"/>
                    </a14:imgEffect>
                    <a14:imgEffect>
                      <a14:brightnessContrast bright="-7000" contras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95400"/>
            <a:ext cx="12192000" cy="3896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00" y="6003985"/>
            <a:ext cx="12192000" cy="3321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876800"/>
            <a:ext cx="10058400" cy="1219200"/>
          </a:xfrm>
        </p:spPr>
        <p:txBody>
          <a:bodyPr>
            <a:normAutofit/>
          </a:bodyPr>
          <a:lstStyle/>
          <a:p>
            <a:pPr algn="ctr"/>
            <a:r>
              <a:rPr lang="en-CA" dirty="0" smtClean="0">
                <a:solidFill>
                  <a:srgbClr val="FF0000"/>
                </a:solidFill>
                <a:latin typeface="Commodore 64" panose="02050604010706020503" pitchFamily="18" charset="2"/>
              </a:rPr>
              <a:t>Leif </a:t>
            </a:r>
            <a:r>
              <a:rPr lang="en-CA" dirty="0" err="1" smtClean="0">
                <a:solidFill>
                  <a:srgbClr val="FF0000"/>
                </a:solidFill>
                <a:latin typeface="Commodore 64" panose="02050604010706020503" pitchFamily="18" charset="2"/>
              </a:rPr>
              <a:t>Bloomquist</a:t>
            </a:r>
            <a:r>
              <a:rPr lang="en-CA" dirty="0" smtClean="0">
                <a:solidFill>
                  <a:srgbClr val="FF0000"/>
                </a:solidFill>
                <a:latin typeface="Commodore 64" panose="02050604010706020503" pitchFamily="18" charset="2"/>
              </a:rPr>
              <a:t>   Roguelike Celebration 2018</a:t>
            </a:r>
            <a:br>
              <a:rPr lang="en-CA" dirty="0" smtClean="0">
                <a:solidFill>
                  <a:srgbClr val="FF0000"/>
                </a:solidFill>
                <a:latin typeface="Commodore 64" panose="02050604010706020503" pitchFamily="18" charset="2"/>
              </a:rPr>
            </a:br>
            <a:endParaRPr lang="en-CA" dirty="0" smtClean="0">
              <a:solidFill>
                <a:srgbClr val="FF0000"/>
              </a:solidFill>
              <a:latin typeface="Commodore 64" panose="02050604010706020503" pitchFamily="18" charset="2"/>
            </a:endParaRPr>
          </a:p>
          <a:p>
            <a:pPr algn="ctr"/>
            <a:endParaRPr lang="en-CA" dirty="0">
              <a:solidFill>
                <a:srgbClr val="FFC000"/>
              </a:solidFill>
              <a:latin typeface="Commodore 64" panose="02050604010706020503" pitchFamily="18" charset="2"/>
            </a:endParaRPr>
          </a:p>
          <a:p>
            <a:pPr algn="ctr"/>
            <a:r>
              <a:rPr lang="en-CA" dirty="0" smtClean="0">
                <a:solidFill>
                  <a:srgbClr val="3399FF"/>
                </a:solidFill>
                <a:latin typeface="Commodore 64" panose="02050604010706020503" pitchFamily="18" charset="2"/>
              </a:rPr>
              <a:t>@ GitHub HQ  San Francisco USA  October 6-7</a:t>
            </a:r>
            <a:endParaRPr dirty="0">
              <a:solidFill>
                <a:srgbClr val="3399FF"/>
              </a:solidFill>
              <a:latin typeface="Commodore 64" panose="02050604010706020503" pitchFamily="18" charset="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152400" y="5991285"/>
            <a:ext cx="13411200" cy="4114800"/>
          </a:xfrm>
          <a:prstGeom prst="rect">
            <a:avLst/>
          </a:prstGeom>
          <a:gradFill flip="none" rotWithShape="1">
            <a:gsLst>
              <a:gs pos="38000">
                <a:schemeClr val="bg1"/>
              </a:gs>
              <a:gs pos="100000">
                <a:schemeClr val="bg1">
                  <a:alpha val="0"/>
                </a:schemeClr>
              </a:gs>
              <a:gs pos="100000">
                <a:schemeClr val="bg1">
                  <a:alpha val="31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/>
          <p:cNvSpPr/>
          <p:nvPr/>
        </p:nvSpPr>
        <p:spPr>
          <a:xfrm rot="10800000">
            <a:off x="-457200" y="911967"/>
            <a:ext cx="13411200" cy="2212232"/>
          </a:xfrm>
          <a:prstGeom prst="rect">
            <a:avLst/>
          </a:prstGeom>
          <a:gradFill flip="none" rotWithShape="1">
            <a:gsLst>
              <a:gs pos="47000">
                <a:schemeClr val="bg1"/>
              </a:gs>
              <a:gs pos="100000">
                <a:schemeClr val="bg1">
                  <a:alpha val="0"/>
                </a:schemeClr>
              </a:gs>
              <a:gs pos="100000">
                <a:schemeClr val="bg1">
                  <a:alpha val="31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6096000"/>
            <a:ext cx="552450" cy="469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Next Challenge: A </a:t>
            </a:r>
            <a:r>
              <a:rPr lang="en-US" dirty="0" err="1" smtClean="0"/>
              <a:t>RogueLike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5181600" y="1371600"/>
            <a:ext cx="6934200" cy="4648200"/>
          </a:xfrm>
        </p:spPr>
        <p:txBody>
          <a:bodyPr>
            <a:normAutofit fontScale="92500"/>
          </a:bodyPr>
          <a:lstStyle/>
          <a:p>
            <a:r>
              <a:rPr lang="en-US" sz="2800" dirty="0" smtClean="0"/>
              <a:t>What if…the other characters in the dungeon were other players that you could…</a:t>
            </a:r>
            <a:br>
              <a:rPr lang="en-US" sz="2800" dirty="0" smtClean="0"/>
            </a:br>
            <a:endParaRPr lang="en-US" sz="2800" dirty="0" smtClean="0"/>
          </a:p>
          <a:p>
            <a:pPr lvl="1"/>
            <a:r>
              <a:rPr lang="en-US" sz="2400" dirty="0" smtClean="0"/>
              <a:t>Interact with?</a:t>
            </a:r>
          </a:p>
          <a:p>
            <a:pPr lvl="1"/>
            <a:r>
              <a:rPr lang="en-US" sz="2400" dirty="0" smtClean="0"/>
              <a:t>Go on quests together with?</a:t>
            </a:r>
          </a:p>
          <a:p>
            <a:pPr lvl="1"/>
            <a:r>
              <a:rPr lang="en-US" sz="2400" dirty="0" smtClean="0"/>
              <a:t>Team up with against monsters?</a:t>
            </a:r>
          </a:p>
          <a:p>
            <a:pPr lvl="1"/>
            <a:r>
              <a:rPr lang="en-US" sz="2400" dirty="0" smtClean="0"/>
              <a:t>Work together to solve puzzles with?</a:t>
            </a:r>
          </a:p>
          <a:p>
            <a:pPr lvl="1"/>
            <a:r>
              <a:rPr lang="en-US" sz="2400" dirty="0" smtClean="0"/>
              <a:t>Leave each other tools, clues, share equipment?</a:t>
            </a:r>
          </a:p>
          <a:p>
            <a:pPr lvl="1"/>
            <a:endParaRPr lang="en-US" sz="2400" dirty="0"/>
          </a:p>
          <a:p>
            <a:r>
              <a:rPr lang="en-US" dirty="0" smtClean="0"/>
              <a:t>That would be cool!</a:t>
            </a:r>
          </a:p>
          <a:p>
            <a:pPr lvl="1"/>
            <a:endParaRPr lang="en-US" sz="2400" dirty="0" smtClean="0"/>
          </a:p>
          <a:p>
            <a:endParaRPr lang="en-US" sz="2800" dirty="0" smtClean="0"/>
          </a:p>
          <a:p>
            <a:endParaRPr lang="en-US" sz="2800" dirty="0" smtClean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19200"/>
            <a:ext cx="5105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8229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`</a:t>
            </a:r>
            <a:r>
              <a:rPr lang="en-US" dirty="0" err="1" smtClean="0"/>
              <a:t>RogueLike</a:t>
            </a:r>
            <a:r>
              <a:rPr lang="en-US" dirty="0" smtClean="0"/>
              <a:t>` ?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Real-time (not turn-based)</a:t>
            </a:r>
          </a:p>
          <a:p>
            <a:r>
              <a:rPr lang="en-US" sz="2800" dirty="0" smtClean="0"/>
              <a:t>One single, shared instance</a:t>
            </a:r>
          </a:p>
          <a:p>
            <a:r>
              <a:rPr lang="en-US" sz="2800" dirty="0" smtClean="0"/>
              <a:t>Multiplayer</a:t>
            </a:r>
          </a:p>
          <a:p>
            <a:r>
              <a:rPr lang="en-US" sz="2800" dirty="0" smtClean="0"/>
              <a:t>Object persistence</a:t>
            </a:r>
          </a:p>
          <a:p>
            <a:r>
              <a:rPr lang="en-US" sz="2800" dirty="0" smtClean="0"/>
              <a:t>Monster persistence (with respawn)</a:t>
            </a:r>
          </a:p>
          <a:p>
            <a:endParaRPr lang="en-US" sz="2800" dirty="0"/>
          </a:p>
          <a:p>
            <a:r>
              <a:rPr lang="en-US" sz="2800" dirty="0" smtClean="0"/>
              <a:t>“Multi-User Dungeon”</a:t>
            </a:r>
          </a:p>
          <a:p>
            <a:endParaRPr sz="2800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146175"/>
            <a:ext cx="5029201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803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381000" y="304800"/>
            <a:ext cx="12192000" cy="673100"/>
          </a:xfrm>
        </p:spPr>
        <p:txBody>
          <a:bodyPr>
            <a:normAutofit/>
          </a:bodyPr>
          <a:lstStyle/>
          <a:p>
            <a:r>
              <a:rPr lang="en-US" dirty="0" smtClean="0"/>
              <a:t>Unique? Gameplay Mechanics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98298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Carry items in Left hand and/or Right Hand</a:t>
            </a:r>
          </a:p>
          <a:p>
            <a:r>
              <a:rPr lang="en-US" sz="2800" dirty="0" smtClean="0"/>
              <a:t>Explicit Attack </a:t>
            </a:r>
            <a:r>
              <a:rPr lang="en-US" sz="2800" dirty="0" err="1" smtClean="0"/>
              <a:t>commmand</a:t>
            </a:r>
            <a:endParaRPr lang="en-US" sz="2800" dirty="0" smtClean="0"/>
          </a:p>
          <a:p>
            <a:r>
              <a:rPr lang="en-US" sz="2800" dirty="0" smtClean="0"/>
              <a:t>Double up swords or shields, or one of each</a:t>
            </a:r>
          </a:p>
          <a:p>
            <a:r>
              <a:rPr lang="en-US" sz="2800" dirty="0" smtClean="0"/>
              <a:t>Other items to be carried: Potions, Keys, Gold, </a:t>
            </a:r>
            <a:r>
              <a:rPr lang="en-US" sz="2800" dirty="0" err="1" smtClean="0"/>
              <a:t>etc</a:t>
            </a:r>
            <a:endParaRPr lang="en-US" sz="2800" dirty="0" smtClean="0"/>
          </a:p>
          <a:p>
            <a:r>
              <a:rPr lang="en-US" sz="2800" dirty="0" smtClean="0"/>
              <a:t>No “inventory” (to encourage multiplayer)</a:t>
            </a:r>
          </a:p>
          <a:p>
            <a:r>
              <a:rPr lang="en-US" sz="2800" dirty="0" smtClean="0"/>
              <a:t>Magic items that recharge and return to </a:t>
            </a:r>
            <a:br>
              <a:rPr lang="en-US" sz="2800" dirty="0" smtClean="0"/>
            </a:br>
            <a:r>
              <a:rPr lang="en-US" sz="2800" dirty="0" smtClean="0"/>
              <a:t>origin when used</a:t>
            </a:r>
          </a:p>
          <a:p>
            <a:r>
              <a:rPr lang="en-US" sz="2800" dirty="0" smtClean="0"/>
              <a:t>Use or inspect items</a:t>
            </a:r>
          </a:p>
          <a:p>
            <a:r>
              <a:rPr lang="en-US" sz="2800" dirty="0" smtClean="0"/>
              <a:t>Play with Joystick on C64!</a:t>
            </a:r>
          </a:p>
          <a:p>
            <a:r>
              <a:rPr lang="en-US" sz="2800" dirty="0" smtClean="0"/>
              <a:t>Voice chat though Discord</a:t>
            </a:r>
          </a:p>
          <a:p>
            <a:r>
              <a:rPr lang="en-US" sz="2800" dirty="0" smtClean="0"/>
              <a:t>...more secrets to discover!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600200"/>
            <a:ext cx="3079448" cy="2895600"/>
          </a:xfrm>
          <a:prstGeom prst="rect">
            <a:avLst/>
          </a:prstGeom>
          <a:noFill/>
          <a:ln w="9525">
            <a:solidFill>
              <a:srgbClr val="FFC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228600"/>
            <a:ext cx="4572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590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Clients!</a:t>
            </a:r>
            <a:endParaRPr dirty="0"/>
          </a:p>
        </p:txBody>
      </p:sp>
      <p:sp>
        <p:nvSpPr>
          <p:cNvPr id="3" name="Content Placeholder 13"/>
          <p:cNvSpPr>
            <a:spLocks noGrp="1"/>
          </p:cNvSpPr>
          <p:nvPr>
            <p:ph sz="half" idx="1"/>
          </p:nvPr>
        </p:nvSpPr>
        <p:spPr>
          <a:xfrm>
            <a:off x="533400" y="1371600"/>
            <a:ext cx="9829800" cy="49530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Partially Implemented:</a:t>
            </a:r>
          </a:p>
          <a:p>
            <a:r>
              <a:rPr lang="en-US" dirty="0" smtClean="0"/>
              <a:t>Commodore 64 </a:t>
            </a:r>
          </a:p>
          <a:p>
            <a:r>
              <a:rPr lang="en-US" dirty="0" smtClean="0"/>
              <a:t>JavaScript (Browser)</a:t>
            </a:r>
            <a:endParaRPr lang="en-US" dirty="0"/>
          </a:p>
          <a:p>
            <a:r>
              <a:rPr lang="en-US" dirty="0" smtClean="0"/>
              <a:t>Telnet </a:t>
            </a:r>
          </a:p>
          <a:p>
            <a:r>
              <a:rPr lang="en-US" dirty="0" smtClean="0"/>
              <a:t>VT100/DEC Terminals</a:t>
            </a:r>
            <a:br>
              <a:rPr lang="en-US" dirty="0" smtClean="0"/>
            </a:b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Future:</a:t>
            </a:r>
          </a:p>
          <a:p>
            <a:r>
              <a:rPr lang="en-US" dirty="0" smtClean="0"/>
              <a:t>Tandy </a:t>
            </a:r>
            <a:r>
              <a:rPr lang="en-US" dirty="0" err="1" smtClean="0"/>
              <a:t>CoCo</a:t>
            </a:r>
            <a:r>
              <a:rPr lang="en-US" dirty="0" smtClean="0"/>
              <a:t>? </a:t>
            </a:r>
          </a:p>
          <a:p>
            <a:r>
              <a:rPr lang="en-US" dirty="0" smtClean="0"/>
              <a:t>Apple II</a:t>
            </a:r>
            <a:r>
              <a:rPr lang="en-CA" dirty="0" smtClean="0"/>
              <a:t>?</a:t>
            </a:r>
            <a:endParaRPr lang="en-US" dirty="0" smtClean="0"/>
          </a:p>
          <a:p>
            <a:r>
              <a:rPr lang="en-US" dirty="0" smtClean="0"/>
              <a:t>VIC 20?</a:t>
            </a:r>
          </a:p>
          <a:p>
            <a:r>
              <a:rPr lang="en-US" dirty="0" smtClean="0"/>
              <a:t>Atari?</a:t>
            </a:r>
          </a:p>
          <a:p>
            <a:r>
              <a:rPr lang="en-US" dirty="0" smtClean="0"/>
              <a:t>More?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dirty="0"/>
          </a:p>
        </p:txBody>
      </p:sp>
      <p:pic>
        <p:nvPicPr>
          <p:cNvPr id="10243" name="Picture 3" descr="C:\Leif\GitHub\MultiRogueLike\Screenshots\Telne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47800"/>
            <a:ext cx="4401279" cy="43148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935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Details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Server:   </a:t>
            </a:r>
            <a:r>
              <a:rPr lang="en-US" sz="2200" dirty="0" smtClean="0"/>
              <a:t>Java 8    </a:t>
            </a:r>
            <a:br>
              <a:rPr lang="en-US" sz="2200" dirty="0" smtClean="0"/>
            </a:br>
            <a:endParaRPr lang="en-US" sz="2200" dirty="0" smtClean="0"/>
          </a:p>
          <a:p>
            <a:r>
              <a:rPr lang="en-US" sz="2400" dirty="0" smtClean="0"/>
              <a:t>C64 Client:  </a:t>
            </a:r>
            <a:r>
              <a:rPr lang="en-US" sz="2200" dirty="0" smtClean="0"/>
              <a:t>6502 assembler  (ca65 cross-assembler)</a:t>
            </a:r>
          </a:p>
          <a:p>
            <a:pPr lvl="1"/>
            <a:r>
              <a:rPr lang="en-US" sz="2200" dirty="0" smtClean="0"/>
              <a:t>IP65 network stack – RR-Net, 64NIC+</a:t>
            </a:r>
          </a:p>
          <a:p>
            <a:pPr lvl="1"/>
            <a:r>
              <a:rPr lang="en-US" sz="2200" dirty="0"/>
              <a:t>UDP with simple </a:t>
            </a:r>
            <a:r>
              <a:rPr lang="en-US" sz="2200" dirty="0" smtClean="0"/>
              <a:t>ACKs</a:t>
            </a:r>
            <a:br>
              <a:rPr lang="en-US" sz="2200" dirty="0" smtClean="0"/>
            </a:br>
            <a:endParaRPr lang="en-US" sz="2200" dirty="0"/>
          </a:p>
          <a:p>
            <a:pPr marL="0" indent="0">
              <a:buNone/>
            </a:pPr>
            <a:r>
              <a:rPr lang="en-US" sz="2400" dirty="0" smtClean="0"/>
              <a:t>Networking:</a:t>
            </a:r>
          </a:p>
          <a:p>
            <a:pPr lvl="1"/>
            <a:r>
              <a:rPr lang="en-US" sz="2200" dirty="0" smtClean="0"/>
              <a:t>Screen streamed to clients on change, or @ 1 Hz</a:t>
            </a:r>
            <a:endParaRPr sz="2200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295400"/>
            <a:ext cx="49530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17296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Model-View-Controller Architecture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6324600" y="1825625"/>
            <a:ext cx="4343400" cy="4270375"/>
          </a:xfrm>
        </p:spPr>
        <p:txBody>
          <a:bodyPr/>
          <a:lstStyle/>
          <a:p>
            <a:endParaRPr lang="en-CA"/>
          </a:p>
        </p:txBody>
      </p:sp>
      <p:sp>
        <p:nvSpPr>
          <p:cNvPr id="6" name="Rounded Rectangle 5"/>
          <p:cNvSpPr/>
          <p:nvPr/>
        </p:nvSpPr>
        <p:spPr>
          <a:xfrm>
            <a:off x="4343400" y="1066800"/>
            <a:ext cx="3048000" cy="12954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Model</a:t>
            </a:r>
            <a:endParaRPr lang="en-US" sz="2800" dirty="0"/>
          </a:p>
        </p:txBody>
      </p:sp>
      <p:sp>
        <p:nvSpPr>
          <p:cNvPr id="8" name="Rounded Rectangle 7"/>
          <p:cNvSpPr/>
          <p:nvPr/>
        </p:nvSpPr>
        <p:spPr>
          <a:xfrm>
            <a:off x="2489200" y="2895599"/>
            <a:ext cx="2209800" cy="12192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View</a:t>
            </a:r>
            <a:endParaRPr lang="en-US" sz="2800" dirty="0"/>
          </a:p>
        </p:txBody>
      </p:sp>
      <p:sp>
        <p:nvSpPr>
          <p:cNvPr id="9" name="Rounded Rectangle 8"/>
          <p:cNvSpPr/>
          <p:nvPr/>
        </p:nvSpPr>
        <p:spPr>
          <a:xfrm>
            <a:off x="7239000" y="2902856"/>
            <a:ext cx="2209800" cy="121194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Controller</a:t>
            </a:r>
            <a:endParaRPr lang="en-US" sz="2800" dirty="0"/>
          </a:p>
        </p:txBody>
      </p:sp>
      <p:cxnSp>
        <p:nvCxnSpPr>
          <p:cNvPr id="11" name="Elbow Connector 10"/>
          <p:cNvCxnSpPr>
            <a:stCxn id="9" idx="0"/>
            <a:endCxn id="6" idx="3"/>
          </p:cNvCxnSpPr>
          <p:nvPr/>
        </p:nvCxnSpPr>
        <p:spPr>
          <a:xfrm rot="16200000" flipV="1">
            <a:off x="7273472" y="1832428"/>
            <a:ext cx="1188356" cy="952500"/>
          </a:xfrm>
          <a:prstGeom prst="bentConnector2">
            <a:avLst/>
          </a:prstGeom>
          <a:ln w="412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8" idx="0"/>
            <a:endCxn id="6" idx="1"/>
          </p:cNvCxnSpPr>
          <p:nvPr/>
        </p:nvCxnSpPr>
        <p:spPr>
          <a:xfrm rot="5400000" flipH="1" flipV="1">
            <a:off x="3378201" y="1930400"/>
            <a:ext cx="1181099" cy="749300"/>
          </a:xfrm>
          <a:prstGeom prst="bentConnector2">
            <a:avLst/>
          </a:prstGeom>
          <a:ln w="412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Left Brace 24"/>
          <p:cNvSpPr/>
          <p:nvPr/>
        </p:nvSpPr>
        <p:spPr>
          <a:xfrm rot="10800000">
            <a:off x="8610600" y="995589"/>
            <a:ext cx="381000" cy="1437822"/>
          </a:xfrm>
          <a:prstGeom prst="leftBrace">
            <a:avLst/>
          </a:prstGeom>
          <a:ln w="41275">
            <a:solidFill>
              <a:schemeClr val="tx1">
                <a:lumMod val="5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9144000" y="1350943"/>
            <a:ext cx="2667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- Data structure with all maps, object, and entity locations</a:t>
            </a:r>
          </a:p>
          <a:p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- Logic for what actions are allowed</a:t>
            </a:r>
            <a:endParaRPr lang="en-US" sz="1400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28" name="Left Brace 27"/>
          <p:cNvSpPr/>
          <p:nvPr/>
        </p:nvSpPr>
        <p:spPr>
          <a:xfrm rot="10800000">
            <a:off x="9477376" y="2793724"/>
            <a:ext cx="381000" cy="1437822"/>
          </a:xfrm>
          <a:prstGeom prst="leftBrace">
            <a:avLst/>
          </a:prstGeom>
          <a:ln w="41275">
            <a:solidFill>
              <a:schemeClr val="tx1">
                <a:lumMod val="5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9963150" y="3225225"/>
            <a:ext cx="19240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Entity Actions</a:t>
            </a:r>
          </a:p>
          <a:p>
            <a:r>
              <a:rPr lang="en-US" sz="1600" dirty="0" smtClean="0">
                <a:solidFill>
                  <a:schemeClr val="tx1">
                    <a:lumMod val="75000"/>
                  </a:schemeClr>
                </a:solidFill>
              </a:rPr>
              <a:t>(Players, Monsters </a:t>
            </a:r>
            <a:r>
              <a:rPr lang="en-US" sz="1600" dirty="0">
                <a:solidFill>
                  <a:schemeClr val="tx1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463800" y="4231546"/>
            <a:ext cx="635000" cy="56905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2" name="Rounded Rectangle 31"/>
          <p:cNvSpPr/>
          <p:nvPr/>
        </p:nvSpPr>
        <p:spPr>
          <a:xfrm>
            <a:off x="3276600" y="4231546"/>
            <a:ext cx="635000" cy="56905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3" name="Rounded Rectangle 32"/>
          <p:cNvSpPr/>
          <p:nvPr/>
        </p:nvSpPr>
        <p:spPr>
          <a:xfrm>
            <a:off x="4089400" y="4231546"/>
            <a:ext cx="635000" cy="56905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FF0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34" name="Left Brace 33"/>
          <p:cNvSpPr/>
          <p:nvPr/>
        </p:nvSpPr>
        <p:spPr>
          <a:xfrm>
            <a:off x="1951038" y="2753178"/>
            <a:ext cx="381000" cy="1437822"/>
          </a:xfrm>
          <a:prstGeom prst="leftBrace">
            <a:avLst/>
          </a:prstGeom>
          <a:ln w="41275">
            <a:solidFill>
              <a:schemeClr val="tx1">
                <a:lumMod val="5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-130174" y="3210479"/>
            <a:ext cx="19240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Representation of</a:t>
            </a:r>
            <a:r>
              <a:rPr lang="en-US" sz="14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immediate area</a:t>
            </a:r>
          </a:p>
        </p:txBody>
      </p:sp>
      <p:sp>
        <p:nvSpPr>
          <p:cNvPr id="36" name="Left Brace 35"/>
          <p:cNvSpPr/>
          <p:nvPr/>
        </p:nvSpPr>
        <p:spPr>
          <a:xfrm>
            <a:off x="1951038" y="4191000"/>
            <a:ext cx="381000" cy="609600"/>
          </a:xfrm>
          <a:prstGeom prst="leftBrace">
            <a:avLst/>
          </a:prstGeom>
          <a:ln w="41275">
            <a:solidFill>
              <a:schemeClr val="tx1">
                <a:lumMod val="50000"/>
              </a:schemeClr>
            </a:solidFill>
            <a:headEnd type="non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-92074" y="3998893"/>
            <a:ext cx="192405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Translations</a:t>
            </a:r>
          </a:p>
          <a:p>
            <a:pPr algn="r"/>
            <a:r>
              <a:rPr lang="en-US" sz="1400" dirty="0" smtClean="0">
                <a:solidFill>
                  <a:schemeClr val="tx1">
                    <a:lumMod val="75000"/>
                  </a:schemeClr>
                </a:solidFill>
              </a:rPr>
              <a:t>(PETSCII, ASCII, ANSI, UTF-8, etc.)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8077200" y="4294729"/>
            <a:ext cx="635000" cy="56905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Players</a:t>
            </a:r>
            <a:endParaRPr lang="en-US" sz="1000" dirty="0"/>
          </a:p>
        </p:txBody>
      </p:sp>
      <p:sp>
        <p:nvSpPr>
          <p:cNvPr id="40" name="Rounded Rectangle 39"/>
          <p:cNvSpPr/>
          <p:nvPr/>
        </p:nvSpPr>
        <p:spPr>
          <a:xfrm>
            <a:off x="7289800" y="4307746"/>
            <a:ext cx="635000" cy="569054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FF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Server</a:t>
            </a:r>
          </a:p>
          <a:p>
            <a:pPr algn="ctr"/>
            <a:r>
              <a:rPr lang="en-US" sz="1000" dirty="0" smtClean="0"/>
              <a:t>AI</a:t>
            </a:r>
            <a:endParaRPr lang="en-US" sz="1000" dirty="0"/>
          </a:p>
        </p:txBody>
      </p:sp>
      <p:sp>
        <p:nvSpPr>
          <p:cNvPr id="41" name="Oval 40"/>
          <p:cNvSpPr/>
          <p:nvPr/>
        </p:nvSpPr>
        <p:spPr>
          <a:xfrm>
            <a:off x="5462814" y="5105400"/>
            <a:ext cx="1295400" cy="990600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Socket</a:t>
            </a:r>
          </a:p>
          <a:p>
            <a:pPr algn="ctr"/>
            <a:r>
              <a:rPr lang="en-US" sz="1200" dirty="0" smtClean="0"/>
              <a:t>Interface</a:t>
            </a:r>
          </a:p>
          <a:p>
            <a:pPr algn="ctr"/>
            <a:r>
              <a:rPr lang="en-US" sz="1200" dirty="0" smtClean="0"/>
              <a:t>(TCP/UDP)</a:t>
            </a:r>
            <a:endParaRPr lang="en-US" sz="1200" dirty="0"/>
          </a:p>
        </p:txBody>
      </p:sp>
      <p:cxnSp>
        <p:nvCxnSpPr>
          <p:cNvPr id="42" name="Elbow Connector 41"/>
          <p:cNvCxnSpPr>
            <a:stCxn id="41" idx="6"/>
            <a:endCxn id="38" idx="2"/>
          </p:cNvCxnSpPr>
          <p:nvPr/>
        </p:nvCxnSpPr>
        <p:spPr>
          <a:xfrm flipV="1">
            <a:off x="6758214" y="4863783"/>
            <a:ext cx="1636486" cy="736917"/>
          </a:xfrm>
          <a:prstGeom prst="bentConnector2">
            <a:avLst/>
          </a:prstGeom>
          <a:ln w="412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3" idx="2"/>
            <a:endCxn id="41" idx="2"/>
          </p:cNvCxnSpPr>
          <p:nvPr/>
        </p:nvCxnSpPr>
        <p:spPr>
          <a:xfrm rot="16200000" flipH="1">
            <a:off x="4534807" y="4672693"/>
            <a:ext cx="800100" cy="1055914"/>
          </a:xfrm>
          <a:prstGeom prst="bentConnector2">
            <a:avLst/>
          </a:prstGeom>
          <a:ln w="412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41" idx="4"/>
          </p:cNvCxnSpPr>
          <p:nvPr/>
        </p:nvCxnSpPr>
        <p:spPr>
          <a:xfrm rot="5400000" flipH="1" flipV="1">
            <a:off x="5760357" y="6431643"/>
            <a:ext cx="685800" cy="14514"/>
          </a:xfrm>
          <a:prstGeom prst="bentConnector3">
            <a:avLst>
              <a:gd name="adj1" fmla="val -5556"/>
            </a:avLst>
          </a:prstGeom>
          <a:noFill/>
          <a:ln w="76200">
            <a:solidFill>
              <a:srgbClr val="00B0F0"/>
            </a:solidFill>
            <a:headEnd type="triangle"/>
            <a:tailEnd type="triangle"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</p:cxnSp>
      <p:cxnSp>
        <p:nvCxnSpPr>
          <p:cNvPr id="55" name="Elbow Connector 54"/>
          <p:cNvCxnSpPr>
            <a:stCxn id="8" idx="3"/>
            <a:endCxn id="40" idx="1"/>
          </p:cNvCxnSpPr>
          <p:nvPr/>
        </p:nvCxnSpPr>
        <p:spPr>
          <a:xfrm>
            <a:off x="4699000" y="3505199"/>
            <a:ext cx="2590800" cy="1087074"/>
          </a:xfrm>
          <a:prstGeom prst="bentConnector3">
            <a:avLst>
              <a:gd name="adj1" fmla="val 50000"/>
            </a:avLst>
          </a:prstGeom>
          <a:ln w="412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87127" y="6204108"/>
            <a:ext cx="552450" cy="469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4526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25" grpId="0" animBg="1"/>
      <p:bldP spid="26" grpId="0"/>
      <p:bldP spid="28" grpId="0" animBg="1"/>
      <p:bldP spid="29" grpId="0"/>
      <p:bldP spid="30" grpId="0" animBg="1"/>
      <p:bldP spid="32" grpId="0" animBg="1"/>
      <p:bldP spid="33" grpId="0" animBg="1"/>
      <p:bldP spid="34" grpId="0" animBg="1"/>
      <p:bldP spid="35" grpId="0"/>
      <p:bldP spid="36" grpId="0" animBg="1"/>
      <p:bldP spid="37" grpId="0"/>
      <p:bldP spid="38" grpId="0" animBg="1"/>
      <p:bldP spid="40" grpId="0" animBg="1"/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Monster </a:t>
            </a:r>
            <a:r>
              <a:rPr lang="en-US" dirty="0" err="1" smtClean="0"/>
              <a:t>Behaviours</a:t>
            </a:r>
            <a:r>
              <a:rPr lang="en-US" dirty="0" smtClean="0"/>
              <a:t>: Finite State Machine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164307" y="6324600"/>
            <a:ext cx="11710986" cy="4648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Tweaking the state transition conditions gives the monsters different behaviours and “personalities”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014913" y="4343400"/>
            <a:ext cx="1447800" cy="12192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Attacking</a:t>
            </a:r>
            <a:endParaRPr lang="en-US" sz="2000" dirty="0"/>
          </a:p>
        </p:txBody>
      </p:sp>
      <p:cxnSp>
        <p:nvCxnSpPr>
          <p:cNvPr id="7" name="Curved Connector 6"/>
          <p:cNvCxnSpPr>
            <a:stCxn id="12" idx="0"/>
            <a:endCxn id="13" idx="1"/>
          </p:cNvCxnSpPr>
          <p:nvPr/>
        </p:nvCxnSpPr>
        <p:spPr>
          <a:xfrm rot="5400000" flipH="1" flipV="1">
            <a:off x="2735261" y="1608138"/>
            <a:ext cx="1016003" cy="1533525"/>
          </a:xfrm>
          <a:prstGeom prst="curvedConnector2">
            <a:avLst/>
          </a:prstGeom>
          <a:ln w="41275" cap="flat" cmpd="sng">
            <a:solidFill>
              <a:schemeClr val="tx1"/>
            </a:solidFill>
            <a:bevel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/>
          <p:cNvSpPr/>
          <p:nvPr/>
        </p:nvSpPr>
        <p:spPr>
          <a:xfrm>
            <a:off x="8839200" y="3124200"/>
            <a:ext cx="1447800" cy="12192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Retreating</a:t>
            </a:r>
            <a:endParaRPr lang="en-US" sz="2000" dirty="0"/>
          </a:p>
        </p:txBody>
      </p:sp>
      <p:sp>
        <p:nvSpPr>
          <p:cNvPr id="11" name="Rounded Rectangle 10"/>
          <p:cNvSpPr/>
          <p:nvPr/>
        </p:nvSpPr>
        <p:spPr>
          <a:xfrm>
            <a:off x="7058025" y="1257301"/>
            <a:ext cx="1447800" cy="12192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Idle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1752600" y="2882901"/>
            <a:ext cx="1447800" cy="12192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Chasing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4010025" y="1257298"/>
            <a:ext cx="1447800" cy="12192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0070C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Wandering</a:t>
            </a:r>
            <a:endParaRPr lang="en-US" dirty="0"/>
          </a:p>
        </p:txBody>
      </p:sp>
      <p:cxnSp>
        <p:nvCxnSpPr>
          <p:cNvPr id="16" name="Curved Connector 15"/>
          <p:cNvCxnSpPr>
            <a:stCxn id="5" idx="1"/>
            <a:endCxn id="12" idx="2"/>
          </p:cNvCxnSpPr>
          <p:nvPr/>
        </p:nvCxnSpPr>
        <p:spPr>
          <a:xfrm rot="10800000">
            <a:off x="2476501" y="4102102"/>
            <a:ext cx="2538413" cy="850899"/>
          </a:xfrm>
          <a:prstGeom prst="curvedConnector2">
            <a:avLst/>
          </a:prstGeom>
          <a:ln w="41275" cap="flat" cmpd="sng">
            <a:solidFill>
              <a:schemeClr val="tx1"/>
            </a:solidFill>
            <a:bevel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/>
          <p:cNvCxnSpPr>
            <a:stCxn id="10" idx="1"/>
            <a:endCxn id="12" idx="3"/>
          </p:cNvCxnSpPr>
          <p:nvPr/>
        </p:nvCxnSpPr>
        <p:spPr>
          <a:xfrm rot="10800000">
            <a:off x="3200400" y="3492502"/>
            <a:ext cx="5638800" cy="241299"/>
          </a:xfrm>
          <a:prstGeom prst="curvedConnector3">
            <a:avLst>
              <a:gd name="adj1" fmla="val 50000"/>
            </a:avLst>
          </a:prstGeom>
          <a:ln w="41275" cap="flat" cmpd="sng">
            <a:solidFill>
              <a:schemeClr val="tx1"/>
            </a:solidFill>
            <a:bevel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0" idx="2"/>
            <a:endCxn id="5" idx="3"/>
          </p:cNvCxnSpPr>
          <p:nvPr/>
        </p:nvCxnSpPr>
        <p:spPr>
          <a:xfrm rot="5400000">
            <a:off x="7708107" y="3098007"/>
            <a:ext cx="609600" cy="3100387"/>
          </a:xfrm>
          <a:prstGeom prst="curvedConnector2">
            <a:avLst/>
          </a:prstGeom>
          <a:ln w="41275" cap="flat" cmpd="sng">
            <a:solidFill>
              <a:schemeClr val="tx1"/>
            </a:solidFill>
            <a:bevel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/>
          <p:cNvCxnSpPr>
            <a:stCxn id="11" idx="2"/>
            <a:endCxn id="12" idx="3"/>
          </p:cNvCxnSpPr>
          <p:nvPr/>
        </p:nvCxnSpPr>
        <p:spPr>
          <a:xfrm rot="5400000">
            <a:off x="4983163" y="693739"/>
            <a:ext cx="1016000" cy="4581525"/>
          </a:xfrm>
          <a:prstGeom prst="curvedConnector2">
            <a:avLst/>
          </a:prstGeom>
          <a:ln w="41275" cap="flat" cmpd="sng">
            <a:solidFill>
              <a:schemeClr val="tx1"/>
            </a:solidFill>
            <a:bevel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3" idx="3"/>
            <a:endCxn id="11" idx="1"/>
          </p:cNvCxnSpPr>
          <p:nvPr/>
        </p:nvCxnSpPr>
        <p:spPr>
          <a:xfrm>
            <a:off x="5457825" y="1866898"/>
            <a:ext cx="1600200" cy="3"/>
          </a:xfrm>
          <a:prstGeom prst="curvedConnector3">
            <a:avLst>
              <a:gd name="adj1" fmla="val 50000"/>
            </a:avLst>
          </a:prstGeom>
          <a:ln w="41275" cap="flat" cmpd="sng">
            <a:solidFill>
              <a:schemeClr val="tx1"/>
            </a:solidFill>
            <a:bevel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11" idx="3"/>
            <a:endCxn id="10" idx="0"/>
          </p:cNvCxnSpPr>
          <p:nvPr/>
        </p:nvCxnSpPr>
        <p:spPr>
          <a:xfrm>
            <a:off x="8505825" y="1866901"/>
            <a:ext cx="1057275" cy="1257299"/>
          </a:xfrm>
          <a:prstGeom prst="curvedConnector2">
            <a:avLst/>
          </a:prstGeom>
          <a:ln w="41275" cap="flat" cmpd="sng">
            <a:solidFill>
              <a:schemeClr val="tx1"/>
            </a:solidFill>
            <a:bevel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urved Connector 48"/>
          <p:cNvCxnSpPr>
            <a:endCxn id="5" idx="0"/>
          </p:cNvCxnSpPr>
          <p:nvPr/>
        </p:nvCxnSpPr>
        <p:spPr>
          <a:xfrm>
            <a:off x="3200400" y="3733800"/>
            <a:ext cx="2538413" cy="609600"/>
          </a:xfrm>
          <a:prstGeom prst="curvedConnector2">
            <a:avLst/>
          </a:prstGeom>
          <a:ln w="41275" cap="flat" cmpd="sng">
            <a:solidFill>
              <a:schemeClr val="tx1"/>
            </a:solidFill>
            <a:bevel/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302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Game Levels</a:t>
            </a:r>
            <a:endParaRPr dirty="0"/>
          </a:p>
        </p:txBody>
      </p:sp>
      <p:sp>
        <p:nvSpPr>
          <p:cNvPr id="3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11811000" cy="4648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Mix of hand-edited and procedurally generated</a:t>
            </a:r>
          </a:p>
          <a:p>
            <a:r>
              <a:rPr lang="en-US" sz="3200" dirty="0" smtClean="0"/>
              <a:t>Initial target is 10 levels, 1000 x 1000 tiles </a:t>
            </a:r>
            <a:r>
              <a:rPr lang="en-US" sz="3200" dirty="0" smtClean="0"/>
              <a:t>each (or more)</a:t>
            </a:r>
          </a:p>
          <a:p>
            <a:r>
              <a:rPr lang="en-US" dirty="0" smtClean="0"/>
              <a:t>Demo </a:t>
            </a:r>
            <a:r>
              <a:rPr lang="en-US" dirty="0" smtClean="0"/>
              <a:t>server is 4 levels, 100 x 100 </a:t>
            </a:r>
            <a:r>
              <a:rPr lang="en-US" dirty="0" smtClean="0"/>
              <a:t>tiles each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 smtClean="0"/>
          </a:p>
          <a:p>
            <a:endParaRPr lang="en-US" sz="3200" dirty="0"/>
          </a:p>
          <a:p>
            <a:endParaRPr lang="en-US" sz="3200" dirty="0" smtClean="0"/>
          </a:p>
          <a:p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87457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 Server!</a:t>
            </a:r>
            <a:endParaRPr dirty="0"/>
          </a:p>
        </p:txBody>
      </p:sp>
      <p:sp>
        <p:nvSpPr>
          <p:cNvPr id="3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11506200" cy="46482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Web:  </a:t>
            </a:r>
            <a:r>
              <a:rPr lang="en-US" sz="3200" u="sng" dirty="0" smtClean="0">
                <a:solidFill>
                  <a:srgbClr val="FF0000"/>
                </a:solidFill>
              </a:rPr>
              <a:t>http://rogue.jammingsignal.com/rogue/ </a:t>
            </a:r>
          </a:p>
          <a:p>
            <a:endParaRPr lang="en-US" dirty="0" smtClean="0"/>
          </a:p>
          <a:p>
            <a:r>
              <a:rPr lang="en-US" dirty="0" smtClean="0"/>
              <a:t>Telnet:  </a:t>
            </a:r>
            <a:r>
              <a:rPr lang="en-US" dirty="0" smtClean="0">
                <a:solidFill>
                  <a:srgbClr val="3399FF"/>
                </a:solidFill>
              </a:rPr>
              <a:t>rogue.jammingsignal.com</a:t>
            </a:r>
            <a:r>
              <a:rPr lang="en-US" dirty="0" smtClean="0"/>
              <a:t> port </a:t>
            </a:r>
            <a:r>
              <a:rPr lang="en-US" dirty="0" smtClean="0">
                <a:solidFill>
                  <a:srgbClr val="3399FF"/>
                </a:solidFill>
              </a:rPr>
              <a:t>3006</a:t>
            </a:r>
          </a:p>
          <a:p>
            <a:endParaRPr lang="en-US" sz="3200" dirty="0">
              <a:solidFill>
                <a:srgbClr val="3399FF"/>
              </a:solidFill>
            </a:endParaRPr>
          </a:p>
          <a:p>
            <a:r>
              <a:rPr lang="en-US" dirty="0" smtClean="0"/>
              <a:t>C64:  </a:t>
            </a:r>
            <a:r>
              <a:rPr lang="en-US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PRG file</a:t>
            </a:r>
          </a:p>
          <a:p>
            <a:endParaRPr lang="en-US" sz="3200" dirty="0"/>
          </a:p>
          <a:p>
            <a:endParaRPr lang="en-US" sz="3200" dirty="0" smtClean="0"/>
          </a:p>
          <a:p>
            <a:r>
              <a:rPr lang="en-CA" sz="3200" i="1" dirty="0" smtClean="0"/>
              <a:t>The game is winnable: What is the </a:t>
            </a:r>
            <a:r>
              <a:rPr lang="en-CA" sz="3200" i="1" dirty="0" smtClean="0">
                <a:solidFill>
                  <a:srgbClr val="FFFF00"/>
                </a:solidFill>
              </a:rPr>
              <a:t>magic word</a:t>
            </a:r>
            <a:r>
              <a:rPr lang="en-CA" sz="3200" i="1" dirty="0" smtClean="0"/>
              <a:t>?</a:t>
            </a:r>
            <a:endParaRPr sz="3200" i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11621340" y="1708897"/>
            <a:ext cx="67935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633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// TODO</a:t>
            </a:r>
            <a:endParaRPr dirty="0"/>
          </a:p>
        </p:txBody>
      </p:sp>
      <p:sp>
        <p:nvSpPr>
          <p:cNvPr id="3" name="Content Placeholder 1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The game still needs a name!</a:t>
            </a:r>
          </a:p>
          <a:p>
            <a:r>
              <a:rPr lang="en-US" dirty="0" smtClean="0"/>
              <a:t>Different character types</a:t>
            </a:r>
          </a:p>
          <a:p>
            <a:r>
              <a:rPr lang="en-US" sz="3200" dirty="0" smtClean="0"/>
              <a:t>Ranged weapons</a:t>
            </a:r>
          </a:p>
          <a:p>
            <a:r>
              <a:rPr lang="en-US" dirty="0" smtClean="0"/>
              <a:t>A* search for monster movement</a:t>
            </a:r>
          </a:p>
          <a:p>
            <a:r>
              <a:rPr lang="en-CA" dirty="0"/>
              <a:t>Vision </a:t>
            </a:r>
            <a:r>
              <a:rPr lang="en-CA" dirty="0" smtClean="0"/>
              <a:t>algorithms/raytracing</a:t>
            </a:r>
            <a:endParaRPr lang="en-US" dirty="0"/>
          </a:p>
          <a:p>
            <a:r>
              <a:rPr lang="en-US" sz="3200" dirty="0" smtClean="0"/>
              <a:t>Still many gameplay details to be worked out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-19209" y="5182075"/>
            <a:ext cx="552450" cy="4695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644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bit about me...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10972800" cy="5387180"/>
          </a:xfrm>
        </p:spPr>
        <p:txBody>
          <a:bodyPr>
            <a:normAutofit lnSpcReduction="10000"/>
          </a:bodyPr>
          <a:lstStyle/>
          <a:p>
            <a:pPr marL="457200" indent="-457200"/>
            <a:r>
              <a:rPr lang="en-US" sz="2400" dirty="0" smtClean="0"/>
              <a:t>Born in Dauphin, Manitoba, Canada </a:t>
            </a:r>
          </a:p>
          <a:p>
            <a:pPr marL="457200" indent="-457200"/>
            <a:endParaRPr lang="en-US" sz="2400" dirty="0"/>
          </a:p>
          <a:p>
            <a:pPr marL="457200" indent="-457200"/>
            <a:r>
              <a:rPr lang="en-US" sz="2400" dirty="0" smtClean="0"/>
              <a:t>Reside in Toronto, Ontario, Canada</a:t>
            </a:r>
          </a:p>
          <a:p>
            <a:pPr marL="457200" indent="-457200"/>
            <a:endParaRPr lang="en-US" sz="2400" dirty="0" smtClean="0"/>
          </a:p>
          <a:p>
            <a:pPr marL="457200" indent="-457200"/>
            <a:r>
              <a:rPr lang="en-US" sz="2400" dirty="0" smtClean="0"/>
              <a:t>Commodore 64 enthusiast since 1986</a:t>
            </a:r>
          </a:p>
          <a:p>
            <a:pPr marL="457200" indent="-457200"/>
            <a:endParaRPr lang="en-US" sz="2400" dirty="0" smtClean="0"/>
          </a:p>
          <a:p>
            <a:pPr marL="457200" indent="-457200"/>
            <a:r>
              <a:rPr lang="en-US" sz="2400" dirty="0" smtClean="0"/>
              <a:t>Have </a:t>
            </a:r>
            <a:r>
              <a:rPr lang="en-US" sz="2400" dirty="0"/>
              <a:t>been dabbling with </a:t>
            </a:r>
            <a:r>
              <a:rPr lang="en-US" sz="2400" dirty="0" smtClean="0"/>
              <a:t>technology, gaming, and music my entire life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marL="457200" indent="-457200"/>
            <a:r>
              <a:rPr lang="en-US" sz="2400" dirty="0"/>
              <a:t>“Day job” in software engineering at MDA, </a:t>
            </a:r>
            <a:r>
              <a:rPr lang="en-US" sz="2400" dirty="0" smtClean="0"/>
              <a:t>Canada’s leading space company</a:t>
            </a:r>
            <a:endParaRPr lang="en-US" sz="2400" dirty="0"/>
          </a:p>
          <a:p>
            <a:pPr marL="457200" indent="-457200"/>
            <a:endParaRPr lang="en-US" sz="2400" dirty="0" smtClean="0"/>
          </a:p>
          <a:p>
            <a:pPr marL="457200" indent="-457200"/>
            <a:r>
              <a:rPr lang="en-US" sz="2400" dirty="0" smtClean="0"/>
              <a:t>All my hobby code, tools, notes, and </a:t>
            </a:r>
            <a:r>
              <a:rPr lang="en-US" sz="2400" dirty="0"/>
              <a:t>techniques </a:t>
            </a:r>
            <a:r>
              <a:rPr lang="en-US" sz="2400" dirty="0" smtClean="0"/>
              <a:t>are open-source (MIT)</a:t>
            </a:r>
            <a:br>
              <a:rPr lang="en-US" sz="2400" dirty="0" smtClean="0"/>
            </a:b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0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7800" y="6375399"/>
            <a:ext cx="67935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7034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Want to Help?</a:t>
            </a:r>
            <a:endParaRPr dirty="0"/>
          </a:p>
        </p:txBody>
      </p:sp>
      <p:sp>
        <p:nvSpPr>
          <p:cNvPr id="3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9525000" cy="4648200"/>
          </a:xfrm>
        </p:spPr>
        <p:txBody>
          <a:bodyPr>
            <a:normAutofit fontScale="70000" lnSpcReduction="20000"/>
          </a:bodyPr>
          <a:lstStyle/>
          <a:p>
            <a:r>
              <a:rPr lang="en-US" sz="3200" dirty="0" smtClean="0"/>
              <a:t>Pixel artists    </a:t>
            </a:r>
          </a:p>
          <a:p>
            <a:r>
              <a:rPr lang="en-US" dirty="0" smtClean="0"/>
              <a:t>Level designers</a:t>
            </a:r>
          </a:p>
          <a:p>
            <a:r>
              <a:rPr lang="en-US" dirty="0" err="1" smtClean="0"/>
              <a:t>Playtesters</a:t>
            </a:r>
            <a:endParaRPr lang="en-US" dirty="0" smtClean="0"/>
          </a:p>
          <a:p>
            <a:r>
              <a:rPr lang="en-US" sz="3200" dirty="0" smtClean="0"/>
              <a:t>Other clients</a:t>
            </a:r>
          </a:p>
          <a:p>
            <a:r>
              <a:rPr lang="en-US" sz="3200" dirty="0" smtClean="0"/>
              <a:t>Gameplay</a:t>
            </a:r>
          </a:p>
          <a:p>
            <a:r>
              <a:rPr lang="en-US" dirty="0" smtClean="0"/>
              <a:t>Balancing</a:t>
            </a:r>
          </a:p>
          <a:p>
            <a:r>
              <a:rPr lang="en-US" b="1" dirty="0" smtClean="0"/>
              <a:t>…the </a:t>
            </a:r>
            <a:r>
              <a:rPr lang="en-US" b="1" dirty="0"/>
              <a:t>game still needs a name!</a:t>
            </a:r>
          </a:p>
          <a:p>
            <a:endParaRPr lang="en-US" sz="3200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4500" dirty="0" smtClean="0"/>
              <a:t>Open Source – (MIT License)!  On GitHub of course:  </a:t>
            </a:r>
            <a:r>
              <a:rPr lang="en-US" sz="4500" dirty="0" smtClean="0">
                <a:sym typeface="Wingdings" panose="05000000000000000000" pitchFamily="2" charset="2"/>
              </a:rPr>
              <a:t></a:t>
            </a:r>
            <a:endParaRPr lang="en-US" sz="4500" dirty="0" smtClean="0"/>
          </a:p>
          <a:p>
            <a:pPr marL="0" indent="0">
              <a:buNone/>
            </a:pPr>
            <a:endParaRPr lang="en-US" sz="4500" dirty="0"/>
          </a:p>
          <a:p>
            <a:pPr marL="0" indent="0">
              <a:buNone/>
            </a:pPr>
            <a:r>
              <a:rPr lang="en-US" sz="4500" u="sng" dirty="0" smtClean="0">
                <a:solidFill>
                  <a:srgbClr val="FF0000"/>
                </a:solidFill>
              </a:rPr>
              <a:t>https</a:t>
            </a:r>
            <a:r>
              <a:rPr lang="en-US" sz="4500" u="sng" dirty="0">
                <a:solidFill>
                  <a:srgbClr val="FF0000"/>
                </a:solidFill>
              </a:rPr>
              <a:t>://</a:t>
            </a:r>
            <a:r>
              <a:rPr lang="en-US" sz="4500" u="sng" dirty="0" smtClean="0">
                <a:solidFill>
                  <a:srgbClr val="FF0000"/>
                </a:solidFill>
              </a:rPr>
              <a:t>github.com/LeifBloomquist/MultiRogueLike </a:t>
            </a:r>
            <a:endParaRPr lang="en-US" sz="4500" u="sng" dirty="0">
              <a:solidFill>
                <a:srgbClr val="FF0000"/>
              </a:solidFill>
            </a:endParaRPr>
          </a:p>
          <a:p>
            <a:endParaRPr lang="en-US" sz="3200" dirty="0" smtClean="0"/>
          </a:p>
          <a:p>
            <a:endParaRPr sz="3200" dirty="0"/>
          </a:p>
        </p:txBody>
      </p:sp>
      <p:sp>
        <p:nvSpPr>
          <p:cNvPr id="4" name="Content Placeholder 13"/>
          <p:cNvSpPr txBox="1">
            <a:spLocks/>
          </p:cNvSpPr>
          <p:nvPr/>
        </p:nvSpPr>
        <p:spPr>
          <a:xfrm>
            <a:off x="4648200" y="1371600"/>
            <a:ext cx="9525000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32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8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4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08760" indent="-2286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Arial" pitchFamily="34" charset="0"/>
              <a:buChar char="•"/>
              <a:defRPr sz="2000" kern="1200">
                <a:solidFill>
                  <a:schemeClr val="tx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3317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6060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3399FF"/>
              </a:buClr>
            </a:pPr>
            <a:r>
              <a:rPr lang="en-CA" sz="2200" dirty="0" smtClean="0"/>
              <a:t>Puzzle designers</a:t>
            </a:r>
          </a:p>
          <a:p>
            <a:pPr>
              <a:buClr>
                <a:srgbClr val="3399FF"/>
              </a:buClr>
            </a:pPr>
            <a:r>
              <a:rPr lang="en-CA" sz="2200" dirty="0" smtClean="0"/>
              <a:t>Monster behaviours</a:t>
            </a:r>
          </a:p>
          <a:p>
            <a:pPr>
              <a:buClr>
                <a:srgbClr val="3399FF"/>
              </a:buClr>
            </a:pPr>
            <a:r>
              <a:rPr lang="en-CA" sz="2200" dirty="0" smtClean="0"/>
              <a:t>Coders</a:t>
            </a:r>
          </a:p>
          <a:p>
            <a:pPr>
              <a:buClr>
                <a:srgbClr val="3399FF"/>
              </a:buClr>
            </a:pPr>
            <a:r>
              <a:rPr lang="en-CA" sz="2200" dirty="0" smtClean="0"/>
              <a:t>Login system</a:t>
            </a:r>
          </a:p>
          <a:p>
            <a:endParaRPr lang="en-CA" dirty="0" smtClean="0"/>
          </a:p>
          <a:p>
            <a:pPr marL="0" indent="0">
              <a:buFont typeface="Arial" pitchFamily="34" charset="0"/>
              <a:buNone/>
            </a:pPr>
            <a:endParaRPr lang="en-CA" dirty="0" smtClean="0"/>
          </a:p>
          <a:p>
            <a:endParaRPr lang="en-CA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01400" y="228600"/>
            <a:ext cx="414867" cy="46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07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dirty="0"/>
          </a:p>
        </p:txBody>
      </p:sp>
      <p:sp>
        <p:nvSpPr>
          <p:cNvPr id="3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447800"/>
            <a:ext cx="10591800" cy="4648200"/>
          </a:xfrm>
        </p:spPr>
        <p:txBody>
          <a:bodyPr>
            <a:noAutofit/>
          </a:bodyPr>
          <a:lstStyle/>
          <a:p>
            <a:r>
              <a:rPr lang="en-US" sz="2800" dirty="0" smtClean="0"/>
              <a:t>Networking </a:t>
            </a:r>
            <a:r>
              <a:rPr lang="en-US" sz="2800" dirty="0" smtClean="0"/>
              <a:t>code: Per </a:t>
            </a:r>
            <a:r>
              <a:rPr lang="en-US" sz="2800" dirty="0" err="1" smtClean="0"/>
              <a:t>Olofsson</a:t>
            </a:r>
            <a:r>
              <a:rPr lang="en-US" sz="2800" dirty="0" smtClean="0"/>
              <a:t>, </a:t>
            </a:r>
            <a:r>
              <a:rPr lang="en-US" sz="2800" dirty="0" err="1" smtClean="0"/>
              <a:t>Jonno</a:t>
            </a:r>
            <a:r>
              <a:rPr lang="en-US" sz="2800" dirty="0" smtClean="0"/>
              <a:t> </a:t>
            </a:r>
            <a:r>
              <a:rPr lang="en-US" sz="2800" dirty="0" err="1" smtClean="0"/>
              <a:t>Downes</a:t>
            </a:r>
            <a:endParaRPr lang="en-US" sz="2800" dirty="0" smtClean="0"/>
          </a:p>
          <a:p>
            <a:r>
              <a:rPr lang="en-US" sz="2800" dirty="0" smtClean="0"/>
              <a:t>Playtesting: Andreas </a:t>
            </a:r>
            <a:r>
              <a:rPr lang="en-US" sz="2800" dirty="0" err="1" smtClean="0"/>
              <a:t>Bloomquist</a:t>
            </a:r>
            <a:r>
              <a:rPr lang="en-US" sz="2800" dirty="0" smtClean="0"/>
              <a:t> and Tiffany </a:t>
            </a:r>
            <a:r>
              <a:rPr lang="en-US" sz="2800" dirty="0" err="1" smtClean="0"/>
              <a:t>Antopolski</a:t>
            </a:r>
            <a:endParaRPr lang="en-US" sz="2800" dirty="0" smtClean="0"/>
          </a:p>
          <a:p>
            <a:r>
              <a:rPr lang="en-US" sz="2800" dirty="0" smtClean="0"/>
              <a:t>Graphics:  “q0w/Atlantis</a:t>
            </a:r>
            <a:r>
              <a:rPr lang="en-US" sz="2800" dirty="0" smtClean="0"/>
              <a:t>”</a:t>
            </a:r>
          </a:p>
          <a:p>
            <a:r>
              <a:rPr lang="en-US" sz="2800" dirty="0"/>
              <a:t>Advice and motivation: Robin </a:t>
            </a:r>
            <a:r>
              <a:rPr lang="en-US" sz="2800" dirty="0" err="1"/>
              <a:t>Harbron</a:t>
            </a:r>
            <a:endParaRPr lang="en-US" sz="2800" dirty="0" smtClean="0"/>
          </a:p>
          <a:p>
            <a:r>
              <a:rPr lang="en-CA" sz="2800" dirty="0" smtClean="0">
                <a:solidFill>
                  <a:srgbClr val="00B0F0"/>
                </a:solidFill>
              </a:rPr>
              <a:t>/r/</a:t>
            </a:r>
            <a:r>
              <a:rPr lang="en-CA" sz="2800" dirty="0" err="1" smtClean="0">
                <a:solidFill>
                  <a:srgbClr val="00B0F0"/>
                </a:solidFill>
              </a:rPr>
              <a:t>roguelikedev</a:t>
            </a:r>
            <a:r>
              <a:rPr lang="en-CA" sz="2800" dirty="0" smtClean="0">
                <a:solidFill>
                  <a:srgbClr val="00B0F0"/>
                </a:solidFill>
              </a:rPr>
              <a:t> </a:t>
            </a:r>
            <a:r>
              <a:rPr lang="en-CA" sz="2800" dirty="0" smtClean="0"/>
              <a:t>community on Reddit</a:t>
            </a:r>
            <a:endParaRPr lang="en-US" sz="2800" dirty="0"/>
          </a:p>
          <a:p>
            <a:endParaRPr lang="en-US" sz="2800" dirty="0" smtClean="0"/>
          </a:p>
          <a:p>
            <a:endParaRPr sz="28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0" y="381000"/>
            <a:ext cx="1219200" cy="829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5267325"/>
            <a:ext cx="495300" cy="421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039172"/>
            <a:ext cx="374228" cy="421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4181474"/>
            <a:ext cx="550333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09607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-12700"/>
            <a:ext cx="80581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362200" y="5562600"/>
            <a:ext cx="586740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sz="2000" dirty="0" smtClean="0"/>
              <a:t>Toronto, Ontario Canada   December 1-2, 2018</a:t>
            </a:r>
          </a:p>
          <a:p>
            <a:pPr algn="ctr"/>
            <a:r>
              <a:rPr lang="en-CA" sz="2000" u="sng" dirty="0" smtClean="0">
                <a:solidFill>
                  <a:srgbClr val="92D050"/>
                </a:solidFill>
              </a:rPr>
              <a:t>www.worldofcommodore.ca </a:t>
            </a:r>
          </a:p>
          <a:p>
            <a:pPr algn="ctr"/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02152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/>
          <p:cNvSpPr>
            <a:spLocks noGrp="1"/>
          </p:cNvSpPr>
          <p:nvPr>
            <p:ph sz="quarter" idx="4294967295"/>
          </p:nvPr>
        </p:nvSpPr>
        <p:spPr>
          <a:xfrm>
            <a:off x="1336975" y="1649035"/>
            <a:ext cx="8410574" cy="472440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www.jammingsignal.com   </a:t>
            </a:r>
            <a:r>
              <a:rPr lang="en-US" sz="3200" dirty="0" smtClean="0"/>
              <a:t>(blog)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www.facebook.com/LeifBloomquist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@</a:t>
            </a:r>
            <a:r>
              <a:rPr lang="en-US" sz="3200" dirty="0" err="1" smtClean="0">
                <a:solidFill>
                  <a:srgbClr val="FF0000"/>
                </a:solidFill>
              </a:rPr>
              <a:t>schemafactor</a:t>
            </a:r>
            <a:endParaRPr lang="en-US" sz="3200" dirty="0" smtClean="0">
              <a:solidFill>
                <a:srgbClr val="FF0000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leif@schemafactor.com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/>
            </a:r>
            <a:br>
              <a:rPr lang="en-US" sz="3200" dirty="0" smtClean="0"/>
            </a:br>
            <a:endParaRPr lang="en-US" sz="3200" dirty="0"/>
          </a:p>
        </p:txBody>
      </p:sp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352426" y="228600"/>
            <a:ext cx="7680960" cy="1066800"/>
          </a:xfrm>
        </p:spPr>
        <p:txBody>
          <a:bodyPr/>
          <a:lstStyle/>
          <a:p>
            <a:r>
              <a:rPr lang="en-US" dirty="0" smtClean="0"/>
              <a:t>Contact Info</a:t>
            </a:r>
            <a:endParaRPr lang="en-US" dirty="0"/>
          </a:p>
        </p:txBody>
      </p:sp>
      <p:pic>
        <p:nvPicPr>
          <p:cNvPr id="6" name="Picture 7" descr="H:\Icons\Quadrates\Quadrates\Mail 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05" y="3602870"/>
            <a:ext cx="588130" cy="58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9" descr="H:\Icons\Quadrates\Quadrates\Twitter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45" y="2961065"/>
            <a:ext cx="588130" cy="58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H:\Icons\Quadrates\Quadrates\Facebook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745" y="2286000"/>
            <a:ext cx="588130" cy="58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1" descr="H:\Icons\Quadrates\Quadrates\Documents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70" y="1603075"/>
            <a:ext cx="588130" cy="588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55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Commodore 64?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297115"/>
            <a:ext cx="6400798" cy="4648200"/>
          </a:xfrm>
        </p:spPr>
        <p:txBody>
          <a:bodyPr>
            <a:noAutofit/>
          </a:bodyPr>
          <a:lstStyle/>
          <a:p>
            <a:r>
              <a:rPr lang="en-US" sz="2400" dirty="0" smtClean="0"/>
              <a:t>Best-selling computer of all time!  </a:t>
            </a:r>
            <a:br>
              <a:rPr lang="en-US" sz="2400" dirty="0" smtClean="0"/>
            </a:br>
            <a:r>
              <a:rPr lang="en-US" sz="2400" dirty="0" smtClean="0"/>
              <a:t>(Guinness Book of World Records)</a:t>
            </a:r>
          </a:p>
          <a:p>
            <a:pPr lvl="1"/>
            <a:r>
              <a:rPr lang="en-CA" sz="2000" dirty="0" smtClean="0"/>
              <a:t>~ 17 </a:t>
            </a:r>
            <a:r>
              <a:rPr lang="en-CA" sz="2000" dirty="0"/>
              <a:t>million </a:t>
            </a:r>
            <a:r>
              <a:rPr lang="en-CA" sz="2000" dirty="0" smtClean="0"/>
              <a:t>units sold</a:t>
            </a:r>
          </a:p>
          <a:p>
            <a:pPr lvl="1"/>
            <a:r>
              <a:rPr lang="en-US" sz="2000" dirty="0" smtClean="0"/>
              <a:t>(The Raspberry Pi is poised to overtake it)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400" dirty="0" smtClean="0"/>
              <a:t>Over 25,000 games for the platform</a:t>
            </a:r>
          </a:p>
          <a:p>
            <a:endParaRPr lang="en-US" sz="2400" dirty="0"/>
          </a:p>
          <a:p>
            <a:r>
              <a:rPr lang="en-US" sz="2400" dirty="0" smtClean="0"/>
              <a:t>Fun to program on: Bare-metal, machine language, well documented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>
                <a:solidFill>
                  <a:schemeClr val="tx1"/>
                </a:solidFill>
              </a:rPr>
              <a:t>Very active community in 2018: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Gaming, collecting, developing, </a:t>
            </a:r>
            <a:br>
              <a:rPr lang="en-US" sz="2400" dirty="0" smtClean="0"/>
            </a:br>
            <a:r>
              <a:rPr lang="en-US" sz="2400" dirty="0" smtClean="0"/>
              <a:t>hardware hacking, </a:t>
            </a:r>
            <a:r>
              <a:rPr lang="en-US" sz="2400" dirty="0" err="1" smtClean="0"/>
              <a:t>modding</a:t>
            </a:r>
            <a:r>
              <a:rPr lang="en-US" sz="2400" dirty="0" smtClean="0"/>
              <a:t>….</a:t>
            </a:r>
          </a:p>
          <a:p>
            <a:pPr lvl="1"/>
            <a:endParaRPr lang="en-US" sz="2000" dirty="0"/>
          </a:p>
          <a:p>
            <a:endParaRPr lang="en-US" sz="2400" dirty="0" smtClean="0"/>
          </a:p>
          <a:p>
            <a:pPr lvl="1"/>
            <a:endParaRPr lang="en-US" sz="2000" dirty="0"/>
          </a:p>
          <a:p>
            <a:pPr lvl="1"/>
            <a:endParaRPr lang="en-US" sz="1800" dirty="0" smtClean="0"/>
          </a:p>
        </p:txBody>
      </p:sp>
      <p:pic>
        <p:nvPicPr>
          <p:cNvPr id="6148" name="Picture 4" descr="http://c64os.com/resources/c64c-syst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598" y="1676400"/>
            <a:ext cx="5234285" cy="3889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7899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Commodore 64 - My Story</a:t>
            </a:r>
            <a:endParaRPr dirty="0"/>
          </a:p>
        </p:txBody>
      </p:sp>
      <p:pic>
        <p:nvPicPr>
          <p:cNvPr id="4098" name="Picture 2" descr="L:\Pictures\leif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990600"/>
            <a:ext cx="4679837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itle 12"/>
          <p:cNvSpPr txBox="1">
            <a:spLocks/>
          </p:cNvSpPr>
          <p:nvPr/>
        </p:nvSpPr>
        <p:spPr>
          <a:xfrm>
            <a:off x="3810000" y="6019800"/>
            <a:ext cx="4572000" cy="533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E3DE00"/>
                </a:solidFill>
                <a:latin typeface="Commodore 64" panose="02050604010706020503" pitchFamily="18" charset="2"/>
                <a:ea typeface="+mj-ea"/>
                <a:cs typeface="+mj-cs"/>
              </a:defRPr>
            </a:lvl1pPr>
          </a:lstStyle>
          <a:p>
            <a:pPr algn="ctr"/>
            <a:r>
              <a:rPr lang="en-CA" dirty="0" smtClean="0">
                <a:solidFill>
                  <a:srgbClr val="3399FF"/>
                </a:solidFill>
              </a:rPr>
              <a:t>1986</a:t>
            </a:r>
            <a:endParaRPr lang="en-CA" dirty="0">
              <a:solidFill>
                <a:srgbClr val="33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232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the Commodore 64 - My Story</a:t>
            </a:r>
            <a:endParaRPr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630" y="1066800"/>
            <a:ext cx="6602740" cy="495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12"/>
          <p:cNvSpPr txBox="1">
            <a:spLocks/>
          </p:cNvSpPr>
          <p:nvPr/>
        </p:nvSpPr>
        <p:spPr>
          <a:xfrm>
            <a:off x="2794630" y="6026546"/>
            <a:ext cx="6602740" cy="533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rgbClr val="E3DE00"/>
                </a:solidFill>
                <a:latin typeface="Commodore 64" panose="02050604010706020503" pitchFamily="18" charset="2"/>
                <a:ea typeface="+mj-ea"/>
                <a:cs typeface="+mj-cs"/>
              </a:defRPr>
            </a:lvl1pPr>
          </a:lstStyle>
          <a:p>
            <a:pPr algn="ctr"/>
            <a:r>
              <a:rPr lang="en-CA" dirty="0" smtClean="0">
                <a:solidFill>
                  <a:srgbClr val="3399FF"/>
                </a:solidFill>
              </a:rPr>
              <a:t>2016</a:t>
            </a:r>
            <a:endParaRPr lang="en-CA" dirty="0">
              <a:solidFill>
                <a:srgbClr val="33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39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Roguelikes on the Commodore 64</a:t>
            </a:r>
            <a:endParaRPr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CA" sz="3200" dirty="0" smtClean="0"/>
              <a:t>The Commodore 64 was known for its impressive game catalogue</a:t>
            </a:r>
            <a:br>
              <a:rPr lang="en-CA" sz="3200" dirty="0" smtClean="0"/>
            </a:br>
            <a:endParaRPr lang="en-CA" sz="3200" dirty="0" smtClean="0"/>
          </a:p>
          <a:p>
            <a:r>
              <a:rPr lang="en-CA" sz="3200" dirty="0" smtClean="0"/>
              <a:t>Gamebase64.com </a:t>
            </a:r>
            <a:r>
              <a:rPr lang="en-CA" sz="3200" dirty="0"/>
              <a:t>lists </a:t>
            </a:r>
            <a:r>
              <a:rPr lang="en-CA" sz="3200" b="1" dirty="0">
                <a:solidFill>
                  <a:schemeClr val="tx1"/>
                </a:solidFill>
              </a:rPr>
              <a:t>25,700</a:t>
            </a:r>
            <a:r>
              <a:rPr lang="en-CA" sz="3200" dirty="0"/>
              <a:t> known games</a:t>
            </a:r>
            <a:r>
              <a:rPr lang="en-CA" sz="3200" dirty="0" smtClean="0"/>
              <a:t>!</a:t>
            </a:r>
            <a:br>
              <a:rPr lang="en-CA" sz="3200" dirty="0" smtClean="0"/>
            </a:br>
            <a:endParaRPr lang="en-CA" sz="3200" dirty="0"/>
          </a:p>
          <a:p>
            <a:r>
              <a:rPr lang="en-CA" sz="3200" dirty="0"/>
              <a:t>More than 200 are “Roguelikes” or </a:t>
            </a:r>
            <a:r>
              <a:rPr lang="en-CA" sz="3200" dirty="0" smtClean="0"/>
              <a:t>variations</a:t>
            </a:r>
            <a:br>
              <a:rPr lang="en-CA" sz="3200" dirty="0" smtClean="0"/>
            </a:br>
            <a:r>
              <a:rPr lang="en-CA" sz="3200" dirty="0" smtClean="0"/>
              <a:t>(</a:t>
            </a:r>
            <a:r>
              <a:rPr lang="en-CA" sz="3200" dirty="0"/>
              <a:t>Adventure 2D, RPG </a:t>
            </a:r>
            <a:r>
              <a:rPr lang="en-CA" sz="3200" dirty="0" smtClean="0"/>
              <a:t>2D</a:t>
            </a:r>
            <a:r>
              <a:rPr lang="en-CA" sz="3200" dirty="0"/>
              <a:t>, </a:t>
            </a:r>
            <a:r>
              <a:rPr lang="en-CA" sz="3200" dirty="0" err="1"/>
              <a:t>etc</a:t>
            </a:r>
            <a:r>
              <a:rPr lang="en-CA" sz="3200" dirty="0"/>
              <a:t>)</a:t>
            </a:r>
          </a:p>
        </p:txBody>
      </p:sp>
      <p:sp>
        <p:nvSpPr>
          <p:cNvPr id="21" name="Content Placeholder 20"/>
          <p:cNvSpPr>
            <a:spLocks noGrp="1"/>
          </p:cNvSpPr>
          <p:nvPr>
            <p:ph sz="half" idx="4294967295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/>
          <a:p>
            <a:endParaRPr lang="en-CA"/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0" y="5734050"/>
            <a:ext cx="7315200" cy="112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 descr="Screenshot for Adventurer, Th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04800"/>
            <a:ext cx="3048000" cy="1905000"/>
          </a:xfrm>
          <a:prstGeom prst="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... an image from the gam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79400"/>
            <a:ext cx="3657600" cy="2581276"/>
          </a:xfrm>
          <a:prstGeom prst="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6" descr="Screenshot for Gateway to Apsha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4340225"/>
            <a:ext cx="3048000" cy="1905000"/>
          </a:xfrm>
          <a:prstGeom prst="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creenshot for Another Kingdom [Preview]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6100" y="3276600"/>
            <a:ext cx="3048000" cy="1905000"/>
          </a:xfrm>
          <a:prstGeom prst="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creenshot for Forbidden Castle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200" y="4114800"/>
            <a:ext cx="3048000" cy="1905000"/>
          </a:xfrm>
          <a:prstGeom prst="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creenshot for Crimson Twilight [Preview]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2300" y="4191000"/>
            <a:ext cx="3048000" cy="1905000"/>
          </a:xfrm>
          <a:prstGeom prst="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Screenshot for Inherits of the Throne v2.00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2209800"/>
            <a:ext cx="3048000" cy="1905000"/>
          </a:xfrm>
          <a:prstGeom prst="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19" descr="Screenshot for Minima Reloaded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00" y="2663031"/>
            <a:ext cx="3048000" cy="1905000"/>
          </a:xfrm>
          <a:prstGeom prst="rect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4" descr="Image result for demons of dex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997868"/>
            <a:ext cx="3726145" cy="2633663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458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Networking on the Commodore 64?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8221101" cy="4648200"/>
          </a:xfrm>
        </p:spPr>
        <p:txBody>
          <a:bodyPr>
            <a:noAutofit/>
          </a:bodyPr>
          <a:lstStyle/>
          <a:p>
            <a:r>
              <a:rPr lang="en-US" sz="2000" dirty="0" smtClean="0"/>
              <a:t>A miracle occurred in 2002!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Adam </a:t>
            </a:r>
            <a:r>
              <a:rPr lang="en-US" sz="2000" dirty="0" err="1" smtClean="0"/>
              <a:t>Dunkels</a:t>
            </a:r>
            <a:r>
              <a:rPr lang="en-US" sz="2000" dirty="0" smtClean="0"/>
              <a:t> unveils “</a:t>
            </a:r>
            <a:r>
              <a:rPr lang="en-US" sz="2000" b="1" dirty="0" smtClean="0">
                <a:solidFill>
                  <a:schemeClr val="tx1"/>
                </a:solidFill>
              </a:rPr>
              <a:t>The Final Ethernet</a:t>
            </a:r>
            <a:r>
              <a:rPr lang="en-US" sz="2000" dirty="0" smtClean="0"/>
              <a:t>” – a prototype </a:t>
            </a:r>
            <a:br>
              <a:rPr lang="en-US" sz="2000" dirty="0" smtClean="0"/>
            </a:br>
            <a:r>
              <a:rPr lang="en-US" sz="2000" dirty="0" smtClean="0"/>
              <a:t>10BaseT Ethernet “cartridge” for the Commodore 64</a:t>
            </a:r>
            <a:r>
              <a:rPr lang="en-US" sz="2000" dirty="0"/>
              <a:t> </a:t>
            </a:r>
            <a:r>
              <a:rPr lang="en-US" sz="2000" dirty="0" smtClean="0"/>
              <a:t>based </a:t>
            </a:r>
            <a:r>
              <a:rPr lang="en-US" sz="2000" dirty="0"/>
              <a:t>on the </a:t>
            </a:r>
            <a:r>
              <a:rPr lang="en-US" sz="2000" dirty="0" smtClean="0"/>
              <a:t>Crystal </a:t>
            </a:r>
            <a:r>
              <a:rPr lang="en-US" sz="2000" dirty="0"/>
              <a:t>Semiconductor CS8900 </a:t>
            </a:r>
            <a:r>
              <a:rPr lang="en-US" sz="2000" dirty="0" smtClean="0"/>
              <a:t>chip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err="1" smtClean="0"/>
              <a:t>Dunkels</a:t>
            </a:r>
            <a:r>
              <a:rPr lang="en-US" sz="2000" dirty="0"/>
              <a:t> </a:t>
            </a:r>
            <a:r>
              <a:rPr lang="en-US" sz="2000" dirty="0" smtClean="0"/>
              <a:t>also releases the </a:t>
            </a:r>
            <a:r>
              <a:rPr lang="en-US" sz="2000" b="1" dirty="0" err="1" smtClean="0">
                <a:solidFill>
                  <a:schemeClr val="tx1"/>
                </a:solidFill>
              </a:rPr>
              <a:t>Contiki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/>
              <a:t>Operating System with numerous network  demo apps, all open-source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err="1" smtClean="0"/>
              <a:t>Commercial+homebrew</a:t>
            </a:r>
            <a:r>
              <a:rPr lang="en-US" sz="2000" dirty="0" smtClean="0"/>
              <a:t> versions appear:</a:t>
            </a:r>
            <a:r>
              <a:rPr lang="en-US" sz="2000" dirty="0"/>
              <a:t> </a:t>
            </a:r>
            <a:r>
              <a:rPr lang="en-US" sz="2000" dirty="0" smtClean="0"/>
              <a:t> RR-Net, FB-Net, </a:t>
            </a:r>
            <a:r>
              <a:rPr lang="en-US" sz="2000" b="1" dirty="0" smtClean="0">
                <a:solidFill>
                  <a:schemeClr val="tx1"/>
                </a:solidFill>
              </a:rPr>
              <a:t>64NIC+</a:t>
            </a:r>
            <a:r>
              <a:rPr lang="en-US" sz="2000" dirty="0" smtClean="0"/>
              <a:t>, ETH64…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Plenty of </a:t>
            </a:r>
            <a:r>
              <a:rPr lang="en-US" sz="2000" b="1" i="1" dirty="0" smtClean="0">
                <a:solidFill>
                  <a:schemeClr val="tx1"/>
                </a:solidFill>
              </a:rPr>
              <a:t>tools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smtClean="0"/>
              <a:t>– file transfer, terminals, chat,  cross-development, web browsers, etc.</a:t>
            </a:r>
            <a:br>
              <a:rPr lang="en-US" sz="2000" dirty="0" smtClean="0"/>
            </a:br>
            <a:endParaRPr lang="en-US" sz="2000" dirty="0" smtClean="0"/>
          </a:p>
          <a:p>
            <a:r>
              <a:rPr lang="en-US" sz="2000" dirty="0" smtClean="0"/>
              <a:t>Where are the </a:t>
            </a:r>
            <a:r>
              <a:rPr lang="en-US" sz="2000" b="1" i="1" dirty="0" smtClean="0">
                <a:solidFill>
                  <a:schemeClr val="tx1"/>
                </a:solidFill>
              </a:rPr>
              <a:t>games</a:t>
            </a:r>
            <a:r>
              <a:rPr lang="en-US" sz="2000" dirty="0" smtClean="0"/>
              <a:t>?</a:t>
            </a:r>
            <a:br>
              <a:rPr lang="en-US" sz="2000" dirty="0" smtClean="0"/>
            </a:br>
            <a:endParaRPr lang="en-US" sz="2000" dirty="0"/>
          </a:p>
          <a:p>
            <a:endParaRPr lang="en-US" sz="2000" dirty="0" smtClean="0"/>
          </a:p>
        </p:txBody>
      </p:sp>
      <p:pic>
        <p:nvPicPr>
          <p:cNvPr id="3076" name="Picture 4" descr="Image result for 64nic+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" contrast="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852" y="3379327"/>
            <a:ext cx="2382621" cy="2869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dunkels.com/adam/tfe/img/to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9852" y="990600"/>
            <a:ext cx="2656574" cy="1992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684308" y="6581001"/>
            <a:ext cx="350769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i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Photo Credits: Adam </a:t>
            </a:r>
            <a:r>
              <a:rPr lang="en-US" sz="1200" i="1" dirty="0" err="1">
                <a:solidFill>
                  <a:schemeClr val="bg1">
                    <a:lumMod val="65000"/>
                    <a:lumOff val="35000"/>
                  </a:schemeClr>
                </a:solidFill>
              </a:rPr>
              <a:t>Dunkels</a:t>
            </a:r>
            <a:r>
              <a:rPr lang="en-US" sz="1200" i="1" dirty="0">
                <a:solidFill>
                  <a:schemeClr val="bg1">
                    <a:lumMod val="65000"/>
                    <a:lumOff val="35000"/>
                  </a:schemeClr>
                </a:solidFill>
              </a:rPr>
              <a:t> and RETRO Innovations</a:t>
            </a:r>
          </a:p>
        </p:txBody>
      </p:sp>
    </p:spTree>
    <p:extLst>
      <p:ext uri="{BB962C8B-B14F-4D97-AF65-F5344CB8AC3E}">
        <p14:creationId xmlns:p14="http://schemas.microsoft.com/office/powerpoint/2010/main" val="1999003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Evolution of C64 Multiplayer Games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3378200"/>
            <a:ext cx="2533650" cy="16510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1" dirty="0" smtClean="0"/>
              <a:t>Artillery Duel Network (2007)</a:t>
            </a:r>
            <a:endParaRPr sz="1400" b="1" dirty="0"/>
          </a:p>
          <a:p>
            <a:pPr marL="274320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Two players</a:t>
            </a:r>
          </a:p>
          <a:p>
            <a:pPr marL="274320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Peer-to-Peer</a:t>
            </a:r>
          </a:p>
          <a:p>
            <a:pPr marL="274320"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Turn-based</a:t>
            </a:r>
            <a:endParaRPr sz="1400" dirty="0"/>
          </a:p>
        </p:txBody>
      </p:sp>
      <p:sp>
        <p:nvSpPr>
          <p:cNvPr id="4" name="Content Placeholder 2"/>
          <p:cNvSpPr>
            <a:spLocks noGrp="1"/>
          </p:cNvSpPr>
          <p:nvPr>
            <p:ph sz="half" idx="4294967295"/>
          </p:nvPr>
        </p:nvSpPr>
        <p:spPr>
          <a:xfrm>
            <a:off x="3429000" y="3364901"/>
            <a:ext cx="2368487" cy="145157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b="1" dirty="0" err="1" smtClean="0"/>
              <a:t>NetRacer</a:t>
            </a:r>
            <a:r>
              <a:rPr lang="en-US" sz="1400" b="1" dirty="0" smtClean="0"/>
              <a:t> (2008)</a:t>
            </a:r>
            <a:endParaRPr sz="1400" b="1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dirty="0" smtClean="0"/>
              <a:t>Introduced a server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dirty="0" smtClean="0"/>
              <a:t>Static game world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dirty="0" smtClean="0"/>
              <a:t>Maximum 8 players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400" dirty="0" smtClean="0"/>
              <a:t>Real-time</a:t>
            </a:r>
            <a:endParaRPr sz="1400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4294967295"/>
          </p:nvPr>
        </p:nvSpPr>
        <p:spPr>
          <a:xfrm>
            <a:off x="6096001" y="3429000"/>
            <a:ext cx="2895600" cy="19812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/>
              <a:t>Vortex (2014)</a:t>
            </a:r>
            <a:endParaRPr sz="1400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Introduced server-controlled </a:t>
            </a:r>
            <a:br>
              <a:rPr lang="en-US" sz="1400" dirty="0" smtClean="0"/>
            </a:br>
            <a:r>
              <a:rPr lang="en-US" sz="1400" dirty="0" smtClean="0"/>
              <a:t>   enemies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Dynamic game world (</a:t>
            </a:r>
            <a:r>
              <a:rPr lang="en-US" sz="1400" i="1" dirty="0" smtClean="0"/>
              <a:t>in work</a:t>
            </a:r>
            <a:r>
              <a:rPr lang="en-US" sz="1400" dirty="0" smtClean="0"/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Massive game world </a:t>
            </a:r>
            <a:br>
              <a:rPr lang="en-US" sz="1400" dirty="0" smtClean="0"/>
            </a:br>
            <a:r>
              <a:rPr lang="en-US" sz="1400" dirty="0" smtClean="0"/>
              <a:t>     (10,000 screens)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Unlimited players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Real-time</a:t>
            </a:r>
            <a:endParaRPr sz="1400" dirty="0"/>
          </a:p>
        </p:txBody>
      </p:sp>
      <p:sp>
        <p:nvSpPr>
          <p:cNvPr id="6" name="Content Placeholder 2"/>
          <p:cNvSpPr>
            <a:spLocks noGrp="1"/>
          </p:cNvSpPr>
          <p:nvPr>
            <p:ph sz="half" idx="4294967295"/>
          </p:nvPr>
        </p:nvSpPr>
        <p:spPr>
          <a:xfrm>
            <a:off x="8915400" y="3429000"/>
            <a:ext cx="2988469" cy="327660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b="1" dirty="0" smtClean="0"/>
              <a:t>This Game  (2018)</a:t>
            </a:r>
            <a:endParaRPr sz="1400" b="1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Server-controlled enemies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Dynamic, interactive game world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Added third dimension (depth)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/>
              <a:t>Object </a:t>
            </a:r>
            <a:r>
              <a:rPr lang="en-US" sz="1400" dirty="0" smtClean="0"/>
              <a:t>persistence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Unlimited players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400" dirty="0" smtClean="0"/>
              <a:t>Real-time</a:t>
            </a:r>
          </a:p>
        </p:txBody>
      </p:sp>
      <p:sp>
        <p:nvSpPr>
          <p:cNvPr id="12" name="Content Placeholder 13"/>
          <p:cNvSpPr>
            <a:spLocks noGrp="1"/>
          </p:cNvSpPr>
          <p:nvPr>
            <p:ph idx="4294967295"/>
          </p:nvPr>
        </p:nvSpPr>
        <p:spPr>
          <a:xfrm>
            <a:off x="762000" y="6096000"/>
            <a:ext cx="11430000" cy="4267200"/>
          </a:xfrm>
        </p:spPr>
        <p:txBody>
          <a:bodyPr/>
          <a:lstStyle/>
          <a:p>
            <a:r>
              <a:rPr lang="en-CA" dirty="0" smtClean="0"/>
              <a:t>Source code for all of these is available on GitHub – use them as a basis for your own games!</a:t>
            </a:r>
            <a:endParaRPr dirty="0"/>
          </a:p>
        </p:txBody>
      </p:sp>
      <p:pic>
        <p:nvPicPr>
          <p:cNvPr id="1026" name="Picture 2" descr="Image result for artillery duel c6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5000"/>
            <a:ext cx="2381250" cy="1428750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etRacer 1.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275" y="1901825"/>
            <a:ext cx="2330387" cy="1428750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jammingsignal.files.wordpress.com/2014/05/vortex-screenshot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0311" y="1901825"/>
            <a:ext cx="2195489" cy="1428750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VICE003a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6650" y="1857053"/>
            <a:ext cx="2368550" cy="1507848"/>
          </a:xfrm>
          <a:prstGeom prst="rect">
            <a:avLst/>
          </a:prstGeom>
          <a:noFill/>
          <a:ln>
            <a:solidFill>
              <a:schemeClr val="tx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439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rogtronics.net/blog/wp-content/uploads/2014/03/spacecommand_8x_plyrs_firstlook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6800"/>
            <a:ext cx="11586369" cy="436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13"/>
          <p:cNvSpPr>
            <a:spLocks noGrp="1"/>
          </p:cNvSpPr>
          <p:nvPr>
            <p:ph idx="1"/>
          </p:nvPr>
        </p:nvSpPr>
        <p:spPr>
          <a:xfrm>
            <a:off x="613569" y="5486400"/>
            <a:ext cx="11430000" cy="4267200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Space Command </a:t>
            </a:r>
            <a:r>
              <a:rPr lang="en-US" sz="2400" dirty="0" smtClean="0"/>
              <a:t>by Dan “</a:t>
            </a:r>
            <a:r>
              <a:rPr lang="en-US" sz="2400" dirty="0" err="1" smtClean="0"/>
              <a:t>Ragooman</a:t>
            </a:r>
            <a:r>
              <a:rPr lang="en-US" sz="2400" dirty="0" smtClean="0"/>
              <a:t>” </a:t>
            </a:r>
            <a:r>
              <a:rPr lang="en-US" sz="2400" dirty="0" err="1" smtClean="0"/>
              <a:t>Ragonti</a:t>
            </a:r>
            <a:r>
              <a:rPr lang="en-US" sz="2400" dirty="0" smtClean="0"/>
              <a:t> and </a:t>
            </a:r>
            <a:r>
              <a:rPr lang="en-US" sz="2400" dirty="0" err="1" smtClean="0"/>
              <a:t>Jefferey</a:t>
            </a:r>
            <a:r>
              <a:rPr lang="en-US" sz="2400" dirty="0" smtClean="0"/>
              <a:t> “</a:t>
            </a:r>
            <a:r>
              <a:rPr lang="en-US" sz="2400" dirty="0" err="1" smtClean="0"/>
              <a:t>arkaxow</a:t>
            </a:r>
            <a:r>
              <a:rPr lang="en-US" sz="2400" dirty="0" smtClean="0"/>
              <a:t>” Brace</a:t>
            </a:r>
          </a:p>
          <a:p>
            <a:r>
              <a:rPr lang="en-CA" sz="2400" dirty="0" smtClean="0"/>
              <a:t>Eight-Player Simultaneous real-time “Artillery Duel”-type game, with C64 server!</a:t>
            </a:r>
            <a:endParaRPr sz="2400" dirty="0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12192000" cy="6731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Evolution of C64 Multiplayer Games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712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F02901026.potx" id="{468775DC-C458-452B-B494-CBFA066AAFA0}" vid="{10EEBE7C-0769-4F35-B6EB-5940E3BEB5F4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purl.org/dc/terms/"/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4873beb7-5857-4685-be1f-d57550cc96cc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4360</TotalTime>
  <Words>610</Words>
  <Application>Microsoft Office PowerPoint</Application>
  <PresentationFormat>Custom</PresentationFormat>
  <Paragraphs>193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Tech Computer 16x9</vt:lpstr>
      <vt:lpstr>Multiplayer Roguelike  for the Commodore 64</vt:lpstr>
      <vt:lpstr>A bit about me...</vt:lpstr>
      <vt:lpstr>Why the Commodore 64?</vt:lpstr>
      <vt:lpstr>Why the Commodore 64 - My Story</vt:lpstr>
      <vt:lpstr>Why the Commodore 64 - My Story</vt:lpstr>
      <vt:lpstr>Roguelikes on the Commodore 64</vt:lpstr>
      <vt:lpstr>Networking on the Commodore 64?</vt:lpstr>
      <vt:lpstr>Evolution of C64 Multiplayer Games</vt:lpstr>
      <vt:lpstr>Evolution of C64 Multiplayer Games</vt:lpstr>
      <vt:lpstr>Next Challenge: A RogueLike</vt:lpstr>
      <vt:lpstr>A `RogueLike` ?</vt:lpstr>
      <vt:lpstr>Unique? Gameplay Mechanics</vt:lpstr>
      <vt:lpstr>Multiple Clients!</vt:lpstr>
      <vt:lpstr>Implementation Details</vt:lpstr>
      <vt:lpstr>Model-View-Controller Architecture</vt:lpstr>
      <vt:lpstr>Monster Behaviours: Finite State Machine</vt:lpstr>
      <vt:lpstr>Game Levels</vt:lpstr>
      <vt:lpstr>Demo Server!</vt:lpstr>
      <vt:lpstr>// TODO</vt:lpstr>
      <vt:lpstr>Want to Help?</vt:lpstr>
      <vt:lpstr>Thank You!</vt:lpstr>
      <vt:lpstr>PowerPoint Presentation</vt:lpstr>
      <vt:lpstr>Contact Info</vt:lpstr>
    </vt:vector>
  </TitlesOfParts>
  <Company>MDA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Leif Bloomquist</dc:creator>
  <cp:lastModifiedBy>Leif</cp:lastModifiedBy>
  <cp:revision>608</cp:revision>
  <dcterms:created xsi:type="dcterms:W3CDTF">2017-12-05T14:56:34Z</dcterms:created>
  <dcterms:modified xsi:type="dcterms:W3CDTF">2018-10-05T05:44:40Z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