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1" r:id="rId6"/>
    <p:sldId id="278" r:id="rId7"/>
    <p:sldId id="282" r:id="rId8"/>
    <p:sldId id="265" r:id="rId9"/>
    <p:sldId id="283" r:id="rId10"/>
    <p:sldId id="276" r:id="rId11"/>
    <p:sldId id="280" r:id="rId12"/>
    <p:sldId id="277" r:id="rId13"/>
    <p:sldId id="285" r:id="rId14"/>
    <p:sldId id="267" r:id="rId15"/>
    <p:sldId id="269" r:id="rId16"/>
    <p:sldId id="279" r:id="rId17"/>
    <p:sldId id="28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9" autoAdjust="0"/>
    <p:restoredTop sz="94660"/>
  </p:normalViewPr>
  <p:slideViewPr>
    <p:cSldViewPr>
      <p:cViewPr>
        <p:scale>
          <a:sx n="75" d="100"/>
          <a:sy n="75" d="100"/>
        </p:scale>
        <p:origin x="-103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12/9/2017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12/9/2017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514" y="-2286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12/9/2017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-1524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12/9/2017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GoudyMedieval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6.wdp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165763"/>
            <a:ext cx="10744200" cy="1711037"/>
          </a:xfrm>
        </p:spPr>
        <p:txBody>
          <a:bodyPr/>
          <a:lstStyle/>
          <a:p>
            <a:r>
              <a:rPr lang="en-CA" dirty="0"/>
              <a:t>Multiplayer Roguelike </a:t>
            </a:r>
            <a:r>
              <a:rPr lang="en-CA" dirty="0" smtClean="0"/>
              <a:t>Game </a:t>
            </a:r>
            <a:r>
              <a:rPr lang="en-CA" dirty="0"/>
              <a:t>for the Commodore 64</a:t>
            </a:r>
            <a:endParaRPr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8000"/>
                    </a14:imgEffect>
                    <a14:imgEffect>
                      <a14:brightnessContrast bright="-7000"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0"/>
            <a:ext cx="12192000" cy="389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 rot="10800000">
            <a:off x="-304800" y="1371600"/>
            <a:ext cx="13411200" cy="176328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84630"/>
            <a:ext cx="12192000" cy="332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-304800" y="4953000"/>
            <a:ext cx="13411200" cy="264269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029200"/>
            <a:ext cx="10058400" cy="685800"/>
          </a:xfrm>
        </p:spPr>
        <p:txBody>
          <a:bodyPr/>
          <a:lstStyle/>
          <a:p>
            <a:r>
              <a:rPr lang="en-CA" dirty="0" smtClean="0"/>
              <a:t>Leif </a:t>
            </a:r>
            <a:r>
              <a:rPr lang="en-CA" dirty="0" err="1" smtClean="0"/>
              <a:t>Bloomquist</a:t>
            </a:r>
            <a:r>
              <a:rPr lang="en-CA" dirty="0"/>
              <a:t> </a:t>
            </a:r>
            <a:r>
              <a:rPr lang="en-CA" dirty="0" smtClean="0"/>
              <a:t>    World of Commodore  2017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9906000" cy="1143000"/>
          </a:xfrm>
        </p:spPr>
        <p:txBody>
          <a:bodyPr/>
          <a:lstStyle/>
          <a:p>
            <a:r>
              <a:rPr lang="en-US" dirty="0" smtClean="0"/>
              <a:t>A Peek Under the Hood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06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3876" y="-381137"/>
            <a:ext cx="9144000" cy="1143000"/>
          </a:xfrm>
        </p:spPr>
        <p:txBody>
          <a:bodyPr/>
          <a:lstStyle/>
          <a:p>
            <a:r>
              <a:rPr lang="en-US" dirty="0" smtClean="0"/>
              <a:t>Model-View-Controller Architecture</a:t>
            </a:r>
            <a:endParaRPr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1066800"/>
            <a:ext cx="3048000" cy="1295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489200" y="2895599"/>
            <a:ext cx="2209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2902856"/>
            <a:ext cx="2209800" cy="12119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11" name="Elbow Connector 10"/>
          <p:cNvCxnSpPr>
            <a:stCxn id="9" idx="0"/>
            <a:endCxn id="6" idx="3"/>
          </p:cNvCxnSpPr>
          <p:nvPr/>
        </p:nvCxnSpPr>
        <p:spPr>
          <a:xfrm rot="16200000" flipV="1">
            <a:off x="7273472" y="1832428"/>
            <a:ext cx="1188356" cy="952500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6" idx="1"/>
          </p:cNvCxnSpPr>
          <p:nvPr/>
        </p:nvCxnSpPr>
        <p:spPr>
          <a:xfrm rot="5400000" flipH="1" flipV="1">
            <a:off x="3378201" y="1930400"/>
            <a:ext cx="1181099" cy="749300"/>
          </a:xfrm>
          <a:prstGeom prst="bentConnector2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8610600" y="995589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44000" y="1350943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- Data structure with all maps, object, and entity locations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- Logic for what actions are allowed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 rot="10800000">
            <a:off x="9477376" y="2793724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63150" y="3225225"/>
            <a:ext cx="1924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Entity Actions</a:t>
            </a:r>
          </a:p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(Players, Monsters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638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66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40894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Left Brace 33"/>
          <p:cNvSpPr/>
          <p:nvPr/>
        </p:nvSpPr>
        <p:spPr>
          <a:xfrm>
            <a:off x="1951038" y="2753178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130174" y="3210479"/>
            <a:ext cx="1924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Representation of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immediate area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1951038" y="4191000"/>
            <a:ext cx="381000" cy="609600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92074" y="3998893"/>
            <a:ext cx="1924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Translations</a:t>
            </a:r>
          </a:p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(PETSCII, ASCII, ANSI, UTF-8, etc.)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77200" y="4294729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Players</a:t>
            </a:r>
            <a:endParaRPr lang="en-US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7289800" y="43077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</a:t>
            </a:r>
          </a:p>
          <a:p>
            <a:pPr algn="ctr"/>
            <a:r>
              <a:rPr lang="en-US" sz="1000" dirty="0" smtClean="0"/>
              <a:t>AI</a:t>
            </a:r>
            <a:endParaRPr lang="en-US" sz="1000" dirty="0"/>
          </a:p>
        </p:txBody>
      </p:sp>
      <p:sp>
        <p:nvSpPr>
          <p:cNvPr id="41" name="Oval 40"/>
          <p:cNvSpPr/>
          <p:nvPr/>
        </p:nvSpPr>
        <p:spPr>
          <a:xfrm>
            <a:off x="5462814" y="5105400"/>
            <a:ext cx="1295400" cy="9906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Socket</a:t>
            </a:r>
          </a:p>
          <a:p>
            <a:pPr algn="ctr"/>
            <a:r>
              <a:rPr lang="en-US" sz="1200" dirty="0" smtClean="0"/>
              <a:t>Interface</a:t>
            </a:r>
          </a:p>
          <a:p>
            <a:pPr algn="ctr"/>
            <a:r>
              <a:rPr lang="en-US" sz="1200" dirty="0" smtClean="0"/>
              <a:t>(TCP/UDP)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41" idx="6"/>
            <a:endCxn id="38" idx="2"/>
          </p:cNvCxnSpPr>
          <p:nvPr/>
        </p:nvCxnSpPr>
        <p:spPr>
          <a:xfrm flipV="1">
            <a:off x="6758214" y="4863783"/>
            <a:ext cx="1636486" cy="736917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2"/>
            <a:endCxn id="41" idx="2"/>
          </p:cNvCxnSpPr>
          <p:nvPr/>
        </p:nvCxnSpPr>
        <p:spPr>
          <a:xfrm rot="16200000" flipH="1">
            <a:off x="4534807" y="4672693"/>
            <a:ext cx="800100" cy="1055914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41" idx="4"/>
          </p:cNvCxnSpPr>
          <p:nvPr/>
        </p:nvCxnSpPr>
        <p:spPr>
          <a:xfrm rot="5400000" flipH="1" flipV="1">
            <a:off x="5760357" y="6431643"/>
            <a:ext cx="685800" cy="14514"/>
          </a:xfrm>
          <a:prstGeom prst="bentConnector3">
            <a:avLst>
              <a:gd name="adj1" fmla="val -5556"/>
            </a:avLst>
          </a:prstGeom>
          <a:noFill/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Elbow Connector 54"/>
          <p:cNvCxnSpPr>
            <a:stCxn id="8" idx="3"/>
            <a:endCxn id="40" idx="1"/>
          </p:cNvCxnSpPr>
          <p:nvPr/>
        </p:nvCxnSpPr>
        <p:spPr>
          <a:xfrm>
            <a:off x="4699000" y="3505199"/>
            <a:ext cx="2590800" cy="1087074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5" grpId="0" animBg="1"/>
      <p:bldP spid="26" grpId="0"/>
      <p:bldP spid="28" grpId="0" animBg="1"/>
      <p:bldP spid="29" grpId="0"/>
      <p:bldP spid="30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381000"/>
            <a:ext cx="11125200" cy="1143000"/>
          </a:xfrm>
        </p:spPr>
        <p:txBody>
          <a:bodyPr/>
          <a:lstStyle/>
          <a:p>
            <a:r>
              <a:rPr lang="en-US" dirty="0" smtClean="0"/>
              <a:t>Entity Behaviour “AI”: Finite State Machine</a:t>
            </a:r>
            <a:endParaRPr dirty="0"/>
          </a:p>
        </p:txBody>
      </p:sp>
      <p:sp>
        <p:nvSpPr>
          <p:cNvPr id="5" name="Rounded Rectangle 4"/>
          <p:cNvSpPr/>
          <p:nvPr/>
        </p:nvSpPr>
        <p:spPr>
          <a:xfrm>
            <a:off x="5014913" y="4343400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Attacking</a:t>
            </a:r>
            <a:endParaRPr lang="en-US" sz="2000" dirty="0"/>
          </a:p>
        </p:txBody>
      </p:sp>
      <p:cxnSp>
        <p:nvCxnSpPr>
          <p:cNvPr id="7" name="Curved Connector 6"/>
          <p:cNvCxnSpPr>
            <a:stCxn id="12" idx="0"/>
            <a:endCxn id="13" idx="1"/>
          </p:cNvCxnSpPr>
          <p:nvPr/>
        </p:nvCxnSpPr>
        <p:spPr>
          <a:xfrm rot="5400000" flipH="1" flipV="1">
            <a:off x="2735261" y="1608138"/>
            <a:ext cx="1016003" cy="1533525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839200" y="3124200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Retreating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7058025" y="1257301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52600" y="2882901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10025" y="1257298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Wandering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23862" y="6121399"/>
            <a:ext cx="11191876" cy="584201"/>
          </a:xfrm>
        </p:spPr>
        <p:txBody>
          <a:bodyPr/>
          <a:lstStyle/>
          <a:p>
            <a:r>
              <a:rPr lang="en-US" dirty="0" smtClean="0"/>
              <a:t>Tweaking the state transition conditions gives the monsters different behaviours and “personalities”</a:t>
            </a:r>
          </a:p>
        </p:txBody>
      </p:sp>
      <p:cxnSp>
        <p:nvCxnSpPr>
          <p:cNvPr id="16" name="Curved Connector 15"/>
          <p:cNvCxnSpPr>
            <a:stCxn id="5" idx="1"/>
            <a:endCxn id="12" idx="2"/>
          </p:cNvCxnSpPr>
          <p:nvPr/>
        </p:nvCxnSpPr>
        <p:spPr>
          <a:xfrm rot="10800000">
            <a:off x="2476501" y="4102102"/>
            <a:ext cx="2538413" cy="850899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1"/>
            <a:endCxn id="12" idx="3"/>
          </p:cNvCxnSpPr>
          <p:nvPr/>
        </p:nvCxnSpPr>
        <p:spPr>
          <a:xfrm rot="10800000">
            <a:off x="3200400" y="3492502"/>
            <a:ext cx="5638800" cy="241299"/>
          </a:xfrm>
          <a:prstGeom prst="curvedConnector3">
            <a:avLst>
              <a:gd name="adj1" fmla="val 50000"/>
            </a:avLst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2"/>
            <a:endCxn id="5" idx="3"/>
          </p:cNvCxnSpPr>
          <p:nvPr/>
        </p:nvCxnSpPr>
        <p:spPr>
          <a:xfrm rot="5400000">
            <a:off x="7708107" y="3098007"/>
            <a:ext cx="609600" cy="3100387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1" idx="2"/>
            <a:endCxn id="12" idx="3"/>
          </p:cNvCxnSpPr>
          <p:nvPr/>
        </p:nvCxnSpPr>
        <p:spPr>
          <a:xfrm rot="5400000">
            <a:off x="4983163" y="693739"/>
            <a:ext cx="1016000" cy="4581525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" idx="3"/>
            <a:endCxn id="11" idx="1"/>
          </p:cNvCxnSpPr>
          <p:nvPr/>
        </p:nvCxnSpPr>
        <p:spPr>
          <a:xfrm>
            <a:off x="5457825" y="1866898"/>
            <a:ext cx="1600200" cy="3"/>
          </a:xfrm>
          <a:prstGeom prst="curvedConnector3">
            <a:avLst>
              <a:gd name="adj1" fmla="val 50000"/>
            </a:avLst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1" idx="3"/>
            <a:endCxn id="10" idx="0"/>
          </p:cNvCxnSpPr>
          <p:nvPr/>
        </p:nvCxnSpPr>
        <p:spPr>
          <a:xfrm>
            <a:off x="8505825" y="1866901"/>
            <a:ext cx="1057275" cy="1257299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5" idx="0"/>
          </p:cNvCxnSpPr>
          <p:nvPr/>
        </p:nvCxnSpPr>
        <p:spPr>
          <a:xfrm>
            <a:off x="3200400" y="3733800"/>
            <a:ext cx="2538413" cy="609600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9906000" cy="1143000"/>
          </a:xfrm>
        </p:spPr>
        <p:txBody>
          <a:bodyPr/>
          <a:lstStyle/>
          <a:p>
            <a:r>
              <a:rPr lang="en-US" dirty="0" smtClean="0"/>
              <a:t>Game Levels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1143000" y="1600200"/>
            <a:ext cx="9753600" cy="3200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Mix of hand-edited and procedurally generated</a:t>
            </a:r>
          </a:p>
          <a:p>
            <a:r>
              <a:rPr lang="en-US" sz="3200" dirty="0" smtClean="0"/>
              <a:t>Initial target is 10 levels</a:t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dirty="0" smtClean="0"/>
              <a:t>Still many gameplay details to be worked out</a:t>
            </a:r>
          </a:p>
          <a:p>
            <a:endParaRPr lang="en-US" sz="3200" dirty="0"/>
          </a:p>
          <a:p>
            <a:endParaRPr lang="en-US" sz="3200" dirty="0" smtClean="0"/>
          </a:p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74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9906000" cy="1143000"/>
          </a:xfrm>
        </p:spPr>
        <p:txBody>
          <a:bodyPr/>
          <a:lstStyle/>
          <a:p>
            <a:r>
              <a:rPr lang="en-US" dirty="0" smtClean="0"/>
              <a:t>Thank You!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609600" y="1702490"/>
            <a:ext cx="9982200" cy="3810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Advice and motivation: Robin </a:t>
            </a:r>
            <a:r>
              <a:rPr lang="en-US" sz="2400" dirty="0" err="1" smtClean="0"/>
              <a:t>Harbron</a:t>
            </a:r>
            <a:endParaRPr lang="en-US" sz="2400" dirty="0" smtClean="0"/>
          </a:p>
          <a:p>
            <a:r>
              <a:rPr lang="en-US" sz="2400" dirty="0" smtClean="0"/>
              <a:t>Networking code: Per </a:t>
            </a:r>
            <a:r>
              <a:rPr lang="en-US" sz="2400" dirty="0" err="1" smtClean="0"/>
              <a:t>Olofsson</a:t>
            </a:r>
            <a:r>
              <a:rPr lang="en-US" sz="2400" dirty="0" smtClean="0"/>
              <a:t>, </a:t>
            </a:r>
            <a:r>
              <a:rPr lang="en-US" sz="2400" dirty="0" err="1" smtClean="0"/>
              <a:t>Jonno</a:t>
            </a:r>
            <a:r>
              <a:rPr lang="en-US" sz="2400" dirty="0" smtClean="0"/>
              <a:t> </a:t>
            </a:r>
            <a:r>
              <a:rPr lang="en-US" sz="2400" dirty="0" err="1" smtClean="0"/>
              <a:t>Downes</a:t>
            </a:r>
            <a:endParaRPr lang="en-US" sz="2400" dirty="0" smtClean="0"/>
          </a:p>
          <a:p>
            <a:r>
              <a:rPr lang="en-US" sz="2400" dirty="0" smtClean="0"/>
              <a:t>Playtesting: Andreas </a:t>
            </a:r>
            <a:r>
              <a:rPr lang="en-US" sz="2400" dirty="0" err="1" smtClean="0"/>
              <a:t>Bloomquist</a:t>
            </a:r>
            <a:r>
              <a:rPr lang="en-US" sz="2400" dirty="0" smtClean="0"/>
              <a:t>, Glenn </a:t>
            </a:r>
            <a:r>
              <a:rPr lang="en-US" sz="2400" dirty="0" err="1" smtClean="0"/>
              <a:t>Holmer</a:t>
            </a:r>
            <a:r>
              <a:rPr lang="en-US" sz="2400" dirty="0" smtClean="0"/>
              <a:t>, Tiffany </a:t>
            </a:r>
            <a:r>
              <a:rPr lang="en-US" sz="2400" dirty="0" err="1" smtClean="0"/>
              <a:t>Antopolski</a:t>
            </a:r>
            <a:endParaRPr lang="en-US" sz="2400" dirty="0" smtClean="0"/>
          </a:p>
          <a:p>
            <a:r>
              <a:rPr lang="en-US" sz="2400" dirty="0" smtClean="0"/>
              <a:t>Graphics:  “q0w/Atlantis”</a:t>
            </a:r>
          </a:p>
          <a:p>
            <a:r>
              <a:rPr lang="en-US" sz="2400" dirty="0" smtClean="0"/>
              <a:t>Music and SFX:  “</a:t>
            </a:r>
            <a:r>
              <a:rPr lang="en-CA" sz="2400" dirty="0" err="1" smtClean="0"/>
              <a:t>snabel</a:t>
            </a:r>
            <a:r>
              <a:rPr lang="en-CA" sz="2400" dirty="0" smtClean="0"/>
              <a:t>”</a:t>
            </a:r>
          </a:p>
          <a:p>
            <a:r>
              <a:rPr lang="en-CA" sz="2400" dirty="0" smtClean="0"/>
              <a:t>Coco porting motivation:  D. Bruce Moore</a:t>
            </a:r>
          </a:p>
          <a:p>
            <a:r>
              <a:rPr lang="en-CA" sz="2400" dirty="0" smtClean="0">
                <a:solidFill>
                  <a:srgbClr val="00B0F0"/>
                </a:solidFill>
              </a:rPr>
              <a:t>/r/</a:t>
            </a:r>
            <a:r>
              <a:rPr lang="en-CA" sz="2400" dirty="0" err="1" smtClean="0">
                <a:solidFill>
                  <a:srgbClr val="00B0F0"/>
                </a:solidFill>
              </a:rPr>
              <a:t>roguelikedev</a:t>
            </a:r>
            <a:r>
              <a:rPr lang="en-CA" sz="2400" dirty="0" smtClean="0">
                <a:solidFill>
                  <a:srgbClr val="00B0F0"/>
                </a:solidFill>
              </a:rPr>
              <a:t> </a:t>
            </a:r>
            <a:r>
              <a:rPr lang="en-CA" sz="2400" dirty="0" smtClean="0"/>
              <a:t>community on Reddit</a:t>
            </a:r>
            <a:endParaRPr lang="en-US" sz="2400" dirty="0"/>
          </a:p>
          <a:p>
            <a:endParaRPr lang="en-US" sz="2400" dirty="0" smtClean="0"/>
          </a:p>
          <a:p>
            <a:endParaRPr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"/>
            <a:ext cx="1285875" cy="139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1905000"/>
            <a:ext cx="833437" cy="10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261" y="4191000"/>
            <a:ext cx="833437" cy="10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37" y="5688181"/>
            <a:ext cx="833437" cy="106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16600" dirty="0" smtClean="0"/>
              <a:t>Demo!</a:t>
            </a:r>
            <a:endParaRPr sz="16600"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277600" cy="1143000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04800" y="1828800"/>
            <a:ext cx="10363200" cy="42672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Ethernet+TCP</a:t>
            </a:r>
            <a:r>
              <a:rPr lang="en-US" sz="2400" dirty="0" smtClean="0"/>
              <a:t>/IP networking solutions available </a:t>
            </a:r>
            <a:br>
              <a:rPr lang="en-US" sz="2400" dirty="0" smtClean="0"/>
            </a:br>
            <a:r>
              <a:rPr lang="en-US" sz="2400" dirty="0" smtClean="0"/>
              <a:t>for the Commodore 64 for over 10 years!</a:t>
            </a:r>
          </a:p>
          <a:p>
            <a:pPr lvl="1"/>
            <a:r>
              <a:rPr lang="en-US" sz="2000" dirty="0" smtClean="0"/>
              <a:t>The Final Ethernet, RR-Net, FB-Net, 64NIC+, ETH64…</a:t>
            </a:r>
          </a:p>
          <a:p>
            <a:r>
              <a:rPr lang="en-US" sz="2400" dirty="0" smtClean="0"/>
              <a:t>Plenty of </a:t>
            </a:r>
            <a:r>
              <a:rPr lang="en-US" sz="2400" b="1" i="1" dirty="0" smtClean="0"/>
              <a:t>tools</a:t>
            </a:r>
            <a:r>
              <a:rPr lang="en-US" sz="2400" dirty="0" smtClean="0"/>
              <a:t> – file transfer, terminals, chat,</a:t>
            </a:r>
            <a:br>
              <a:rPr lang="en-US" sz="2400" dirty="0" smtClean="0"/>
            </a:br>
            <a:r>
              <a:rPr lang="en-US" sz="2400" dirty="0" smtClean="0"/>
              <a:t>cross-development, web browsers, etc.</a:t>
            </a:r>
          </a:p>
          <a:p>
            <a:r>
              <a:rPr lang="en-US" sz="2400" dirty="0" smtClean="0"/>
              <a:t>Where are the </a:t>
            </a:r>
            <a:r>
              <a:rPr lang="en-US" sz="2400" b="1" i="1" dirty="0" smtClean="0"/>
              <a:t>games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(Fortunately, I like writing C64 games)</a:t>
            </a:r>
          </a:p>
        </p:txBody>
      </p:sp>
      <p:pic>
        <p:nvPicPr>
          <p:cNvPr id="3076" name="Picture 4" descr="Image result for 64nic+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62" y="609601"/>
            <a:ext cx="4049937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0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9144000" cy="1143000"/>
          </a:xfrm>
        </p:spPr>
        <p:txBody>
          <a:bodyPr/>
          <a:lstStyle/>
          <a:p>
            <a:r>
              <a:rPr lang="en-US" dirty="0" smtClean="0"/>
              <a:t>Evolution of C64 Multiplayer Games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86201"/>
            <a:ext cx="2590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/>
              <a:t>Artillery Duel Network (2007)</a:t>
            </a:r>
            <a:endParaRPr sz="1400" b="1" dirty="0"/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Two players</a:t>
            </a:r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Peer-to-Peer</a:t>
            </a:r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Turn-based</a:t>
            </a:r>
            <a:endParaRPr sz="14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3276600" y="3810000"/>
            <a:ext cx="2590800" cy="175260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/>
              <a:t>NetRacer</a:t>
            </a:r>
            <a:r>
              <a:rPr lang="en-US" sz="1400" b="1" dirty="0" smtClean="0"/>
              <a:t> (2008)</a:t>
            </a:r>
            <a:endParaRPr sz="14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Introduced a server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Static game world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Maximum 8 players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  <a:endParaRPr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5987142" y="3733800"/>
            <a:ext cx="4452258" cy="3276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Vortex 2 (2014)</a:t>
            </a:r>
            <a:endParaRPr sz="1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Introduced server-controlled </a:t>
            </a:r>
            <a:br>
              <a:rPr lang="en-US" sz="1400" dirty="0" smtClean="0"/>
            </a:br>
            <a:r>
              <a:rPr lang="en-US" sz="1400" dirty="0" smtClean="0"/>
              <a:t>   enemies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Dynamic game world (</a:t>
            </a:r>
            <a:r>
              <a:rPr lang="en-US" sz="1400" i="1" dirty="0" smtClean="0"/>
              <a:t>in work</a:t>
            </a:r>
            <a:r>
              <a:rPr lang="en-US" sz="1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Massive game world </a:t>
            </a:r>
            <a:br>
              <a:rPr lang="en-US" sz="1400" dirty="0" smtClean="0"/>
            </a:br>
            <a:r>
              <a:rPr lang="en-US" sz="1400" dirty="0" smtClean="0"/>
              <a:t>     (10,000 screens)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Unlimited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  <a:endParaRPr sz="14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806542" y="3733800"/>
            <a:ext cx="4452258" cy="3276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This game  (2018)</a:t>
            </a:r>
            <a:endParaRPr sz="1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Server-controlled enemies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Dynamic, interactive game world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Added third dimension (depth)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Object </a:t>
            </a:r>
            <a:r>
              <a:rPr lang="en-US" sz="1400" dirty="0" smtClean="0"/>
              <a:t>persistence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Unlimited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</a:p>
        </p:txBody>
      </p:sp>
      <p:pic>
        <p:nvPicPr>
          <p:cNvPr id="1026" name="Picture 2" descr="Image result for artillery duel c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1825"/>
            <a:ext cx="2381250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Racer 1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75" y="1901825"/>
            <a:ext cx="2330387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jammingsignal.files.wordpress.com/2014/05/vortex-screensho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687" y="1924050"/>
            <a:ext cx="2195489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Blur radius="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11285"/>
          <a:stretch/>
        </p:blipFill>
        <p:spPr bwMode="auto">
          <a:xfrm>
            <a:off x="8839200" y="1936151"/>
            <a:ext cx="2133600" cy="14166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Content Placeholder 13"/>
          <p:cNvSpPr>
            <a:spLocks noGrp="1"/>
          </p:cNvSpPr>
          <p:nvPr>
            <p:ph idx="1"/>
          </p:nvPr>
        </p:nvSpPr>
        <p:spPr>
          <a:xfrm>
            <a:off x="609600" y="6096000"/>
            <a:ext cx="11430000" cy="4267200"/>
          </a:xfrm>
        </p:spPr>
        <p:txBody>
          <a:bodyPr/>
          <a:lstStyle/>
          <a:p>
            <a:r>
              <a:rPr lang="en-CA" dirty="0" smtClean="0"/>
              <a:t>Source code for all of these is available on GitHub – use them as a basis for your own games!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44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9144000" cy="1143000"/>
          </a:xfrm>
        </p:spPr>
        <p:txBody>
          <a:bodyPr/>
          <a:lstStyle/>
          <a:p>
            <a:r>
              <a:rPr lang="en-US" dirty="0" smtClean="0"/>
              <a:t>Evolution of C64 Multiplayer Games</a:t>
            </a:r>
            <a:endParaRPr dirty="0"/>
          </a:p>
        </p:txBody>
      </p:sp>
      <p:pic>
        <p:nvPicPr>
          <p:cNvPr id="2050" name="Picture 2" descr="http://www.rogtronics.net/blog/wp-content/uploads/2014/03/spacecommand_8x_plyrs_firstloo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" y="990600"/>
            <a:ext cx="11586369" cy="43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ontent Placeholder 13"/>
          <p:cNvSpPr>
            <a:spLocks noGrp="1"/>
          </p:cNvSpPr>
          <p:nvPr>
            <p:ph idx="1"/>
          </p:nvPr>
        </p:nvSpPr>
        <p:spPr>
          <a:xfrm>
            <a:off x="533400" y="5410200"/>
            <a:ext cx="11430000" cy="4267200"/>
          </a:xfrm>
        </p:spPr>
        <p:txBody>
          <a:bodyPr/>
          <a:lstStyle/>
          <a:p>
            <a:r>
              <a:rPr lang="en-US" b="1" dirty="0" smtClean="0"/>
              <a:t>Space Command </a:t>
            </a:r>
            <a:r>
              <a:rPr lang="en-US" dirty="0" smtClean="0"/>
              <a:t>by Dan “</a:t>
            </a:r>
            <a:r>
              <a:rPr lang="en-US" dirty="0" err="1" smtClean="0"/>
              <a:t>Ragooman</a:t>
            </a:r>
            <a:r>
              <a:rPr lang="en-US" dirty="0" smtClean="0"/>
              <a:t>” </a:t>
            </a:r>
            <a:r>
              <a:rPr lang="en-US" dirty="0" err="1" smtClean="0"/>
              <a:t>Ragonti</a:t>
            </a:r>
            <a:r>
              <a:rPr lang="en-US" dirty="0" smtClean="0"/>
              <a:t> and </a:t>
            </a:r>
            <a:r>
              <a:rPr lang="en-US" dirty="0" err="1" smtClean="0"/>
              <a:t>Jefferey</a:t>
            </a:r>
            <a:r>
              <a:rPr lang="en-US" dirty="0" smtClean="0"/>
              <a:t> “</a:t>
            </a:r>
            <a:r>
              <a:rPr lang="en-US" dirty="0" err="1" smtClean="0"/>
              <a:t>arkaxow</a:t>
            </a:r>
            <a:r>
              <a:rPr lang="en-US" dirty="0" smtClean="0"/>
              <a:t>” Brace</a:t>
            </a:r>
          </a:p>
          <a:p>
            <a:r>
              <a:rPr lang="en-CA" dirty="0" smtClean="0"/>
              <a:t>Eight-Player Simultaneous real-time “Artillery Duel”-type game, with C64+SuperCPU server!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80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dirty="0"/>
          </a:p>
        </p:txBody>
      </p:sp>
      <p:pic>
        <p:nvPicPr>
          <p:cNvPr id="1026" name="Picture 2" descr="Image result for neth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474" y="1266824"/>
            <a:ext cx="3200400" cy="2000250"/>
          </a:xfrm>
          <a:prstGeom prst="rect">
            <a:avLst/>
          </a:prstGeom>
          <a:ln w="3175" cap="sq">
            <a:solidFill>
              <a:schemeClr val="tx1">
                <a:lumMod val="8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6" descr="Image result for ultima iii commodo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8" descr="Image result for ultima iii commodore"/>
          <p:cNvSpPr>
            <a:spLocks noChangeAspect="1" noChangeArrowheads="1"/>
          </p:cNvSpPr>
          <p:nvPr/>
        </p:nvSpPr>
        <p:spPr bwMode="auto">
          <a:xfrm>
            <a:off x="155575" y="-890588"/>
            <a:ext cx="3067050" cy="185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Image result for demons of de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651" y="381000"/>
            <a:ext cx="3726145" cy="2633663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www.c64-wiki.com/images/2/2e/Gateway_to_Apshai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988117"/>
            <a:ext cx="2758492" cy="1946749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299432" y="3257548"/>
            <a:ext cx="217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NetHack</a:t>
            </a:r>
            <a:r>
              <a:rPr lang="en-US" dirty="0"/>
              <a:t> (</a:t>
            </a:r>
            <a:r>
              <a:rPr lang="en-US" dirty="0" smtClean="0"/>
              <a:t>Unix/DOS)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90661" y="5740002"/>
            <a:ext cx="24064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Forest of Doom (Coco)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510991" y="5924668"/>
            <a:ext cx="259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Gateway to </a:t>
            </a:r>
            <a:r>
              <a:rPr lang="en-US" dirty="0" err="1"/>
              <a:t>Apshai</a:t>
            </a:r>
            <a:r>
              <a:rPr lang="en-US" dirty="0"/>
              <a:t> (C64)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256059" y="3052763"/>
            <a:ext cx="2885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Demons of </a:t>
            </a:r>
            <a:r>
              <a:rPr lang="en-US" dirty="0" err="1"/>
              <a:t>Dex</a:t>
            </a:r>
            <a:r>
              <a:rPr lang="en-US" dirty="0"/>
              <a:t> (VIC20/C64)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46874" y="6091548"/>
            <a:ext cx="1499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Minima (C64</a:t>
            </a:r>
            <a:r>
              <a:rPr lang="en-US" dirty="0"/>
              <a:t>)</a:t>
            </a:r>
          </a:p>
        </p:txBody>
      </p:sp>
      <p:pic>
        <p:nvPicPr>
          <p:cNvPr id="4100" name="Picture 4" descr="Image result for minima c6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217" y="3712724"/>
            <a:ext cx="3326705" cy="2347754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mage result for forest of doom coc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1" y="4039579"/>
            <a:ext cx="2209800" cy="1638867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277600" cy="1143000"/>
          </a:xfrm>
        </p:spPr>
        <p:txBody>
          <a:bodyPr/>
          <a:lstStyle/>
          <a:p>
            <a:r>
              <a:rPr lang="en-US" dirty="0" smtClean="0"/>
              <a:t>“The Game With No Name” (yet!)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990600" y="1828800"/>
            <a:ext cx="9144000" cy="4267200"/>
          </a:xfrm>
        </p:spPr>
        <p:txBody>
          <a:bodyPr/>
          <a:lstStyle/>
          <a:p>
            <a:r>
              <a:rPr lang="en-US" dirty="0" smtClean="0"/>
              <a:t>“Roguelikes” aka “Dungeon Crawlers” are one</a:t>
            </a:r>
            <a:br>
              <a:rPr lang="en-US" dirty="0" smtClean="0"/>
            </a:br>
            <a:r>
              <a:rPr lang="en-US" dirty="0" smtClean="0"/>
              <a:t>of my favorite genres of games!</a:t>
            </a:r>
            <a:endParaRPr lang="en-US" dirty="0"/>
          </a:p>
          <a:p>
            <a:r>
              <a:rPr lang="en-US" dirty="0" smtClean="0"/>
              <a:t>What if…the other characters in the dungeon </a:t>
            </a:r>
            <a:br>
              <a:rPr lang="en-US" dirty="0" smtClean="0"/>
            </a:br>
            <a:r>
              <a:rPr lang="en-US" dirty="0" smtClean="0"/>
              <a:t>were other players that you could…</a:t>
            </a:r>
          </a:p>
          <a:p>
            <a:pPr lvl="1"/>
            <a:r>
              <a:rPr lang="en-US" dirty="0" smtClean="0"/>
              <a:t>Interact with?</a:t>
            </a:r>
          </a:p>
          <a:p>
            <a:pPr lvl="1"/>
            <a:r>
              <a:rPr lang="en-US" dirty="0" smtClean="0"/>
              <a:t>Go on quests together?</a:t>
            </a:r>
          </a:p>
          <a:p>
            <a:pPr lvl="1"/>
            <a:r>
              <a:rPr lang="en-US" dirty="0" smtClean="0"/>
              <a:t>Team up against monsters?</a:t>
            </a:r>
          </a:p>
          <a:p>
            <a:pPr lvl="1"/>
            <a:r>
              <a:rPr lang="en-US" dirty="0" smtClean="0"/>
              <a:t>Work together to solve puzzles?</a:t>
            </a:r>
          </a:p>
          <a:p>
            <a:pPr lvl="1"/>
            <a:r>
              <a:rPr lang="en-US" dirty="0" smtClean="0"/>
              <a:t>Leave each other tools, clues, share equipment?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62100"/>
            <a:ext cx="5562600" cy="4163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2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277600" cy="1143000"/>
          </a:xfrm>
        </p:spPr>
        <p:txBody>
          <a:bodyPr/>
          <a:lstStyle/>
          <a:p>
            <a:r>
              <a:rPr lang="en-US" dirty="0" smtClean="0"/>
              <a:t>Some deviations from the standard “</a:t>
            </a:r>
            <a:r>
              <a:rPr lang="en-US" dirty="0" err="1" smtClean="0"/>
              <a:t>RogueLike</a:t>
            </a:r>
            <a:r>
              <a:rPr lang="en-US" dirty="0" smtClean="0"/>
              <a:t>”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Real-time (not turn-based)</a:t>
            </a:r>
          </a:p>
          <a:p>
            <a:r>
              <a:rPr lang="en-US" sz="2800" dirty="0" smtClean="0"/>
              <a:t>One single, shared instance</a:t>
            </a:r>
          </a:p>
          <a:p>
            <a:r>
              <a:rPr lang="en-US" sz="2800" dirty="0" smtClean="0"/>
              <a:t>Multiplayer</a:t>
            </a:r>
          </a:p>
          <a:p>
            <a:r>
              <a:rPr lang="en-US" sz="2800" dirty="0" smtClean="0"/>
              <a:t>Object persistence</a:t>
            </a:r>
          </a:p>
          <a:p>
            <a:r>
              <a:rPr lang="en-US" sz="2800" dirty="0" smtClean="0"/>
              <a:t>Monster persistence (with respawn)</a:t>
            </a:r>
          </a:p>
          <a:p>
            <a:endParaRPr lang="en-US" sz="2800" dirty="0"/>
          </a:p>
          <a:p>
            <a:r>
              <a:rPr lang="en-US" sz="2800" dirty="0" smtClean="0"/>
              <a:t>“Multi-User Dungeon”</a:t>
            </a:r>
          </a:p>
          <a:p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403803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04800" y="228600"/>
            <a:ext cx="11277600" cy="1143000"/>
          </a:xfrm>
        </p:spPr>
        <p:txBody>
          <a:bodyPr/>
          <a:lstStyle/>
          <a:p>
            <a:r>
              <a:rPr lang="en-US" dirty="0" smtClean="0"/>
              <a:t>Implementation Details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495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Server:</a:t>
            </a:r>
          </a:p>
          <a:p>
            <a:pPr lvl="1"/>
            <a:r>
              <a:rPr lang="en-US" sz="2200" dirty="0" smtClean="0"/>
              <a:t>Written in Java 8    </a:t>
            </a:r>
          </a:p>
          <a:p>
            <a:pPr lvl="1"/>
            <a:r>
              <a:rPr lang="en-US" sz="2400" dirty="0" smtClean="0"/>
              <a:t>~80% code re-use from Vortex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C64 Client:</a:t>
            </a:r>
          </a:p>
          <a:p>
            <a:pPr lvl="1"/>
            <a:r>
              <a:rPr lang="en-US" sz="2200" dirty="0" smtClean="0"/>
              <a:t>C64 client written in 6502 assembler  (ca65)</a:t>
            </a:r>
          </a:p>
          <a:p>
            <a:pPr lvl="1"/>
            <a:r>
              <a:rPr lang="en-US" sz="2200" dirty="0" smtClean="0"/>
              <a:t>IP65 network stack – RR-Net, 64NIC+</a:t>
            </a:r>
          </a:p>
          <a:p>
            <a:pPr lvl="1"/>
            <a:r>
              <a:rPr lang="en-US" sz="2200" dirty="0"/>
              <a:t>UDP with simple </a:t>
            </a:r>
            <a:r>
              <a:rPr lang="en-US" sz="2200" dirty="0" smtClean="0"/>
              <a:t>ACKs</a:t>
            </a:r>
            <a:br>
              <a:rPr lang="en-US" sz="2200" dirty="0" smtClean="0"/>
            </a:br>
            <a:endParaRPr lang="en-US" sz="2200" dirty="0"/>
          </a:p>
          <a:p>
            <a:pPr marL="0" indent="0">
              <a:buNone/>
            </a:pPr>
            <a:r>
              <a:rPr lang="en-US" sz="2400" dirty="0" smtClean="0"/>
              <a:t>Networking:</a:t>
            </a:r>
          </a:p>
          <a:p>
            <a:pPr lvl="1"/>
            <a:r>
              <a:rPr lang="en-US" sz="2200" dirty="0" smtClean="0"/>
              <a:t>Screen streamed to clients on change, or 1 Hz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172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-304800"/>
            <a:ext cx="9906000" cy="1143000"/>
          </a:xfrm>
        </p:spPr>
        <p:txBody>
          <a:bodyPr/>
          <a:lstStyle/>
          <a:p>
            <a:r>
              <a:rPr lang="en-US" dirty="0" smtClean="0"/>
              <a:t>Multiple Clients!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idx="1"/>
          </p:nvPr>
        </p:nvSpPr>
        <p:spPr>
          <a:xfrm>
            <a:off x="533400" y="1371600"/>
            <a:ext cx="914400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Partially Implemented:</a:t>
            </a:r>
          </a:p>
          <a:p>
            <a:r>
              <a:rPr lang="en-US" dirty="0" smtClean="0"/>
              <a:t>Commodore 64  </a:t>
            </a:r>
            <a:r>
              <a:rPr lang="en-US" dirty="0" smtClean="0"/>
              <a:t>(custom color </a:t>
            </a:r>
            <a:r>
              <a:rPr lang="en-US" dirty="0" smtClean="0"/>
              <a:t>graphics, SID sound)</a:t>
            </a:r>
          </a:p>
          <a:p>
            <a:r>
              <a:rPr lang="en-US" dirty="0" smtClean="0"/>
              <a:t>Telnet </a:t>
            </a:r>
            <a:r>
              <a:rPr lang="en-US" dirty="0"/>
              <a:t>–</a:t>
            </a:r>
            <a:r>
              <a:rPr lang="en-US" dirty="0" smtClean="0"/>
              <a:t> Linux or </a:t>
            </a:r>
            <a:r>
              <a:rPr lang="en-US" dirty="0" err="1" smtClean="0"/>
              <a:t>PuTTY</a:t>
            </a:r>
            <a:r>
              <a:rPr lang="en-US" dirty="0" smtClean="0"/>
              <a:t>  (ASCII/UTF-8, monochrome)</a:t>
            </a:r>
          </a:p>
          <a:p>
            <a:r>
              <a:rPr lang="en-US" dirty="0" smtClean="0"/>
              <a:t>VT100/DEC Terminals  (ANSI, </a:t>
            </a:r>
            <a:r>
              <a:rPr lang="en-US" dirty="0"/>
              <a:t>monochrome</a:t>
            </a:r>
            <a:r>
              <a:rPr lang="en-US" dirty="0" smtClean="0"/>
              <a:t>) </a:t>
            </a:r>
          </a:p>
          <a:p>
            <a:pPr lvl="1"/>
            <a:r>
              <a:rPr lang="en-US" i="1" dirty="0" smtClean="0"/>
              <a:t>(a bit buggy)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Future:</a:t>
            </a:r>
            <a:endParaRPr lang="en-US" dirty="0"/>
          </a:p>
          <a:p>
            <a:r>
              <a:rPr lang="en-US" dirty="0" smtClean="0"/>
              <a:t>Tandy Coco?   Retro Innovations </a:t>
            </a:r>
            <a:r>
              <a:rPr lang="en-US" dirty="0" err="1" smtClean="0"/>
              <a:t>CoCoNIC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Apple II  (ATASCII) - </a:t>
            </a:r>
            <a:r>
              <a:rPr lang="en-CA" dirty="0"/>
              <a:t> </a:t>
            </a:r>
            <a:r>
              <a:rPr lang="en-CA" dirty="0" err="1"/>
              <a:t>Uthernet</a:t>
            </a:r>
            <a:r>
              <a:rPr lang="en-CA" dirty="0"/>
              <a:t> II </a:t>
            </a:r>
            <a:endParaRPr lang="en-US" dirty="0" smtClean="0"/>
          </a:p>
          <a:p>
            <a:r>
              <a:rPr lang="en-US" dirty="0" smtClean="0"/>
              <a:t>VIC 20 (</a:t>
            </a:r>
            <a:r>
              <a:rPr lang="en-US" dirty="0"/>
              <a:t>PETSCII color graphics, </a:t>
            </a:r>
            <a:r>
              <a:rPr lang="en-US" dirty="0" smtClean="0"/>
              <a:t>VIC-I sound)?</a:t>
            </a:r>
          </a:p>
          <a:p>
            <a:r>
              <a:rPr lang="en-US" dirty="0" smtClean="0"/>
              <a:t>Atari?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859" y="1828800"/>
            <a:ext cx="5147703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3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1011</TotalTime>
  <Words>416</Words>
  <Application>Microsoft Office PowerPoint</Application>
  <PresentationFormat>Custom</PresentationFormat>
  <Paragraphs>119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Tech Computer 16x9</vt:lpstr>
      <vt:lpstr>Multiplayer Roguelike Game for the Commodore 64</vt:lpstr>
      <vt:lpstr>Background</vt:lpstr>
      <vt:lpstr>Evolution of C64 Multiplayer Games</vt:lpstr>
      <vt:lpstr>Evolution of C64 Multiplayer Games</vt:lpstr>
      <vt:lpstr>Inspiration</vt:lpstr>
      <vt:lpstr>“The Game With No Name” (yet!)</vt:lpstr>
      <vt:lpstr>Some deviations from the standard “RogueLike”</vt:lpstr>
      <vt:lpstr>Implementation Details</vt:lpstr>
      <vt:lpstr>Multiple Clients!</vt:lpstr>
      <vt:lpstr>A Peek Under the Hood</vt:lpstr>
      <vt:lpstr>Model-View-Controller Architecture</vt:lpstr>
      <vt:lpstr>Entity Behaviour “AI”: Finite State Machine</vt:lpstr>
      <vt:lpstr>Game Levels</vt:lpstr>
      <vt:lpstr>Thank You!</vt:lpstr>
      <vt:lpstr>Demo!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Leif Bloomquist</dc:creator>
  <cp:lastModifiedBy>Leif</cp:lastModifiedBy>
  <cp:revision>276</cp:revision>
  <dcterms:created xsi:type="dcterms:W3CDTF">2017-12-05T14:56:34Z</dcterms:created>
  <dcterms:modified xsi:type="dcterms:W3CDTF">2017-12-10T03:32:41Z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