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4" r:id="rId5"/>
    <p:sldId id="261" r:id="rId6"/>
    <p:sldId id="265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59" autoAdjust="0"/>
  </p:normalViewPr>
  <p:slideViewPr>
    <p:cSldViewPr>
      <p:cViewPr varScale="1">
        <p:scale>
          <a:sx n="63" d="100"/>
          <a:sy n="63" d="100"/>
        </p:scale>
        <p:origin x="-15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61CE1-E32E-496C-B236-A08B37078183}" type="datetimeFigureOut">
              <a:rPr lang="en-GB" smtClean="0"/>
              <a:pPr/>
              <a:t>08/07/2016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27B39-5C08-4E52-8370-2A6AC51A53B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Heat treatment that alters the physical and sometimes chemical properties of a material to increase its ductility and reduce its hardness, making it more workable.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Simulated annealing interprets slow cooling as a slow decrease in the probability of accepting worse solutions as it explores the solution space. Accepting worse solutions is a fundamental property of </a:t>
            </a:r>
            <a:r>
              <a:rPr lang="en-GB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metaheuristics</a:t>
            </a:r>
            <a:r>
              <a:rPr lang="en-GB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because it allows for a more extensive search for the optimal solution.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27B39-5C08-4E52-8370-2A6AC51A53BD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27B39-5C08-4E52-8370-2A6AC51A53BD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first rule creates an </a:t>
            </a:r>
            <a:r>
              <a:rPr lang="en-GB" b="1" dirty="0" smtClean="0"/>
              <a:t>empty class for each feature</a:t>
            </a:r>
            <a:r>
              <a:rPr lang="en-GB" dirty="0" smtClean="0"/>
              <a:t> in the class model. It also sets the name of the classes created, each class is named from 1 to the number of features in the class model. The second </a:t>
            </a:r>
            <a:r>
              <a:rPr lang="en-GB" b="1" dirty="0" smtClean="0"/>
              <a:t>rule randomly assigns each feature to a class</a:t>
            </a:r>
            <a:r>
              <a:rPr lang="en-GB" dirty="0" smtClean="0"/>
              <a:t>, but the empty classes are still kept. The </a:t>
            </a:r>
            <a:r>
              <a:rPr lang="en-GB" b="1" dirty="0" smtClean="0"/>
              <a:t>third rule randomly reassigns features</a:t>
            </a:r>
            <a:r>
              <a:rPr lang="en-GB" dirty="0" smtClean="0"/>
              <a:t>. It goes through each feature. The </a:t>
            </a:r>
            <a:r>
              <a:rPr lang="en-GB" b="1" dirty="0" smtClean="0"/>
              <a:t>fourth rule deletes all empty classes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27B39-5C08-4E52-8370-2A6AC51A53BD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order to apply the SA method to a specific problem, one must specify the following </a:t>
            </a:r>
            <a:r>
              <a:rPr lang="en-GB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parameters</a:t>
            </a:r>
            <a:r>
              <a:rPr lang="en-GB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the </a:t>
            </a:r>
            <a:r>
              <a:rPr lang="en-GB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 space</a:t>
            </a:r>
            <a:r>
              <a:rPr lang="en-GB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the </a:t>
            </a:r>
            <a:r>
              <a:rPr lang="en-GB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energy (goal) function </a:t>
            </a:r>
            <a:r>
              <a:rPr lang="en-GB" b="1" dirty="0" smtClean="0"/>
              <a:t>E()</a:t>
            </a:r>
            <a:r>
              <a:rPr lang="en-GB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the </a:t>
            </a:r>
            <a:r>
              <a:rPr lang="en-GB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candidate generator procedure </a:t>
            </a:r>
            <a:r>
              <a:rPr lang="en-GB" b="1" dirty="0" smtClean="0"/>
              <a:t>neighbour()</a:t>
            </a:r>
            <a:r>
              <a:rPr lang="en-GB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the </a:t>
            </a:r>
            <a:r>
              <a:rPr lang="en-GB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acceptance probability function </a:t>
            </a:r>
            <a:r>
              <a:rPr lang="en-GB" b="1" dirty="0" smtClean="0"/>
              <a:t>P()</a:t>
            </a:r>
            <a:r>
              <a:rPr lang="en-GB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 </a:t>
            </a:r>
            <a:r>
              <a:rPr lang="en-GB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annealing schedule </a:t>
            </a:r>
            <a:r>
              <a:rPr lang="en-GB" b="1" dirty="0" smtClean="0"/>
              <a:t>temperature()</a:t>
            </a:r>
            <a:r>
              <a:rPr lang="en-GB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AND </a:t>
            </a:r>
            <a:r>
              <a:rPr lang="en-GB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initial temperature &lt;init temp&gt;. </a:t>
            </a:r>
            <a:r>
              <a:rPr lang="en-GB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choices can have a significant impact on the method's effectiveness. Unfortunately, there are </a:t>
            </a:r>
            <a:r>
              <a:rPr lang="en-GB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choices of these parameters that will be good for all problems</a:t>
            </a:r>
            <a:r>
              <a:rPr lang="en-GB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there is no general way to find the best choices for a given problem.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27B39-5C08-4E52-8370-2A6AC51A53BD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Correctness and completeness criteria were met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27B39-5C08-4E52-8370-2A6AC51A53BD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7536-5F03-4DDD-B640-BA290062FB2A}" type="datetimeFigureOut">
              <a:rPr lang="en-GB" smtClean="0"/>
              <a:pPr/>
              <a:t>08/07/2016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314C-7C57-4264-BCEE-E80E19A8597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7536-5F03-4DDD-B640-BA290062FB2A}" type="datetimeFigureOut">
              <a:rPr lang="en-GB" smtClean="0"/>
              <a:pPr/>
              <a:t>08/07/2016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314C-7C57-4264-BCEE-E80E19A8597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7536-5F03-4DDD-B640-BA290062FB2A}" type="datetimeFigureOut">
              <a:rPr lang="en-GB" smtClean="0"/>
              <a:pPr/>
              <a:t>08/07/2016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314C-7C57-4264-BCEE-E80E19A8597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7536-5F03-4DDD-B640-BA290062FB2A}" type="datetimeFigureOut">
              <a:rPr lang="en-GB" smtClean="0"/>
              <a:pPr/>
              <a:t>08/07/2016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314C-7C57-4264-BCEE-E80E19A8597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7536-5F03-4DDD-B640-BA290062FB2A}" type="datetimeFigureOut">
              <a:rPr lang="en-GB" smtClean="0"/>
              <a:pPr/>
              <a:t>08/07/2016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314C-7C57-4264-BCEE-E80E19A8597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7536-5F03-4DDD-B640-BA290062FB2A}" type="datetimeFigureOut">
              <a:rPr lang="en-GB" smtClean="0"/>
              <a:pPr/>
              <a:t>08/07/2016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314C-7C57-4264-BCEE-E80E19A8597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7536-5F03-4DDD-B640-BA290062FB2A}" type="datetimeFigureOut">
              <a:rPr lang="en-GB" smtClean="0"/>
              <a:pPr/>
              <a:t>08/07/2016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314C-7C57-4264-BCEE-E80E19A8597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7536-5F03-4DDD-B640-BA290062FB2A}" type="datetimeFigureOut">
              <a:rPr lang="en-GB" smtClean="0"/>
              <a:pPr/>
              <a:t>08/07/2016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314C-7C57-4264-BCEE-E80E19A8597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7536-5F03-4DDD-B640-BA290062FB2A}" type="datetimeFigureOut">
              <a:rPr lang="en-GB" smtClean="0"/>
              <a:pPr/>
              <a:t>08/07/2016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314C-7C57-4264-BCEE-E80E19A8597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7536-5F03-4DDD-B640-BA290062FB2A}" type="datetimeFigureOut">
              <a:rPr lang="en-GB" smtClean="0"/>
              <a:pPr/>
              <a:t>08/07/2016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314C-7C57-4264-BCEE-E80E19A8597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7536-5F03-4DDD-B640-BA290062FB2A}" type="datetimeFigureOut">
              <a:rPr lang="en-GB" smtClean="0"/>
              <a:pPr/>
              <a:t>08/07/2016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314C-7C57-4264-BCEE-E80E19A8597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07536-5F03-4DDD-B640-BA290062FB2A}" type="datetimeFigureOut">
              <a:rPr lang="en-GB" smtClean="0"/>
              <a:pPr/>
              <a:t>08/07/2016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4314C-7C57-4264-BCEE-E80E19A8597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GB" sz="3600" dirty="0" smtClean="0"/>
              <a:t>Solving the CRA problem with simulated annealing implemented in Java and ATL</a:t>
            </a:r>
            <a:endParaRPr lang="en-GB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53336"/>
            <a:ext cx="524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Leif Arne </a:t>
            </a:r>
            <a:r>
              <a:rPr lang="en-GB" dirty="0" err="1" smtClean="0"/>
              <a:t>Johnsen</a:t>
            </a:r>
            <a:r>
              <a:rPr lang="en-GB" dirty="0" smtClean="0"/>
              <a:t>, </a:t>
            </a:r>
            <a:r>
              <a:rPr lang="en-GB" b="1" dirty="0" smtClean="0"/>
              <a:t>Fernando </a:t>
            </a:r>
            <a:r>
              <a:rPr lang="en-GB" b="1" dirty="0" err="1" smtClean="0"/>
              <a:t>Macías</a:t>
            </a:r>
            <a:r>
              <a:rPr lang="en-GB" b="1" dirty="0"/>
              <a:t> </a:t>
            </a:r>
            <a:r>
              <a:rPr lang="en-GB" dirty="0" smtClean="0"/>
              <a:t>and Adrian </a:t>
            </a:r>
            <a:r>
              <a:rPr lang="en-GB" dirty="0" err="1" smtClean="0"/>
              <a:t>Rutle</a:t>
            </a:r>
            <a:endParaRPr lang="en-GB" dirty="0"/>
          </a:p>
        </p:txBody>
      </p:sp>
      <p:pic>
        <p:nvPicPr>
          <p:cNvPr id="1028" name="Picture 4" descr="C:\Users\femac\Dropbox\Work\STAF 2016\ttc_leif_arne_presentation\images\first-slid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3588" y="1340768"/>
            <a:ext cx="7416824" cy="4890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29" name="Picture 5" descr="C:\Users\femac\Dropbox\Work\STAF 2016\ttc_leif_arne_presentation\images\hib_logo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0352" y="6325240"/>
            <a:ext cx="1403648" cy="532759"/>
          </a:xfrm>
          <a:prstGeom prst="rect">
            <a:avLst/>
          </a:prstGeom>
          <a:noFill/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6372200" y="6453335"/>
            <a:ext cx="1224136" cy="404665"/>
          </a:xfrm>
        </p:spPr>
        <p:txBody>
          <a:bodyPr/>
          <a:lstStyle/>
          <a:p>
            <a:fld id="{0A5189DF-EEC2-4BDE-BD91-9EA93A574077}" type="datetime3">
              <a:rPr lang="en-GB" sz="1600" smtClean="0">
                <a:solidFill>
                  <a:schemeClr val="tx1"/>
                </a:solidFill>
              </a:rPr>
              <a:pPr/>
              <a:t>8 July, 2016</a:t>
            </a:fld>
            <a:endParaRPr lang="en-GB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GB" sz="3200" dirty="0" smtClean="0"/>
              <a:t>We used a probabilistic technique to evolve</a:t>
            </a:r>
            <a:br>
              <a:rPr lang="en-GB" sz="3200" dirty="0" smtClean="0"/>
            </a:br>
            <a:r>
              <a:rPr lang="en-GB" sz="3200" dirty="0" smtClean="0"/>
              <a:t>a solution towards the global optimum</a:t>
            </a:r>
            <a:endParaRPr lang="en-GB" sz="32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683568" y="1844824"/>
            <a:ext cx="3905250" cy="2529572"/>
            <a:chOff x="683568" y="1988840"/>
            <a:chExt cx="3905250" cy="2529572"/>
          </a:xfrm>
        </p:grpSpPr>
        <p:pic>
          <p:nvPicPr>
            <p:cNvPr id="2051" name="Picture 3" descr="C:\Users\femac\Dropbox\Work\STAF 2016\ttc_leif_arne_presentation\images\annealing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83568" y="1988840"/>
              <a:ext cx="3905250" cy="21050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1589977" y="4149080"/>
              <a:ext cx="2092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Simulated annealing</a:t>
              </a:r>
              <a:endParaRPr lang="en-GB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796136" y="1700808"/>
            <a:ext cx="2432050" cy="2817604"/>
            <a:chOff x="5796136" y="1844824"/>
            <a:chExt cx="2432050" cy="2817604"/>
          </a:xfrm>
        </p:grpSpPr>
        <p:pic>
          <p:nvPicPr>
            <p:cNvPr id="2054" name="Picture 6" descr="C:\Users\femac\Dropbox\Work\STAF 2016\ttc_leif_arne_presentation\images\java-and-atl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96136" y="1844824"/>
              <a:ext cx="2432050" cy="24257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  <p:sp>
          <p:nvSpPr>
            <p:cNvPr id="12" name="TextBox 11"/>
            <p:cNvSpPr txBox="1"/>
            <p:nvPr/>
          </p:nvSpPr>
          <p:spPr>
            <a:xfrm>
              <a:off x="6165936" y="4293096"/>
              <a:ext cx="1692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Implementation</a:t>
              </a:r>
              <a:endParaRPr lang="en-GB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736441" y="5085184"/>
            <a:ext cx="5602236" cy="1233428"/>
            <a:chOff x="1736441" y="5085184"/>
            <a:chExt cx="5602236" cy="1233428"/>
          </a:xfrm>
        </p:grpSpPr>
        <p:pic>
          <p:nvPicPr>
            <p:cNvPr id="2055" name="Picture 7" descr="C:\Users\femac\Dropbox\Work\STAF 2016\ttc_leif_arne_presentation\images\evaluation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36441" y="5085184"/>
              <a:ext cx="5602236" cy="878316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3957753" y="5949280"/>
              <a:ext cx="1159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Evaluation</a:t>
              </a:r>
              <a:endParaRPr lang="en-GB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>
            <a:noAutofit/>
          </a:bodyPr>
          <a:lstStyle/>
          <a:p>
            <a:pPr algn="l"/>
            <a:r>
              <a:rPr lang="en-GB" sz="3200" dirty="0" smtClean="0"/>
              <a:t>Simulated annealing is a </a:t>
            </a:r>
            <a:r>
              <a:rPr lang="en-GB" sz="3200" dirty="0" err="1" smtClean="0"/>
              <a:t>metaheuristic</a:t>
            </a:r>
            <a:r>
              <a:rPr lang="en-GB" sz="3200" dirty="0" smtClean="0"/>
              <a:t> to approximate global optima, avoiding local optima</a:t>
            </a:r>
            <a:endParaRPr lang="en-GB" sz="3200" dirty="0"/>
          </a:p>
        </p:txBody>
      </p:sp>
      <p:pic>
        <p:nvPicPr>
          <p:cNvPr id="3074" name="Picture 2" descr="C:\Users\femac\Dropbox\Work\STAF 2016\ttc_leif_arne_presentation\images\simulated-annealing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4221" y="2564904"/>
            <a:ext cx="8195559" cy="26389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>
            <a:noAutofit/>
          </a:bodyPr>
          <a:lstStyle/>
          <a:p>
            <a:pPr algn="l"/>
            <a:r>
              <a:rPr lang="en-GB" sz="3200" dirty="0" smtClean="0"/>
              <a:t>Simulated annealing is a </a:t>
            </a:r>
            <a:r>
              <a:rPr lang="en-GB" sz="3200" dirty="0" err="1" smtClean="0"/>
              <a:t>metaheuristic</a:t>
            </a:r>
            <a:r>
              <a:rPr lang="en-GB" sz="3200" dirty="0" smtClean="0"/>
              <a:t> to approximate global optima, avoiding local optima</a:t>
            </a:r>
            <a:endParaRPr lang="en-GB" sz="3200" dirty="0"/>
          </a:p>
        </p:txBody>
      </p:sp>
      <p:pic>
        <p:nvPicPr>
          <p:cNvPr id="3074" name="Picture 2" descr="C:\Users\femac\Dropbox\Work\STAF 2016\ttc_leif_arne_presentation\images\simulated-annealing.gif"/>
          <p:cNvPicPr>
            <a:picLocks noChangeAspect="1" noChangeArrowheads="1" noCrop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240301" y="2564904"/>
            <a:ext cx="6663399" cy="26389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GB" sz="3200" dirty="0" smtClean="0"/>
              <a:t>This solution combines ATL for the generation of states and Java to implement the SA algorithm</a:t>
            </a:r>
            <a:endParaRPr lang="en-GB" sz="3200" dirty="0"/>
          </a:p>
        </p:txBody>
      </p:sp>
      <p:pic>
        <p:nvPicPr>
          <p:cNvPr id="14" name="Picture 2" descr="C:\Users\femac\Dropbox\Work\STAF 2016\ttc_leif_arne_presentation\images\simulated-annealing.gif"/>
          <p:cNvPicPr>
            <a:picLocks noChangeAspect="1" noChangeArrowheads="1" noCrop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240301" y="2564904"/>
            <a:ext cx="6663399" cy="2638970"/>
          </a:xfrm>
          <a:prstGeom prst="rect">
            <a:avLst/>
          </a:prstGeom>
          <a:noFill/>
        </p:spPr>
      </p:pic>
      <p:pic>
        <p:nvPicPr>
          <p:cNvPr id="4098" name="Picture 2" descr="C:\Users\femac\Dropbox\Work\STAF 2016\ttc_leif_arne_presentation\images\at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76256" y="3501008"/>
            <a:ext cx="614610" cy="619954"/>
          </a:xfrm>
          <a:prstGeom prst="rect">
            <a:avLst/>
          </a:prstGeom>
          <a:noFill/>
        </p:spPr>
      </p:pic>
      <p:pic>
        <p:nvPicPr>
          <p:cNvPr id="4099" name="Picture 3" descr="C:\Users\femac\Dropbox\Work\STAF 2016\ttc_leif_arne_presentation\images\java-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92080" y="2708920"/>
            <a:ext cx="535087" cy="734454"/>
          </a:xfrm>
          <a:prstGeom prst="rect">
            <a:avLst/>
          </a:prstGeom>
          <a:noFill/>
        </p:spPr>
      </p:pic>
      <p:sp>
        <p:nvSpPr>
          <p:cNvPr id="6" name="Right Brace 5"/>
          <p:cNvSpPr/>
          <p:nvPr/>
        </p:nvSpPr>
        <p:spPr>
          <a:xfrm>
            <a:off x="4932040" y="2564904"/>
            <a:ext cx="155448" cy="115212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Brace 6"/>
          <p:cNvSpPr/>
          <p:nvPr/>
        </p:nvSpPr>
        <p:spPr>
          <a:xfrm>
            <a:off x="7884368" y="4077072"/>
            <a:ext cx="155448" cy="115212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3" descr="C:\Users\femac\Dropbox\Work\STAF 2016\ttc_leif_arne_presentation\images\java-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72400" y="4293096"/>
            <a:ext cx="535087" cy="734454"/>
          </a:xfrm>
          <a:prstGeom prst="rect">
            <a:avLst/>
          </a:prstGeom>
          <a:noFill/>
        </p:spPr>
      </p:pic>
      <p:sp>
        <p:nvSpPr>
          <p:cNvPr id="9" name="Right Brace 8"/>
          <p:cNvSpPr/>
          <p:nvPr/>
        </p:nvSpPr>
        <p:spPr>
          <a:xfrm>
            <a:off x="6575524" y="3773165"/>
            <a:ext cx="155448" cy="28803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>
            <a:off x="1979712" y="4437112"/>
            <a:ext cx="18722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491880" y="4437112"/>
            <a:ext cx="1152128" cy="13681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11960" y="5805264"/>
            <a:ext cx="116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1"/>
                </a:solidFill>
              </a:rPr>
              <a:t>CRA-index</a:t>
            </a:r>
            <a:endParaRPr lang="en-GB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GB" sz="3200" dirty="0" smtClean="0"/>
              <a:t>This solution combines ATL for the generation of states and Java to implement the SA algorithm</a:t>
            </a:r>
            <a:endParaRPr lang="en-GB" sz="3200" dirty="0"/>
          </a:p>
        </p:txBody>
      </p:sp>
      <p:pic>
        <p:nvPicPr>
          <p:cNvPr id="14" name="Picture 2" descr="C:\Users\femac\Dropbox\Work\STAF 2016\ttc_leif_arne_presentation\images\simulated-annealing.gif"/>
          <p:cNvPicPr>
            <a:picLocks noChangeAspect="1" noChangeArrowheads="1" noCrop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67544" y="2852936"/>
            <a:ext cx="7344816" cy="2350936"/>
          </a:xfrm>
          <a:prstGeom prst="rect">
            <a:avLst/>
          </a:prstGeom>
          <a:noFill/>
        </p:spPr>
      </p:pic>
      <p:pic>
        <p:nvPicPr>
          <p:cNvPr id="4098" name="Picture 2" descr="C:\Users\femac\Dropbox\Work\STAF 2016\ttc_leif_arne_presentation\images\at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76256" y="3501008"/>
            <a:ext cx="614610" cy="619954"/>
          </a:xfrm>
          <a:prstGeom prst="rect">
            <a:avLst/>
          </a:prstGeom>
          <a:noFill/>
        </p:spPr>
      </p:pic>
      <p:sp>
        <p:nvSpPr>
          <p:cNvPr id="7" name="Right Brace 6"/>
          <p:cNvSpPr/>
          <p:nvPr/>
        </p:nvSpPr>
        <p:spPr>
          <a:xfrm>
            <a:off x="7884368" y="4077072"/>
            <a:ext cx="155448" cy="115212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3" descr="C:\Users\femac\Dropbox\Work\STAF 2016\ttc_leif_arne_presentation\images\java-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72400" y="4293096"/>
            <a:ext cx="535087" cy="734454"/>
          </a:xfrm>
          <a:prstGeom prst="rect">
            <a:avLst/>
          </a:prstGeom>
          <a:noFill/>
        </p:spPr>
      </p:pic>
      <p:sp>
        <p:nvSpPr>
          <p:cNvPr id="9" name="Right Brace 8"/>
          <p:cNvSpPr/>
          <p:nvPr/>
        </p:nvSpPr>
        <p:spPr>
          <a:xfrm>
            <a:off x="6588224" y="3501008"/>
            <a:ext cx="155448" cy="28803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5576" y="4005064"/>
            <a:ext cx="165618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763688" y="4005064"/>
            <a:ext cx="2808312" cy="1800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11960" y="5805264"/>
            <a:ext cx="116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1"/>
                </a:solidFill>
              </a:rPr>
              <a:t>CRA-index</a:t>
            </a:r>
            <a:endParaRPr lang="en-GB" b="1" dirty="0">
              <a:solidFill>
                <a:schemeClr val="accent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827584" y="3429000"/>
            <a:ext cx="15121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835696" y="3429000"/>
            <a:ext cx="2736304" cy="23762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femac\Dropbox\Work\STAF 2016\ttc_leif_arne_presentation\images\at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7904" y="2564904"/>
            <a:ext cx="614610" cy="619954"/>
          </a:xfrm>
          <a:prstGeom prst="rect">
            <a:avLst/>
          </a:prstGeom>
          <a:noFill/>
        </p:spPr>
      </p:pic>
      <p:sp>
        <p:nvSpPr>
          <p:cNvPr id="24" name="Right Brace 23"/>
          <p:cNvSpPr/>
          <p:nvPr/>
        </p:nvSpPr>
        <p:spPr>
          <a:xfrm>
            <a:off x="3407172" y="2837061"/>
            <a:ext cx="155448" cy="28803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Autofit/>
          </a:bodyPr>
          <a:lstStyle/>
          <a:p>
            <a:pPr algn="l"/>
            <a:r>
              <a:rPr lang="en-GB" sz="3200" dirty="0" smtClean="0"/>
              <a:t>For bigger problems, a higher number of iterations is required, which </a:t>
            </a:r>
            <a:r>
              <a:rPr lang="en-GB" sz="3200" dirty="0" smtClean="0"/>
              <a:t>affects execution time</a:t>
            </a:r>
            <a:endParaRPr lang="en-GB" sz="3200" dirty="0"/>
          </a:p>
        </p:txBody>
      </p:sp>
      <p:pic>
        <p:nvPicPr>
          <p:cNvPr id="2055" name="Picture 7" descr="C:\Users\femac\Dropbox\Work\STAF 2016\ttc_leif_arne_presentation\images\evalua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708920"/>
            <a:ext cx="9144000" cy="1433592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2642562" y="5085184"/>
            <a:ext cx="3952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chemeClr val="accent1"/>
                </a:solidFill>
              </a:rPr>
              <a:t>Thank you for your attention!</a:t>
            </a:r>
            <a:endParaRPr lang="en-GB" sz="24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238</Words>
  <Application>Microsoft Office PowerPoint</Application>
  <PresentationFormat>On-screen Show (4:3)</PresentationFormat>
  <Paragraphs>26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Solving the CRA problem with simulated annealing implemented in Java and ATL</vt:lpstr>
      <vt:lpstr>We used a probabilistic technique to evolve a solution towards the global optimum</vt:lpstr>
      <vt:lpstr>Simulated annealing is a metaheuristic to approximate global optima, avoiding local optima</vt:lpstr>
      <vt:lpstr>Simulated annealing is a metaheuristic to approximate global optima, avoiding local optima</vt:lpstr>
      <vt:lpstr>This solution combines ATL for the generation of states and Java to implement the SA algorithm</vt:lpstr>
      <vt:lpstr>This solution combines ATL for the generation of states and Java to implement the SA algorithm</vt:lpstr>
      <vt:lpstr>For bigger problems, a higher number of iterations is required, which affects execution time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Fer Mac</dc:creator>
  <cp:lastModifiedBy>Fer Mac</cp:lastModifiedBy>
  <cp:revision>20</cp:revision>
  <dcterms:created xsi:type="dcterms:W3CDTF">2016-07-08T05:47:56Z</dcterms:created>
  <dcterms:modified xsi:type="dcterms:W3CDTF">2016-07-08T09:37:07Z</dcterms:modified>
</cp:coreProperties>
</file>