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65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E6D"/>
    <a:srgbClr val="F2C305"/>
    <a:srgbClr val="5C2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7"/>
    <p:restoredTop sz="96327"/>
  </p:normalViewPr>
  <p:slideViewPr>
    <p:cSldViewPr snapToGrid="0" snapToObjects="1">
      <p:cViewPr>
        <p:scale>
          <a:sx n="90" d="100"/>
          <a:sy n="90" d="100"/>
        </p:scale>
        <p:origin x="182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202A-C4F4-0E4B-9169-353C72CF7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081447"/>
            <a:ext cx="8361229" cy="1640546"/>
          </a:xfrm>
        </p:spPr>
        <p:txBody>
          <a:bodyPr/>
          <a:lstStyle/>
          <a:p>
            <a:r>
              <a:rPr lang="en-US" sz="4000" dirty="0"/>
              <a:t>MP4:</a:t>
            </a:r>
            <a:br>
              <a:rPr lang="en-US" sz="4000" dirty="0"/>
            </a:br>
            <a:r>
              <a:rPr lang="en-US" sz="4000" dirty="0"/>
              <a:t>REDUCING OPERATIONAL RISKS using loan approval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1613B-A230-264D-938F-E5EF6F893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846443"/>
            <a:ext cx="6831673" cy="647181"/>
          </a:xfrm>
        </p:spPr>
        <p:txBody>
          <a:bodyPr>
            <a:normAutofit/>
          </a:bodyPr>
          <a:lstStyle/>
          <a:p>
            <a:r>
              <a:rPr lang="en-US" sz="1400" dirty="0"/>
              <a:t>PRESENTER</a:t>
            </a:r>
          </a:p>
          <a:p>
            <a:r>
              <a:rPr lang="en-US" sz="1600" i="1" dirty="0"/>
              <a:t>Lee Santos</a:t>
            </a:r>
          </a:p>
        </p:txBody>
      </p:sp>
    </p:spTree>
    <p:extLst>
      <p:ext uri="{BB962C8B-B14F-4D97-AF65-F5344CB8AC3E}">
        <p14:creationId xmlns:p14="http://schemas.microsoft.com/office/powerpoint/2010/main" val="329734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2E76-74F2-4043-A359-FA27EF5B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</a:t>
            </a:r>
            <a:br>
              <a:rPr lang="en-US" dirty="0"/>
            </a:br>
            <a:r>
              <a:rPr lang="en-US" dirty="0"/>
              <a:t>Risks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B662-8C54-4544-A4EB-9884A4699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Risk</a:t>
            </a:r>
          </a:p>
          <a:p>
            <a:pPr lvl="1"/>
            <a:r>
              <a:rPr lang="en-US" dirty="0"/>
              <a:t>Accounts for a large portion of risk for banks</a:t>
            </a:r>
          </a:p>
          <a:p>
            <a:pPr lvl="1"/>
            <a:r>
              <a:rPr lang="en-US" dirty="0"/>
              <a:t>Occurs when clients fail to meet contractual obligations</a:t>
            </a:r>
          </a:p>
          <a:p>
            <a:r>
              <a:rPr lang="en-US" dirty="0"/>
              <a:t>Operational Risks</a:t>
            </a:r>
          </a:p>
          <a:p>
            <a:pPr lvl="1"/>
            <a:r>
              <a:rPr lang="en-CA" dirty="0"/>
              <a:t>Include errors, fraud, or service interruptions</a:t>
            </a:r>
          </a:p>
          <a:p>
            <a:pPr lvl="1"/>
            <a:r>
              <a:rPr lang="en-CA" dirty="0"/>
              <a:t>Caused by people or processes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7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2E76-74F2-4043-A359-FA27EF5B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Risk</a:t>
            </a:r>
            <a:br>
              <a:rPr lang="en-US" dirty="0"/>
            </a:br>
            <a:r>
              <a:rPr lang="en-US" dirty="0"/>
              <a:t>Mitigation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B662-8C54-4544-A4EB-9884A4699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Risk Mitigation</a:t>
            </a:r>
          </a:p>
          <a:p>
            <a:pPr lvl="1"/>
            <a:r>
              <a:rPr lang="en-US" b="1" dirty="0"/>
              <a:t>Optimize</a:t>
            </a:r>
            <a:r>
              <a:rPr lang="en-US" dirty="0"/>
              <a:t> for loan approvals to increase client retention</a:t>
            </a:r>
          </a:p>
          <a:p>
            <a:pPr lvl="1"/>
            <a:r>
              <a:rPr lang="en-US" b="1" dirty="0"/>
              <a:t>Minimize</a:t>
            </a:r>
            <a:r>
              <a:rPr lang="en-US" dirty="0"/>
              <a:t> loan default risk</a:t>
            </a:r>
          </a:p>
          <a:p>
            <a:r>
              <a:rPr lang="en-US" dirty="0"/>
              <a:t>Operational Risk Mitigation</a:t>
            </a:r>
          </a:p>
          <a:p>
            <a:pPr lvl="1"/>
            <a:r>
              <a:rPr lang="en-CA" dirty="0"/>
              <a:t>Improve efficiency and accuracy of loan processing by eliminating subjective profiling and worker error during loan approval processes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Automated, unbiased </a:t>
            </a:r>
            <a:r>
              <a:rPr lang="en-US" u="sng" dirty="0"/>
              <a:t>heuristic for predicting risk values </a:t>
            </a:r>
            <a:r>
              <a:rPr lang="en-US" dirty="0"/>
              <a:t>based on client profiles using machine learning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0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6D1E-0C59-6E4E-B298-117AADB0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US" i="1" dirty="0"/>
          </a:p>
        </p:txBody>
      </p:sp>
      <p:pic>
        <p:nvPicPr>
          <p:cNvPr id="9" name="Content Placeholder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4BDC91E-B597-BFCA-B89A-A74B0C1F5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1399" y="1689100"/>
            <a:ext cx="3187700" cy="1219200"/>
          </a:xfr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E72F5D8-5FC1-8D2F-5B63-B0CD7EAAE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86" y="1689100"/>
            <a:ext cx="3187700" cy="30480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20CA7A5-D7A5-4B95-2767-8A39B23D6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63" y="1689100"/>
            <a:ext cx="3187700" cy="4483100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1F7D3C4-C393-D631-2E51-DC20E5A79CD7}"/>
              </a:ext>
            </a:extLst>
          </p:cNvPr>
          <p:cNvCxnSpPr>
            <a:cxnSpLocks/>
            <a:stCxn id="13" idx="2"/>
            <a:endCxn id="11" idx="1"/>
          </p:cNvCxnSpPr>
          <p:nvPr/>
        </p:nvCxnSpPr>
        <p:spPr>
          <a:xfrm rot="5400000" flipH="1" flipV="1">
            <a:off x="2279649" y="3598863"/>
            <a:ext cx="2959100" cy="2187573"/>
          </a:xfrm>
          <a:prstGeom prst="bentConnector4">
            <a:avLst>
              <a:gd name="adj1" fmla="val -7725"/>
              <a:gd name="adj2" fmla="val 8643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A516F53-4284-8023-D248-48F17935CC10}"/>
              </a:ext>
            </a:extLst>
          </p:cNvPr>
          <p:cNvCxnSpPr>
            <a:cxnSpLocks/>
            <a:stCxn id="11" idx="2"/>
            <a:endCxn id="9" idx="1"/>
          </p:cNvCxnSpPr>
          <p:nvPr/>
        </p:nvCxnSpPr>
        <p:spPr>
          <a:xfrm rot="5400000" flipH="1" flipV="1">
            <a:off x="6334917" y="2410618"/>
            <a:ext cx="2438400" cy="2214563"/>
          </a:xfrm>
          <a:prstGeom prst="bentConnector4">
            <a:avLst>
              <a:gd name="adj1" fmla="val -9375"/>
              <a:gd name="adj2" fmla="val 8598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2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6D1E-0C59-6E4E-B298-117AADB0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1128713" y="2471731"/>
            <a:ext cx="2428875" cy="1485900"/>
          </a:xfrm>
        </p:spPr>
        <p:txBody>
          <a:bodyPr/>
          <a:lstStyle/>
          <a:p>
            <a:r>
              <a:rPr lang="en-US" dirty="0"/>
              <a:t>Workflow</a:t>
            </a:r>
            <a:endParaRPr lang="en-US" i="1" dirty="0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2FA46453-C766-3BE7-B277-C50A62B0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214814" y="-657232"/>
            <a:ext cx="5957887" cy="821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9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14AD-1FAE-7564-D7E8-1B5AF389F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575822" y="2631770"/>
            <a:ext cx="2071688" cy="120015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616BDE-DEAE-A449-335C-978F67343DA6}"/>
              </a:ext>
            </a:extLst>
          </p:cNvPr>
          <p:cNvSpPr txBox="1">
            <a:spLocks/>
          </p:cNvSpPr>
          <p:nvPr/>
        </p:nvSpPr>
        <p:spPr>
          <a:xfrm>
            <a:off x="1211616" y="310924"/>
            <a:ext cx="6546497" cy="1174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XGBoost</a:t>
            </a:r>
            <a:r>
              <a:rPr lang="en-US" dirty="0"/>
              <a:t> Classifier</a:t>
            </a:r>
          </a:p>
          <a:p>
            <a:pPr lvl="1"/>
            <a:r>
              <a:rPr lang="en-US" dirty="0"/>
              <a:t>Provided best results</a:t>
            </a:r>
          </a:p>
          <a:p>
            <a:pPr lvl="2"/>
            <a:r>
              <a:rPr lang="en-US" dirty="0"/>
              <a:t>Precision score: 79, Accuracy score: 75</a:t>
            </a:r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73760DCC-633F-672F-8D86-9A0B67D91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737" y="357187"/>
            <a:ext cx="3349490" cy="6143625"/>
          </a:xfrm>
          <a:prstGeom prst="rect">
            <a:avLst/>
          </a:prstGeom>
        </p:spPr>
      </p:pic>
      <p:pic>
        <p:nvPicPr>
          <p:cNvPr id="15" name="Picture 14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BA3DF289-5EF5-A73D-116F-F9CCB4A2A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732" y="1609192"/>
            <a:ext cx="5654381" cy="48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6954-EF40-5B43-6538-A6F5A8B4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Parting thoughts…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88D7-A573-FB0B-E71E-9209D6DB7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775"/>
            <a:ext cx="9601200" cy="4238625"/>
          </a:xfrm>
        </p:spPr>
        <p:txBody>
          <a:bodyPr/>
          <a:lstStyle/>
          <a:p>
            <a:r>
              <a:rPr lang="en-US" dirty="0"/>
              <a:t>Proof-of-concept</a:t>
            </a:r>
          </a:p>
          <a:p>
            <a:r>
              <a:rPr lang="en-US" dirty="0"/>
              <a:t>Requires tweaking</a:t>
            </a:r>
          </a:p>
          <a:p>
            <a:r>
              <a:rPr lang="en-US" dirty="0"/>
              <a:t>Most of the legwork is frontloaded</a:t>
            </a:r>
          </a:p>
          <a:p>
            <a:pPr lvl="1"/>
            <a:r>
              <a:rPr lang="en-US" dirty="0"/>
              <a:t>Repeatable</a:t>
            </a:r>
          </a:p>
          <a:p>
            <a:pPr lvl="1"/>
            <a:r>
              <a:rPr lang="en-US" dirty="0"/>
              <a:t>Reliable</a:t>
            </a:r>
          </a:p>
          <a:p>
            <a:r>
              <a:rPr lang="en-US" dirty="0"/>
              <a:t>A deployed model can be accessed from </a:t>
            </a:r>
          </a:p>
        </p:txBody>
      </p:sp>
    </p:spTree>
    <p:extLst>
      <p:ext uri="{BB962C8B-B14F-4D97-AF65-F5344CB8AC3E}">
        <p14:creationId xmlns:p14="http://schemas.microsoft.com/office/powerpoint/2010/main" val="39242463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494</TotalTime>
  <Words>145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MP4: REDUCING OPERATIONAL RISKS using loan approval predictions</vt:lpstr>
      <vt:lpstr>Common Risks </vt:lpstr>
      <vt:lpstr>Risk Mitigation </vt:lpstr>
      <vt:lpstr>Workflow</vt:lpstr>
      <vt:lpstr>Workflow</vt:lpstr>
      <vt:lpstr>Results</vt:lpstr>
      <vt:lpstr>Parting thoughts…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routes between heathrow airport and bridge tower, London</dc:title>
  <dc:creator>Lee Santos</dc:creator>
  <cp:lastModifiedBy>Lee Santos</cp:lastModifiedBy>
  <cp:revision>15</cp:revision>
  <dcterms:created xsi:type="dcterms:W3CDTF">2022-04-08T18:29:11Z</dcterms:created>
  <dcterms:modified xsi:type="dcterms:W3CDTF">2022-05-21T00:05:48Z</dcterms:modified>
</cp:coreProperties>
</file>