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2"/>
  </p:notesMasterIdLst>
  <p:sldIdLst>
    <p:sldId id="256" r:id="rId2"/>
    <p:sldId id="283" r:id="rId3"/>
    <p:sldId id="257" r:id="rId4"/>
    <p:sldId id="289" r:id="rId5"/>
    <p:sldId id="290" r:id="rId6"/>
    <p:sldId id="296" r:id="rId7"/>
    <p:sldId id="308" r:id="rId8"/>
    <p:sldId id="293" r:id="rId9"/>
    <p:sldId id="292" r:id="rId10"/>
    <p:sldId id="297" r:id="rId11"/>
    <p:sldId id="298" r:id="rId12"/>
    <p:sldId id="299" r:id="rId13"/>
    <p:sldId id="300" r:id="rId14"/>
    <p:sldId id="301" r:id="rId15"/>
    <p:sldId id="304" r:id="rId16"/>
    <p:sldId id="310" r:id="rId17"/>
    <p:sldId id="305" r:id="rId18"/>
    <p:sldId id="306" r:id="rId19"/>
    <p:sldId id="307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7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137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 vs step-wise function</a:t>
            </a:r>
          </a:p>
          <a:p>
            <a:r>
              <a:rPr lang="en-CA" dirty="0"/>
              <a:t>Beware of over-fitting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32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Pruning=reducing size of 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Interpretability vs overfitting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395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Bootstrap sample: re-sample your data, but with replacement.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When determining how large the subset of features should be, general rule that gives good results is use sqrt(number of features)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2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4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of boosting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681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13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921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2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816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Dot color = true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Shaded region = predicted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Could theoretically have a region for every single datapoint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9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Splits like when a region contains only a single color (low </a:t>
            </a:r>
            <a:r>
              <a:rPr lang="en-CA" dirty="0" err="1"/>
              <a:t>gini</a:t>
            </a:r>
            <a:r>
              <a:rPr lang="en-CA" dirty="0"/>
              <a:t> score)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0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stepwise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73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this is using only one feature to predict the target variable (previous examples were using two features)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stepwise behavior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1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2022-05-04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regression-criteri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semble-methods-bagging-boosting-and-stacking-c9214a10a20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emy-eng-s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W05D3 – Trees and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Jeremy Eng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Credit: Zain Hasan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4820355" cy="4177553"/>
          </a:xfrm>
        </p:spPr>
        <p:txBody>
          <a:bodyPr>
            <a:normAutofit/>
          </a:bodyPr>
          <a:lstStyle/>
          <a:p>
            <a:r>
              <a:rPr lang="en-CA" sz="2000" dirty="0"/>
              <a:t>Leaf nodes will now give us a number, not a class.</a:t>
            </a:r>
          </a:p>
          <a:p>
            <a:r>
              <a:rPr lang="en-CA" sz="2000" dirty="0"/>
              <a:t>Regression tree criterion are calculated on the values in each region.</a:t>
            </a:r>
          </a:p>
          <a:p>
            <a:pPr lvl="1"/>
            <a:r>
              <a:rPr lang="en-CA" sz="1800" dirty="0"/>
              <a:t>Popular: MSE, MAE, Half-Poisson deviance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Minimized across all possible splits</a:t>
            </a:r>
          </a:p>
          <a:p>
            <a:endParaRPr lang="en-CA" sz="18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Regression Trees, Fig. 1">
            <a:extLst>
              <a:ext uri="{FF2B5EF4-FFF2-40B4-BE49-F238E27FC236}">
                <a16:creationId xmlns:a16="http://schemas.microsoft.com/office/drawing/2014/main" id="{D2078505-E4B3-4759-B250-24B766B17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/>
          <a:stretch/>
        </p:blipFill>
        <p:spPr bwMode="auto">
          <a:xfrm>
            <a:off x="6827289" y="1321554"/>
            <a:ext cx="4023868" cy="47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4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Graphical representation of linear regression with 1 predictor X">
            <a:extLst>
              <a:ext uri="{FF2B5EF4-FFF2-40B4-BE49-F238E27FC236}">
                <a16:creationId xmlns:a16="http://schemas.microsoft.com/office/drawing/2014/main" id="{49E91207-0F97-4626-A3A6-EF737336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108603"/>
            <a:ext cx="5100580" cy="31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ical representation of a regression tree with 1 predictor X">
            <a:extLst>
              <a:ext uri="{FF2B5EF4-FFF2-40B4-BE49-F238E27FC236}">
                <a16:creationId xmlns:a16="http://schemas.microsoft.com/office/drawing/2014/main" id="{23CF4488-5D7C-4143-AAD6-5421CDCA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59" y="2108602"/>
            <a:ext cx="5100583" cy="31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4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Regression tree fits non-linear data better than linear regression">
            <a:extLst>
              <a:ext uri="{FF2B5EF4-FFF2-40B4-BE49-F238E27FC236}">
                <a16:creationId xmlns:a16="http://schemas.microsoft.com/office/drawing/2014/main" id="{963510A0-0FB2-4349-B55E-34AF187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2178155"/>
            <a:ext cx="5527673" cy="34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4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98326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sz="1800" dirty="0"/>
              <a:t>Simple to understand and interpret.</a:t>
            </a:r>
          </a:p>
          <a:p>
            <a:pPr lvl="1"/>
            <a:r>
              <a:rPr lang="en-CA" sz="1800" dirty="0"/>
              <a:t>Can be visualized</a:t>
            </a:r>
          </a:p>
          <a:p>
            <a:pPr lvl="1"/>
            <a:r>
              <a:rPr lang="en-CA" sz="1800" dirty="0"/>
              <a:t>Requires little data preparation (doesn’t require normalization, can work with </a:t>
            </a:r>
            <a:r>
              <a:rPr lang="en-CA" sz="1800" dirty="0" err="1"/>
              <a:t>NaNs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Can handle multi-class classification well.</a:t>
            </a:r>
          </a:p>
          <a:p>
            <a:r>
              <a:rPr lang="en-CA" sz="2000" dirty="0"/>
              <a:t>Cons:</a:t>
            </a:r>
          </a:p>
          <a:p>
            <a:pPr lvl="1"/>
            <a:r>
              <a:rPr lang="en-CA" sz="1800" dirty="0"/>
              <a:t>Tendency to overfit (pruning techniques are needed)</a:t>
            </a:r>
          </a:p>
          <a:p>
            <a:pPr lvl="1"/>
            <a:r>
              <a:rPr lang="en-CA" sz="1800" dirty="0"/>
              <a:t>Can be unstable (small change to data may result in a completely different tree)</a:t>
            </a:r>
          </a:p>
          <a:p>
            <a:pPr lvl="1"/>
            <a:r>
              <a:rPr lang="en-CA" sz="1800" dirty="0"/>
              <a:t>Each node is locally optimized (not globally)</a:t>
            </a:r>
          </a:p>
          <a:p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713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5621867" cy="4836097"/>
          </a:xfrm>
        </p:spPr>
        <p:txBody>
          <a:bodyPr>
            <a:normAutofit/>
          </a:bodyPr>
          <a:lstStyle/>
          <a:p>
            <a:r>
              <a:rPr lang="en-CA" sz="2000" dirty="0"/>
              <a:t>Addresses the problem that decision trees are susceptible to over-fitting.</a:t>
            </a:r>
          </a:p>
          <a:p>
            <a:r>
              <a:rPr lang="en-CA" sz="2000" dirty="0"/>
              <a:t>General idea: fit a diverse set of trees by injecting “randomness”.</a:t>
            </a:r>
          </a:p>
          <a:p>
            <a:r>
              <a:rPr lang="en-CA" sz="2000" dirty="0"/>
              <a:t>Then use the most common (or average) of all the predictions as our single prediction.</a:t>
            </a:r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8191A14-2B50-55C1-01F3-D50C5496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60" y="1021474"/>
            <a:ext cx="4269735" cy="2298056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2CAD39-CF65-D8E6-D21D-747E85F2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81" y="3534101"/>
            <a:ext cx="3007794" cy="30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507839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Ways to inject randomness: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Create “bootstrap samples”, and then build a tree for each bootstrap sample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At each split, consider only a random subset of features.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 descr="An example of bootstrap sampling. Since objects are subsampled with... |  Download Scientific Diagram">
            <a:extLst>
              <a:ext uri="{FF2B5EF4-FFF2-40B4-BE49-F238E27FC236}">
                <a16:creationId xmlns:a16="http://schemas.microsoft.com/office/drawing/2014/main" id="{19D30D7A-D7EC-FBE3-DCFB-5313A8A2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90" y="1779204"/>
            <a:ext cx="5056488" cy="1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7831362-0E4D-278B-3D27-8D7D68B0B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96" y="3719013"/>
            <a:ext cx="3923594" cy="24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1"/>
            <a:ext cx="10905065" cy="325622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/>
              <a:t>Averaging many over-fitted models reduces variance.</a:t>
            </a:r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60E701-12BC-DEBD-9294-10A62004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0" y="2434113"/>
            <a:ext cx="599188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6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Accuracy</a:t>
            </a:r>
          </a:p>
          <a:p>
            <a:pPr lvl="1"/>
            <a:r>
              <a:rPr lang="en-CA" sz="1800" dirty="0"/>
              <a:t>Usually more accurate when compared to decision trees.</a:t>
            </a:r>
          </a:p>
          <a:p>
            <a:pPr lvl="1"/>
            <a:r>
              <a:rPr lang="en-CA" sz="1800" dirty="0"/>
              <a:t>Usually one of the best performing off-the-shelf classifiers.</a:t>
            </a:r>
          </a:p>
          <a:p>
            <a:r>
              <a:rPr lang="en-CA" sz="2000" dirty="0"/>
              <a:t>Speed</a:t>
            </a:r>
          </a:p>
          <a:p>
            <a:pPr lvl="1"/>
            <a:r>
              <a:rPr lang="en-CA" sz="1800" dirty="0"/>
              <a:t>Slower than decision trees because we are training multiple trees.</a:t>
            </a:r>
          </a:p>
          <a:p>
            <a:pPr lvl="1"/>
            <a:r>
              <a:rPr lang="en-CA" sz="1800" dirty="0"/>
              <a:t>But can easily parallelize training because trees are independent.</a:t>
            </a:r>
          </a:p>
          <a:p>
            <a:r>
              <a:rPr lang="en-CA" sz="2000" dirty="0"/>
              <a:t>Overfitting</a:t>
            </a:r>
          </a:p>
          <a:p>
            <a:pPr lvl="1"/>
            <a:r>
              <a:rPr lang="en-CA" sz="1800" dirty="0"/>
              <a:t>Addresses the over-fitting tendency of decision trees.</a:t>
            </a:r>
          </a:p>
          <a:p>
            <a:r>
              <a:rPr lang="en-CA" sz="2000" dirty="0"/>
              <a:t>Interpretability</a:t>
            </a:r>
          </a:p>
          <a:p>
            <a:pPr lvl="1"/>
            <a:r>
              <a:rPr lang="en-CA" sz="1800" dirty="0"/>
              <a:t>Decision trees are more interpretable than random forests.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50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79"/>
            <a:ext cx="10575824" cy="4933909"/>
          </a:xfrm>
        </p:spPr>
        <p:txBody>
          <a:bodyPr>
            <a:normAutofit/>
          </a:bodyPr>
          <a:lstStyle/>
          <a:p>
            <a:r>
              <a:rPr lang="en-CA" sz="2000" dirty="0"/>
              <a:t>Random Forests are an example of an ensemble method.</a:t>
            </a:r>
          </a:p>
          <a:p>
            <a:r>
              <a:rPr lang="en-US" sz="2000" dirty="0"/>
              <a:t>Ensemble methods are techniques that create multiple models (weak models) and then combine them to produce improved results.</a:t>
            </a:r>
          </a:p>
          <a:p>
            <a:r>
              <a:rPr lang="en-US" sz="2000" dirty="0"/>
              <a:t>Bagging (bootstrap and aggregate, e.g. random forest)</a:t>
            </a:r>
          </a:p>
          <a:p>
            <a:pPr lvl="1"/>
            <a:r>
              <a:rPr lang="en-CA" sz="1800" dirty="0"/>
              <a:t>Same type of weak model used, models learn in parallel, combined in a deterministic process.</a:t>
            </a:r>
          </a:p>
          <a:p>
            <a:pPr lvl="1"/>
            <a:r>
              <a:rPr lang="en-CA" sz="1800" dirty="0"/>
              <a:t>Addresses over-fitting.</a:t>
            </a:r>
          </a:p>
          <a:p>
            <a:r>
              <a:rPr lang="en-CA" sz="2000" dirty="0"/>
              <a:t>Boosting</a:t>
            </a:r>
          </a:p>
          <a:p>
            <a:pPr lvl="1"/>
            <a:r>
              <a:rPr lang="en-CA" sz="1800" dirty="0"/>
              <a:t>Add one model at a time that addresses the “shortcomings” of the current ensemble (iterative process).</a:t>
            </a:r>
          </a:p>
          <a:p>
            <a:pPr lvl="1"/>
            <a:r>
              <a:rPr lang="en-CA" sz="1800" dirty="0"/>
              <a:t>Aggregation (averaging) is done during training, not after.</a:t>
            </a:r>
          </a:p>
          <a:p>
            <a:pPr lvl="1"/>
            <a:r>
              <a:rPr lang="en-CA" sz="1800" dirty="0"/>
              <a:t>Addresses under-fitting.</a:t>
            </a:r>
          </a:p>
          <a:p>
            <a:r>
              <a:rPr lang="en-CA" sz="2000" dirty="0"/>
              <a:t>Stacking</a:t>
            </a:r>
          </a:p>
          <a:p>
            <a:pPr lvl="1"/>
            <a:r>
              <a:rPr lang="en-CA" sz="1800" dirty="0"/>
              <a:t>Use a variety of weak models as input to a “meta-model”.</a:t>
            </a:r>
          </a:p>
          <a:p>
            <a:pPr lvl="1"/>
            <a:r>
              <a:rPr lang="en-CA" sz="1800" dirty="0"/>
              <a:t>Similar to bagging, but can use different types of models.</a:t>
            </a:r>
          </a:p>
          <a:p>
            <a:r>
              <a:rPr lang="en-CA" sz="2200" dirty="0">
                <a:hlinkClick r:id="rId3"/>
              </a:rPr>
              <a:t>Source</a:t>
            </a:r>
            <a:endParaRPr lang="en-CA" sz="22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45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Methods: Boosting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4" cy="4488758"/>
          </a:xfrm>
        </p:spPr>
        <p:txBody>
          <a:bodyPr>
            <a:normAutofit/>
          </a:bodyPr>
          <a:lstStyle/>
          <a:p>
            <a:r>
              <a:rPr lang="en-CA" sz="2000" dirty="0"/>
              <a:t>AdaBoost (Adaptive Boosting)</a:t>
            </a: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3EA63E-D67B-A945-D6D5-3AFE3A0C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76" y="2236035"/>
            <a:ext cx="7606847" cy="4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/>
              <a:t>Introduction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95581" cy="4393982"/>
          </a:xfrm>
        </p:spPr>
        <p:txBody>
          <a:bodyPr>
            <a:noAutofit/>
          </a:bodyPr>
          <a:lstStyle/>
          <a:p>
            <a:r>
              <a:rPr lang="en-CA" sz="2000" dirty="0"/>
              <a:t>Instructor: Dr. Jeremy Eng (engj@saskpolytech.ca)</a:t>
            </a:r>
          </a:p>
          <a:p>
            <a:r>
              <a:rPr lang="en-CA" sz="2000" dirty="0"/>
              <a:t>Lead Cloud Applications and Data Instructor at </a:t>
            </a:r>
            <a:r>
              <a:rPr lang="en-CA" sz="2000" dirty="0" err="1"/>
              <a:t>Sask</a:t>
            </a:r>
            <a:r>
              <a:rPr lang="en-CA" sz="2000" dirty="0"/>
              <a:t> Polytech</a:t>
            </a:r>
          </a:p>
          <a:p>
            <a:r>
              <a:rPr lang="en-CA" sz="2000" dirty="0"/>
              <a:t>Born and raised in Saskatoon, Saskatchewan</a:t>
            </a:r>
          </a:p>
          <a:p>
            <a:r>
              <a:rPr lang="en-CA" sz="2000" dirty="0"/>
              <a:t>PhD in Statistics</a:t>
            </a:r>
          </a:p>
          <a:p>
            <a:r>
              <a:rPr lang="en-CA" sz="2000" dirty="0"/>
              <a:t>Research Areas:</a:t>
            </a:r>
          </a:p>
          <a:p>
            <a:pPr lvl="1"/>
            <a:r>
              <a:rPr lang="en-CA" sz="1800" dirty="0"/>
              <a:t>Big data simulations involving Monte Carlo techniques</a:t>
            </a:r>
          </a:p>
          <a:p>
            <a:pPr lvl="1"/>
            <a:r>
              <a:rPr lang="en-CA" sz="1800" dirty="0"/>
              <a:t>Developing and applying machine learning techniques to model COVID-19 spread in Saskatchewan and Canada (PMCMC)</a:t>
            </a:r>
          </a:p>
          <a:p>
            <a:r>
              <a:rPr lang="en-CA" sz="2000" dirty="0"/>
              <a:t>Microsoft Certified Trainer</a:t>
            </a:r>
          </a:p>
          <a:p>
            <a:r>
              <a:rPr lang="en-CA" sz="2000" dirty="0"/>
              <a:t>LinkedIn: </a:t>
            </a:r>
            <a:r>
              <a:rPr lang="en-CA" sz="2000" dirty="0">
                <a:hlinkClick r:id="rId3"/>
              </a:rPr>
              <a:t>https://www.linkedin.com/in/jeremy-eng-sk/</a:t>
            </a:r>
            <a:endParaRPr lang="en-CA" sz="2000" dirty="0"/>
          </a:p>
          <a:p>
            <a:endParaRPr lang="en-US" sz="2000" dirty="0"/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8" name="Isosceles Triangle 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4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A person with the arms crossed&#10;&#10;Description automatically generated with medium confidence">
            <a:extLst>
              <a:ext uri="{FF2B5EF4-FFF2-40B4-BE49-F238E27FC236}">
                <a16:creationId xmlns:a16="http://schemas.microsoft.com/office/drawing/2014/main" id="{9C469F5E-E8B2-4BE4-B102-555C9395D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843" y="1457471"/>
            <a:ext cx="3356688" cy="3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7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 err="1"/>
              <a:t>Jupyter</a:t>
            </a:r>
            <a:r>
              <a:rPr lang="en-CA" sz="3600" dirty="0"/>
              <a:t> Notebook Demo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0D44-4482-F647-5CD0-577E324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2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</a:t>
            </a:r>
          </a:p>
          <a:p>
            <a:pPr lvl="1"/>
            <a:r>
              <a:rPr lang="en-CA" sz="1800" dirty="0"/>
              <a:t>Classification Trees</a:t>
            </a:r>
          </a:p>
          <a:p>
            <a:pPr lvl="1"/>
            <a:r>
              <a:rPr lang="en-CA" sz="1800" dirty="0"/>
              <a:t>Regression Trees</a:t>
            </a:r>
          </a:p>
          <a:p>
            <a:r>
              <a:rPr lang="en-CA" sz="2000" dirty="0"/>
              <a:t>Random Forests</a:t>
            </a:r>
          </a:p>
          <a:p>
            <a:r>
              <a:rPr lang="en-CA" sz="2000" dirty="0"/>
              <a:t>Ensemble Methods</a:t>
            </a:r>
          </a:p>
          <a:p>
            <a:pPr lvl="1"/>
            <a:r>
              <a:rPr lang="en-CA" sz="1800" dirty="0"/>
              <a:t>Bagging</a:t>
            </a:r>
          </a:p>
          <a:p>
            <a:pPr lvl="1"/>
            <a:r>
              <a:rPr lang="en-CA" sz="1800" dirty="0"/>
              <a:t>Boosting</a:t>
            </a:r>
          </a:p>
          <a:p>
            <a:pPr lvl="1"/>
            <a:r>
              <a:rPr lang="en-CA" sz="1800" dirty="0"/>
              <a:t>Stacking</a:t>
            </a:r>
          </a:p>
          <a:p>
            <a:r>
              <a:rPr lang="en-CA" sz="2000" dirty="0"/>
              <a:t>Demo</a:t>
            </a:r>
            <a:endParaRPr lang="en-CA" sz="2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88D1EB-6BA9-4950-892A-364BDB36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241"/>
            <a:ext cx="5368569" cy="39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  <a:p>
            <a:r>
              <a:rPr lang="en-CA" sz="2000" dirty="0"/>
              <a:t>Terminology:</a:t>
            </a:r>
          </a:p>
          <a:p>
            <a:pPr lvl="1"/>
            <a:r>
              <a:rPr lang="en-CA" sz="1800" dirty="0"/>
              <a:t>Nodes and Branches</a:t>
            </a:r>
          </a:p>
          <a:p>
            <a:pPr lvl="1"/>
            <a:r>
              <a:rPr lang="en-CA" sz="1800" dirty="0"/>
              <a:t>Root, internal, and leaf nodes.</a:t>
            </a:r>
          </a:p>
          <a:p>
            <a:pPr lvl="1"/>
            <a:r>
              <a:rPr lang="en-CA" sz="1800" dirty="0"/>
              <a:t>Levels (depth)</a:t>
            </a:r>
          </a:p>
          <a:p>
            <a:r>
              <a:rPr lang="en-CA" sz="2200" dirty="0"/>
              <a:t>Let’s focus on classification trees first.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D1EC446D-40C9-4969-B45E-94A71A0C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3" y="2416543"/>
            <a:ext cx="6757644" cy="2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18AE8B12-1477-4864-80C1-6749DFB0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02" y="1985246"/>
            <a:ext cx="7202042" cy="40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8F3632-A893-AE5E-91E1-D1B87C2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58" y="1772718"/>
            <a:ext cx="6981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210755" cy="4531873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trees create regions in the feature space.</a:t>
            </a:r>
            <a:endParaRPr lang="en-CA" sz="2000" dirty="0"/>
          </a:p>
          <a:p>
            <a:r>
              <a:rPr lang="en-CA" sz="2000" dirty="0"/>
              <a:t>Logistic regression creates a single decision boundary line.</a:t>
            </a:r>
          </a:p>
          <a:p>
            <a:r>
              <a:rPr lang="en-CA" sz="2000" dirty="0"/>
              <a:t>Example of over-fitting (2 features).</a:t>
            </a:r>
          </a:p>
          <a:p>
            <a:pPr lvl="1"/>
            <a:r>
              <a:rPr lang="en-CA" sz="1800" dirty="0"/>
              <a:t>Main drawback with Trees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4F591F-C0F4-4F83-9AD6-4B1CF743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12" y="1321553"/>
            <a:ext cx="5676445" cy="254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AE4D-23CC-4496-B2EF-EBFD4F20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12" y="4070621"/>
            <a:ext cx="5760414" cy="25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33964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How do we decide the split in an optimal way?</a:t>
            </a:r>
          </a:p>
          <a:p>
            <a:r>
              <a:rPr lang="en-CA" sz="2000" dirty="0"/>
              <a:t>Pick a criterion and minimize it across possible splits</a:t>
            </a:r>
          </a:p>
          <a:p>
            <a:pPr lvl="1"/>
            <a:r>
              <a:rPr lang="en-CA" sz="1800" dirty="0"/>
              <a:t>Based on the proportions after split</a:t>
            </a:r>
          </a:p>
          <a:p>
            <a:pPr lvl="1"/>
            <a:r>
              <a:rPr lang="en-CA" sz="1800" dirty="0"/>
              <a:t>Popular: Gini, entropy, misclassification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r>
              <a:rPr lang="en-CA" sz="2000" dirty="0"/>
              <a:t>Ex: Gini impurity</a:t>
            </a:r>
          </a:p>
          <a:p>
            <a:pPr lvl="1"/>
            <a:r>
              <a:rPr lang="en-CA" sz="1800" i="1" dirty="0"/>
              <a:t>C</a:t>
            </a:r>
            <a:r>
              <a:rPr lang="en-CA" sz="1800" dirty="0"/>
              <a:t>=number of classes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i</a:t>
            </a:r>
            <a:r>
              <a:rPr lang="en-CA" sz="1800" i="1" dirty="0"/>
              <a:t>)</a:t>
            </a:r>
            <a:r>
              <a:rPr lang="en-CA" sz="1800" dirty="0"/>
              <a:t>=proportion of class </a:t>
            </a:r>
            <a:r>
              <a:rPr lang="en-CA" sz="1800" i="1" dirty="0" err="1"/>
              <a:t>i</a:t>
            </a:r>
            <a:endParaRPr lang="en-CA" sz="1800" i="1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67745AF-4ADF-42AB-8442-A4E538178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7" y="4438514"/>
            <a:ext cx="2784606" cy="1014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4D00CE-D0E0-4C2D-BD0E-B730D7E7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07"/>
          <a:stretch/>
        </p:blipFill>
        <p:spPr>
          <a:xfrm>
            <a:off x="6832047" y="731790"/>
            <a:ext cx="3722696" cy="3329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C503CD-2C5D-48F4-8D94-5333EBCC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12" y="4119193"/>
            <a:ext cx="3928165" cy="26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7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947</Words>
  <Application>Microsoft Office PowerPoint</Application>
  <PresentationFormat>Widescreen</PresentationFormat>
  <Paragraphs>155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W05D3 – Trees and Forests</vt:lpstr>
      <vt:lpstr>Introduction</vt:lpstr>
      <vt:lpstr>Outline</vt:lpstr>
      <vt:lpstr>Decision Trees</vt:lpstr>
      <vt:lpstr>Decision Trees</vt:lpstr>
      <vt:lpstr>Classification Trees</vt:lpstr>
      <vt:lpstr>Classification Trees</vt:lpstr>
      <vt:lpstr>Classification Trees vs Logistic Regression</vt:lpstr>
      <vt:lpstr>Classification Trees</vt:lpstr>
      <vt:lpstr>Regression Trees</vt:lpstr>
      <vt:lpstr>Regression Trees vs Linear Regression</vt:lpstr>
      <vt:lpstr>Regression Trees vs Linear Regression</vt:lpstr>
      <vt:lpstr>Decision Trees: Pros and Cons</vt:lpstr>
      <vt:lpstr>Random Forests</vt:lpstr>
      <vt:lpstr>Random Forests</vt:lpstr>
      <vt:lpstr>Random Forests</vt:lpstr>
      <vt:lpstr>Random Forests</vt:lpstr>
      <vt:lpstr>Ensemble Methods</vt:lpstr>
      <vt:lpstr>Ensemble Methods: Boosting Example</vt:lpstr>
      <vt:lpstr>Jupyter Notebook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Eng, Jeremy</cp:lastModifiedBy>
  <cp:revision>74</cp:revision>
  <dcterms:created xsi:type="dcterms:W3CDTF">2022-03-22T03:04:09Z</dcterms:created>
  <dcterms:modified xsi:type="dcterms:W3CDTF">2022-05-04T15:58:34Z</dcterms:modified>
</cp:coreProperties>
</file>