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5"/>
    <p:restoredTop sz="94673"/>
  </p:normalViewPr>
  <p:slideViewPr>
    <p:cSldViewPr snapToGrid="0" snapToObjects="1">
      <p:cViewPr>
        <p:scale>
          <a:sx n="119" d="100"/>
          <a:sy n="119" d="100"/>
        </p:scale>
        <p:origin x="8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20:00:33.1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16383,'71'0'0,"22"4"0,-17-3 0,-16 2 0,5-1 0,0-2 0,1 0 0,15 0 0,4 0 0,9 0 0,0 0 0,-10 0 0,0 0 0,-12 0 0,2 0 0,-4 0 0,5-1 0,0 2 0,-2 0 0,4 1 0,-4 0 0,1-2 0,-2 1 0,15 2 0,-2-1 0,-26-2 0,-2 0 0,14 0 0,1 0 0,-19 0 0,0 0 0,11 0 0,-1 0 0,27 0 0,-8 0 0,-1 0 0,-2 0 0,-3 0 0,-13 0 0,13 0 0,-13 0 0,13 0 0,-6 0 0,-22 0 0,0 0 0,-16 0 0,-2 0 0,-4 0 0,-4 0 0,-5 0 0,13-4 0,-13 4 0,21-4 0,-8 4 0,7 0 0,-3 0 0,-13 0 0,1 0 0,1 0 0,-10 0 0,12 0 0,-12 0 0,9 0 0,-10 0 0,6 0 0,-44 30 0,10-15 0,-45 24 0,14-26 0,-18 3 0,-20-6 0,0 3 0,30-10 0,-3-1 0,1 3 0,-2-1 0,-7-3 0,-3-1 0,-6 2 0,-3 0 0,-8-2 0,-2 0 0,-7 3 0,0-1 0,15-1 0,-1 0 0,-20 1 0,2 1 0,31-1 0,-1 0 0,-29 0 0,0 2 0,29 1 0,3 0 0,-8-2 0,2 0 0,17 1 0,2 0 0,1-2 0,0 1 0,-5 4 0,0 0 0,-39 3 0,45-3 0,1 0 0,-31 6 0,0-3 0,0 3 0,18-9 0,-13 4 0,27-7 0,-11 7 0,27-7 0,10 2 0,12-3 0,-21 0 0,16 0 0,-24 0 0,20-3 0,1 2 0,4-2 0,-7-1 0,5 3 0,-9-2 0,3 3 0,3 0 0,1 0 0,8-3 0,-7 2 0,6-3 0,-10 4 0,6 4 0,-7-3 0,11 2 0,53-3 0,4-4 0,4 3 0,4 1 0,44-4 0,-39 4 0,6 0 0,6 0 0,7 0 0,-2 0 0,21 0 0,2 0 0,-10 0 0,5-1 0,-4 2 0,-19 0 0,-3 1 0,0 0 0,3-2 0,0 0 0,0 1 0,-1 0 0,0 1 0,-4 0 0,12-2 0,-3 0 0,15 0 0,-1 0 0,-19 0 0,-2 0 0,-1 0 0,0 0 0,11 0 0,-4 0 0,20 0 0,-40 0 0,-1 0 0,24 0 0,-33 0 0,-12 0 0,-20 0 0,0 0 0,9 0 0,2 0 0,4 0 0,4 0 0,-10 0 0,19 0 0,-13 0 0,9 0 0,-8 0 0,-6 0 0,-2 0 0,-5 0 0,1 0 0,4 0 0,4 0 0,4-4 0,0 3 0,5-2 0,-11 3 0,4 0 0,-13 0 0,7 0 0,-1 0 0,-2 0 0,2 0 0,0 0 0,-5 0 0,7 0 0,-8 0 0,9 0 0,-5 0 0,-1 0 0,2 0 0,-2 0 0,4 0 0,7 0 0,-12 0 0,7 0 0,-9-4 0,3 4 0,6-4 0,-8 4 0,8 0 0,-7 0 0,-1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9:44:19.4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815 46 8191,'-42'-23'0,"17"11"5063,-11 1-5063,20 17 2818,2 2-2818,2 5 1719,-1 0-1719,5 3 6784,2-2-6784,-2 9 0,5-8 0,-3 15 0,1-5 0,2 7 0,-3 7 0,2 23 0,-2 0-460,1-14 0,0 2 460,0-4 0,-1 1 0,-2 3 0,0 2 0,-1-1 0,0-1 0,-4-5 0,0-3 0,-5 19-24,-15-1 24,7-25 0,-11 4 0,-3-14 0,9-10 0,-9-1 919,6 1-919,-9 1 25,9-2-25,-14 4 0,19-6 0,-23 7 0,23-5 0,7-2 0,17-3 0,22 8 0,1-5 0,18 24 0,-11-15 0,21 27 0,-19-19 0,19 24 0,-20-22 0,10 21 0,-19-25 0,2 9 0,-7-2 0,0 13 0,7 24 0,-8-10 0,-2-12 0,1 2-642,-4-7 1,-1 0 641,4 18 0,0-1 0,-3-14 0,-1-2-278,0 9 1,0-2 277,-2 18-90,0 0 90,-3-3 0,0-17 0,0-4 0,0 12 1240,0-26-1240,0 39 589,3-29-589,1 7 0,2 2 0,2 5 0,3 0 0,1-2 0,-1-2 0,-2-8 0,1-3 0,-1-5 99,0 8-99,-3-13 0,-1-9 0,1 8 0,-1-12 0,-2 2 0,2-4 0,-2-2 0,3 2 0,-1 0 0,0-2 0,1 0 0,-1-5 0,3 4 0,-2-5 0,1 4 0,-1-5 0,4-1 0,-4 1 0,7-1 0,-7 1 0,7 2 0,-7-4 0,5 3 0,-6-4 0,0 0 0,0 1 0,0-4 0,-2 5 0,2-6 0,-2 3 0,2 0 0,0-2 0,1 2 0,-1-1 0,0-1 0,-2 2 0,-1-3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9:44:21.8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887 47 24575,'0'-11'0,"0"2"0,-3 5 0,0-4 0,-7 6 0,1-7 0,-10 9 0,7-3 0,-7 6 0,5 3 0,-6 8 0,3 4 0,-9 10 0,7-1 0,-11 16 0,8 3 0,-3 5 0,3 13 0,9-18 0,-1 10 0,7 5 0,-5-6 0,5 20 0,-3-4 0,1 1 0,-1 7-456,-6-7 456,2-1 0,-4-13 0,3-6 0,-4-5 0,4-2 0,0-4 0,-2 5 0,-5-3 456,-11 15-456,5-14 0,-16 13 0,-6-16-564,5 3 564,11-21 0,1-2 0,-11 7 0,1-1 0,17-13 0,23-7 0,6-1 0,13-5 0,4 8 0,20-1 564,-5 7-564,14 3 0,-19-2 0,8 12 0,-10-1 0,6 14 0,-1-3 0,-4 6 0,1-2 0,-9 3 0,0-1 0,-8 0 0,-2 0 0,-5-4 0,0 3 0,0-6 0,-3-5 0,5 10 0,-7 0 0,8 19 0,-9-9 0,3 15 0,-3-8 0,0-3 0,3 20 0,0-35 0,4 30 0,2-20 0,-3 0 0,8-1 0,-9-27 0,8 10 0,-12-21 0,4 4 0,-2-10 0,-3 1 0,5 5 0,-4-1 0,4 15 0,-5-10 0,5 10 0,-2-5 0,3 0 0,-3-1 0,4 0 0,-3-9 0,4 4 0,-3-4 0,0-1 0,1-1 0,1-2 0,2 5 0,-1-4 0,2 5 0,-4-7 0,2 1 0,-3-4 0,0 3 0,0-3 0,1 1 0,4 5 0,-4-5 0,5 3 0,-8-1 0,1-6 0,-1 6 0,2-5 0,1 4 0,-1-1 0,0-1 0,0 3 0,1-2 0,-1 2 0,0-2 0,-2 1 0,2-4 0,-2 5 0,-1-3 0,3 1 0,-2 2 0,0-3 0,-1 1 0,-2-2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9:45:06.8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815 46 8191,'-42'-23'0,"17"11"5063,-11 1-5063,20 17 2818,2 2-2818,2 5 1719,-1 0-1719,5 3 6784,2-2-6784,-2 9 0,5-8 0,-3 15 0,1-5 0,2 7 0,-3 7 0,2 23 0,-2 0-460,1-14 0,0 2 460,0-4 0,-1 1 0,-2 3 0,0 2 0,-1-1 0,0-1 0,-4-5 0,0-3 0,-5 19-24,-15-1 24,7-25 0,-11 4 0,-3-14 0,9-10 0,-9-1 919,6 1-919,-9 1 25,9-2-25,-14 4 0,19-6 0,-23 7 0,23-5 0,7-2 0,17-3 0,22 8 0,1-5 0,18 24 0,-11-15 0,21 27 0,-19-19 0,19 24 0,-20-22 0,10 21 0,-19-25 0,2 9 0,-7-2 0,1 13 0,5 24 0,-7-10 0,-2-12 0,1 2-642,-4-7 1,-1 0 641,4 18 0,0-1 0,-3-14 0,-1-2-278,0 9 1,0-2 277,-2 18-90,0 0 90,-3-3 0,0-17 0,0-4 0,0 12 1240,0-26-1240,0 39 589,3-29-589,1 7 0,2 2 0,2 5 0,3 0 0,1-2 0,-1-2 0,-2-8 0,1-3 0,-1-5 99,0 8-99,-3-13 0,-1-9 0,1 8 0,-1-12 0,-2 2 0,2-4 0,-2-2 0,3 2 0,-1 0 0,0-2 0,1 0 0,-1-5 0,3 4 0,-2-5 0,1 4 0,-1-5 0,4-1 0,-4 1 0,7-1 0,-7 1 0,7 2 0,-7-4 0,5 3 0,-6-4 0,0 0 0,0 1 0,0-4 0,-2 5 0,2-6 0,-2 3 0,2 0 0,0-2 0,1 2 0,-1-1 0,0-1 0,-2 2 0,-1-3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9:45:06.8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887 47 24575,'0'-11'0,"0"2"0,-3 5 0,0-4 0,-7 6 0,1-7 0,-10 9 0,7-3 0,-7 6 0,5 3 0,-6 8 0,3 4 0,-9 10 0,7-1 0,-11 16 0,8 3 0,-3 5 0,3 13 0,9-18 0,-1 10 0,7 5 0,-5-6 0,5 20 0,-3-4 0,1 1 0,-1 7-456,-6-7 456,2-1 0,-4-13 0,3-6 0,-4-5 0,4-2 0,0-4 0,-2 5 0,-5-3 456,-11 15-456,5-14 0,-16 13 0,-6-16-564,5 3 564,11-21 0,1-2 0,-11 7 0,1-1 0,17-13 0,23-7 0,6-1 0,13-5 0,4 8 0,20-1 564,-5 7-564,14 3 0,-19-2 0,8 12 0,-10-1 0,6 14 0,-1-3 0,-4 6 0,1-2 0,-9 3 0,0-1 0,-8 0 0,-2 0 0,-5-4 0,0 3 0,0-6 0,-3-5 0,5 10 0,-7 0 0,8 19 0,-9-9 0,3 15 0,-3-8 0,0-3 0,3 20 0,0-35 0,4 30 0,2-20 0,-3 0 0,8-1 0,-9-27 0,8 10 0,-12-21 0,4 4 0,-2-10 0,-3 1 0,5 5 0,-4-1 0,4 15 0,-5-10 0,5 10 0,-2-5 0,3 0 0,-3-1 0,4 0 0,-3-9 0,4 4 0,-3-4 0,0-1 0,1-1 0,1-2 0,2 5 0,-1-4 0,2 5 0,-4-7 0,2 1 0,-3-4 0,0 3 0,0-3 0,1 1 0,4 5 0,-4-5 0,5 3 0,-8-1 0,1-6 0,-1 6 0,2-5 0,1 4 0,-1-1 0,0-1 0,0 3 0,1-2 0,-1 2 0,0-2 0,-2 1 0,2-4 0,-2 5 0,-1-3 0,3 1 0,-2 2 0,0-3 0,-1 1 0,-2-2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A91B5-879B-D649-AE49-F4E2AEAA9F47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C9A1-2EBB-534F-A5AA-2AA44A2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9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4C9A1-2EBB-534F-A5AA-2AA44A28B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5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8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6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5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2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6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1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June 3,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0199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17861-0854-1055-44D5-CECC4EEB2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21" y="1228550"/>
            <a:ext cx="5091849" cy="29472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/>
              <a:t>recognizing</a:t>
            </a:r>
            <a:br>
              <a:rPr lang="en-US" dirty="0"/>
            </a:br>
            <a:r>
              <a:rPr lang="en-US" dirty="0"/>
              <a:t>Duplications</a:t>
            </a:r>
            <a:br>
              <a:rPr lang="en-US" dirty="0"/>
            </a:br>
            <a:r>
              <a:rPr lang="en-US" dirty="0"/>
              <a:t>between queries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DDCEF-3E94-9C6A-8D1A-40CEB1AF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/>
              <a:t>Presented by Lee santos</a:t>
            </a:r>
          </a:p>
          <a:p>
            <a:pPr algn="l"/>
            <a:r>
              <a:rPr lang="en-US" sz="1400" dirty="0"/>
              <a:t>Using quora dataset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blue mesh and nodes">
            <a:extLst>
              <a:ext uri="{FF2B5EF4-FFF2-40B4-BE49-F238E27FC236}">
                <a16:creationId xmlns:a16="http://schemas.microsoft.com/office/drawing/2014/main" id="{E39BCC7C-6C59-38AA-A3E4-89BAF4A9C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8" r="21861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363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28DA1-4E32-45DD-59EA-76954EEE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600"/>
              <a:t>The issue with user-driven q&amp;a solutions</a:t>
            </a:r>
          </a:p>
        </p:txBody>
      </p:sp>
      <p:pic>
        <p:nvPicPr>
          <p:cNvPr id="5" name="Picture 4" descr="Related search results recognizing duplications and offering suggestions.">
            <a:extLst>
              <a:ext uri="{FF2B5EF4-FFF2-40B4-BE49-F238E27FC236}">
                <a16:creationId xmlns:a16="http://schemas.microsoft.com/office/drawing/2014/main" id="{836C105E-33AC-A94A-9ABF-EB31AF148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33" b="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5D5A-5E07-88BB-90AA-87943BB2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7944" y="2268638"/>
            <a:ext cx="3553428" cy="39816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Dilution of quality answers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Answers split between query pages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Answer ratings become less effective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Less answers per query page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Less effective search results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Increased sensitivity to search terms used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Noisier results = less relevant searches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Introduces </a:t>
            </a:r>
          </a:p>
          <a:p>
            <a:pPr lvl="3">
              <a:lnSpc>
                <a:spcPct val="110000"/>
              </a:lnSpc>
            </a:pP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F92151D-9518-6224-273F-F5E2CCE5FDF0}"/>
                  </a:ext>
                </a:extLst>
              </p14:cNvPr>
              <p14:cNvContentPartPr/>
              <p14:nvPr/>
            </p14:nvContentPartPr>
            <p14:xfrm>
              <a:off x="203199" y="1220076"/>
              <a:ext cx="1365840" cy="114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F92151D-9518-6224-273F-F5E2CCE5FD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559" y="1112076"/>
                <a:ext cx="1473480" cy="3304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88EA2EA9-6D70-0237-B00A-AE398155FF4D}"/>
              </a:ext>
            </a:extLst>
          </p:cNvPr>
          <p:cNvSpPr/>
          <p:nvPr/>
        </p:nvSpPr>
        <p:spPr>
          <a:xfrm>
            <a:off x="833377" y="1724629"/>
            <a:ext cx="5856790" cy="460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8B87-8CAF-137F-A5FD-593F51FA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duplications using nlp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7DEB-CBF8-EAA9-9CDC-D537E2A9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6496"/>
            <a:ext cx="10241280" cy="395935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Quora dataset</a:t>
            </a:r>
          </a:p>
          <a:p>
            <a:pPr lvl="1"/>
            <a:r>
              <a:rPr lang="en-US" dirty="0"/>
              <a:t>Dataset compares two questions with labels to classify duplicates</a:t>
            </a:r>
          </a:p>
          <a:p>
            <a:pPr lvl="1"/>
            <a:r>
              <a:rPr lang="en-US" dirty="0"/>
              <a:t>Cleaning</a:t>
            </a:r>
          </a:p>
          <a:p>
            <a:pPr lvl="2"/>
            <a:r>
              <a:rPr lang="en-US" dirty="0"/>
              <a:t>Tokenize using “nltk.word_tokenize”</a:t>
            </a:r>
          </a:p>
          <a:p>
            <a:pPr lvl="2"/>
            <a:r>
              <a:rPr lang="en-US" dirty="0"/>
              <a:t>Filter for alphanumeric values (accounting for error codes and other important numeric features)</a:t>
            </a:r>
          </a:p>
          <a:p>
            <a:pPr lvl="2"/>
            <a:r>
              <a:rPr lang="en-US" dirty="0"/>
              <a:t>Remove stop words</a:t>
            </a:r>
          </a:p>
          <a:p>
            <a:pPr lvl="2"/>
            <a:r>
              <a:rPr lang="en-US" dirty="0"/>
              <a:t>Lemmatize</a:t>
            </a:r>
          </a:p>
          <a:p>
            <a:pPr lvl="2"/>
            <a:r>
              <a:rPr lang="en-US" dirty="0"/>
              <a:t>Remove single characters</a:t>
            </a:r>
          </a:p>
          <a:p>
            <a:pPr lvl="2"/>
            <a:r>
              <a:rPr lang="en-US" dirty="0"/>
              <a:t>Did not filter for unique values; assumption that repeat words imply significance</a:t>
            </a:r>
          </a:p>
        </p:txBody>
      </p:sp>
    </p:spTree>
    <p:extLst>
      <p:ext uri="{BB962C8B-B14F-4D97-AF65-F5344CB8AC3E}">
        <p14:creationId xmlns:p14="http://schemas.microsoft.com/office/powerpoint/2010/main" val="265126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67C0-B88B-05D3-2202-62C7D1EB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queries:</a:t>
            </a:r>
            <a:br>
              <a:rPr lang="en-US" dirty="0"/>
            </a:br>
            <a:r>
              <a:rPr lang="en-US" dirty="0"/>
              <a:t>Idea &amp;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7BB8D-0C92-2E86-2FC6-26A75F336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3907007" cy="3959352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Combine tokenized, cleaned question columns to generate new feature</a:t>
            </a:r>
          </a:p>
          <a:p>
            <a:r>
              <a:rPr lang="en-US" dirty="0"/>
              <a:t>Resulting column should exhibit patterns of duplication or otherwise</a:t>
            </a:r>
          </a:p>
          <a:p>
            <a:r>
              <a:rPr lang="en-US" dirty="0"/>
              <a:t>Vectorize</a:t>
            </a:r>
          </a:p>
          <a:p>
            <a:pPr lvl="1"/>
            <a:r>
              <a:rPr lang="en-US" dirty="0"/>
              <a:t>Used TF-IDF</a:t>
            </a:r>
          </a:p>
          <a:p>
            <a:pPr lvl="1"/>
            <a:r>
              <a:rPr lang="en-US" dirty="0"/>
              <a:t>Limited output with “min_df = 10” to decrease number of parameters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AE0DB-0D7B-B05F-06F0-488650698533}"/>
              </a:ext>
            </a:extLst>
          </p:cNvPr>
          <p:cNvSpPr/>
          <p:nvPr/>
        </p:nvSpPr>
        <p:spPr>
          <a:xfrm>
            <a:off x="9321737" y="2395959"/>
            <a:ext cx="590052" cy="335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0177C-E219-02C0-2268-C0A5E5C6C61A}"/>
              </a:ext>
            </a:extLst>
          </p:cNvPr>
          <p:cNvSpPr/>
          <p:nvPr/>
        </p:nvSpPr>
        <p:spPr>
          <a:xfrm>
            <a:off x="9321737" y="2777923"/>
            <a:ext cx="590052" cy="335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F86A89-C538-6264-13EA-1107A48F70E6}"/>
              </a:ext>
            </a:extLst>
          </p:cNvPr>
          <p:cNvSpPr/>
          <p:nvPr/>
        </p:nvSpPr>
        <p:spPr>
          <a:xfrm>
            <a:off x="9321737" y="3159887"/>
            <a:ext cx="590052" cy="3356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61FD-863A-1F08-437B-E5FCC57C8039}"/>
              </a:ext>
            </a:extLst>
          </p:cNvPr>
          <p:cNvSpPr/>
          <p:nvPr/>
        </p:nvSpPr>
        <p:spPr>
          <a:xfrm>
            <a:off x="9321737" y="3541851"/>
            <a:ext cx="590052" cy="3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35E2DE-BE0A-EED6-F211-A1B04F1659AE}"/>
              </a:ext>
            </a:extLst>
          </p:cNvPr>
          <p:cNvSpPr/>
          <p:nvPr/>
        </p:nvSpPr>
        <p:spPr>
          <a:xfrm>
            <a:off x="9321737" y="4172673"/>
            <a:ext cx="590052" cy="335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0F4AD-82A9-92ED-4340-AD4397AF3969}"/>
              </a:ext>
            </a:extLst>
          </p:cNvPr>
          <p:cNvSpPr/>
          <p:nvPr/>
        </p:nvSpPr>
        <p:spPr>
          <a:xfrm>
            <a:off x="9321737" y="4936601"/>
            <a:ext cx="590052" cy="335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05921C-7C87-6CCC-54F0-6DCBBB4AA12B}"/>
              </a:ext>
            </a:extLst>
          </p:cNvPr>
          <p:cNvSpPr/>
          <p:nvPr/>
        </p:nvSpPr>
        <p:spPr>
          <a:xfrm>
            <a:off x="9321737" y="5318565"/>
            <a:ext cx="590052" cy="3356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B042E9-0C19-1EC6-BBC1-EB3BED630661}"/>
              </a:ext>
            </a:extLst>
          </p:cNvPr>
          <p:cNvSpPr/>
          <p:nvPr/>
        </p:nvSpPr>
        <p:spPr>
          <a:xfrm>
            <a:off x="9321737" y="4554637"/>
            <a:ext cx="590052" cy="3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90D65D-2172-CEC0-1103-FCF916EFAA95}"/>
              </a:ext>
            </a:extLst>
          </p:cNvPr>
          <p:cNvSpPr/>
          <p:nvPr/>
        </p:nvSpPr>
        <p:spPr>
          <a:xfrm>
            <a:off x="10677904" y="2586941"/>
            <a:ext cx="590052" cy="335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EE555D-5E46-7479-5321-7FBEC9BA1F74}"/>
              </a:ext>
            </a:extLst>
          </p:cNvPr>
          <p:cNvSpPr/>
          <p:nvPr/>
        </p:nvSpPr>
        <p:spPr>
          <a:xfrm>
            <a:off x="10677904" y="2968905"/>
            <a:ext cx="590052" cy="335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531EB1-A392-47F4-A756-6371848E99CD}"/>
              </a:ext>
            </a:extLst>
          </p:cNvPr>
          <p:cNvSpPr/>
          <p:nvPr/>
        </p:nvSpPr>
        <p:spPr>
          <a:xfrm>
            <a:off x="10677904" y="3350869"/>
            <a:ext cx="590052" cy="3356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1BC354-949A-1984-5976-872CE77D741C}"/>
              </a:ext>
            </a:extLst>
          </p:cNvPr>
          <p:cNvSpPr/>
          <p:nvPr/>
        </p:nvSpPr>
        <p:spPr>
          <a:xfrm>
            <a:off x="10677904" y="3732833"/>
            <a:ext cx="590052" cy="3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33A947-0EED-8112-6459-54F1671F369C}"/>
              </a:ext>
            </a:extLst>
          </p:cNvPr>
          <p:cNvSpPr/>
          <p:nvPr/>
        </p:nvSpPr>
        <p:spPr>
          <a:xfrm>
            <a:off x="10677904" y="4126371"/>
            <a:ext cx="590052" cy="335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481A87-0DC1-03F9-8E35-57562C7739D2}"/>
              </a:ext>
            </a:extLst>
          </p:cNvPr>
          <p:cNvSpPr/>
          <p:nvPr/>
        </p:nvSpPr>
        <p:spPr>
          <a:xfrm>
            <a:off x="10677904" y="4890299"/>
            <a:ext cx="590052" cy="335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2F35AF-BE2F-AAAB-5F45-76E52164EEA5}"/>
              </a:ext>
            </a:extLst>
          </p:cNvPr>
          <p:cNvSpPr/>
          <p:nvPr/>
        </p:nvSpPr>
        <p:spPr>
          <a:xfrm>
            <a:off x="10677904" y="5266476"/>
            <a:ext cx="590052" cy="3356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533E9-53C1-7300-873E-37DA8129C550}"/>
              </a:ext>
            </a:extLst>
          </p:cNvPr>
          <p:cNvSpPr/>
          <p:nvPr/>
        </p:nvSpPr>
        <p:spPr>
          <a:xfrm>
            <a:off x="10677904" y="4519909"/>
            <a:ext cx="590052" cy="3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2705AF-F134-ADCB-04CE-A2282D916408}"/>
              </a:ext>
            </a:extLst>
          </p:cNvPr>
          <p:cNvGrpSpPr/>
          <p:nvPr/>
        </p:nvGrpSpPr>
        <p:grpSpPr>
          <a:xfrm>
            <a:off x="10181869" y="2754774"/>
            <a:ext cx="319222" cy="2712191"/>
            <a:chOff x="9195279" y="2517156"/>
            <a:chExt cx="444600" cy="30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CE2F54-8AFD-6AD0-9F17-1F6114FB6CFD}"/>
                    </a:ext>
                  </a:extLst>
                </p14:cNvPr>
                <p14:cNvContentPartPr/>
                <p14:nvPr/>
              </p14:nvContentPartPr>
              <p14:xfrm>
                <a:off x="9208599" y="2517156"/>
                <a:ext cx="409320" cy="1488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CE2F54-8AFD-6AD0-9F17-1F6114FB6CF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83518" y="2496675"/>
                  <a:ext cx="458980" cy="15295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89C082-9433-A94F-0166-294DFEB205BB}"/>
                    </a:ext>
                  </a:extLst>
                </p14:cNvPr>
                <p14:cNvContentPartPr/>
                <p14:nvPr/>
              </p14:nvContentPartPr>
              <p14:xfrm>
                <a:off x="9195279" y="4173516"/>
                <a:ext cx="444600" cy="1429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A89C082-9433-A94F-0166-294DFEB205B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70718" y="4153446"/>
                  <a:ext cx="494223" cy="14704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4AF4557-0014-FED4-9155-FF28F6AC1337}"/>
              </a:ext>
            </a:extLst>
          </p:cNvPr>
          <p:cNvSpPr/>
          <p:nvPr/>
        </p:nvSpPr>
        <p:spPr>
          <a:xfrm>
            <a:off x="6227179" y="2395959"/>
            <a:ext cx="590052" cy="335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6C34E1-5A0C-EF36-04A9-053575894CE3}"/>
              </a:ext>
            </a:extLst>
          </p:cNvPr>
          <p:cNvSpPr/>
          <p:nvPr/>
        </p:nvSpPr>
        <p:spPr>
          <a:xfrm>
            <a:off x="6227179" y="2777923"/>
            <a:ext cx="590052" cy="335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3C50B-2A42-C018-EA04-297452696440}"/>
              </a:ext>
            </a:extLst>
          </p:cNvPr>
          <p:cNvSpPr/>
          <p:nvPr/>
        </p:nvSpPr>
        <p:spPr>
          <a:xfrm>
            <a:off x="6227179" y="3159887"/>
            <a:ext cx="590052" cy="3356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82CC2-6F0C-AFF2-3517-CC9B61C85B53}"/>
              </a:ext>
            </a:extLst>
          </p:cNvPr>
          <p:cNvSpPr/>
          <p:nvPr/>
        </p:nvSpPr>
        <p:spPr>
          <a:xfrm>
            <a:off x="6227179" y="3541851"/>
            <a:ext cx="590052" cy="3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4ED024-915D-5E59-30B3-9090BCD4AE66}"/>
              </a:ext>
            </a:extLst>
          </p:cNvPr>
          <p:cNvSpPr/>
          <p:nvPr/>
        </p:nvSpPr>
        <p:spPr>
          <a:xfrm>
            <a:off x="6227179" y="4172673"/>
            <a:ext cx="590052" cy="335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B3E720-888B-68D1-D4E4-F0771AE90AAD}"/>
              </a:ext>
            </a:extLst>
          </p:cNvPr>
          <p:cNvSpPr/>
          <p:nvPr/>
        </p:nvSpPr>
        <p:spPr>
          <a:xfrm>
            <a:off x="6227179" y="4936601"/>
            <a:ext cx="590052" cy="3356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12A24A-F983-D7F6-DAE6-7420CC05D46E}"/>
              </a:ext>
            </a:extLst>
          </p:cNvPr>
          <p:cNvSpPr/>
          <p:nvPr/>
        </p:nvSpPr>
        <p:spPr>
          <a:xfrm>
            <a:off x="6227179" y="5318565"/>
            <a:ext cx="590052" cy="33566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4C5C18-E5EE-636E-0692-648096E74501}"/>
              </a:ext>
            </a:extLst>
          </p:cNvPr>
          <p:cNvSpPr/>
          <p:nvPr/>
        </p:nvSpPr>
        <p:spPr>
          <a:xfrm>
            <a:off x="6227179" y="4554637"/>
            <a:ext cx="590052" cy="335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E11668-0DFB-3D18-0853-E2DAD6A89692}"/>
              </a:ext>
            </a:extLst>
          </p:cNvPr>
          <p:cNvSpPr/>
          <p:nvPr/>
        </p:nvSpPr>
        <p:spPr>
          <a:xfrm>
            <a:off x="7583346" y="2586941"/>
            <a:ext cx="590052" cy="335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3992AC-4838-D933-AEE2-BC2157DAD065}"/>
              </a:ext>
            </a:extLst>
          </p:cNvPr>
          <p:cNvSpPr/>
          <p:nvPr/>
        </p:nvSpPr>
        <p:spPr>
          <a:xfrm>
            <a:off x="7583346" y="2968905"/>
            <a:ext cx="590052" cy="335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E20A3C-1C50-1972-84BB-2052DC147DFC}"/>
              </a:ext>
            </a:extLst>
          </p:cNvPr>
          <p:cNvSpPr/>
          <p:nvPr/>
        </p:nvSpPr>
        <p:spPr>
          <a:xfrm>
            <a:off x="7583346" y="3350869"/>
            <a:ext cx="590052" cy="3356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EC2001-ED28-AB3F-1243-CA9E978811BA}"/>
              </a:ext>
            </a:extLst>
          </p:cNvPr>
          <p:cNvSpPr/>
          <p:nvPr/>
        </p:nvSpPr>
        <p:spPr>
          <a:xfrm>
            <a:off x="7583346" y="3732833"/>
            <a:ext cx="590052" cy="3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0EC130-B879-FCE8-0B2D-7F943DC15B17}"/>
              </a:ext>
            </a:extLst>
          </p:cNvPr>
          <p:cNvGrpSpPr/>
          <p:nvPr/>
        </p:nvGrpSpPr>
        <p:grpSpPr>
          <a:xfrm>
            <a:off x="7061057" y="2716331"/>
            <a:ext cx="319222" cy="2712191"/>
            <a:chOff x="9195279" y="2517156"/>
            <a:chExt cx="444600" cy="30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5036EF-B35F-B01E-F7D0-528CD861C85B}"/>
                    </a:ext>
                  </a:extLst>
                </p14:cNvPr>
                <p14:cNvContentPartPr/>
                <p14:nvPr/>
              </p14:nvContentPartPr>
              <p14:xfrm>
                <a:off x="9208599" y="2517156"/>
                <a:ext cx="409320" cy="1488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5036EF-B35F-B01E-F7D0-528CD861C8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83518" y="2496675"/>
                  <a:ext cx="458980" cy="15295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CA7CAF-E4F0-6A24-4B79-85D56F386DCB}"/>
                    </a:ext>
                  </a:extLst>
                </p14:cNvPr>
                <p14:cNvContentPartPr/>
                <p14:nvPr/>
              </p14:nvContentPartPr>
              <p14:xfrm>
                <a:off x="9195279" y="4173516"/>
                <a:ext cx="444600" cy="1429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CA7CAF-E4F0-6A24-4B79-85D56F386DC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70718" y="4153446"/>
                  <a:ext cx="494223" cy="14704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5128A28-1BA5-C4A4-28EB-E693658EBE11}"/>
              </a:ext>
            </a:extLst>
          </p:cNvPr>
          <p:cNvSpPr/>
          <p:nvPr/>
        </p:nvSpPr>
        <p:spPr>
          <a:xfrm>
            <a:off x="7583346" y="4114797"/>
            <a:ext cx="590052" cy="335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1ED513-484E-5C7A-DD99-A564EE3F03DE}"/>
              </a:ext>
            </a:extLst>
          </p:cNvPr>
          <p:cNvSpPr/>
          <p:nvPr/>
        </p:nvSpPr>
        <p:spPr>
          <a:xfrm>
            <a:off x="7583346" y="4878725"/>
            <a:ext cx="590052" cy="3356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AFADB4-31A2-119B-AF14-20B1B680E65C}"/>
              </a:ext>
            </a:extLst>
          </p:cNvPr>
          <p:cNvSpPr/>
          <p:nvPr/>
        </p:nvSpPr>
        <p:spPr>
          <a:xfrm>
            <a:off x="7583346" y="5260689"/>
            <a:ext cx="590052" cy="33566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2FE925-3F47-5AA8-55FB-CA303FF59A04}"/>
              </a:ext>
            </a:extLst>
          </p:cNvPr>
          <p:cNvSpPr/>
          <p:nvPr/>
        </p:nvSpPr>
        <p:spPr>
          <a:xfrm>
            <a:off x="7583346" y="4496761"/>
            <a:ext cx="590052" cy="335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43C47-0A56-7707-EAB4-69AC9046B67C}"/>
              </a:ext>
            </a:extLst>
          </p:cNvPr>
          <p:cNvSpPr txBox="1"/>
          <p:nvPr/>
        </p:nvSpPr>
        <p:spPr>
          <a:xfrm>
            <a:off x="5632487" y="3037180"/>
            <a:ext cx="63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381EAD-B910-9A5B-F0CE-6B08A1D4DED2}"/>
              </a:ext>
            </a:extLst>
          </p:cNvPr>
          <p:cNvSpPr txBox="1"/>
          <p:nvPr/>
        </p:nvSpPr>
        <p:spPr>
          <a:xfrm>
            <a:off x="5632487" y="4764174"/>
            <a:ext cx="63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478EF73-0522-57AA-5B63-C49A0DD38A94}"/>
              </a:ext>
            </a:extLst>
          </p:cNvPr>
          <p:cNvSpPr txBox="1"/>
          <p:nvPr/>
        </p:nvSpPr>
        <p:spPr>
          <a:xfrm>
            <a:off x="8773237" y="3043104"/>
            <a:ext cx="63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342C5A-88C8-6F63-BB12-942FF79E7122}"/>
              </a:ext>
            </a:extLst>
          </p:cNvPr>
          <p:cNvSpPr txBox="1"/>
          <p:nvPr/>
        </p:nvSpPr>
        <p:spPr>
          <a:xfrm>
            <a:off x="8773237" y="4764174"/>
            <a:ext cx="63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C7E502-2053-21C8-BC21-24C3594E4834}"/>
              </a:ext>
            </a:extLst>
          </p:cNvPr>
          <p:cNvSpPr txBox="1"/>
          <p:nvPr/>
        </p:nvSpPr>
        <p:spPr>
          <a:xfrm rot="5400000">
            <a:off x="7880530" y="3903634"/>
            <a:ext cx="123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+ Q2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7579B0-4C9F-FB6C-E89B-C3AECD9F4677}"/>
              </a:ext>
            </a:extLst>
          </p:cNvPr>
          <p:cNvSpPr txBox="1"/>
          <p:nvPr/>
        </p:nvSpPr>
        <p:spPr>
          <a:xfrm rot="5400000">
            <a:off x="10960196" y="3881089"/>
            <a:ext cx="123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+ Q3</a:t>
            </a:r>
          </a:p>
        </p:txBody>
      </p:sp>
    </p:spTree>
    <p:extLst>
      <p:ext uri="{BB962C8B-B14F-4D97-AF65-F5344CB8AC3E}">
        <p14:creationId xmlns:p14="http://schemas.microsoft.com/office/powerpoint/2010/main" val="232266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53FE-99A2-F933-68A4-BB6A47B5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92" y="795528"/>
            <a:ext cx="3807615" cy="1234440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Combined queries: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F35DCB7D-6B62-77E4-D8CB-24D13664F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505" y="493508"/>
            <a:ext cx="6537703" cy="549568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1301AF-411E-BB70-579E-557891C9952B}"/>
              </a:ext>
            </a:extLst>
          </p:cNvPr>
          <p:cNvSpPr txBox="1">
            <a:spLocks/>
          </p:cNvSpPr>
          <p:nvPr/>
        </p:nvSpPr>
        <p:spPr>
          <a:xfrm>
            <a:off x="1470992" y="2029841"/>
            <a:ext cx="3907007" cy="395935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Split data 50/50 for train/test</a:t>
            </a:r>
          </a:p>
          <a:p>
            <a:r>
              <a:rPr lang="en-US" dirty="0"/>
              <a:t>According to the results, Naïve Bayes performs best for the problem</a:t>
            </a:r>
          </a:p>
          <a:p>
            <a:r>
              <a:rPr lang="en-US" dirty="0"/>
              <a:t>Preference towards False Positives to prevent wrongly classifying non-duplicates as duplicates (thereby reducing results)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B08-F560-B672-5D33-F28AFEE0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333E-DCB6-5462-F2D5-5B4F2EEF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Develop a method to account for spelling mistakes</a:t>
            </a:r>
          </a:p>
          <a:p>
            <a:r>
              <a:rPr lang="en-US" dirty="0"/>
              <a:t>Optimize hyperparameters for current models</a:t>
            </a:r>
          </a:p>
          <a:p>
            <a:r>
              <a:rPr lang="en-US" dirty="0"/>
              <a:t>Compare queries columns directly rather</a:t>
            </a:r>
          </a:p>
          <a:p>
            <a:pPr lvl="1"/>
            <a:r>
              <a:rPr lang="en-US" dirty="0"/>
              <a:t>Euclidean distances</a:t>
            </a:r>
          </a:p>
          <a:p>
            <a:pPr lvl="1"/>
            <a:r>
              <a:rPr lang="en-US" dirty="0"/>
              <a:t>Cosine Similarity</a:t>
            </a:r>
          </a:p>
          <a:p>
            <a:pPr lvl="1"/>
            <a:r>
              <a:rPr lang="en-US" dirty="0"/>
              <a:t>KNN?</a:t>
            </a:r>
          </a:p>
          <a:p>
            <a:r>
              <a:rPr lang="en-US" dirty="0"/>
              <a:t>Train network using LSTM algorithm</a:t>
            </a:r>
          </a:p>
          <a:p>
            <a:r>
              <a:rPr lang="en-US" dirty="0"/>
              <a:t>Compare performance between TF-IDF</a:t>
            </a:r>
          </a:p>
          <a:p>
            <a:r>
              <a:rPr lang="en-US" dirty="0"/>
              <a:t>and W2V vectorization methods</a:t>
            </a:r>
          </a:p>
          <a:p>
            <a:endParaRPr lang="en-US" dirty="0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05AF9DFC-6B6B-F69C-EDFE-4A76A1F8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619" y="602742"/>
            <a:ext cx="4184205" cy="56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1528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253</Words>
  <Application>Microsoft Macintosh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GradientRiseVTI</vt:lpstr>
      <vt:lpstr>recognizing Duplications between queries </vt:lpstr>
      <vt:lpstr>The issue with user-driven q&amp;a solutions</vt:lpstr>
      <vt:lpstr>Finding duplications using nlp classification</vt:lpstr>
      <vt:lpstr>combined queries: Idea &amp; process</vt:lpstr>
      <vt:lpstr>Combined queries: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recognizing Duplications between queries </dc:title>
  <dc:creator>Lee Santos</dc:creator>
  <cp:lastModifiedBy>Lee Santos</cp:lastModifiedBy>
  <cp:revision>7</cp:revision>
  <dcterms:created xsi:type="dcterms:W3CDTF">2022-06-03T18:59:10Z</dcterms:created>
  <dcterms:modified xsi:type="dcterms:W3CDTF">2022-06-04T00:13:22Z</dcterms:modified>
</cp:coreProperties>
</file>