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1" r:id="rId2"/>
  </p:sldMasterIdLst>
  <p:notesMasterIdLst>
    <p:notesMasterId r:id="rId36"/>
  </p:notesMasterIdLst>
  <p:sldIdLst>
    <p:sldId id="731" r:id="rId3"/>
    <p:sldId id="733" r:id="rId4"/>
    <p:sldId id="868" r:id="rId5"/>
    <p:sldId id="833" r:id="rId6"/>
    <p:sldId id="735" r:id="rId7"/>
    <p:sldId id="838" r:id="rId8"/>
    <p:sldId id="849" r:id="rId9"/>
    <p:sldId id="850" r:id="rId10"/>
    <p:sldId id="864" r:id="rId11"/>
    <p:sldId id="572" r:id="rId12"/>
    <p:sldId id="851" r:id="rId13"/>
    <p:sldId id="860" r:id="rId14"/>
    <p:sldId id="863" r:id="rId15"/>
    <p:sldId id="865" r:id="rId16"/>
    <p:sldId id="845" r:id="rId17"/>
    <p:sldId id="736" r:id="rId18"/>
    <p:sldId id="280" r:id="rId19"/>
    <p:sldId id="866" r:id="rId20"/>
    <p:sldId id="869" r:id="rId21"/>
    <p:sldId id="857" r:id="rId22"/>
    <p:sldId id="840" r:id="rId23"/>
    <p:sldId id="842" r:id="rId24"/>
    <p:sldId id="841" r:id="rId25"/>
    <p:sldId id="277" r:id="rId26"/>
    <p:sldId id="862" r:id="rId27"/>
    <p:sldId id="852" r:id="rId28"/>
    <p:sldId id="853" r:id="rId29"/>
    <p:sldId id="854" r:id="rId30"/>
    <p:sldId id="855" r:id="rId31"/>
    <p:sldId id="779" r:id="rId32"/>
    <p:sldId id="867" r:id="rId33"/>
    <p:sldId id="859" r:id="rId34"/>
    <p:sldId id="337" r:id="rId35"/>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5" autoAdjust="0"/>
    <p:restoredTop sz="94660"/>
  </p:normalViewPr>
  <p:slideViewPr>
    <p:cSldViewPr snapToGrid="0">
      <p:cViewPr varScale="1">
        <p:scale>
          <a:sx n="72" d="100"/>
          <a:sy n="72" d="100"/>
        </p:scale>
        <p:origin x="11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6DE13-8825-4FB7-80BE-43335B343AE9}" type="datetimeFigureOut">
              <a:rPr lang="pt-PT" smtClean="0"/>
              <a:t>26/03/2020</a:t>
            </a:fld>
            <a:endParaRPr lang="pt-P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C3F1D-783F-4AE6-91DB-6929159489C8}" type="slidenum">
              <a:rPr lang="pt-PT" smtClean="0"/>
              <a:t>‹#›</a:t>
            </a:fld>
            <a:endParaRPr lang="pt-PT"/>
          </a:p>
        </p:txBody>
      </p:sp>
    </p:spTree>
    <p:extLst>
      <p:ext uri="{BB962C8B-B14F-4D97-AF65-F5344CB8AC3E}">
        <p14:creationId xmlns:p14="http://schemas.microsoft.com/office/powerpoint/2010/main" val="93154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CBE62F36-8B33-4768-A270-F70E47BCF823}" type="slidenum">
              <a:rPr lang="pt-PT" smtClean="0"/>
              <a:pPr>
                <a:defRPr/>
              </a:pPr>
              <a:t>1</a:t>
            </a:fld>
            <a:endParaRPr lang="pt-PT"/>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a:defRPr/>
            </a:pPr>
            <a:fld id="{FD8EFC2E-833E-44DC-8877-52D4093F46D0}" type="slidenum">
              <a:rPr lang="pt-PT" smtClean="0"/>
              <a:pPr>
                <a:defRPr/>
              </a:pPr>
              <a:t>10</a:t>
            </a:fld>
            <a:endParaRPr lang="pt-PT"/>
          </a:p>
        </p:txBody>
      </p:sp>
    </p:spTree>
    <p:extLst>
      <p:ext uri="{BB962C8B-B14F-4D97-AF65-F5344CB8AC3E}">
        <p14:creationId xmlns:p14="http://schemas.microsoft.com/office/powerpoint/2010/main" val="3637404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a:defRPr/>
            </a:pPr>
            <a:fld id="{FD8EFC2E-833E-44DC-8877-52D4093F46D0}" type="slidenum">
              <a:rPr lang="pt-PT" smtClean="0"/>
              <a:pPr>
                <a:defRPr/>
              </a:pPr>
              <a:t>11</a:t>
            </a:fld>
            <a:endParaRPr lang="pt-PT"/>
          </a:p>
        </p:txBody>
      </p:sp>
    </p:spTree>
    <p:extLst>
      <p:ext uri="{BB962C8B-B14F-4D97-AF65-F5344CB8AC3E}">
        <p14:creationId xmlns:p14="http://schemas.microsoft.com/office/powerpoint/2010/main" val="165894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a:defRPr/>
            </a:pPr>
            <a:fld id="{FD8EFC2E-833E-44DC-8877-52D4093F46D0}" type="slidenum">
              <a:rPr lang="pt-PT" smtClean="0"/>
              <a:pPr>
                <a:defRPr/>
              </a:pPr>
              <a:t>12</a:t>
            </a:fld>
            <a:endParaRPr lang="pt-PT"/>
          </a:p>
        </p:txBody>
      </p:sp>
    </p:spTree>
    <p:extLst>
      <p:ext uri="{BB962C8B-B14F-4D97-AF65-F5344CB8AC3E}">
        <p14:creationId xmlns:p14="http://schemas.microsoft.com/office/powerpoint/2010/main" val="4045006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a:defRPr/>
            </a:pPr>
            <a:fld id="{FD8EFC2E-833E-44DC-8877-52D4093F46D0}" type="slidenum">
              <a:rPr lang="pt-PT" smtClean="0"/>
              <a:pPr>
                <a:defRPr/>
              </a:pPr>
              <a:t>13</a:t>
            </a:fld>
            <a:endParaRPr lang="pt-PT"/>
          </a:p>
        </p:txBody>
      </p:sp>
    </p:spTree>
    <p:extLst>
      <p:ext uri="{BB962C8B-B14F-4D97-AF65-F5344CB8AC3E}">
        <p14:creationId xmlns:p14="http://schemas.microsoft.com/office/powerpoint/2010/main" val="4146498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a:defRPr/>
            </a:pPr>
            <a:fld id="{FD8EFC2E-833E-44DC-8877-52D4093F46D0}" type="slidenum">
              <a:rPr lang="pt-PT" smtClean="0"/>
              <a:pPr>
                <a:defRPr/>
              </a:pPr>
              <a:t>14</a:t>
            </a:fld>
            <a:endParaRPr lang="pt-PT"/>
          </a:p>
        </p:txBody>
      </p:sp>
    </p:spTree>
    <p:extLst>
      <p:ext uri="{BB962C8B-B14F-4D97-AF65-F5344CB8AC3E}">
        <p14:creationId xmlns:p14="http://schemas.microsoft.com/office/powerpoint/2010/main" val="2276721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a:defRPr/>
            </a:pPr>
            <a:fld id="{FD8EFC2E-833E-44DC-8877-52D4093F46D0}" type="slidenum">
              <a:rPr lang="pt-PT" smtClean="0"/>
              <a:pPr>
                <a:defRPr/>
              </a:pPr>
              <a:t>15</a:t>
            </a:fld>
            <a:endParaRPr lang="pt-PT"/>
          </a:p>
        </p:txBody>
      </p:sp>
    </p:spTree>
    <p:extLst>
      <p:ext uri="{BB962C8B-B14F-4D97-AF65-F5344CB8AC3E}">
        <p14:creationId xmlns:p14="http://schemas.microsoft.com/office/powerpoint/2010/main" val="2000973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Marcador de Posição da Imagem do Diapositivo 1"/>
          <p:cNvSpPr>
            <a:spLocks noGrp="1" noRot="1" noChangeAspect="1" noTextEdit="1"/>
          </p:cNvSpPr>
          <p:nvPr>
            <p:ph type="sldImg"/>
          </p:nvPr>
        </p:nvSpPr>
        <p:spPr>
          <a:xfrm>
            <a:off x="1371600" y="1143000"/>
            <a:ext cx="4114800" cy="3086100"/>
          </a:xfrm>
          <a:ln/>
        </p:spPr>
      </p:sp>
      <p:sp>
        <p:nvSpPr>
          <p:cNvPr id="70659"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Marcador de Posição do Número do Diapositivo 3"/>
          <p:cNvSpPr>
            <a:spLocks noGrp="1"/>
          </p:cNvSpPr>
          <p:nvPr>
            <p:ph type="sldNum" sz="quarter" idx="5"/>
          </p:nvPr>
        </p:nvSpPr>
        <p:spPr/>
        <p:txBody>
          <a:bodyPr/>
          <a:lstStyle/>
          <a:p>
            <a:pPr>
              <a:defRPr/>
            </a:pPr>
            <a:fld id="{4590F68D-FD35-46B6-8B4C-F009207BFF4C}"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a:defRPr/>
            </a:pPr>
            <a:fld id="{FD8EFC2E-833E-44DC-8877-52D4093F46D0}" type="slidenum">
              <a:rPr lang="pt-PT" smtClean="0"/>
              <a:pPr>
                <a:defRPr/>
              </a:pPr>
              <a:t>17</a:t>
            </a:fld>
            <a:endParaRPr lang="pt-PT"/>
          </a:p>
        </p:txBody>
      </p:sp>
    </p:spTree>
    <p:extLst>
      <p:ext uri="{BB962C8B-B14F-4D97-AF65-F5344CB8AC3E}">
        <p14:creationId xmlns:p14="http://schemas.microsoft.com/office/powerpoint/2010/main" val="2355886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Marcador de Posição da Imagem do Diapositivo 1"/>
          <p:cNvSpPr>
            <a:spLocks noGrp="1" noRot="1" noChangeAspect="1" noTextEdit="1"/>
          </p:cNvSpPr>
          <p:nvPr>
            <p:ph type="sldImg"/>
          </p:nvPr>
        </p:nvSpPr>
        <p:spPr>
          <a:ln/>
        </p:spPr>
      </p:sp>
      <p:sp>
        <p:nvSpPr>
          <p:cNvPr id="70659"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Marcador de Posição do Número do Diapositivo 3"/>
          <p:cNvSpPr>
            <a:spLocks noGrp="1"/>
          </p:cNvSpPr>
          <p:nvPr>
            <p:ph type="sldNum" sz="quarter" idx="5"/>
          </p:nvPr>
        </p:nvSpPr>
        <p:spPr/>
        <p:txBody>
          <a:bodyPr/>
          <a:lstStyle/>
          <a:p>
            <a:pPr>
              <a:defRPr/>
            </a:pPr>
            <a:fld id="{4590F68D-FD35-46B6-8B4C-F009207BFF4C}" type="slidenum">
              <a:rPr lang="en-US" smtClean="0"/>
              <a:pPr>
                <a:defRPr/>
              </a:pPr>
              <a:t>18</a:t>
            </a:fld>
            <a:endParaRPr lang="en-US"/>
          </a:p>
        </p:txBody>
      </p:sp>
    </p:spTree>
    <p:extLst>
      <p:ext uri="{BB962C8B-B14F-4D97-AF65-F5344CB8AC3E}">
        <p14:creationId xmlns:p14="http://schemas.microsoft.com/office/powerpoint/2010/main" val="177348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Marcador de Posição da Imagem do Diapositivo 1"/>
          <p:cNvSpPr>
            <a:spLocks noGrp="1" noRot="1" noChangeAspect="1" noTextEdit="1"/>
          </p:cNvSpPr>
          <p:nvPr>
            <p:ph type="sldImg"/>
          </p:nvPr>
        </p:nvSpPr>
        <p:spPr>
          <a:xfrm>
            <a:off x="1371600" y="1143000"/>
            <a:ext cx="4114800" cy="3086100"/>
          </a:xfrm>
          <a:ln/>
        </p:spPr>
      </p:sp>
      <p:sp>
        <p:nvSpPr>
          <p:cNvPr id="70659"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Marcador de Posição do Número do Diapositivo 3"/>
          <p:cNvSpPr>
            <a:spLocks noGrp="1"/>
          </p:cNvSpPr>
          <p:nvPr>
            <p:ph type="sldNum" sz="quarter" idx="5"/>
          </p:nvPr>
        </p:nvSpPr>
        <p:spPr/>
        <p:txBody>
          <a:bodyPr/>
          <a:lstStyle/>
          <a:p>
            <a:pPr>
              <a:defRPr/>
            </a:pPr>
            <a:fld id="{4590F68D-FD35-46B6-8B4C-F009207BFF4C}" type="slidenum">
              <a:rPr lang="en-US" smtClean="0"/>
              <a:pPr>
                <a:defRPr/>
              </a:pPr>
              <a:t>19</a:t>
            </a:fld>
            <a:endParaRPr lang="en-US"/>
          </a:p>
        </p:txBody>
      </p:sp>
    </p:spTree>
    <p:extLst>
      <p:ext uri="{BB962C8B-B14F-4D97-AF65-F5344CB8AC3E}">
        <p14:creationId xmlns:p14="http://schemas.microsoft.com/office/powerpoint/2010/main" val="3810525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Marcador de Posição da Imagem do Diapositivo 1"/>
          <p:cNvSpPr>
            <a:spLocks noGrp="1" noRot="1" noChangeAspect="1" noTextEdit="1"/>
          </p:cNvSpPr>
          <p:nvPr>
            <p:ph type="sldImg"/>
          </p:nvPr>
        </p:nvSpPr>
        <p:spPr>
          <a:xfrm>
            <a:off x="1371600" y="1143000"/>
            <a:ext cx="4114800" cy="3086100"/>
          </a:xfrm>
          <a:ln/>
        </p:spPr>
      </p:sp>
      <p:sp>
        <p:nvSpPr>
          <p:cNvPr id="67587"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756" name="Marcador de Posição do Número do Diapositivo 3"/>
          <p:cNvSpPr>
            <a:spLocks noGrp="1"/>
          </p:cNvSpPr>
          <p:nvPr>
            <p:ph type="sldNum" sz="quarter" idx="5"/>
          </p:nvPr>
        </p:nvSpPr>
        <p:spPr/>
        <p:txBody>
          <a:bodyPr/>
          <a:lstStyle/>
          <a:p>
            <a:pPr>
              <a:defRPr/>
            </a:pPr>
            <a:fld id="{AF885A3B-6EE3-45C5-B399-46FE1DA55C89}"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Marcador de Posição da Imagem do Diapositivo 1"/>
          <p:cNvSpPr>
            <a:spLocks noGrp="1" noRot="1" noChangeAspect="1" noTextEdit="1"/>
          </p:cNvSpPr>
          <p:nvPr>
            <p:ph type="sldImg"/>
          </p:nvPr>
        </p:nvSpPr>
        <p:spPr>
          <a:xfrm>
            <a:off x="1371600" y="1143000"/>
            <a:ext cx="4114800" cy="3086100"/>
          </a:xfrm>
          <a:ln/>
        </p:spPr>
      </p:sp>
      <p:sp>
        <p:nvSpPr>
          <p:cNvPr id="70659"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Marcador de Posição do Número do Diapositivo 3"/>
          <p:cNvSpPr>
            <a:spLocks noGrp="1"/>
          </p:cNvSpPr>
          <p:nvPr>
            <p:ph type="sldNum" sz="quarter" idx="5"/>
          </p:nvPr>
        </p:nvSpPr>
        <p:spPr/>
        <p:txBody>
          <a:bodyPr/>
          <a:lstStyle/>
          <a:p>
            <a:pPr>
              <a:defRPr/>
            </a:pPr>
            <a:fld id="{4590F68D-FD35-46B6-8B4C-F009207BFF4C}" type="slidenum">
              <a:rPr lang="en-US" smtClean="0"/>
              <a:pPr>
                <a:defRPr/>
              </a:pPr>
              <a:t>20</a:t>
            </a:fld>
            <a:endParaRPr lang="en-US"/>
          </a:p>
        </p:txBody>
      </p:sp>
    </p:spTree>
    <p:extLst>
      <p:ext uri="{BB962C8B-B14F-4D97-AF65-F5344CB8AC3E}">
        <p14:creationId xmlns:p14="http://schemas.microsoft.com/office/powerpoint/2010/main" val="2694247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a:defRPr/>
            </a:pPr>
            <a:fld id="{FD8EFC2E-833E-44DC-8877-52D4093F46D0}" type="slidenum">
              <a:rPr lang="pt-PT" smtClean="0"/>
              <a:pPr>
                <a:defRPr/>
              </a:pPr>
              <a:t>21</a:t>
            </a:fld>
            <a:endParaRPr lang="pt-PT"/>
          </a:p>
        </p:txBody>
      </p:sp>
    </p:spTree>
    <p:extLst>
      <p:ext uri="{BB962C8B-B14F-4D97-AF65-F5344CB8AC3E}">
        <p14:creationId xmlns:p14="http://schemas.microsoft.com/office/powerpoint/2010/main" val="3959859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a:defRPr/>
            </a:pPr>
            <a:fld id="{FD8EFC2E-833E-44DC-8877-52D4093F46D0}" type="slidenum">
              <a:rPr lang="pt-PT" smtClean="0"/>
              <a:pPr>
                <a:defRPr/>
              </a:pPr>
              <a:t>22</a:t>
            </a:fld>
            <a:endParaRPr lang="pt-PT"/>
          </a:p>
        </p:txBody>
      </p:sp>
    </p:spTree>
    <p:extLst>
      <p:ext uri="{BB962C8B-B14F-4D97-AF65-F5344CB8AC3E}">
        <p14:creationId xmlns:p14="http://schemas.microsoft.com/office/powerpoint/2010/main" val="3300662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a:defRPr/>
            </a:pPr>
            <a:fld id="{FD8EFC2E-833E-44DC-8877-52D4093F46D0}" type="slidenum">
              <a:rPr lang="pt-PT" smtClean="0"/>
              <a:pPr>
                <a:defRPr/>
              </a:pPr>
              <a:t>23</a:t>
            </a:fld>
            <a:endParaRPr lang="pt-PT"/>
          </a:p>
        </p:txBody>
      </p:sp>
    </p:spTree>
    <p:extLst>
      <p:ext uri="{BB962C8B-B14F-4D97-AF65-F5344CB8AC3E}">
        <p14:creationId xmlns:p14="http://schemas.microsoft.com/office/powerpoint/2010/main" val="1778633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Marcador de Posição da Imagem do Diapositivo 1"/>
          <p:cNvSpPr>
            <a:spLocks noGrp="1" noRot="1" noChangeAspect="1" noTextEdit="1"/>
          </p:cNvSpPr>
          <p:nvPr>
            <p:ph type="sldImg"/>
          </p:nvPr>
        </p:nvSpPr>
        <p:spPr>
          <a:xfrm>
            <a:off x="1371600" y="1143000"/>
            <a:ext cx="4114800" cy="3086100"/>
          </a:xfrm>
          <a:ln/>
        </p:spPr>
      </p:sp>
      <p:sp>
        <p:nvSpPr>
          <p:cNvPr id="72707"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Marcador de Posição do Número do Diapositivo 3"/>
          <p:cNvSpPr>
            <a:spLocks noGrp="1"/>
          </p:cNvSpPr>
          <p:nvPr>
            <p:ph type="sldNum" sz="quarter" idx="5"/>
          </p:nvPr>
        </p:nvSpPr>
        <p:spPr/>
        <p:txBody>
          <a:bodyPr/>
          <a:lstStyle/>
          <a:p>
            <a:pPr>
              <a:defRPr/>
            </a:pPr>
            <a:fld id="{60AB02B8-A9EF-4DB3-8095-9BF38BBF8586}"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a:defRPr/>
            </a:pPr>
            <a:fld id="{FD8EFC2E-833E-44DC-8877-52D4093F46D0}" type="slidenum">
              <a:rPr lang="pt-PT" smtClean="0"/>
              <a:pPr>
                <a:defRPr/>
              </a:pPr>
              <a:t>25</a:t>
            </a:fld>
            <a:endParaRPr lang="pt-PT"/>
          </a:p>
        </p:txBody>
      </p:sp>
    </p:spTree>
    <p:extLst>
      <p:ext uri="{BB962C8B-B14F-4D97-AF65-F5344CB8AC3E}">
        <p14:creationId xmlns:p14="http://schemas.microsoft.com/office/powerpoint/2010/main" val="3146367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Marcador de Posição da Imagem do Diapositivo 1"/>
          <p:cNvSpPr>
            <a:spLocks noGrp="1" noRot="1" noChangeAspect="1" noTextEdit="1"/>
          </p:cNvSpPr>
          <p:nvPr>
            <p:ph type="sldImg"/>
          </p:nvPr>
        </p:nvSpPr>
        <p:spPr>
          <a:xfrm>
            <a:off x="1371600" y="1143000"/>
            <a:ext cx="4114800" cy="3086100"/>
          </a:xfrm>
          <a:ln/>
        </p:spPr>
      </p:sp>
      <p:sp>
        <p:nvSpPr>
          <p:cNvPr id="72707"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Marcador de Posição do Número do Diapositivo 3"/>
          <p:cNvSpPr>
            <a:spLocks noGrp="1"/>
          </p:cNvSpPr>
          <p:nvPr>
            <p:ph type="sldNum" sz="quarter" idx="5"/>
          </p:nvPr>
        </p:nvSpPr>
        <p:spPr/>
        <p:txBody>
          <a:bodyPr/>
          <a:lstStyle/>
          <a:p>
            <a:pPr>
              <a:defRPr/>
            </a:pPr>
            <a:fld id="{60AB02B8-A9EF-4DB3-8095-9BF38BBF8586}" type="slidenum">
              <a:rPr lang="en-US" smtClean="0"/>
              <a:pPr>
                <a:defRPr/>
              </a:pPr>
              <a:t>26</a:t>
            </a:fld>
            <a:endParaRPr lang="en-US"/>
          </a:p>
        </p:txBody>
      </p:sp>
    </p:spTree>
    <p:extLst>
      <p:ext uri="{BB962C8B-B14F-4D97-AF65-F5344CB8AC3E}">
        <p14:creationId xmlns:p14="http://schemas.microsoft.com/office/powerpoint/2010/main" val="2833172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Marcador de Posição da Imagem do Diapositivo 1"/>
          <p:cNvSpPr>
            <a:spLocks noGrp="1" noRot="1" noChangeAspect="1" noTextEdit="1"/>
          </p:cNvSpPr>
          <p:nvPr>
            <p:ph type="sldImg"/>
          </p:nvPr>
        </p:nvSpPr>
        <p:spPr>
          <a:xfrm>
            <a:off x="1371600" y="1143000"/>
            <a:ext cx="4114800" cy="3086100"/>
          </a:xfrm>
          <a:ln/>
        </p:spPr>
      </p:sp>
      <p:sp>
        <p:nvSpPr>
          <p:cNvPr id="72707"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Marcador de Posição do Número do Diapositivo 3"/>
          <p:cNvSpPr>
            <a:spLocks noGrp="1"/>
          </p:cNvSpPr>
          <p:nvPr>
            <p:ph type="sldNum" sz="quarter" idx="5"/>
          </p:nvPr>
        </p:nvSpPr>
        <p:spPr/>
        <p:txBody>
          <a:bodyPr/>
          <a:lstStyle/>
          <a:p>
            <a:pPr>
              <a:defRPr/>
            </a:pPr>
            <a:fld id="{60AB02B8-A9EF-4DB3-8095-9BF38BBF8586}" type="slidenum">
              <a:rPr lang="en-US" smtClean="0"/>
              <a:pPr>
                <a:defRPr/>
              </a:pPr>
              <a:t>27</a:t>
            </a:fld>
            <a:endParaRPr lang="en-US"/>
          </a:p>
        </p:txBody>
      </p:sp>
    </p:spTree>
    <p:extLst>
      <p:ext uri="{BB962C8B-B14F-4D97-AF65-F5344CB8AC3E}">
        <p14:creationId xmlns:p14="http://schemas.microsoft.com/office/powerpoint/2010/main" val="1326089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Marcador de Posição da Imagem do Diapositivo 1"/>
          <p:cNvSpPr>
            <a:spLocks noGrp="1" noRot="1" noChangeAspect="1" noTextEdit="1"/>
          </p:cNvSpPr>
          <p:nvPr>
            <p:ph type="sldImg"/>
          </p:nvPr>
        </p:nvSpPr>
        <p:spPr>
          <a:xfrm>
            <a:off x="1371600" y="1143000"/>
            <a:ext cx="4114800" cy="3086100"/>
          </a:xfrm>
          <a:ln/>
        </p:spPr>
      </p:sp>
      <p:sp>
        <p:nvSpPr>
          <p:cNvPr id="72707"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Marcador de Posição do Número do Diapositivo 3"/>
          <p:cNvSpPr>
            <a:spLocks noGrp="1"/>
          </p:cNvSpPr>
          <p:nvPr>
            <p:ph type="sldNum" sz="quarter" idx="5"/>
          </p:nvPr>
        </p:nvSpPr>
        <p:spPr/>
        <p:txBody>
          <a:bodyPr/>
          <a:lstStyle/>
          <a:p>
            <a:pPr>
              <a:defRPr/>
            </a:pPr>
            <a:fld id="{60AB02B8-A9EF-4DB3-8095-9BF38BBF8586}" type="slidenum">
              <a:rPr lang="en-US" smtClean="0"/>
              <a:pPr>
                <a:defRPr/>
              </a:pPr>
              <a:t>28</a:t>
            </a:fld>
            <a:endParaRPr lang="en-US"/>
          </a:p>
        </p:txBody>
      </p:sp>
    </p:spTree>
    <p:extLst>
      <p:ext uri="{BB962C8B-B14F-4D97-AF65-F5344CB8AC3E}">
        <p14:creationId xmlns:p14="http://schemas.microsoft.com/office/powerpoint/2010/main" val="4236305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Marcador de Posição da Imagem do Diapositivo 1"/>
          <p:cNvSpPr>
            <a:spLocks noGrp="1" noRot="1" noChangeAspect="1" noTextEdit="1"/>
          </p:cNvSpPr>
          <p:nvPr>
            <p:ph type="sldImg"/>
          </p:nvPr>
        </p:nvSpPr>
        <p:spPr>
          <a:xfrm>
            <a:off x="1371600" y="1143000"/>
            <a:ext cx="4114800" cy="3086100"/>
          </a:xfrm>
          <a:ln/>
        </p:spPr>
      </p:sp>
      <p:sp>
        <p:nvSpPr>
          <p:cNvPr id="72707"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Marcador de Posição do Número do Diapositivo 3"/>
          <p:cNvSpPr>
            <a:spLocks noGrp="1"/>
          </p:cNvSpPr>
          <p:nvPr>
            <p:ph type="sldNum" sz="quarter" idx="5"/>
          </p:nvPr>
        </p:nvSpPr>
        <p:spPr/>
        <p:txBody>
          <a:bodyPr/>
          <a:lstStyle/>
          <a:p>
            <a:pPr>
              <a:defRPr/>
            </a:pPr>
            <a:fld id="{60AB02B8-A9EF-4DB3-8095-9BF38BBF8586}" type="slidenum">
              <a:rPr lang="en-US" smtClean="0"/>
              <a:pPr>
                <a:defRPr/>
              </a:pPr>
              <a:t>29</a:t>
            </a:fld>
            <a:endParaRPr lang="en-US"/>
          </a:p>
        </p:txBody>
      </p:sp>
    </p:spTree>
    <p:extLst>
      <p:ext uri="{BB962C8B-B14F-4D97-AF65-F5344CB8AC3E}">
        <p14:creationId xmlns:p14="http://schemas.microsoft.com/office/powerpoint/2010/main" val="211242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Marcador de Posição da Imagem do Diapositivo 1"/>
          <p:cNvSpPr>
            <a:spLocks noGrp="1" noRot="1" noChangeAspect="1" noTextEdit="1"/>
          </p:cNvSpPr>
          <p:nvPr>
            <p:ph type="sldImg"/>
          </p:nvPr>
        </p:nvSpPr>
        <p:spPr>
          <a:xfrm>
            <a:off x="1371600" y="1143000"/>
            <a:ext cx="4114800" cy="3086100"/>
          </a:xfrm>
          <a:ln/>
        </p:spPr>
      </p:sp>
      <p:sp>
        <p:nvSpPr>
          <p:cNvPr id="70659"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Marcador de Posição do Número do Diapositivo 3"/>
          <p:cNvSpPr>
            <a:spLocks noGrp="1"/>
          </p:cNvSpPr>
          <p:nvPr>
            <p:ph type="sldNum" sz="quarter" idx="5"/>
          </p:nvPr>
        </p:nvSpPr>
        <p:spPr/>
        <p:txBody>
          <a:bodyPr/>
          <a:lstStyle/>
          <a:p>
            <a:pPr>
              <a:defRPr/>
            </a:pPr>
            <a:fld id="{4590F68D-FD35-46B6-8B4C-F009207BFF4C}" type="slidenum">
              <a:rPr lang="en-US" smtClean="0"/>
              <a:pPr>
                <a:defRPr/>
              </a:pPr>
              <a:t>3</a:t>
            </a:fld>
            <a:endParaRPr lang="en-US"/>
          </a:p>
        </p:txBody>
      </p:sp>
    </p:spTree>
    <p:extLst>
      <p:ext uri="{BB962C8B-B14F-4D97-AF65-F5344CB8AC3E}">
        <p14:creationId xmlns:p14="http://schemas.microsoft.com/office/powerpoint/2010/main" val="3998474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Marcador de Posição da Imagem do Diapositivo 1"/>
          <p:cNvSpPr>
            <a:spLocks noGrp="1" noRot="1" noChangeAspect="1" noTextEdit="1"/>
          </p:cNvSpPr>
          <p:nvPr>
            <p:ph type="sldImg"/>
          </p:nvPr>
        </p:nvSpPr>
        <p:spPr>
          <a:xfrm>
            <a:off x="1371600" y="1143000"/>
            <a:ext cx="4114800" cy="3086100"/>
          </a:xfrm>
          <a:ln/>
        </p:spPr>
      </p:sp>
      <p:sp>
        <p:nvSpPr>
          <p:cNvPr id="94211"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24" name="Marcador de Posição do Número do Diapositivo 3"/>
          <p:cNvSpPr>
            <a:spLocks noGrp="1"/>
          </p:cNvSpPr>
          <p:nvPr>
            <p:ph type="sldNum" sz="quarter" idx="5"/>
          </p:nvPr>
        </p:nvSpPr>
        <p:spPr/>
        <p:txBody>
          <a:bodyPr/>
          <a:lstStyle/>
          <a:p>
            <a:pPr>
              <a:defRPr/>
            </a:pPr>
            <a:fld id="{43FF2411-F93B-46AD-AAA1-1A3C42C59B2E}"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Marcador de Posição da Imagem do Diapositivo 1"/>
          <p:cNvSpPr>
            <a:spLocks noGrp="1" noRot="1" noChangeAspect="1" noTextEdit="1"/>
          </p:cNvSpPr>
          <p:nvPr>
            <p:ph type="sldImg"/>
          </p:nvPr>
        </p:nvSpPr>
        <p:spPr>
          <a:ln/>
        </p:spPr>
      </p:sp>
      <p:sp>
        <p:nvSpPr>
          <p:cNvPr id="70659"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Marcador de Posição do Número do Diapositivo 3"/>
          <p:cNvSpPr>
            <a:spLocks noGrp="1"/>
          </p:cNvSpPr>
          <p:nvPr>
            <p:ph type="sldNum" sz="quarter" idx="5"/>
          </p:nvPr>
        </p:nvSpPr>
        <p:spPr/>
        <p:txBody>
          <a:bodyPr/>
          <a:lstStyle/>
          <a:p>
            <a:pPr>
              <a:defRPr/>
            </a:pPr>
            <a:fld id="{4590F68D-FD35-46B6-8B4C-F009207BFF4C}" type="slidenum">
              <a:rPr lang="en-US" smtClean="0"/>
              <a:pPr>
                <a:defRPr/>
              </a:pPr>
              <a:t>31</a:t>
            </a:fld>
            <a:endParaRPr lang="en-US"/>
          </a:p>
        </p:txBody>
      </p:sp>
    </p:spTree>
    <p:extLst>
      <p:ext uri="{BB962C8B-B14F-4D97-AF65-F5344CB8AC3E}">
        <p14:creationId xmlns:p14="http://schemas.microsoft.com/office/powerpoint/2010/main" val="1530171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Marcador de Posição da Imagem do Diapositivo 1"/>
          <p:cNvSpPr>
            <a:spLocks noGrp="1" noRot="1" noChangeAspect="1" noTextEdit="1"/>
          </p:cNvSpPr>
          <p:nvPr>
            <p:ph type="sldImg"/>
          </p:nvPr>
        </p:nvSpPr>
        <p:spPr>
          <a:xfrm>
            <a:off x="1371600" y="1143000"/>
            <a:ext cx="4114800" cy="3086100"/>
          </a:xfrm>
          <a:ln/>
        </p:spPr>
      </p:sp>
      <p:sp>
        <p:nvSpPr>
          <p:cNvPr id="70659"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Marcador de Posição do Número do Diapositivo 3"/>
          <p:cNvSpPr>
            <a:spLocks noGrp="1"/>
          </p:cNvSpPr>
          <p:nvPr>
            <p:ph type="sldNum" sz="quarter" idx="5"/>
          </p:nvPr>
        </p:nvSpPr>
        <p:spPr/>
        <p:txBody>
          <a:bodyPr/>
          <a:lstStyle/>
          <a:p>
            <a:pPr>
              <a:defRPr/>
            </a:pPr>
            <a:fld id="{4590F68D-FD35-46B6-8B4C-F009207BFF4C}" type="slidenum">
              <a:rPr lang="en-US" smtClean="0"/>
              <a:pPr>
                <a:defRPr/>
              </a:pPr>
              <a:t>32</a:t>
            </a:fld>
            <a:endParaRPr lang="en-US"/>
          </a:p>
        </p:txBody>
      </p:sp>
    </p:spTree>
    <p:extLst>
      <p:ext uri="{BB962C8B-B14F-4D97-AF65-F5344CB8AC3E}">
        <p14:creationId xmlns:p14="http://schemas.microsoft.com/office/powerpoint/2010/main" val="1751889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xfrm>
            <a:off x="1371600" y="1143000"/>
            <a:ext cx="4114800" cy="3086100"/>
          </a:xfrm>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732" name="Slide Number Placeholder 3"/>
          <p:cNvSpPr>
            <a:spLocks noGrp="1"/>
          </p:cNvSpPr>
          <p:nvPr>
            <p:ph type="sldNum" sz="quarter" idx="5"/>
          </p:nvPr>
        </p:nvSpPr>
        <p:spPr/>
        <p:txBody>
          <a:bodyPr/>
          <a:lstStyle/>
          <a:p>
            <a:pPr>
              <a:defRPr/>
            </a:pPr>
            <a:fld id="{9FFAAD45-0F3F-4C71-98A7-3F37AE4760A5}" type="slidenum">
              <a:rPr lang="pt-PT" smtClean="0"/>
              <a:pPr>
                <a:defRPr/>
              </a:pPr>
              <a:t>33</a:t>
            </a:fld>
            <a:endParaRPr lang="pt-P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Marcador de Posição da Imagem do Diapositivo 1"/>
          <p:cNvSpPr>
            <a:spLocks noGrp="1" noRot="1" noChangeAspect="1" noTextEdit="1"/>
          </p:cNvSpPr>
          <p:nvPr>
            <p:ph type="sldImg"/>
          </p:nvPr>
        </p:nvSpPr>
        <p:spPr>
          <a:xfrm>
            <a:off x="1371600" y="1143000"/>
            <a:ext cx="4114800" cy="3086100"/>
          </a:xfrm>
          <a:ln/>
        </p:spPr>
      </p:sp>
      <p:sp>
        <p:nvSpPr>
          <p:cNvPr id="67587"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756" name="Marcador de Posição do Número do Diapositivo 3"/>
          <p:cNvSpPr>
            <a:spLocks noGrp="1"/>
          </p:cNvSpPr>
          <p:nvPr>
            <p:ph type="sldNum" sz="quarter" idx="5"/>
          </p:nvPr>
        </p:nvSpPr>
        <p:spPr/>
        <p:txBody>
          <a:bodyPr/>
          <a:lstStyle/>
          <a:p>
            <a:pPr>
              <a:defRPr/>
            </a:pPr>
            <a:fld id="{AF885A3B-6EE3-45C5-B399-46FE1DA55C89}"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Marcador de Posição da Imagem do Diapositivo 1"/>
          <p:cNvSpPr>
            <a:spLocks noGrp="1" noRot="1" noChangeAspect="1" noTextEdit="1"/>
          </p:cNvSpPr>
          <p:nvPr>
            <p:ph type="sldImg"/>
          </p:nvPr>
        </p:nvSpPr>
        <p:spPr>
          <a:xfrm>
            <a:off x="1371600" y="1143000"/>
            <a:ext cx="4114800" cy="3086100"/>
          </a:xfrm>
          <a:ln/>
        </p:spPr>
      </p:sp>
      <p:sp>
        <p:nvSpPr>
          <p:cNvPr id="69635"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756" name="Marcador de Posição do Número do Diapositivo 3"/>
          <p:cNvSpPr>
            <a:spLocks noGrp="1"/>
          </p:cNvSpPr>
          <p:nvPr>
            <p:ph type="sldNum" sz="quarter" idx="5"/>
          </p:nvPr>
        </p:nvSpPr>
        <p:spPr/>
        <p:txBody>
          <a:bodyPr/>
          <a:lstStyle/>
          <a:p>
            <a:pPr>
              <a:defRPr/>
            </a:pPr>
            <a:fld id="{1D72ACF6-5130-4231-8BE9-12FD0A01E203}"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Marcador de Posição da Imagem do Diapositivo 1"/>
          <p:cNvSpPr>
            <a:spLocks noGrp="1" noRot="1" noChangeAspect="1" noTextEdit="1"/>
          </p:cNvSpPr>
          <p:nvPr>
            <p:ph type="sldImg"/>
          </p:nvPr>
        </p:nvSpPr>
        <p:spPr>
          <a:xfrm>
            <a:off x="1371600" y="1143000"/>
            <a:ext cx="4114800" cy="3086100"/>
          </a:xfrm>
          <a:ln/>
        </p:spPr>
      </p:sp>
      <p:sp>
        <p:nvSpPr>
          <p:cNvPr id="69635"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756" name="Marcador de Posição do Número do Diapositivo 3"/>
          <p:cNvSpPr>
            <a:spLocks noGrp="1"/>
          </p:cNvSpPr>
          <p:nvPr>
            <p:ph type="sldNum" sz="quarter" idx="5"/>
          </p:nvPr>
        </p:nvSpPr>
        <p:spPr/>
        <p:txBody>
          <a:bodyPr/>
          <a:lstStyle/>
          <a:p>
            <a:pPr>
              <a:defRPr/>
            </a:pPr>
            <a:fld id="{1D72ACF6-5130-4231-8BE9-12FD0A01E203}"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Marcador de Posição da Imagem do Diapositivo 1"/>
          <p:cNvSpPr>
            <a:spLocks noGrp="1" noRot="1" noChangeAspect="1" noTextEdit="1"/>
          </p:cNvSpPr>
          <p:nvPr>
            <p:ph type="sldImg"/>
          </p:nvPr>
        </p:nvSpPr>
        <p:spPr>
          <a:xfrm>
            <a:off x="1371600" y="1143000"/>
            <a:ext cx="4114800" cy="3086100"/>
          </a:xfrm>
          <a:ln/>
        </p:spPr>
      </p:sp>
      <p:sp>
        <p:nvSpPr>
          <p:cNvPr id="70659" name="Marcador de Posição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780" name="Marcador de Posição do Número do Diapositivo 3"/>
          <p:cNvSpPr>
            <a:spLocks noGrp="1"/>
          </p:cNvSpPr>
          <p:nvPr>
            <p:ph type="sldNum" sz="quarter" idx="5"/>
          </p:nvPr>
        </p:nvSpPr>
        <p:spPr/>
        <p:txBody>
          <a:bodyPr/>
          <a:lstStyle/>
          <a:p>
            <a:pPr>
              <a:defRPr/>
            </a:pPr>
            <a:fld id="{4590F68D-FD35-46B6-8B4C-F009207BFF4C}" type="slidenum">
              <a:rPr lang="en-US" smtClean="0"/>
              <a:pPr>
                <a:defRPr/>
              </a:pPr>
              <a:t>7</a:t>
            </a:fld>
            <a:endParaRPr lang="en-US"/>
          </a:p>
        </p:txBody>
      </p:sp>
    </p:spTree>
    <p:extLst>
      <p:ext uri="{BB962C8B-B14F-4D97-AF65-F5344CB8AC3E}">
        <p14:creationId xmlns:p14="http://schemas.microsoft.com/office/powerpoint/2010/main" val="478929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a:defRPr/>
            </a:pPr>
            <a:fld id="{FD8EFC2E-833E-44DC-8877-52D4093F46D0}" type="slidenum">
              <a:rPr lang="pt-PT" smtClean="0"/>
              <a:pPr>
                <a:defRPr/>
              </a:pPr>
              <a:t>8</a:t>
            </a:fld>
            <a:endParaRPr lang="pt-PT"/>
          </a:p>
        </p:txBody>
      </p:sp>
    </p:spTree>
    <p:extLst>
      <p:ext uri="{BB962C8B-B14F-4D97-AF65-F5344CB8AC3E}">
        <p14:creationId xmlns:p14="http://schemas.microsoft.com/office/powerpoint/2010/main" val="173335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a:defRPr/>
            </a:pPr>
            <a:fld id="{FD8EFC2E-833E-44DC-8877-52D4093F46D0}" type="slidenum">
              <a:rPr lang="pt-PT" smtClean="0"/>
              <a:pPr>
                <a:defRPr/>
              </a:pPr>
              <a:t>9</a:t>
            </a:fld>
            <a:endParaRPr lang="pt-PT"/>
          </a:p>
        </p:txBody>
      </p:sp>
    </p:spTree>
    <p:extLst>
      <p:ext uri="{BB962C8B-B14F-4D97-AF65-F5344CB8AC3E}">
        <p14:creationId xmlns:p14="http://schemas.microsoft.com/office/powerpoint/2010/main" val="3613123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fontAlgn="base">
              <a:spcBef>
                <a:spcPct val="0"/>
              </a:spcBef>
              <a:spcAft>
                <a:spcPct val="0"/>
              </a:spcAft>
              <a:defRPr/>
            </a:pPr>
            <a:fld id="{7A7D64B5-3825-4A68-989D-A6330152079C}" type="slidenum">
              <a:rPr lang="pt-PT" smtClean="0">
                <a:latin typeface="Times New Roman" pitchFamily="18" charset="0"/>
              </a:rPr>
              <a:pPr fontAlgn="base">
                <a:spcBef>
                  <a:spcPct val="0"/>
                </a:spcBef>
                <a:spcAft>
                  <a:spcPct val="0"/>
                </a:spcAft>
                <a:defRPr/>
              </a:pPr>
              <a:t>‹#›</a:t>
            </a:fld>
            <a:endParaRPr lang="pt-PT" dirty="0">
              <a:latin typeface="Times New Roman" pitchFamily="18" charset="0"/>
            </a:endParaRPr>
          </a:p>
        </p:txBody>
      </p:sp>
    </p:spTree>
    <p:extLst>
      <p:ext uri="{BB962C8B-B14F-4D97-AF65-F5344CB8AC3E}">
        <p14:creationId xmlns:p14="http://schemas.microsoft.com/office/powerpoint/2010/main" val="35924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pt-PT"/>
          </a:p>
        </p:txBody>
      </p:sp>
      <p:sp>
        <p:nvSpPr>
          <p:cNvPr id="4" name="Rectangle 3"/>
          <p:cNvSpPr>
            <a:spLocks noGrp="1" noChangeArrowheads="1"/>
          </p:cNvSpPr>
          <p:nvPr>
            <p:ph type="sldNum" sz="quarter" idx="10"/>
          </p:nvPr>
        </p:nvSpPr>
        <p:spPr>
          <a:ln/>
        </p:spPr>
        <p:txBody>
          <a:bodyPr/>
          <a:lstStyle>
            <a:lvl1pPr>
              <a:defRPr/>
            </a:lvl1pPr>
          </a:lstStyle>
          <a:p>
            <a:pPr>
              <a:defRPr/>
            </a:pPr>
            <a:fld id="{4155447F-942E-4FCA-96CC-4EF33A0448B3}" type="slidenum">
              <a:rPr lang="pt-PT"/>
              <a:pPr>
                <a:defRPr/>
              </a:pPr>
              <a:t>‹#›</a:t>
            </a:fld>
            <a:endParaRPr lang="pt-PT" dirty="0"/>
          </a:p>
        </p:txBody>
      </p:sp>
    </p:spTree>
    <p:extLst>
      <p:ext uri="{BB962C8B-B14F-4D97-AF65-F5344CB8AC3E}">
        <p14:creationId xmlns:p14="http://schemas.microsoft.com/office/powerpoint/2010/main" val="302062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9380E0-0C04-47D5-897B-FA9C95D63F9D}"/>
              </a:ext>
            </a:extLst>
          </p:cNvPr>
          <p:cNvSpPr>
            <a:spLocks noGrp="1"/>
          </p:cNvSpPr>
          <p:nvPr>
            <p:ph type="dt" sz="half" idx="10"/>
          </p:nvPr>
        </p:nvSpPr>
        <p:spPr/>
        <p:txBody>
          <a:bodyPr/>
          <a:lstStyle/>
          <a:p>
            <a:fld id="{CAF8C4FF-57F7-4521-9164-56F1AB075292}" type="datetimeFigureOut">
              <a:rPr lang="pt-PT" smtClean="0"/>
              <a:t>26/03/2020</a:t>
            </a:fld>
            <a:endParaRPr lang="pt-PT"/>
          </a:p>
        </p:txBody>
      </p:sp>
      <p:sp>
        <p:nvSpPr>
          <p:cNvPr id="3" name="Footer Placeholder 2">
            <a:extLst>
              <a:ext uri="{FF2B5EF4-FFF2-40B4-BE49-F238E27FC236}">
                <a16:creationId xmlns:a16="http://schemas.microsoft.com/office/drawing/2014/main" id="{93209F71-CF21-4322-9A3F-167D2590EB24}"/>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4203842A-4491-4CF0-BB15-F7C4B51FCB0E}"/>
              </a:ext>
            </a:extLst>
          </p:cNvPr>
          <p:cNvSpPr>
            <a:spLocks noGrp="1"/>
          </p:cNvSpPr>
          <p:nvPr>
            <p:ph type="sldNum" sz="quarter" idx="12"/>
          </p:nvPr>
        </p:nvSpPr>
        <p:spPr/>
        <p:txBody>
          <a:bodyPr/>
          <a:lstStyle/>
          <a:p>
            <a:fld id="{1F6A1E0A-E263-462E-A071-28010E6A3B3B}" type="slidenum">
              <a:rPr lang="pt-PT" smtClean="0"/>
              <a:t>‹#›</a:t>
            </a:fld>
            <a:endParaRPr lang="pt-PT"/>
          </a:p>
        </p:txBody>
      </p:sp>
    </p:spTree>
    <p:extLst>
      <p:ext uri="{BB962C8B-B14F-4D97-AF65-F5344CB8AC3E}">
        <p14:creationId xmlns:p14="http://schemas.microsoft.com/office/powerpoint/2010/main" val="324353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fontAlgn="base">
              <a:spcBef>
                <a:spcPct val="0"/>
              </a:spcBef>
              <a:spcAft>
                <a:spcPct val="0"/>
              </a:spcAft>
              <a:defRPr/>
            </a:pPr>
            <a:fld id="{7A7D64B5-3825-4A68-989D-A6330152079C}" type="slidenum">
              <a:rPr lang="pt-PT" smtClean="0">
                <a:latin typeface="Times New Roman" pitchFamily="18" charset="0"/>
              </a:rPr>
              <a:pPr fontAlgn="base">
                <a:spcBef>
                  <a:spcPct val="0"/>
                </a:spcBef>
                <a:spcAft>
                  <a:spcPct val="0"/>
                </a:spcAft>
                <a:defRPr/>
              </a:pPr>
              <a:t>‹#›</a:t>
            </a:fld>
            <a:endParaRPr lang="pt-PT" dirty="0">
              <a:latin typeface="Times New Roman" pitchFamily="18" charset="0"/>
            </a:endParaRPr>
          </a:p>
        </p:txBody>
      </p:sp>
    </p:spTree>
    <p:extLst>
      <p:ext uri="{BB962C8B-B14F-4D97-AF65-F5344CB8AC3E}">
        <p14:creationId xmlns:p14="http://schemas.microsoft.com/office/powerpoint/2010/main" val="32095987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0" y="0"/>
            <a:ext cx="9144000" cy="228600"/>
          </a:xfrm>
          <a:prstGeom prst="rect">
            <a:avLst/>
          </a:prstGeom>
          <a:solidFill>
            <a:srgbClr val="008000"/>
          </a:solidFill>
          <a:ln w="19050">
            <a:solidFill>
              <a:schemeClr val="accent1"/>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3074" name="Rectangle 2"/>
          <p:cNvSpPr>
            <a:spLocks noGrp="1" noChangeArrowheads="1"/>
          </p:cNvSpPr>
          <p:nvPr>
            <p:ph type="body" idx="1"/>
          </p:nvPr>
        </p:nvSpPr>
        <p:spPr bwMode="auto">
          <a:xfrm>
            <a:off x="304800" y="1295400"/>
            <a:ext cx="8153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PT" dirty="0" err="1"/>
              <a:t>Click</a:t>
            </a:r>
            <a:r>
              <a:rPr lang="pt-PT" dirty="0"/>
              <a:t> to </a:t>
            </a:r>
            <a:r>
              <a:rPr lang="pt-PT" dirty="0" err="1"/>
              <a:t>edit</a:t>
            </a:r>
            <a:r>
              <a:rPr lang="pt-PT" dirty="0"/>
              <a:t> Master </a:t>
            </a:r>
            <a:r>
              <a:rPr lang="pt-PT" dirty="0" err="1"/>
              <a:t>text</a:t>
            </a:r>
            <a:r>
              <a:rPr lang="pt-PT" dirty="0"/>
              <a:t> </a:t>
            </a:r>
            <a:r>
              <a:rPr lang="pt-PT" dirty="0" err="1"/>
              <a:t>styles</a:t>
            </a:r>
            <a:endParaRPr lang="pt-PT" dirty="0"/>
          </a:p>
          <a:p>
            <a:pPr lvl="1"/>
            <a:r>
              <a:rPr lang="pt-PT" dirty="0" err="1"/>
              <a:t>Second</a:t>
            </a:r>
            <a:r>
              <a:rPr lang="pt-PT" dirty="0"/>
              <a:t> </a:t>
            </a:r>
            <a:r>
              <a:rPr lang="pt-PT" dirty="0" err="1"/>
              <a:t>level</a:t>
            </a:r>
            <a:endParaRPr lang="pt-PT" dirty="0"/>
          </a:p>
          <a:p>
            <a:pPr lvl="1"/>
            <a:r>
              <a:rPr lang="pt-PT" dirty="0" err="1"/>
              <a:t>sdaf</a:t>
            </a:r>
            <a:endParaRPr lang="pt-PT" dirty="0"/>
          </a:p>
          <a:p>
            <a:pPr lvl="1"/>
            <a:r>
              <a:rPr lang="pt-PT" dirty="0" err="1"/>
              <a:t>dsaf</a:t>
            </a:r>
            <a:endParaRPr lang="pt-PT" dirty="0"/>
          </a:p>
          <a:p>
            <a:pPr lvl="2"/>
            <a:r>
              <a:rPr lang="pt-PT" dirty="0" err="1"/>
              <a:t>Third</a:t>
            </a:r>
            <a:r>
              <a:rPr lang="pt-PT" dirty="0"/>
              <a:t> </a:t>
            </a:r>
            <a:r>
              <a:rPr lang="pt-PT" dirty="0" err="1"/>
              <a:t>level</a:t>
            </a:r>
            <a:endParaRPr lang="pt-PT" dirty="0"/>
          </a:p>
          <a:p>
            <a:pPr lvl="3"/>
            <a:r>
              <a:rPr lang="pt-PT" dirty="0" err="1"/>
              <a:t>Fourth</a:t>
            </a:r>
            <a:r>
              <a:rPr lang="pt-PT" dirty="0"/>
              <a:t> </a:t>
            </a:r>
            <a:r>
              <a:rPr lang="pt-PT" dirty="0" err="1"/>
              <a:t>level</a:t>
            </a:r>
            <a:endParaRPr lang="pt-PT" dirty="0"/>
          </a:p>
          <a:p>
            <a:pPr lvl="4"/>
            <a:r>
              <a:rPr lang="pt-PT" dirty="0" err="1"/>
              <a:t>Fifth</a:t>
            </a:r>
            <a:r>
              <a:rPr lang="pt-PT" dirty="0"/>
              <a:t> </a:t>
            </a:r>
            <a:r>
              <a:rPr lang="pt-PT" dirty="0" err="1"/>
              <a:t>level</a:t>
            </a:r>
            <a:endParaRPr lang="pt-PT" dirty="0"/>
          </a:p>
        </p:txBody>
      </p:sp>
      <p:sp>
        <p:nvSpPr>
          <p:cNvPr id="3076" name="Rectangle 4"/>
          <p:cNvSpPr>
            <a:spLocks noChangeArrowheads="1"/>
          </p:cNvSpPr>
          <p:nvPr/>
        </p:nvSpPr>
        <p:spPr bwMode="auto">
          <a:xfrm>
            <a:off x="0" y="0"/>
            <a:ext cx="6572250" cy="246063"/>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1" i="0" u="none" strike="noStrike" kern="1200" cap="none" spc="0" normalizeH="0" baseline="0" noProof="0" dirty="0">
                <a:ln>
                  <a:noFill/>
                </a:ln>
                <a:solidFill>
                  <a:srgbClr val="FFFFFF"/>
                </a:solidFill>
                <a:effectLst/>
                <a:uLnTx/>
                <a:uFillTx/>
                <a:latin typeface="Verdana" pitchFamily="34" charset="0"/>
                <a:ea typeface="+mn-ea"/>
                <a:cs typeface="Arial" pitchFamily="34" charset="0"/>
              </a:rPr>
              <a:t>Techno-</a:t>
            </a:r>
            <a:r>
              <a:rPr kumimoji="0" lang="pt-PT" sz="1000" b="1" i="0" u="none" strike="noStrike" kern="1200" cap="none" spc="0" normalizeH="0" baseline="0" noProof="0" dirty="0" err="1">
                <a:ln>
                  <a:noFill/>
                </a:ln>
                <a:solidFill>
                  <a:srgbClr val="FFFFFF"/>
                </a:solidFill>
                <a:effectLst/>
                <a:uLnTx/>
                <a:uFillTx/>
                <a:latin typeface="Verdana" pitchFamily="34" charset="0"/>
                <a:ea typeface="+mn-ea"/>
                <a:cs typeface="Arial" pitchFamily="34" charset="0"/>
              </a:rPr>
              <a:t>Economic</a:t>
            </a:r>
            <a:r>
              <a:rPr kumimoji="0" lang="pt-PT" sz="1000" b="1" i="0" u="none" strike="noStrike" kern="1200" cap="none" spc="0" normalizeH="0" baseline="0" noProof="0" dirty="0">
                <a:ln>
                  <a:noFill/>
                </a:ln>
                <a:solidFill>
                  <a:srgbClr val="FFFFFF"/>
                </a:solidFill>
                <a:effectLst/>
                <a:uLnTx/>
                <a:uFillTx/>
                <a:latin typeface="Verdana" pitchFamily="34" charset="0"/>
                <a:ea typeface="+mn-ea"/>
                <a:cs typeface="Arial" pitchFamily="34" charset="0"/>
              </a:rPr>
              <a:t> </a:t>
            </a:r>
            <a:r>
              <a:rPr kumimoji="0" lang="pt-PT" sz="1000" b="1" i="0" u="none" strike="noStrike" kern="1200" cap="none" spc="0" normalizeH="0" baseline="0" noProof="0" dirty="0" err="1">
                <a:ln>
                  <a:noFill/>
                </a:ln>
                <a:solidFill>
                  <a:srgbClr val="FFFFFF"/>
                </a:solidFill>
                <a:effectLst/>
                <a:uLnTx/>
                <a:uFillTx/>
                <a:latin typeface="Verdana" pitchFamily="34" charset="0"/>
                <a:ea typeface="+mn-ea"/>
                <a:cs typeface="Arial" pitchFamily="34" charset="0"/>
              </a:rPr>
              <a:t>Analysis</a:t>
            </a:r>
            <a:endParaRPr kumimoji="0" lang="pt-PT" sz="1000" b="1" i="0" u="none" strike="noStrike" kern="1200" cap="none" spc="0" normalizeH="0" baseline="0" noProof="0" dirty="0">
              <a:ln>
                <a:noFill/>
              </a:ln>
              <a:solidFill>
                <a:srgbClr val="FFFFFF"/>
              </a:solidFill>
              <a:effectLst/>
              <a:uLnTx/>
              <a:uFillTx/>
              <a:latin typeface="Verdana" pitchFamily="34" charset="0"/>
              <a:ea typeface="+mn-ea"/>
              <a:cs typeface="Arial" pitchFamily="34" charset="0"/>
            </a:endParaRPr>
          </a:p>
        </p:txBody>
      </p:sp>
      <p:sp>
        <p:nvSpPr>
          <p:cNvPr id="3079" name="Text Box 7"/>
          <p:cNvSpPr txBox="1">
            <a:spLocks noChangeArrowheads="1"/>
          </p:cNvSpPr>
          <p:nvPr/>
        </p:nvSpPr>
        <p:spPr bwMode="auto">
          <a:xfrm>
            <a:off x="0" y="6643688"/>
            <a:ext cx="9144000" cy="246062"/>
          </a:xfrm>
          <a:prstGeom prst="rect">
            <a:avLst/>
          </a:prstGeom>
          <a:solidFill>
            <a:srgbClr val="008000"/>
          </a:solid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1" i="0" u="none" strike="noStrike" kern="1200" cap="none" spc="0" normalizeH="0" baseline="0" noProof="0" dirty="0">
                <a:ln>
                  <a:noFill/>
                </a:ln>
                <a:solidFill>
                  <a:srgbClr val="FFFFFF"/>
                </a:solidFill>
                <a:effectLst/>
                <a:uLnTx/>
                <a:uFillTx/>
                <a:latin typeface="Verdana" pitchFamily="34" charset="0"/>
                <a:ea typeface="+mn-ea"/>
                <a:cs typeface="Arial" pitchFamily="34" charset="0"/>
              </a:rPr>
              <a:t>Manuel de Oliveira Duarte, duarte@ua.pt </a:t>
            </a:r>
          </a:p>
        </p:txBody>
      </p:sp>
      <p:sp>
        <p:nvSpPr>
          <p:cNvPr id="3090" name="Text Box 18"/>
          <p:cNvSpPr txBox="1">
            <a:spLocks noChangeArrowheads="1"/>
          </p:cNvSpPr>
          <p:nvPr/>
        </p:nvSpPr>
        <p:spPr bwMode="auto">
          <a:xfrm>
            <a:off x="6500815" y="0"/>
            <a:ext cx="2643187" cy="246063"/>
          </a:xfrm>
          <a:prstGeom prst="rect">
            <a:avLst/>
          </a:prstGeom>
          <a:noFill/>
          <a:ln w="9525">
            <a:noFill/>
            <a:miter lim="800000"/>
            <a:headEnd/>
            <a:tailEnd/>
          </a:ln>
          <a:effectLst/>
        </p:spPr>
        <p:txBody>
          <a:bodyPr>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pt-PT" sz="1000" b="1" i="0" u="none" strike="noStrike" kern="1200" cap="none" spc="0" normalizeH="0" baseline="0" noProof="0" dirty="0" err="1">
                <a:ln>
                  <a:noFill/>
                </a:ln>
                <a:solidFill>
                  <a:srgbClr val="FFFFFF"/>
                </a:solidFill>
                <a:effectLst/>
                <a:uLnTx/>
                <a:uFillTx/>
                <a:latin typeface="Verdana" pitchFamily="34" charset="0"/>
                <a:ea typeface="+mn-ea"/>
                <a:cs typeface="Arial" pitchFamily="34" charset="0"/>
              </a:rPr>
              <a:t>University</a:t>
            </a:r>
            <a:r>
              <a:rPr kumimoji="0" lang="pt-PT" sz="1000" b="1" i="0" u="none" strike="noStrike" kern="1200" cap="none" spc="0" normalizeH="0" baseline="0" noProof="0" dirty="0">
                <a:ln>
                  <a:noFill/>
                </a:ln>
                <a:solidFill>
                  <a:srgbClr val="FFFFFF"/>
                </a:solidFill>
                <a:effectLst/>
                <a:uLnTx/>
                <a:uFillTx/>
                <a:latin typeface="Verdana" pitchFamily="34" charset="0"/>
                <a:ea typeface="+mn-ea"/>
                <a:cs typeface="Arial" pitchFamily="34" charset="0"/>
              </a:rPr>
              <a:t> </a:t>
            </a:r>
            <a:r>
              <a:rPr kumimoji="0" lang="pt-PT" sz="1000" b="1" i="0" u="none" strike="noStrike" kern="1200" cap="none" spc="0" normalizeH="0" baseline="0" noProof="0" dirty="0" err="1">
                <a:ln>
                  <a:noFill/>
                </a:ln>
                <a:solidFill>
                  <a:srgbClr val="FFFFFF"/>
                </a:solidFill>
                <a:effectLst/>
                <a:uLnTx/>
                <a:uFillTx/>
                <a:latin typeface="Verdana" pitchFamily="34" charset="0"/>
                <a:ea typeface="+mn-ea"/>
                <a:cs typeface="Arial" pitchFamily="34" charset="0"/>
              </a:rPr>
              <a:t>of</a:t>
            </a:r>
            <a:r>
              <a:rPr kumimoji="0" lang="pt-PT" sz="1000" b="1" i="0" u="none" strike="noStrike" kern="1200" cap="none" spc="0" normalizeH="0" baseline="0" noProof="0" dirty="0">
                <a:ln>
                  <a:noFill/>
                </a:ln>
                <a:solidFill>
                  <a:srgbClr val="FFFFFF"/>
                </a:solidFill>
                <a:effectLst/>
                <a:uLnTx/>
                <a:uFillTx/>
                <a:latin typeface="Verdana" pitchFamily="34" charset="0"/>
                <a:ea typeface="+mn-ea"/>
                <a:cs typeface="Arial" pitchFamily="34" charset="0"/>
              </a:rPr>
              <a:t> Aveiro</a:t>
            </a:r>
            <a:endParaRPr kumimoji="0" lang="pt-PT" sz="800" b="1" i="0" u="none" strike="noStrike" kern="1200" cap="none" spc="0" normalizeH="0" baseline="0" noProof="0" dirty="0">
              <a:ln>
                <a:noFill/>
              </a:ln>
              <a:solidFill>
                <a:srgbClr val="FFFFFF"/>
              </a:solidFill>
              <a:effectLst/>
              <a:uLnTx/>
              <a:uFillTx/>
              <a:latin typeface="Verdana" pitchFamily="34" charset="0"/>
              <a:ea typeface="+mn-ea"/>
              <a:cs typeface="Arial" pitchFamily="34" charset="0"/>
            </a:endParaRPr>
          </a:p>
        </p:txBody>
      </p:sp>
      <p:sp>
        <p:nvSpPr>
          <p:cNvPr id="3075" name="Rectangle 3"/>
          <p:cNvSpPr>
            <a:spLocks noGrp="1" noChangeArrowheads="1"/>
          </p:cNvSpPr>
          <p:nvPr>
            <p:ph type="sldNum" sz="quarter" idx="4"/>
          </p:nvPr>
        </p:nvSpPr>
        <p:spPr bwMode="auto">
          <a:xfrm>
            <a:off x="8382000" y="6657975"/>
            <a:ext cx="76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FFFFFF"/>
                </a:solidFill>
                <a:cs typeface="+mn-cs"/>
              </a:defRPr>
            </a:lvl1pPr>
          </a:lstStyle>
          <a:p>
            <a:pPr fontAlgn="base">
              <a:spcBef>
                <a:spcPct val="0"/>
              </a:spcBef>
              <a:spcAft>
                <a:spcPct val="0"/>
              </a:spcAft>
              <a:defRPr/>
            </a:pPr>
            <a:fld id="{E603F9BD-7986-4DCF-B8DE-D938C75B61D6}" type="slidenum">
              <a:rPr lang="pt-PT" smtClean="0">
                <a:latin typeface="Times New Roman" pitchFamily="18" charset="0"/>
              </a:rPr>
              <a:pPr fontAlgn="base">
                <a:spcBef>
                  <a:spcPct val="0"/>
                </a:spcBef>
                <a:spcAft>
                  <a:spcPct val="0"/>
                </a:spcAft>
                <a:defRPr/>
              </a:pPr>
              <a:t>‹#›</a:t>
            </a:fld>
            <a:endParaRPr lang="pt-PT" dirty="0">
              <a:latin typeface="Times New Roman" pitchFamily="18" charset="0"/>
            </a:endParaRPr>
          </a:p>
        </p:txBody>
      </p:sp>
      <p:sp>
        <p:nvSpPr>
          <p:cNvPr id="2" name="TextBox 1">
            <a:extLst>
              <a:ext uri="{FF2B5EF4-FFF2-40B4-BE49-F238E27FC236}">
                <a16:creationId xmlns:a16="http://schemas.microsoft.com/office/drawing/2014/main" id="{AADE7321-928F-40B2-AC8A-10193DF5D2FB}"/>
              </a:ext>
            </a:extLst>
          </p:cNvPr>
          <p:cNvSpPr txBox="1"/>
          <p:nvPr userDrawn="1"/>
        </p:nvSpPr>
        <p:spPr>
          <a:xfrm rot="20014411">
            <a:off x="1419883" y="3194336"/>
            <a:ext cx="5465365" cy="70788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4000" b="1" i="0" u="none" strike="noStrike" kern="1200" cap="none" spc="0" normalizeH="0" baseline="0" noProof="0" dirty="0" err="1">
                <a:ln>
                  <a:noFill/>
                </a:ln>
                <a:solidFill>
                  <a:srgbClr val="FFF3F3"/>
                </a:solidFill>
                <a:effectLst/>
                <a:uLnTx/>
                <a:uFillTx/>
                <a:latin typeface="Arial" panose="020B0604020202020204" pitchFamily="34" charset="0"/>
                <a:ea typeface="+mn-ea"/>
                <a:cs typeface="Arial" panose="020B0604020202020204" pitchFamily="34" charset="0"/>
              </a:rPr>
              <a:t>Preliminary</a:t>
            </a:r>
            <a:r>
              <a:rPr kumimoji="0" lang="pt-PT" sz="4000" b="1" i="0" u="none" strike="noStrike" kern="1200" cap="none" spc="0" normalizeH="0" baseline="0" noProof="0" dirty="0">
                <a:ln>
                  <a:noFill/>
                </a:ln>
                <a:solidFill>
                  <a:srgbClr val="FFF3F3"/>
                </a:solidFill>
                <a:effectLst/>
                <a:uLnTx/>
                <a:uFillTx/>
                <a:latin typeface="Arial" panose="020B0604020202020204" pitchFamily="34" charset="0"/>
                <a:ea typeface="+mn-ea"/>
                <a:cs typeface="Arial" panose="020B0604020202020204" pitchFamily="34" charset="0"/>
              </a:rPr>
              <a:t> </a:t>
            </a:r>
            <a:r>
              <a:rPr kumimoji="0" lang="pt-PT" sz="4000" b="1" i="0" u="none" strike="noStrike" kern="1200" cap="none" spc="0" normalizeH="0" baseline="0" noProof="0" dirty="0" err="1">
                <a:ln>
                  <a:noFill/>
                </a:ln>
                <a:solidFill>
                  <a:srgbClr val="FFF3F3"/>
                </a:solidFill>
                <a:effectLst/>
                <a:uLnTx/>
                <a:uFillTx/>
                <a:latin typeface="Arial" panose="020B0604020202020204" pitchFamily="34" charset="0"/>
                <a:ea typeface="+mn-ea"/>
                <a:cs typeface="Arial" panose="020B0604020202020204" pitchFamily="34" charset="0"/>
              </a:rPr>
              <a:t>version</a:t>
            </a:r>
            <a:endParaRPr kumimoji="0" lang="pt-PT" sz="4000" b="1" i="0" u="none" strike="noStrike" kern="1200" cap="none" spc="0" normalizeH="0" baseline="0" noProof="0" dirty="0">
              <a:ln>
                <a:noFill/>
              </a:ln>
              <a:solidFill>
                <a:srgbClr val="FFF3F3"/>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77495331"/>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7" r:id="rId3"/>
  </p:sldLayoutIdLst>
  <p:hf hdr="0" ftr="0" dt="0"/>
  <p:txStyles>
    <p:titleStyle>
      <a:lvl1pPr algn="ctr" defTabSz="609600" rtl="0" eaLnBrk="0" fontAlgn="base" hangingPunct="0">
        <a:spcBef>
          <a:spcPct val="0"/>
        </a:spcBef>
        <a:spcAft>
          <a:spcPct val="0"/>
        </a:spcAft>
        <a:defRPr sz="3200">
          <a:solidFill>
            <a:schemeClr val="tx2"/>
          </a:solidFill>
          <a:latin typeface="+mj-lt"/>
          <a:ea typeface="+mj-ea"/>
          <a:cs typeface="+mj-cs"/>
        </a:defRPr>
      </a:lvl1pPr>
      <a:lvl2pPr algn="ctr" defTabSz="609600" rtl="0" eaLnBrk="0" fontAlgn="base" hangingPunct="0">
        <a:spcBef>
          <a:spcPct val="0"/>
        </a:spcBef>
        <a:spcAft>
          <a:spcPct val="0"/>
        </a:spcAft>
        <a:defRPr sz="3200">
          <a:solidFill>
            <a:schemeClr val="tx2"/>
          </a:solidFill>
          <a:latin typeface="Arial" charset="0"/>
        </a:defRPr>
      </a:lvl2pPr>
      <a:lvl3pPr algn="ctr" defTabSz="609600" rtl="0" eaLnBrk="0" fontAlgn="base" hangingPunct="0">
        <a:spcBef>
          <a:spcPct val="0"/>
        </a:spcBef>
        <a:spcAft>
          <a:spcPct val="0"/>
        </a:spcAft>
        <a:defRPr sz="3200">
          <a:solidFill>
            <a:schemeClr val="tx2"/>
          </a:solidFill>
          <a:latin typeface="Arial" charset="0"/>
        </a:defRPr>
      </a:lvl3pPr>
      <a:lvl4pPr algn="ctr" defTabSz="609600" rtl="0" eaLnBrk="0" fontAlgn="base" hangingPunct="0">
        <a:spcBef>
          <a:spcPct val="0"/>
        </a:spcBef>
        <a:spcAft>
          <a:spcPct val="0"/>
        </a:spcAft>
        <a:defRPr sz="3200">
          <a:solidFill>
            <a:schemeClr val="tx2"/>
          </a:solidFill>
          <a:latin typeface="Arial" charset="0"/>
        </a:defRPr>
      </a:lvl4pPr>
      <a:lvl5pPr algn="ctr" defTabSz="609600" rtl="0" eaLnBrk="0" fontAlgn="base" hangingPunct="0">
        <a:spcBef>
          <a:spcPct val="0"/>
        </a:spcBef>
        <a:spcAft>
          <a:spcPct val="0"/>
        </a:spcAft>
        <a:defRPr sz="3200">
          <a:solidFill>
            <a:schemeClr val="tx2"/>
          </a:solidFill>
          <a:latin typeface="Arial" charset="0"/>
        </a:defRPr>
      </a:lvl5pPr>
      <a:lvl6pPr marL="457200" algn="ctr" defTabSz="609600" rtl="0" eaLnBrk="0" fontAlgn="base" hangingPunct="0">
        <a:spcBef>
          <a:spcPct val="0"/>
        </a:spcBef>
        <a:spcAft>
          <a:spcPct val="0"/>
        </a:spcAft>
        <a:defRPr sz="3200">
          <a:solidFill>
            <a:schemeClr val="tx2"/>
          </a:solidFill>
          <a:latin typeface="Arial" charset="0"/>
        </a:defRPr>
      </a:lvl6pPr>
      <a:lvl7pPr marL="914400" algn="ctr" defTabSz="609600" rtl="0" eaLnBrk="0" fontAlgn="base" hangingPunct="0">
        <a:spcBef>
          <a:spcPct val="0"/>
        </a:spcBef>
        <a:spcAft>
          <a:spcPct val="0"/>
        </a:spcAft>
        <a:defRPr sz="3200">
          <a:solidFill>
            <a:schemeClr val="tx2"/>
          </a:solidFill>
          <a:latin typeface="Arial" charset="0"/>
        </a:defRPr>
      </a:lvl7pPr>
      <a:lvl8pPr marL="1371600" algn="ctr" defTabSz="609600" rtl="0" eaLnBrk="0" fontAlgn="base" hangingPunct="0">
        <a:spcBef>
          <a:spcPct val="0"/>
        </a:spcBef>
        <a:spcAft>
          <a:spcPct val="0"/>
        </a:spcAft>
        <a:defRPr sz="3200">
          <a:solidFill>
            <a:schemeClr val="tx2"/>
          </a:solidFill>
          <a:latin typeface="Arial" charset="0"/>
        </a:defRPr>
      </a:lvl8pPr>
      <a:lvl9pPr marL="1828800" algn="ctr" defTabSz="609600" rtl="0" eaLnBrk="0" fontAlgn="base" hangingPunct="0">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0" y="0"/>
            <a:ext cx="9144000" cy="228600"/>
          </a:xfrm>
          <a:prstGeom prst="rect">
            <a:avLst/>
          </a:prstGeom>
          <a:solidFill>
            <a:srgbClr val="008000"/>
          </a:solidFill>
          <a:ln w="19050">
            <a:solidFill>
              <a:schemeClr val="accent1"/>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New Roman" pitchFamily="18" charset="0"/>
              <a:ea typeface="+mn-ea"/>
              <a:cs typeface="Arial" pitchFamily="34" charset="0"/>
            </a:endParaRPr>
          </a:p>
        </p:txBody>
      </p:sp>
      <p:sp>
        <p:nvSpPr>
          <p:cNvPr id="3074" name="Rectangle 2"/>
          <p:cNvSpPr>
            <a:spLocks noGrp="1" noChangeArrowheads="1"/>
          </p:cNvSpPr>
          <p:nvPr>
            <p:ph type="body" idx="1"/>
          </p:nvPr>
        </p:nvSpPr>
        <p:spPr bwMode="auto">
          <a:xfrm>
            <a:off x="304800" y="1295400"/>
            <a:ext cx="8153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PT" dirty="0" err="1"/>
              <a:t>Click</a:t>
            </a:r>
            <a:r>
              <a:rPr lang="pt-PT" dirty="0"/>
              <a:t> to </a:t>
            </a:r>
            <a:r>
              <a:rPr lang="pt-PT" dirty="0" err="1"/>
              <a:t>edit</a:t>
            </a:r>
            <a:r>
              <a:rPr lang="pt-PT" dirty="0"/>
              <a:t> Master </a:t>
            </a:r>
            <a:r>
              <a:rPr lang="pt-PT" dirty="0" err="1"/>
              <a:t>text</a:t>
            </a:r>
            <a:r>
              <a:rPr lang="pt-PT" dirty="0"/>
              <a:t> </a:t>
            </a:r>
            <a:r>
              <a:rPr lang="pt-PT" dirty="0" err="1"/>
              <a:t>styles</a:t>
            </a:r>
            <a:endParaRPr lang="pt-PT" dirty="0"/>
          </a:p>
          <a:p>
            <a:pPr lvl="1"/>
            <a:r>
              <a:rPr lang="pt-PT" dirty="0" err="1"/>
              <a:t>Second</a:t>
            </a:r>
            <a:r>
              <a:rPr lang="pt-PT" dirty="0"/>
              <a:t> </a:t>
            </a:r>
            <a:r>
              <a:rPr lang="pt-PT" dirty="0" err="1"/>
              <a:t>level</a:t>
            </a:r>
            <a:endParaRPr lang="pt-PT" dirty="0"/>
          </a:p>
          <a:p>
            <a:pPr lvl="1"/>
            <a:r>
              <a:rPr lang="pt-PT" dirty="0" err="1"/>
              <a:t>sdaf</a:t>
            </a:r>
            <a:endParaRPr lang="pt-PT" dirty="0"/>
          </a:p>
          <a:p>
            <a:pPr lvl="1"/>
            <a:r>
              <a:rPr lang="pt-PT" dirty="0" err="1"/>
              <a:t>dsaf</a:t>
            </a:r>
            <a:endParaRPr lang="pt-PT" dirty="0"/>
          </a:p>
          <a:p>
            <a:pPr lvl="2"/>
            <a:r>
              <a:rPr lang="pt-PT" dirty="0" err="1"/>
              <a:t>Third</a:t>
            </a:r>
            <a:r>
              <a:rPr lang="pt-PT" dirty="0"/>
              <a:t> </a:t>
            </a:r>
            <a:r>
              <a:rPr lang="pt-PT" dirty="0" err="1"/>
              <a:t>level</a:t>
            </a:r>
            <a:endParaRPr lang="pt-PT" dirty="0"/>
          </a:p>
          <a:p>
            <a:pPr lvl="3"/>
            <a:r>
              <a:rPr lang="pt-PT" dirty="0" err="1"/>
              <a:t>Fourth</a:t>
            </a:r>
            <a:r>
              <a:rPr lang="pt-PT" dirty="0"/>
              <a:t> </a:t>
            </a:r>
            <a:r>
              <a:rPr lang="pt-PT" dirty="0" err="1"/>
              <a:t>level</a:t>
            </a:r>
            <a:endParaRPr lang="pt-PT" dirty="0"/>
          </a:p>
          <a:p>
            <a:pPr lvl="4"/>
            <a:r>
              <a:rPr lang="pt-PT" dirty="0" err="1"/>
              <a:t>Fifth</a:t>
            </a:r>
            <a:r>
              <a:rPr lang="pt-PT" dirty="0"/>
              <a:t> </a:t>
            </a:r>
            <a:r>
              <a:rPr lang="pt-PT" dirty="0" err="1"/>
              <a:t>level</a:t>
            </a:r>
            <a:endParaRPr lang="pt-PT" dirty="0"/>
          </a:p>
        </p:txBody>
      </p:sp>
      <p:sp>
        <p:nvSpPr>
          <p:cNvPr id="3076" name="Rectangle 4"/>
          <p:cNvSpPr>
            <a:spLocks noChangeArrowheads="1"/>
          </p:cNvSpPr>
          <p:nvPr/>
        </p:nvSpPr>
        <p:spPr bwMode="auto">
          <a:xfrm>
            <a:off x="0" y="0"/>
            <a:ext cx="6572250" cy="246063"/>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1" i="0" u="none" strike="noStrike" kern="1200" cap="none" spc="0" normalizeH="0" baseline="0" noProof="0" dirty="0">
                <a:ln>
                  <a:noFill/>
                </a:ln>
                <a:solidFill>
                  <a:srgbClr val="FFFFFF"/>
                </a:solidFill>
                <a:effectLst/>
                <a:uLnTx/>
                <a:uFillTx/>
                <a:latin typeface="Verdana" pitchFamily="34" charset="0"/>
                <a:ea typeface="+mn-ea"/>
                <a:cs typeface="Arial" pitchFamily="34" charset="0"/>
              </a:rPr>
              <a:t>Techno-</a:t>
            </a:r>
            <a:r>
              <a:rPr kumimoji="0" lang="pt-PT" sz="1000" b="1" i="0" u="none" strike="noStrike" kern="1200" cap="none" spc="0" normalizeH="0" baseline="0" noProof="0" dirty="0" err="1">
                <a:ln>
                  <a:noFill/>
                </a:ln>
                <a:solidFill>
                  <a:srgbClr val="FFFFFF"/>
                </a:solidFill>
                <a:effectLst/>
                <a:uLnTx/>
                <a:uFillTx/>
                <a:latin typeface="Verdana" pitchFamily="34" charset="0"/>
                <a:ea typeface="+mn-ea"/>
                <a:cs typeface="Arial" pitchFamily="34" charset="0"/>
              </a:rPr>
              <a:t>Economic</a:t>
            </a:r>
            <a:r>
              <a:rPr kumimoji="0" lang="pt-PT" sz="1000" b="1" i="0" u="none" strike="noStrike" kern="1200" cap="none" spc="0" normalizeH="0" baseline="0" noProof="0" dirty="0">
                <a:ln>
                  <a:noFill/>
                </a:ln>
                <a:solidFill>
                  <a:srgbClr val="FFFFFF"/>
                </a:solidFill>
                <a:effectLst/>
                <a:uLnTx/>
                <a:uFillTx/>
                <a:latin typeface="Verdana" pitchFamily="34" charset="0"/>
                <a:ea typeface="+mn-ea"/>
                <a:cs typeface="Arial" pitchFamily="34" charset="0"/>
              </a:rPr>
              <a:t> </a:t>
            </a:r>
            <a:r>
              <a:rPr kumimoji="0" lang="pt-PT" sz="1000" b="1" i="0" u="none" strike="noStrike" kern="1200" cap="none" spc="0" normalizeH="0" baseline="0" noProof="0" dirty="0" err="1">
                <a:ln>
                  <a:noFill/>
                </a:ln>
                <a:solidFill>
                  <a:srgbClr val="FFFFFF"/>
                </a:solidFill>
                <a:effectLst/>
                <a:uLnTx/>
                <a:uFillTx/>
                <a:latin typeface="Verdana" pitchFamily="34" charset="0"/>
                <a:ea typeface="+mn-ea"/>
                <a:cs typeface="Arial" pitchFamily="34" charset="0"/>
              </a:rPr>
              <a:t>Analysis</a:t>
            </a:r>
            <a:endParaRPr kumimoji="0" lang="pt-PT" sz="1000" b="1" i="0" u="none" strike="noStrike" kern="1200" cap="none" spc="0" normalizeH="0" baseline="0" noProof="0" dirty="0">
              <a:ln>
                <a:noFill/>
              </a:ln>
              <a:solidFill>
                <a:srgbClr val="FFFFFF"/>
              </a:solidFill>
              <a:effectLst/>
              <a:uLnTx/>
              <a:uFillTx/>
              <a:latin typeface="Verdana" pitchFamily="34" charset="0"/>
              <a:ea typeface="+mn-ea"/>
              <a:cs typeface="Arial" pitchFamily="34" charset="0"/>
            </a:endParaRPr>
          </a:p>
        </p:txBody>
      </p:sp>
      <p:sp>
        <p:nvSpPr>
          <p:cNvPr id="3079" name="Text Box 7"/>
          <p:cNvSpPr txBox="1">
            <a:spLocks noChangeArrowheads="1"/>
          </p:cNvSpPr>
          <p:nvPr/>
        </p:nvSpPr>
        <p:spPr bwMode="auto">
          <a:xfrm>
            <a:off x="0" y="6643688"/>
            <a:ext cx="9144000" cy="246062"/>
          </a:xfrm>
          <a:prstGeom prst="rect">
            <a:avLst/>
          </a:prstGeom>
          <a:solidFill>
            <a:srgbClr val="008000"/>
          </a:solid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PT" sz="1000" b="1" i="0" u="none" strike="noStrike" kern="1200" cap="none" spc="0" normalizeH="0" baseline="0" noProof="0" dirty="0">
                <a:ln>
                  <a:noFill/>
                </a:ln>
                <a:solidFill>
                  <a:srgbClr val="FFFFFF"/>
                </a:solidFill>
                <a:effectLst/>
                <a:uLnTx/>
                <a:uFillTx/>
                <a:latin typeface="Verdana" pitchFamily="34" charset="0"/>
                <a:ea typeface="+mn-ea"/>
                <a:cs typeface="Arial" pitchFamily="34" charset="0"/>
              </a:rPr>
              <a:t>Manuel de Oliveira Duarte, duarte@ua.pt </a:t>
            </a:r>
          </a:p>
        </p:txBody>
      </p:sp>
      <p:sp>
        <p:nvSpPr>
          <p:cNvPr id="3090" name="Text Box 18"/>
          <p:cNvSpPr txBox="1">
            <a:spLocks noChangeArrowheads="1"/>
          </p:cNvSpPr>
          <p:nvPr/>
        </p:nvSpPr>
        <p:spPr bwMode="auto">
          <a:xfrm>
            <a:off x="6500815" y="0"/>
            <a:ext cx="2643187" cy="246063"/>
          </a:xfrm>
          <a:prstGeom prst="rect">
            <a:avLst/>
          </a:prstGeom>
          <a:noFill/>
          <a:ln w="9525">
            <a:noFill/>
            <a:miter lim="800000"/>
            <a:headEnd/>
            <a:tailEnd/>
          </a:ln>
          <a:effectLst/>
        </p:spPr>
        <p:txBody>
          <a:bodyPr>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pt-PT" sz="1000" b="1" i="0" u="none" strike="noStrike" kern="1200" cap="none" spc="0" normalizeH="0" baseline="0" noProof="0" dirty="0" err="1">
                <a:ln>
                  <a:noFill/>
                </a:ln>
                <a:solidFill>
                  <a:srgbClr val="FFFFFF"/>
                </a:solidFill>
                <a:effectLst/>
                <a:uLnTx/>
                <a:uFillTx/>
                <a:latin typeface="Verdana" pitchFamily="34" charset="0"/>
                <a:ea typeface="+mn-ea"/>
                <a:cs typeface="Arial" pitchFamily="34" charset="0"/>
              </a:rPr>
              <a:t>University</a:t>
            </a:r>
            <a:r>
              <a:rPr kumimoji="0" lang="pt-PT" sz="1000" b="1" i="0" u="none" strike="noStrike" kern="1200" cap="none" spc="0" normalizeH="0" baseline="0" noProof="0" dirty="0">
                <a:ln>
                  <a:noFill/>
                </a:ln>
                <a:solidFill>
                  <a:srgbClr val="FFFFFF"/>
                </a:solidFill>
                <a:effectLst/>
                <a:uLnTx/>
                <a:uFillTx/>
                <a:latin typeface="Verdana" pitchFamily="34" charset="0"/>
                <a:ea typeface="+mn-ea"/>
                <a:cs typeface="Arial" pitchFamily="34" charset="0"/>
              </a:rPr>
              <a:t> </a:t>
            </a:r>
            <a:r>
              <a:rPr kumimoji="0" lang="pt-PT" sz="1000" b="1" i="0" u="none" strike="noStrike" kern="1200" cap="none" spc="0" normalizeH="0" baseline="0" noProof="0" dirty="0" err="1">
                <a:ln>
                  <a:noFill/>
                </a:ln>
                <a:solidFill>
                  <a:srgbClr val="FFFFFF"/>
                </a:solidFill>
                <a:effectLst/>
                <a:uLnTx/>
                <a:uFillTx/>
                <a:latin typeface="Verdana" pitchFamily="34" charset="0"/>
                <a:ea typeface="+mn-ea"/>
                <a:cs typeface="Arial" pitchFamily="34" charset="0"/>
              </a:rPr>
              <a:t>of</a:t>
            </a:r>
            <a:r>
              <a:rPr kumimoji="0" lang="pt-PT" sz="1000" b="1" i="0" u="none" strike="noStrike" kern="1200" cap="none" spc="0" normalizeH="0" baseline="0" noProof="0" dirty="0">
                <a:ln>
                  <a:noFill/>
                </a:ln>
                <a:solidFill>
                  <a:srgbClr val="FFFFFF"/>
                </a:solidFill>
                <a:effectLst/>
                <a:uLnTx/>
                <a:uFillTx/>
                <a:latin typeface="Verdana" pitchFamily="34" charset="0"/>
                <a:ea typeface="+mn-ea"/>
                <a:cs typeface="Arial" pitchFamily="34" charset="0"/>
              </a:rPr>
              <a:t> Aveiro</a:t>
            </a:r>
            <a:endParaRPr kumimoji="0" lang="pt-PT" sz="800" b="1" i="0" u="none" strike="noStrike" kern="1200" cap="none" spc="0" normalizeH="0" baseline="0" noProof="0" dirty="0">
              <a:ln>
                <a:noFill/>
              </a:ln>
              <a:solidFill>
                <a:srgbClr val="FFFFFF"/>
              </a:solidFill>
              <a:effectLst/>
              <a:uLnTx/>
              <a:uFillTx/>
              <a:latin typeface="Verdana" pitchFamily="34" charset="0"/>
              <a:ea typeface="+mn-ea"/>
              <a:cs typeface="Arial" pitchFamily="34" charset="0"/>
            </a:endParaRPr>
          </a:p>
        </p:txBody>
      </p:sp>
      <p:sp>
        <p:nvSpPr>
          <p:cNvPr id="3075" name="Rectangle 3"/>
          <p:cNvSpPr>
            <a:spLocks noGrp="1" noChangeArrowheads="1"/>
          </p:cNvSpPr>
          <p:nvPr>
            <p:ph type="sldNum" sz="quarter" idx="4"/>
          </p:nvPr>
        </p:nvSpPr>
        <p:spPr bwMode="auto">
          <a:xfrm>
            <a:off x="8382000" y="6657975"/>
            <a:ext cx="76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FFFFFF"/>
                </a:solidFill>
                <a:cs typeface="+mn-cs"/>
              </a:defRPr>
            </a:lvl1pPr>
          </a:lstStyle>
          <a:p>
            <a:pPr fontAlgn="base">
              <a:spcBef>
                <a:spcPct val="0"/>
              </a:spcBef>
              <a:spcAft>
                <a:spcPct val="0"/>
              </a:spcAft>
              <a:defRPr/>
            </a:pPr>
            <a:fld id="{E603F9BD-7986-4DCF-B8DE-D938C75B61D6}" type="slidenum">
              <a:rPr lang="pt-PT" smtClean="0">
                <a:latin typeface="Times New Roman" pitchFamily="18" charset="0"/>
              </a:rPr>
              <a:pPr fontAlgn="base">
                <a:spcBef>
                  <a:spcPct val="0"/>
                </a:spcBef>
                <a:spcAft>
                  <a:spcPct val="0"/>
                </a:spcAft>
                <a:defRPr/>
              </a:pPr>
              <a:t>‹#›</a:t>
            </a:fld>
            <a:endParaRPr lang="pt-PT" dirty="0">
              <a:latin typeface="Times New Roman" pitchFamily="18" charset="0"/>
            </a:endParaRPr>
          </a:p>
        </p:txBody>
      </p:sp>
      <p:sp>
        <p:nvSpPr>
          <p:cNvPr id="2" name="TextBox 1">
            <a:extLst>
              <a:ext uri="{FF2B5EF4-FFF2-40B4-BE49-F238E27FC236}">
                <a16:creationId xmlns:a16="http://schemas.microsoft.com/office/drawing/2014/main" id="{AADE7321-928F-40B2-AC8A-10193DF5D2FB}"/>
              </a:ext>
            </a:extLst>
          </p:cNvPr>
          <p:cNvSpPr txBox="1"/>
          <p:nvPr userDrawn="1"/>
        </p:nvSpPr>
        <p:spPr>
          <a:xfrm rot="20014411">
            <a:off x="1419883" y="3194336"/>
            <a:ext cx="5465365" cy="70788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pt-PT" sz="4000" b="1" i="0" u="none" strike="noStrike" kern="1200" cap="none" spc="0" normalizeH="0" baseline="0" noProof="0" dirty="0" err="1">
                <a:ln>
                  <a:noFill/>
                </a:ln>
                <a:solidFill>
                  <a:srgbClr val="FFF3F3"/>
                </a:solidFill>
                <a:effectLst/>
                <a:uLnTx/>
                <a:uFillTx/>
                <a:latin typeface="Arial" panose="020B0604020202020204" pitchFamily="34" charset="0"/>
                <a:ea typeface="+mn-ea"/>
                <a:cs typeface="Arial" panose="020B0604020202020204" pitchFamily="34" charset="0"/>
              </a:rPr>
              <a:t>Preliminary</a:t>
            </a:r>
            <a:r>
              <a:rPr kumimoji="0" lang="pt-PT" sz="4000" b="1" i="0" u="none" strike="noStrike" kern="1200" cap="none" spc="0" normalizeH="0" baseline="0" noProof="0" dirty="0">
                <a:ln>
                  <a:noFill/>
                </a:ln>
                <a:solidFill>
                  <a:srgbClr val="FFF3F3"/>
                </a:solidFill>
                <a:effectLst/>
                <a:uLnTx/>
                <a:uFillTx/>
                <a:latin typeface="Arial" panose="020B0604020202020204" pitchFamily="34" charset="0"/>
                <a:ea typeface="+mn-ea"/>
                <a:cs typeface="Arial" panose="020B0604020202020204" pitchFamily="34" charset="0"/>
              </a:rPr>
              <a:t> </a:t>
            </a:r>
            <a:r>
              <a:rPr kumimoji="0" lang="pt-PT" sz="4000" b="1" i="0" u="none" strike="noStrike" kern="1200" cap="none" spc="0" normalizeH="0" baseline="0" noProof="0" dirty="0" err="1">
                <a:ln>
                  <a:noFill/>
                </a:ln>
                <a:solidFill>
                  <a:srgbClr val="FFF3F3"/>
                </a:solidFill>
                <a:effectLst/>
                <a:uLnTx/>
                <a:uFillTx/>
                <a:latin typeface="Arial" panose="020B0604020202020204" pitchFamily="34" charset="0"/>
                <a:ea typeface="+mn-ea"/>
                <a:cs typeface="Arial" panose="020B0604020202020204" pitchFamily="34" charset="0"/>
              </a:rPr>
              <a:t>version</a:t>
            </a:r>
            <a:endParaRPr kumimoji="0" lang="pt-PT" sz="4000" b="1" i="0" u="none" strike="noStrike" kern="1200" cap="none" spc="0" normalizeH="0" baseline="0" noProof="0" dirty="0">
              <a:ln>
                <a:noFill/>
              </a:ln>
              <a:solidFill>
                <a:srgbClr val="FFF3F3"/>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63330363"/>
      </p:ext>
    </p:extLst>
  </p:cSld>
  <p:clrMap bg1="lt1" tx1="dk1" bg2="lt2" tx2="dk2" accent1="accent1" accent2="accent2" accent3="accent3" accent4="accent4" accent5="accent5" accent6="accent6" hlink="hlink" folHlink="folHlink"/>
  <p:sldLayoutIdLst>
    <p:sldLayoutId id="2147483662" r:id="rId1"/>
  </p:sldLayoutIdLst>
  <p:hf hdr="0" ftr="0" dt="0"/>
  <p:txStyles>
    <p:titleStyle>
      <a:lvl1pPr algn="ctr" defTabSz="609600" rtl="0" eaLnBrk="0" fontAlgn="base" hangingPunct="0">
        <a:spcBef>
          <a:spcPct val="0"/>
        </a:spcBef>
        <a:spcAft>
          <a:spcPct val="0"/>
        </a:spcAft>
        <a:defRPr sz="3200">
          <a:solidFill>
            <a:schemeClr val="tx2"/>
          </a:solidFill>
          <a:latin typeface="+mj-lt"/>
          <a:ea typeface="+mj-ea"/>
          <a:cs typeface="+mj-cs"/>
        </a:defRPr>
      </a:lvl1pPr>
      <a:lvl2pPr algn="ctr" defTabSz="609600" rtl="0" eaLnBrk="0" fontAlgn="base" hangingPunct="0">
        <a:spcBef>
          <a:spcPct val="0"/>
        </a:spcBef>
        <a:spcAft>
          <a:spcPct val="0"/>
        </a:spcAft>
        <a:defRPr sz="3200">
          <a:solidFill>
            <a:schemeClr val="tx2"/>
          </a:solidFill>
          <a:latin typeface="Arial" charset="0"/>
        </a:defRPr>
      </a:lvl2pPr>
      <a:lvl3pPr algn="ctr" defTabSz="609600" rtl="0" eaLnBrk="0" fontAlgn="base" hangingPunct="0">
        <a:spcBef>
          <a:spcPct val="0"/>
        </a:spcBef>
        <a:spcAft>
          <a:spcPct val="0"/>
        </a:spcAft>
        <a:defRPr sz="3200">
          <a:solidFill>
            <a:schemeClr val="tx2"/>
          </a:solidFill>
          <a:latin typeface="Arial" charset="0"/>
        </a:defRPr>
      </a:lvl3pPr>
      <a:lvl4pPr algn="ctr" defTabSz="609600" rtl="0" eaLnBrk="0" fontAlgn="base" hangingPunct="0">
        <a:spcBef>
          <a:spcPct val="0"/>
        </a:spcBef>
        <a:spcAft>
          <a:spcPct val="0"/>
        </a:spcAft>
        <a:defRPr sz="3200">
          <a:solidFill>
            <a:schemeClr val="tx2"/>
          </a:solidFill>
          <a:latin typeface="Arial" charset="0"/>
        </a:defRPr>
      </a:lvl4pPr>
      <a:lvl5pPr algn="ctr" defTabSz="609600" rtl="0" eaLnBrk="0" fontAlgn="base" hangingPunct="0">
        <a:spcBef>
          <a:spcPct val="0"/>
        </a:spcBef>
        <a:spcAft>
          <a:spcPct val="0"/>
        </a:spcAft>
        <a:defRPr sz="3200">
          <a:solidFill>
            <a:schemeClr val="tx2"/>
          </a:solidFill>
          <a:latin typeface="Arial" charset="0"/>
        </a:defRPr>
      </a:lvl5pPr>
      <a:lvl6pPr marL="457200" algn="ctr" defTabSz="609600" rtl="0" eaLnBrk="0" fontAlgn="base" hangingPunct="0">
        <a:spcBef>
          <a:spcPct val="0"/>
        </a:spcBef>
        <a:spcAft>
          <a:spcPct val="0"/>
        </a:spcAft>
        <a:defRPr sz="3200">
          <a:solidFill>
            <a:schemeClr val="tx2"/>
          </a:solidFill>
          <a:latin typeface="Arial" charset="0"/>
        </a:defRPr>
      </a:lvl6pPr>
      <a:lvl7pPr marL="914400" algn="ctr" defTabSz="609600" rtl="0" eaLnBrk="0" fontAlgn="base" hangingPunct="0">
        <a:spcBef>
          <a:spcPct val="0"/>
        </a:spcBef>
        <a:spcAft>
          <a:spcPct val="0"/>
        </a:spcAft>
        <a:defRPr sz="3200">
          <a:solidFill>
            <a:schemeClr val="tx2"/>
          </a:solidFill>
          <a:latin typeface="Arial" charset="0"/>
        </a:defRPr>
      </a:lvl7pPr>
      <a:lvl8pPr marL="1371600" algn="ctr" defTabSz="609600" rtl="0" eaLnBrk="0" fontAlgn="base" hangingPunct="0">
        <a:spcBef>
          <a:spcPct val="0"/>
        </a:spcBef>
        <a:spcAft>
          <a:spcPct val="0"/>
        </a:spcAft>
        <a:defRPr sz="3200">
          <a:solidFill>
            <a:schemeClr val="tx2"/>
          </a:solidFill>
          <a:latin typeface="Arial" charset="0"/>
        </a:defRPr>
      </a:lvl8pPr>
      <a:lvl9pPr marL="1828800" algn="ctr" defTabSz="609600" rtl="0" eaLnBrk="0" fontAlgn="base" hangingPunct="0">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www.alkane.com.au/exponential-growth-of-electric-vehicles-make-rare-earths-extremely-valuabl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www.hawaiipublicradio.org/post/conversation-hawaii-economic-forecast-down-due-covid-19#stream/0"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9.png"/><Relationship Id="rId7" Type="http://schemas.openxmlformats.org/officeDocument/2006/relationships/image" Target="../media/image12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10.png"/><Relationship Id="rId5" Type="http://schemas.openxmlformats.org/officeDocument/2006/relationships/image" Target="../media/image21.png"/><Relationship Id="rId4" Type="http://schemas.openxmlformats.org/officeDocument/2006/relationships/image" Target="../media/image90.png"/></Relationships>
</file>

<file path=ppt/slides/_rels/slide24.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22.png"/><Relationship Id="rId7" Type="http://schemas.openxmlformats.org/officeDocument/2006/relationships/image" Target="../media/image17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60.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190.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cartoonstock.com/directory/c/crystal_ball_readers.asp"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cartoonstock.com/directory/c/cassandra.as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p:txBody>
          <a:bodyPr/>
          <a:lstStyle/>
          <a:p>
            <a:pPr>
              <a:defRPr/>
            </a:pPr>
            <a:fld id="{5A0002C1-5A16-40AE-9231-711C4EBA1B58}" type="slidenum">
              <a:rPr lang="pt-PT" smtClean="0"/>
              <a:pPr>
                <a:defRPr/>
              </a:pPr>
              <a:t>1</a:t>
            </a:fld>
            <a:endParaRPr lang="pt-PT" dirty="0"/>
          </a:p>
        </p:txBody>
      </p:sp>
      <p:sp>
        <p:nvSpPr>
          <p:cNvPr id="12291" name="Rectangle 2"/>
          <p:cNvSpPr>
            <a:spLocks noGrp="1" noChangeArrowheads="1"/>
          </p:cNvSpPr>
          <p:nvPr>
            <p:ph type="ctrTitle" idx="4294967295"/>
          </p:nvPr>
        </p:nvSpPr>
        <p:spPr bwMode="auto">
          <a:xfrm>
            <a:off x="323850" y="1295400"/>
            <a:ext cx="8534400" cy="4797896"/>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defTabSz="914400"/>
            <a:r>
              <a:rPr lang="pt-PT" sz="4400" b="1" dirty="0">
                <a:solidFill>
                  <a:srgbClr val="000000"/>
                </a:solidFill>
              </a:rPr>
              <a:t>Techno-</a:t>
            </a:r>
            <a:r>
              <a:rPr lang="pt-PT" sz="4400" b="1" dirty="0" err="1">
                <a:solidFill>
                  <a:srgbClr val="000000"/>
                </a:solidFill>
              </a:rPr>
              <a:t>Economic</a:t>
            </a:r>
            <a:r>
              <a:rPr lang="pt-PT" sz="4400" b="1" dirty="0">
                <a:solidFill>
                  <a:srgbClr val="000000"/>
                </a:solidFill>
              </a:rPr>
              <a:t> </a:t>
            </a:r>
            <a:r>
              <a:rPr lang="pt-PT" sz="4400" b="1" dirty="0" err="1">
                <a:solidFill>
                  <a:srgbClr val="000000"/>
                </a:solidFill>
              </a:rPr>
              <a:t>Analysis</a:t>
            </a:r>
            <a:br>
              <a:rPr lang="pt-PT" sz="4400" b="1" dirty="0">
                <a:solidFill>
                  <a:srgbClr val="000000"/>
                </a:solidFill>
              </a:rPr>
            </a:br>
            <a:r>
              <a:rPr lang="pt-PT" sz="4400" b="1" dirty="0" err="1">
                <a:solidFill>
                  <a:srgbClr val="000000"/>
                </a:solidFill>
              </a:rPr>
              <a:t>of</a:t>
            </a:r>
            <a:br>
              <a:rPr lang="pt-PT" sz="4400" b="1" dirty="0">
                <a:solidFill>
                  <a:srgbClr val="000000"/>
                </a:solidFill>
              </a:rPr>
            </a:br>
            <a:r>
              <a:rPr lang="pt-PT" sz="4400" b="1" dirty="0" err="1">
                <a:solidFill>
                  <a:srgbClr val="000000"/>
                </a:solidFill>
              </a:rPr>
              <a:t>Engineering</a:t>
            </a:r>
            <a:r>
              <a:rPr lang="pt-PT" sz="4400" b="1" dirty="0">
                <a:solidFill>
                  <a:srgbClr val="000000"/>
                </a:solidFill>
              </a:rPr>
              <a:t> </a:t>
            </a:r>
            <a:r>
              <a:rPr lang="pt-PT" sz="4400" b="1" dirty="0" err="1">
                <a:solidFill>
                  <a:srgbClr val="000000"/>
                </a:solidFill>
              </a:rPr>
              <a:t>Projects</a:t>
            </a:r>
            <a:br>
              <a:rPr lang="pt-PT" sz="4400" b="1" dirty="0">
                <a:solidFill>
                  <a:srgbClr val="000000"/>
                </a:solidFill>
              </a:rPr>
            </a:br>
            <a:br>
              <a:rPr lang="pt-PT" b="1" dirty="0">
                <a:solidFill>
                  <a:srgbClr val="000000"/>
                </a:solidFill>
              </a:rPr>
            </a:br>
            <a:r>
              <a:rPr lang="pt-PT" b="1" dirty="0">
                <a:solidFill>
                  <a:srgbClr val="000000"/>
                </a:solidFill>
              </a:rPr>
              <a:t>(basic </a:t>
            </a:r>
            <a:r>
              <a:rPr lang="pt-PT" b="1" dirty="0" err="1">
                <a:solidFill>
                  <a:srgbClr val="000000"/>
                </a:solidFill>
              </a:rPr>
              <a:t>elements</a:t>
            </a:r>
            <a:r>
              <a:rPr lang="pt-PT" b="1" dirty="0">
                <a:solidFill>
                  <a:srgbClr val="000000"/>
                </a:solidFill>
              </a:rPr>
              <a:t>)</a:t>
            </a:r>
            <a:br>
              <a:rPr lang="pt-PT" sz="1400" b="1">
                <a:solidFill>
                  <a:srgbClr val="000000"/>
                </a:solidFill>
              </a:rPr>
            </a:br>
            <a:br>
              <a:rPr lang="pt-PT" sz="2000" b="1" dirty="0">
                <a:solidFill>
                  <a:srgbClr val="000000"/>
                </a:solidFill>
              </a:rPr>
            </a:br>
            <a:r>
              <a:rPr lang="pt-PT" sz="2000" b="1" dirty="0">
                <a:solidFill>
                  <a:srgbClr val="000000"/>
                </a:solidFill>
              </a:rPr>
              <a:t>Manuel de Oliveira Duarte</a:t>
            </a:r>
            <a:endParaRPr lang="pt-PT" sz="1600" b="1"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p:cNvPicPr>
            <a:picLocks noChangeAspect="1" noChangeArrowheads="1"/>
          </p:cNvPicPr>
          <p:nvPr/>
        </p:nvPicPr>
        <p:blipFill>
          <a:blip r:embed="rId3" cstate="print"/>
          <a:srcRect/>
          <a:stretch>
            <a:fillRect/>
          </a:stretch>
        </p:blipFill>
        <p:spPr bwMode="auto">
          <a:xfrm>
            <a:off x="1241107" y="1794784"/>
            <a:ext cx="6427241" cy="4420283"/>
          </a:xfrm>
          <a:prstGeom prst="rect">
            <a:avLst/>
          </a:prstGeom>
          <a:noFill/>
          <a:ln w="19050">
            <a:noFill/>
            <a:miter lim="800000"/>
            <a:headEnd/>
            <a:tailEnd/>
          </a:ln>
        </p:spPr>
      </p:pic>
      <p:sp>
        <p:nvSpPr>
          <p:cNvPr id="5" name="Rectangle 6"/>
          <p:cNvSpPr>
            <a:spLocks noChangeArrowheads="1"/>
          </p:cNvSpPr>
          <p:nvPr/>
        </p:nvSpPr>
        <p:spPr bwMode="auto">
          <a:xfrm>
            <a:off x="107504" y="1177602"/>
            <a:ext cx="9036496" cy="400099"/>
          </a:xfrm>
          <a:prstGeom prst="rect">
            <a:avLst/>
          </a:prstGeom>
          <a:noFill/>
          <a:ln w="9525">
            <a:noFill/>
            <a:miter lim="800000"/>
            <a:headEnd/>
            <a:tailEnd/>
          </a:ln>
        </p:spPr>
        <p:txBody>
          <a:bodyPr wrap="square" lIns="91430" tIns="45715" rIns="91430" bIns="45715">
            <a:spAutoFit/>
          </a:bodyPr>
          <a:lstStyle/>
          <a:p>
            <a:pPr algn="ctr">
              <a:defRPr/>
            </a:pPr>
            <a:r>
              <a:rPr lang="pt-PT" sz="1600" b="1" dirty="0">
                <a:solidFill>
                  <a:srgbClr val="000000"/>
                </a:solidFill>
                <a:latin typeface="+mj-lt"/>
                <a:ea typeface="Times New Roman" pitchFamily="18" charset="0"/>
                <a:cs typeface="Arial" charset="0"/>
              </a:rPr>
              <a:t>… </a:t>
            </a:r>
            <a:r>
              <a:rPr lang="pt-PT" sz="1600" b="1" dirty="0" err="1">
                <a:solidFill>
                  <a:srgbClr val="000000"/>
                </a:solidFill>
                <a:latin typeface="+mj-lt"/>
                <a:ea typeface="Times New Roman" pitchFamily="18" charset="0"/>
                <a:cs typeface="Arial" charset="0"/>
              </a:rPr>
              <a:t>looking</a:t>
            </a:r>
            <a:r>
              <a:rPr lang="pt-PT" sz="1600" b="1" dirty="0">
                <a:solidFill>
                  <a:srgbClr val="000000"/>
                </a:solidFill>
                <a:latin typeface="+mj-lt"/>
                <a:ea typeface="Times New Roman" pitchFamily="18" charset="0"/>
                <a:cs typeface="Arial" charset="0"/>
              </a:rPr>
              <a:t> </a:t>
            </a:r>
            <a:r>
              <a:rPr lang="pt-PT" sz="1600" b="1" dirty="0" err="1">
                <a:solidFill>
                  <a:srgbClr val="000000"/>
                </a:solidFill>
                <a:latin typeface="+mj-lt"/>
                <a:ea typeface="Times New Roman" pitchFamily="18" charset="0"/>
                <a:cs typeface="Arial" charset="0"/>
              </a:rPr>
              <a:t>at</a:t>
            </a:r>
            <a:r>
              <a:rPr lang="pt-PT" sz="1600" b="1" dirty="0">
                <a:solidFill>
                  <a:srgbClr val="000000"/>
                </a:solidFill>
                <a:latin typeface="+mj-lt"/>
                <a:ea typeface="Times New Roman" pitchFamily="18" charset="0"/>
                <a:cs typeface="Arial" charset="0"/>
              </a:rPr>
              <a:t> </a:t>
            </a:r>
            <a:r>
              <a:rPr lang="pt-PT" sz="1600" b="1" dirty="0" err="1">
                <a:solidFill>
                  <a:srgbClr val="000000"/>
                </a:solidFill>
                <a:latin typeface="+mj-lt"/>
                <a:ea typeface="Times New Roman" pitchFamily="18" charset="0"/>
                <a:cs typeface="Arial" charset="0"/>
              </a:rPr>
              <a:t>trends</a:t>
            </a:r>
            <a:r>
              <a:rPr lang="pt-PT" sz="1600" b="1" dirty="0">
                <a:solidFill>
                  <a:srgbClr val="000000"/>
                </a:solidFill>
                <a:latin typeface="+mj-lt"/>
                <a:ea typeface="Times New Roman" pitchFamily="18" charset="0"/>
                <a:cs typeface="Arial" charset="0"/>
              </a:rPr>
              <a:t> </a:t>
            </a:r>
            <a:r>
              <a:rPr lang="pt-PT" sz="1600" b="1" dirty="0" err="1">
                <a:solidFill>
                  <a:srgbClr val="000000"/>
                </a:solidFill>
                <a:latin typeface="+mj-lt"/>
                <a:ea typeface="Times New Roman" pitchFamily="18" charset="0"/>
                <a:cs typeface="Arial" charset="0"/>
              </a:rPr>
              <a:t>of</a:t>
            </a:r>
            <a:r>
              <a:rPr lang="pt-PT" sz="1600" b="1" dirty="0">
                <a:solidFill>
                  <a:srgbClr val="000000"/>
                </a:solidFill>
                <a:latin typeface="+mj-lt"/>
                <a:ea typeface="Times New Roman" pitchFamily="18" charset="0"/>
                <a:cs typeface="Arial" charset="0"/>
              </a:rPr>
              <a:t> </a:t>
            </a:r>
            <a:r>
              <a:rPr lang="pt-PT" sz="1600" b="1" dirty="0" err="1">
                <a:solidFill>
                  <a:srgbClr val="000000"/>
                </a:solidFill>
                <a:latin typeface="+mj-lt"/>
                <a:ea typeface="Times New Roman" pitchFamily="18" charset="0"/>
                <a:cs typeface="Arial" charset="0"/>
              </a:rPr>
              <a:t>how</a:t>
            </a:r>
            <a:r>
              <a:rPr lang="pt-PT" sz="1600" b="1" dirty="0">
                <a:solidFill>
                  <a:srgbClr val="000000"/>
                </a:solidFill>
                <a:latin typeface="+mj-lt"/>
                <a:ea typeface="Times New Roman" pitchFamily="18" charset="0"/>
                <a:cs typeface="Arial" charset="0"/>
              </a:rPr>
              <a:t> </a:t>
            </a:r>
            <a:r>
              <a:rPr lang="pt-PT" sz="1600" b="1" dirty="0" err="1">
                <a:solidFill>
                  <a:srgbClr val="000000"/>
                </a:solidFill>
                <a:latin typeface="+mj-lt"/>
                <a:ea typeface="Times New Roman" pitchFamily="18" charset="0"/>
                <a:cs typeface="Arial" charset="0"/>
              </a:rPr>
              <a:t>markets</a:t>
            </a:r>
            <a:r>
              <a:rPr lang="pt-PT" sz="1600" b="1" dirty="0">
                <a:solidFill>
                  <a:srgbClr val="000000"/>
                </a:solidFill>
                <a:latin typeface="+mj-lt"/>
                <a:ea typeface="Times New Roman" pitchFamily="18" charset="0"/>
                <a:cs typeface="Arial" charset="0"/>
              </a:rPr>
              <a:t> </a:t>
            </a:r>
            <a:r>
              <a:rPr lang="pt-PT" sz="1600" b="1" dirty="0" err="1">
                <a:solidFill>
                  <a:srgbClr val="000000"/>
                </a:solidFill>
                <a:latin typeface="+mj-lt"/>
                <a:ea typeface="Times New Roman" pitchFamily="18" charset="0"/>
                <a:cs typeface="Arial" charset="0"/>
              </a:rPr>
              <a:t>reacted</a:t>
            </a:r>
            <a:r>
              <a:rPr lang="pt-PT" sz="1600" b="1" dirty="0">
                <a:solidFill>
                  <a:srgbClr val="000000"/>
                </a:solidFill>
                <a:latin typeface="+mj-lt"/>
                <a:ea typeface="Times New Roman" pitchFamily="18" charset="0"/>
                <a:cs typeface="Arial" charset="0"/>
              </a:rPr>
              <a:t> to </a:t>
            </a:r>
            <a:r>
              <a:rPr lang="pt-PT" sz="1600" b="1" dirty="0" err="1">
                <a:solidFill>
                  <a:srgbClr val="000000"/>
                </a:solidFill>
                <a:latin typeface="+mj-lt"/>
                <a:ea typeface="Times New Roman" pitchFamily="18" charset="0"/>
                <a:cs typeface="Arial" charset="0"/>
              </a:rPr>
              <a:t>new</a:t>
            </a:r>
            <a:r>
              <a:rPr lang="pt-PT" sz="1600" b="1" dirty="0">
                <a:solidFill>
                  <a:srgbClr val="000000"/>
                </a:solidFill>
                <a:latin typeface="+mj-lt"/>
                <a:ea typeface="Times New Roman" pitchFamily="18" charset="0"/>
                <a:cs typeface="Arial" charset="0"/>
              </a:rPr>
              <a:t> </a:t>
            </a:r>
            <a:r>
              <a:rPr lang="pt-PT" sz="1600" b="1" dirty="0" err="1">
                <a:solidFill>
                  <a:srgbClr val="000000"/>
                </a:solidFill>
                <a:latin typeface="+mj-lt"/>
                <a:ea typeface="Times New Roman" pitchFamily="18" charset="0"/>
                <a:cs typeface="Arial" charset="0"/>
              </a:rPr>
              <a:t>products</a:t>
            </a:r>
            <a:r>
              <a:rPr lang="pt-PT" sz="1600" b="1" dirty="0">
                <a:solidFill>
                  <a:srgbClr val="000000"/>
                </a:solidFill>
                <a:latin typeface="+mj-lt"/>
                <a:ea typeface="Times New Roman" pitchFamily="18" charset="0"/>
                <a:cs typeface="Arial" charset="0"/>
              </a:rPr>
              <a:t>, </a:t>
            </a:r>
            <a:r>
              <a:rPr lang="pt-PT" sz="1600" b="1" dirty="0" err="1">
                <a:solidFill>
                  <a:srgbClr val="000000"/>
                </a:solidFill>
                <a:latin typeface="+mj-lt"/>
                <a:ea typeface="Times New Roman" pitchFamily="18" charset="0"/>
                <a:cs typeface="Arial" charset="0"/>
              </a:rPr>
              <a:t>services</a:t>
            </a:r>
            <a:r>
              <a:rPr lang="pt-PT" sz="1600" b="1" dirty="0">
                <a:solidFill>
                  <a:srgbClr val="000000"/>
                </a:solidFill>
                <a:latin typeface="+mj-lt"/>
                <a:ea typeface="Times New Roman" pitchFamily="18" charset="0"/>
                <a:cs typeface="Arial" charset="0"/>
              </a:rPr>
              <a:t> and </a:t>
            </a:r>
            <a:r>
              <a:rPr lang="pt-PT" sz="1600" b="1" dirty="0" err="1">
                <a:solidFill>
                  <a:srgbClr val="000000"/>
                </a:solidFill>
                <a:latin typeface="+mj-lt"/>
                <a:ea typeface="Times New Roman" pitchFamily="18" charset="0"/>
                <a:cs typeface="Arial" charset="0"/>
              </a:rPr>
              <a:t>technologies</a:t>
            </a:r>
            <a:r>
              <a:rPr lang="pt-PT" sz="2000" b="1" dirty="0">
                <a:solidFill>
                  <a:srgbClr val="000000"/>
                </a:solidFill>
                <a:latin typeface="+mj-lt"/>
                <a:ea typeface="Times New Roman" pitchFamily="18" charset="0"/>
                <a:cs typeface="Arial" charset="0"/>
              </a:rPr>
              <a:t>: </a:t>
            </a:r>
            <a:r>
              <a:rPr lang="pt-PT" sz="1200" b="1" baseline="80000" dirty="0">
                <a:solidFill>
                  <a:srgbClr val="000000"/>
                </a:solidFill>
                <a:latin typeface="+mj-lt"/>
                <a:ea typeface="Times New Roman" pitchFamily="18" charset="0"/>
                <a:cs typeface="Arial" charset="0"/>
              </a:rPr>
              <a:t>(1)</a:t>
            </a:r>
            <a:endParaRPr lang="pt-PT" sz="2000" b="1" baseline="80000" dirty="0">
              <a:solidFill>
                <a:srgbClr val="000000"/>
              </a:solidFill>
              <a:latin typeface="+mj-lt"/>
              <a:ea typeface="Times New Roman" pitchFamily="18" charset="0"/>
              <a:cs typeface="Arial" charset="0"/>
            </a:endParaRPr>
          </a:p>
        </p:txBody>
      </p:sp>
      <p:sp>
        <p:nvSpPr>
          <p:cNvPr id="6" name="TextBox 5"/>
          <p:cNvSpPr txBox="1"/>
          <p:nvPr/>
        </p:nvSpPr>
        <p:spPr>
          <a:xfrm>
            <a:off x="467544" y="6381328"/>
            <a:ext cx="8280920" cy="261610"/>
          </a:xfrm>
          <a:prstGeom prst="rect">
            <a:avLst/>
          </a:prstGeom>
          <a:noFill/>
        </p:spPr>
        <p:txBody>
          <a:bodyPr wrap="square" rtlCol="0">
            <a:spAutoFit/>
          </a:bodyPr>
          <a:lstStyle/>
          <a:p>
            <a:r>
              <a:rPr lang="pt-PT" sz="1100" dirty="0" err="1">
                <a:solidFill>
                  <a:srgbClr val="000000"/>
                </a:solidFill>
                <a:latin typeface="+mj-lt"/>
              </a:rPr>
              <a:t>Source</a:t>
            </a:r>
            <a:r>
              <a:rPr lang="pt-PT" sz="1100" dirty="0">
                <a:solidFill>
                  <a:srgbClr val="000000"/>
                </a:solidFill>
                <a:latin typeface="+mj-lt"/>
              </a:rPr>
              <a:t>: </a:t>
            </a:r>
            <a:r>
              <a:rPr lang="en-US" sz="1100" dirty="0">
                <a:solidFill>
                  <a:srgbClr val="000000"/>
                </a:solidFill>
                <a:latin typeface="+mj-lt"/>
              </a:rPr>
              <a:t>L. K. </a:t>
            </a:r>
            <a:r>
              <a:rPr lang="en-US" sz="1100" dirty="0" err="1">
                <a:solidFill>
                  <a:srgbClr val="000000"/>
                </a:solidFill>
                <a:latin typeface="+mj-lt"/>
              </a:rPr>
              <a:t>Vanston</a:t>
            </a:r>
            <a:r>
              <a:rPr lang="en-US" sz="1100" dirty="0">
                <a:solidFill>
                  <a:srgbClr val="000000"/>
                </a:solidFill>
                <a:latin typeface="+mj-lt"/>
              </a:rPr>
              <a:t>, R.L. Hodges, “Technology forecasting for telecommunications”, </a:t>
            </a:r>
            <a:r>
              <a:rPr lang="en-US" sz="1100" dirty="0" err="1">
                <a:solidFill>
                  <a:srgbClr val="000000"/>
                </a:solidFill>
                <a:latin typeface="+mj-lt"/>
              </a:rPr>
              <a:t>Telektronikk</a:t>
            </a:r>
            <a:r>
              <a:rPr lang="en-US" sz="1100" dirty="0">
                <a:solidFill>
                  <a:srgbClr val="000000"/>
                </a:solidFill>
                <a:latin typeface="+mj-lt"/>
              </a:rPr>
              <a:t> 4.04, pp. 32-42, 2004.</a:t>
            </a:r>
            <a:endParaRPr lang="pt-PT" sz="1100" dirty="0">
              <a:solidFill>
                <a:srgbClr val="000000"/>
              </a:solidFill>
              <a:latin typeface="+mj-lt"/>
            </a:endParaRPr>
          </a:p>
        </p:txBody>
      </p:sp>
      <p:sp>
        <p:nvSpPr>
          <p:cNvPr id="7" name="Rectangle 2">
            <a:extLst>
              <a:ext uri="{FF2B5EF4-FFF2-40B4-BE49-F238E27FC236}">
                <a16:creationId xmlns:a16="http://schemas.microsoft.com/office/drawing/2014/main" id="{1C3523BE-5A2F-486E-B932-E40A3FA71CC2}"/>
              </a:ext>
            </a:extLst>
          </p:cNvPr>
          <p:cNvSpPr txBox="1">
            <a:spLocks noChangeArrowheads="1"/>
          </p:cNvSpPr>
          <p:nvPr/>
        </p:nvSpPr>
        <p:spPr bwMode="auto">
          <a:xfrm>
            <a:off x="-57720" y="333375"/>
            <a:ext cx="9252520" cy="725488"/>
          </a:xfrm>
          <a:prstGeom prst="rect">
            <a:avLst/>
          </a:prstGeom>
          <a:noFill/>
          <a:ln>
            <a:miter lim="800000"/>
            <a:headEnd/>
            <a:tailEnd/>
          </a:ln>
        </p:spPr>
        <p:txBody>
          <a:bodyPr/>
          <a:lstStyle/>
          <a:p>
            <a:pPr algn="ctr" defTabSz="609600">
              <a:defRPr/>
            </a:pPr>
            <a:r>
              <a:rPr lang="pt-PT" sz="2800" b="1" kern="0" dirty="0">
                <a:solidFill>
                  <a:srgbClr val="000000"/>
                </a:solidFill>
                <a:latin typeface="Arial Narrow" pitchFamily="34" charset="0"/>
                <a:ea typeface="+mj-ea"/>
                <a:cs typeface="+mj-cs"/>
              </a:rPr>
              <a:t>Techno-</a:t>
            </a:r>
            <a:r>
              <a:rPr lang="pt-PT" sz="2800" b="1" kern="0" dirty="0" err="1">
                <a:solidFill>
                  <a:srgbClr val="000000"/>
                </a:solidFill>
                <a:latin typeface="Arial Narrow" pitchFamily="34" charset="0"/>
                <a:ea typeface="+mj-ea"/>
                <a:cs typeface="+mj-cs"/>
              </a:rPr>
              <a:t>Economic</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Analysis</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of</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Engineering</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Projects</a:t>
            </a:r>
            <a:r>
              <a:rPr lang="pt-PT" sz="2800" b="1" kern="0" dirty="0">
                <a:solidFill>
                  <a:srgbClr val="000000"/>
                </a:solidFill>
                <a:latin typeface="Arial Narrow" pitchFamily="34" charset="0"/>
                <a:ea typeface="+mj-ea"/>
                <a:cs typeface="+mj-cs"/>
              </a:rPr>
              <a:t> (6)</a:t>
            </a:r>
            <a:endParaRPr lang="en-US" sz="2800" b="1" kern="0" dirty="0">
              <a:solidFill>
                <a:srgbClr val="000000"/>
              </a:solidFill>
              <a:latin typeface="Arial Narrow" pitchFamily="34" charset="0"/>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554042" y="1177602"/>
            <a:ext cx="8035925" cy="400099"/>
          </a:xfrm>
          <a:prstGeom prst="rect">
            <a:avLst/>
          </a:prstGeom>
          <a:noFill/>
          <a:ln w="9525">
            <a:noFill/>
            <a:miter lim="800000"/>
            <a:headEnd/>
            <a:tailEnd/>
          </a:ln>
        </p:spPr>
        <p:txBody>
          <a:bodyPr lIns="91430" tIns="45715" rIns="91430" bIns="45715">
            <a:spAutoFit/>
          </a:bodyPr>
          <a:lstStyle/>
          <a:p>
            <a:pPr algn="ctr">
              <a:defRPr/>
            </a:pPr>
            <a:r>
              <a:rPr lang="pt-PT" sz="2000" b="1" dirty="0" err="1">
                <a:solidFill>
                  <a:srgbClr val="000000"/>
                </a:solidFill>
                <a:latin typeface="+mj-lt"/>
                <a:cs typeface="Arial" charset="0"/>
              </a:rPr>
              <a:t>Trends</a:t>
            </a:r>
            <a:r>
              <a:rPr lang="pt-PT" sz="2000" b="1" dirty="0">
                <a:solidFill>
                  <a:srgbClr val="000000"/>
                </a:solidFill>
                <a:latin typeface="+mj-lt"/>
                <a:cs typeface="Arial" charset="0"/>
              </a:rPr>
              <a:t> from </a:t>
            </a:r>
            <a:r>
              <a:rPr lang="pt-PT" sz="2000" b="1" dirty="0" err="1">
                <a:solidFill>
                  <a:srgbClr val="000000"/>
                </a:solidFill>
                <a:latin typeface="+mj-lt"/>
                <a:cs typeface="Arial" charset="0"/>
              </a:rPr>
              <a:t>the</a:t>
            </a:r>
            <a:r>
              <a:rPr lang="pt-PT" sz="2000" b="1" dirty="0">
                <a:solidFill>
                  <a:srgbClr val="000000"/>
                </a:solidFill>
                <a:latin typeface="+mj-lt"/>
                <a:cs typeface="Arial" charset="0"/>
              </a:rPr>
              <a:t> </a:t>
            </a:r>
            <a:r>
              <a:rPr lang="pt-PT" sz="2000" b="1" dirty="0" err="1">
                <a:solidFill>
                  <a:srgbClr val="000000"/>
                </a:solidFill>
                <a:latin typeface="+mj-lt"/>
                <a:cs typeface="Arial" charset="0"/>
              </a:rPr>
              <a:t>past</a:t>
            </a:r>
            <a:r>
              <a:rPr lang="pt-PT" sz="2000" b="1" dirty="0">
                <a:solidFill>
                  <a:srgbClr val="000000"/>
                </a:solidFill>
                <a:latin typeface="+mj-lt"/>
                <a:cs typeface="Arial" charset="0"/>
              </a:rPr>
              <a:t> (2)</a:t>
            </a:r>
          </a:p>
        </p:txBody>
      </p:sp>
      <p:pic>
        <p:nvPicPr>
          <p:cNvPr id="13316" name="Picture 4" descr="http://www.alkane.com.au/wp-content/uploads/2017/10/Table1.png">
            <a:extLst>
              <a:ext uri="{FF2B5EF4-FFF2-40B4-BE49-F238E27FC236}">
                <a16:creationId xmlns:a16="http://schemas.microsoft.com/office/drawing/2014/main" id="{D74D0D87-8569-495D-8581-6D1DB793F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18518"/>
            <a:ext cx="8035926" cy="41587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C48BC4D-22DE-4D0D-BD2C-DC9FC4F334EA}"/>
              </a:ext>
            </a:extLst>
          </p:cNvPr>
          <p:cNvSpPr/>
          <p:nvPr/>
        </p:nvSpPr>
        <p:spPr>
          <a:xfrm>
            <a:off x="1547664" y="5936686"/>
            <a:ext cx="5796136" cy="400110"/>
          </a:xfrm>
          <a:prstGeom prst="rect">
            <a:avLst/>
          </a:prstGeom>
        </p:spPr>
        <p:txBody>
          <a:bodyPr wrap="square">
            <a:spAutoFit/>
          </a:bodyPr>
          <a:lstStyle/>
          <a:p>
            <a:r>
              <a:rPr lang="pt-PT" sz="1000" dirty="0">
                <a:solidFill>
                  <a:srgbClr val="002060"/>
                </a:solidFill>
                <a:hlinkClick r:id="rId4">
                  <a:extLst>
                    <a:ext uri="{A12FA001-AC4F-418D-AE19-62706E023703}">
                      <ahyp:hlinkClr xmlns:ahyp="http://schemas.microsoft.com/office/drawing/2018/hyperlinkcolor" val="tx"/>
                    </a:ext>
                  </a:extLst>
                </a:hlinkClick>
              </a:rPr>
              <a:t>http://www.alkane.com.au/exponential-growth-of-electric-vehicles-make-rare-earths-extremely-valuable/</a:t>
            </a:r>
            <a:endParaRPr lang="pt-PT" sz="1000" dirty="0">
              <a:solidFill>
                <a:srgbClr val="002060"/>
              </a:solidFill>
            </a:endParaRPr>
          </a:p>
        </p:txBody>
      </p:sp>
      <p:sp>
        <p:nvSpPr>
          <p:cNvPr id="6" name="Rectangle 2">
            <a:extLst>
              <a:ext uri="{FF2B5EF4-FFF2-40B4-BE49-F238E27FC236}">
                <a16:creationId xmlns:a16="http://schemas.microsoft.com/office/drawing/2014/main" id="{0348105C-C041-4AE5-B90B-A4FB9FF65436}"/>
              </a:ext>
            </a:extLst>
          </p:cNvPr>
          <p:cNvSpPr txBox="1">
            <a:spLocks noChangeArrowheads="1"/>
          </p:cNvSpPr>
          <p:nvPr/>
        </p:nvSpPr>
        <p:spPr bwMode="auto">
          <a:xfrm>
            <a:off x="-57720" y="333375"/>
            <a:ext cx="9252520" cy="725488"/>
          </a:xfrm>
          <a:prstGeom prst="rect">
            <a:avLst/>
          </a:prstGeom>
          <a:noFill/>
          <a:ln>
            <a:miter lim="800000"/>
            <a:headEnd/>
            <a:tailEnd/>
          </a:ln>
        </p:spPr>
        <p:txBody>
          <a:bodyPr/>
          <a:lstStyle/>
          <a:p>
            <a:pPr algn="ctr" defTabSz="609600">
              <a:defRPr/>
            </a:pPr>
            <a:r>
              <a:rPr lang="pt-PT" sz="2800" b="1" kern="0" dirty="0">
                <a:solidFill>
                  <a:srgbClr val="000000"/>
                </a:solidFill>
                <a:latin typeface="Arial Narrow" pitchFamily="34" charset="0"/>
                <a:ea typeface="+mj-ea"/>
                <a:cs typeface="+mj-cs"/>
              </a:rPr>
              <a:t>Techno-</a:t>
            </a:r>
            <a:r>
              <a:rPr lang="pt-PT" sz="2800" b="1" kern="0" dirty="0" err="1">
                <a:solidFill>
                  <a:srgbClr val="000000"/>
                </a:solidFill>
                <a:latin typeface="Arial Narrow" pitchFamily="34" charset="0"/>
                <a:ea typeface="+mj-ea"/>
                <a:cs typeface="+mj-cs"/>
              </a:rPr>
              <a:t>Economic</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Analysis</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of</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Engineering</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Projects</a:t>
            </a:r>
            <a:r>
              <a:rPr lang="pt-PT" sz="2800" b="1" kern="0" dirty="0">
                <a:solidFill>
                  <a:srgbClr val="000000"/>
                </a:solidFill>
                <a:latin typeface="Arial Narrow" pitchFamily="34" charset="0"/>
                <a:ea typeface="+mj-ea"/>
                <a:cs typeface="+mj-cs"/>
              </a:rPr>
              <a:t> (7)</a:t>
            </a:r>
            <a:endParaRPr lang="en-US" sz="2800" b="1" kern="0" dirty="0">
              <a:solidFill>
                <a:srgbClr val="000000"/>
              </a:solidFill>
              <a:latin typeface="Arial Narrow" pitchFamily="34" charset="0"/>
              <a:ea typeface="+mj-ea"/>
              <a:cs typeface="+mj-cs"/>
            </a:endParaRPr>
          </a:p>
        </p:txBody>
      </p:sp>
    </p:spTree>
    <p:extLst>
      <p:ext uri="{BB962C8B-B14F-4D97-AF65-F5344CB8AC3E}">
        <p14:creationId xmlns:p14="http://schemas.microsoft.com/office/powerpoint/2010/main" val="2746378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179512" y="1760049"/>
            <a:ext cx="8856984" cy="3108533"/>
          </a:xfrm>
          <a:prstGeom prst="rect">
            <a:avLst/>
          </a:prstGeom>
          <a:noFill/>
          <a:ln w="9525">
            <a:noFill/>
            <a:miter lim="800000"/>
            <a:headEnd/>
            <a:tailEnd/>
          </a:ln>
        </p:spPr>
        <p:txBody>
          <a:bodyPr wrap="square" lIns="91430" tIns="45715" rIns="91430" bIns="45715">
            <a:spAutoFit/>
          </a:bodyPr>
          <a:lstStyle/>
          <a:p>
            <a:pPr>
              <a:defRPr/>
            </a:pPr>
            <a:r>
              <a:rPr lang="en-US" sz="2000" b="1" dirty="0">
                <a:solidFill>
                  <a:srgbClr val="000000"/>
                </a:solidFill>
                <a:latin typeface="+mj-lt"/>
                <a:cs typeface="Arial" charset="0"/>
              </a:rPr>
              <a:t>It is case to ask: </a:t>
            </a:r>
          </a:p>
          <a:p>
            <a:pPr lvl="1">
              <a:defRPr/>
            </a:pPr>
            <a:r>
              <a:rPr lang="en-US" sz="1600" b="1" dirty="0">
                <a:solidFill>
                  <a:srgbClr val="000000"/>
                </a:solidFill>
                <a:latin typeface="+mj-lt"/>
                <a:cs typeface="Arial" charset="0"/>
              </a:rPr>
              <a:t>“What can explain that products, services and technologies as diverse as those to which the previous figures relate have so similar patterns of adoption?”</a:t>
            </a:r>
          </a:p>
          <a:p>
            <a:pPr>
              <a:defRPr/>
            </a:pPr>
            <a:endParaRPr lang="en-US" sz="1100" b="1" dirty="0">
              <a:solidFill>
                <a:srgbClr val="000000"/>
              </a:solidFill>
              <a:latin typeface="+mj-lt"/>
              <a:cs typeface="Arial" charset="0"/>
            </a:endParaRPr>
          </a:p>
          <a:p>
            <a:pPr>
              <a:defRPr/>
            </a:pPr>
            <a:r>
              <a:rPr lang="en-US" sz="2000" b="1" dirty="0">
                <a:solidFill>
                  <a:srgbClr val="000000"/>
                </a:solidFill>
                <a:latin typeface="+mj-lt"/>
                <a:cs typeface="Arial" charset="0"/>
              </a:rPr>
              <a:t>To help address this issue consider the companion document:</a:t>
            </a:r>
          </a:p>
          <a:p>
            <a:pPr lvl="1">
              <a:defRPr/>
            </a:pPr>
            <a:r>
              <a:rPr lang="pt-PT" sz="1400" b="1" dirty="0">
                <a:solidFill>
                  <a:srgbClr val="000000"/>
                </a:solidFill>
                <a:latin typeface="+mj-lt"/>
                <a:cs typeface="Arial" charset="0"/>
              </a:rPr>
              <a:t>Modelos Matemáticos para os Processos de Adopção de Tecnologias, Produtos e Serviços: Breve Introdução</a:t>
            </a:r>
          </a:p>
          <a:p>
            <a:pPr lvl="1">
              <a:defRPr/>
            </a:pPr>
            <a:r>
              <a:rPr lang="pt-PT" sz="1400" b="1" dirty="0" err="1">
                <a:solidFill>
                  <a:srgbClr val="000000"/>
                </a:solidFill>
                <a:latin typeface="+mj-lt"/>
                <a:cs typeface="Arial" charset="0"/>
              </a:rPr>
              <a:t>A.Manuel</a:t>
            </a:r>
            <a:r>
              <a:rPr lang="pt-PT" sz="1400" b="1" dirty="0">
                <a:solidFill>
                  <a:srgbClr val="000000"/>
                </a:solidFill>
                <a:latin typeface="+mj-lt"/>
                <a:cs typeface="Arial" charset="0"/>
              </a:rPr>
              <a:t> de Oliveira Duarte, Universidade de Aveiro, 2020</a:t>
            </a:r>
            <a:endParaRPr lang="en-US" sz="1600" b="1" dirty="0">
              <a:solidFill>
                <a:srgbClr val="000000"/>
              </a:solidFill>
              <a:latin typeface="+mj-lt"/>
              <a:cs typeface="Arial" charset="0"/>
            </a:endParaRPr>
          </a:p>
          <a:p>
            <a:pPr>
              <a:defRPr/>
            </a:pPr>
            <a:endParaRPr lang="pt-PT" sz="1100" b="1" dirty="0">
              <a:solidFill>
                <a:srgbClr val="000000"/>
              </a:solidFill>
              <a:latin typeface="+mj-lt"/>
              <a:cs typeface="Arial" charset="0"/>
            </a:endParaRPr>
          </a:p>
          <a:p>
            <a:pPr>
              <a:defRPr/>
            </a:pPr>
            <a:endParaRPr lang="pt-PT" sz="2000" b="1" dirty="0">
              <a:solidFill>
                <a:srgbClr val="000000"/>
              </a:solidFill>
              <a:latin typeface="+mj-lt"/>
              <a:cs typeface="Arial" charset="0"/>
            </a:endParaRPr>
          </a:p>
          <a:p>
            <a:pPr>
              <a:defRPr/>
            </a:pPr>
            <a:r>
              <a:rPr lang="pt-PT" sz="2000" b="1" dirty="0" err="1">
                <a:solidFill>
                  <a:srgbClr val="000000"/>
                </a:solidFill>
                <a:latin typeface="+mj-lt"/>
                <a:cs typeface="Arial" charset="0"/>
              </a:rPr>
              <a:t>The</a:t>
            </a:r>
            <a:r>
              <a:rPr lang="pt-PT" sz="2000" b="1" dirty="0">
                <a:solidFill>
                  <a:srgbClr val="000000"/>
                </a:solidFill>
                <a:latin typeface="+mj-lt"/>
                <a:cs typeface="Arial" charset="0"/>
              </a:rPr>
              <a:t> </a:t>
            </a:r>
            <a:r>
              <a:rPr lang="pt-PT" sz="2000" b="1" dirty="0" err="1">
                <a:solidFill>
                  <a:srgbClr val="000000"/>
                </a:solidFill>
                <a:latin typeface="+mj-lt"/>
                <a:cs typeface="Arial" charset="0"/>
              </a:rPr>
              <a:t>above</a:t>
            </a:r>
            <a:r>
              <a:rPr lang="pt-PT" sz="2000" b="1" dirty="0">
                <a:solidFill>
                  <a:srgbClr val="000000"/>
                </a:solidFill>
                <a:latin typeface="+mj-lt"/>
                <a:cs typeface="Arial" charset="0"/>
              </a:rPr>
              <a:t> </a:t>
            </a:r>
            <a:r>
              <a:rPr lang="pt-PT" sz="2000" b="1" dirty="0" err="1">
                <a:solidFill>
                  <a:srgbClr val="000000"/>
                </a:solidFill>
                <a:latin typeface="+mj-lt"/>
                <a:cs typeface="Arial" charset="0"/>
              </a:rPr>
              <a:t>reference</a:t>
            </a:r>
            <a:r>
              <a:rPr lang="pt-PT" sz="2000" b="1" dirty="0">
                <a:solidFill>
                  <a:srgbClr val="000000"/>
                </a:solidFill>
                <a:latin typeface="+mj-lt"/>
                <a:cs typeface="Arial" charset="0"/>
              </a:rPr>
              <a:t> </a:t>
            </a:r>
            <a:r>
              <a:rPr lang="pt-PT" sz="2000" b="1" dirty="0" err="1">
                <a:solidFill>
                  <a:srgbClr val="000000"/>
                </a:solidFill>
                <a:latin typeface="+mj-lt"/>
                <a:cs typeface="Arial" charset="0"/>
              </a:rPr>
              <a:t>provides</a:t>
            </a:r>
            <a:r>
              <a:rPr lang="pt-PT" sz="2000" b="1" dirty="0">
                <a:solidFill>
                  <a:srgbClr val="000000"/>
                </a:solidFill>
                <a:latin typeface="+mj-lt"/>
                <a:cs typeface="Arial" charset="0"/>
              </a:rPr>
              <a:t> </a:t>
            </a:r>
            <a:r>
              <a:rPr lang="pt-PT" sz="2000" b="1" dirty="0" err="1">
                <a:solidFill>
                  <a:srgbClr val="000000"/>
                </a:solidFill>
                <a:latin typeface="+mj-lt"/>
                <a:cs typeface="Arial" charset="0"/>
              </a:rPr>
              <a:t>the</a:t>
            </a:r>
            <a:r>
              <a:rPr lang="pt-PT" sz="2000" b="1" dirty="0">
                <a:solidFill>
                  <a:srgbClr val="000000"/>
                </a:solidFill>
                <a:latin typeface="+mj-lt"/>
                <a:cs typeface="Arial" charset="0"/>
              </a:rPr>
              <a:t> </a:t>
            </a:r>
            <a:r>
              <a:rPr lang="pt-PT" sz="2000" b="1" dirty="0" err="1">
                <a:solidFill>
                  <a:srgbClr val="000000"/>
                </a:solidFill>
                <a:latin typeface="+mj-lt"/>
                <a:cs typeface="Arial" charset="0"/>
              </a:rPr>
              <a:t>following</a:t>
            </a:r>
            <a:r>
              <a:rPr lang="pt-PT" sz="2000" b="1" dirty="0">
                <a:solidFill>
                  <a:srgbClr val="000000"/>
                </a:solidFill>
                <a:latin typeface="+mj-lt"/>
                <a:cs typeface="Arial" charset="0"/>
              </a:rPr>
              <a:t> </a:t>
            </a:r>
            <a:r>
              <a:rPr lang="pt-PT" sz="2000" b="1" dirty="0" err="1">
                <a:solidFill>
                  <a:srgbClr val="000000"/>
                </a:solidFill>
                <a:latin typeface="+mj-lt"/>
                <a:cs typeface="Arial" charset="0"/>
              </a:rPr>
              <a:t>model</a:t>
            </a:r>
            <a:r>
              <a:rPr lang="pt-PT" sz="2000" b="1" dirty="0">
                <a:solidFill>
                  <a:srgbClr val="000000"/>
                </a:solidFill>
                <a:latin typeface="+mj-lt"/>
                <a:cs typeface="Arial" charset="0"/>
              </a:rPr>
              <a:t> for </a:t>
            </a:r>
            <a:r>
              <a:rPr lang="pt-PT" sz="2000" b="1" dirty="0" err="1">
                <a:solidFill>
                  <a:srgbClr val="000000"/>
                </a:solidFill>
                <a:latin typeface="+mj-lt"/>
                <a:cs typeface="Arial" charset="0"/>
              </a:rPr>
              <a:t>the</a:t>
            </a:r>
            <a:r>
              <a:rPr lang="pt-PT" sz="2000" b="1" dirty="0">
                <a:solidFill>
                  <a:srgbClr val="000000"/>
                </a:solidFill>
                <a:latin typeface="+mj-lt"/>
                <a:cs typeface="Arial" charset="0"/>
              </a:rPr>
              <a:t> </a:t>
            </a:r>
            <a:r>
              <a:rPr lang="pt-PT" sz="2000" b="1" dirty="0" err="1">
                <a:solidFill>
                  <a:srgbClr val="000000"/>
                </a:solidFill>
                <a:latin typeface="+mj-lt"/>
                <a:cs typeface="Arial" charset="0"/>
              </a:rPr>
              <a:t>patterns</a:t>
            </a:r>
            <a:r>
              <a:rPr lang="pt-PT" sz="2000" b="1" dirty="0">
                <a:solidFill>
                  <a:srgbClr val="000000"/>
                </a:solidFill>
                <a:latin typeface="+mj-lt"/>
                <a:cs typeface="Arial" charset="0"/>
              </a:rPr>
              <a:t> </a:t>
            </a:r>
            <a:r>
              <a:rPr lang="pt-PT" sz="2000" b="1" dirty="0" err="1">
                <a:solidFill>
                  <a:srgbClr val="000000"/>
                </a:solidFill>
                <a:latin typeface="+mj-lt"/>
                <a:cs typeface="Arial" charset="0"/>
              </a:rPr>
              <a:t>of</a:t>
            </a:r>
            <a:r>
              <a:rPr lang="pt-PT" sz="2000" b="1" dirty="0">
                <a:solidFill>
                  <a:srgbClr val="000000"/>
                </a:solidFill>
                <a:latin typeface="+mj-lt"/>
                <a:cs typeface="Arial" charset="0"/>
              </a:rPr>
              <a:t> </a:t>
            </a:r>
            <a:r>
              <a:rPr lang="pt-PT" sz="2000" b="1" dirty="0" err="1">
                <a:solidFill>
                  <a:srgbClr val="000000"/>
                </a:solidFill>
                <a:latin typeface="+mj-lt"/>
                <a:cs typeface="Arial" charset="0"/>
              </a:rPr>
              <a:t>adoption</a:t>
            </a:r>
            <a:r>
              <a:rPr lang="pt-PT" sz="2000" b="1" dirty="0">
                <a:solidFill>
                  <a:srgbClr val="000000"/>
                </a:solidFill>
                <a:latin typeface="+mj-lt"/>
                <a:cs typeface="Arial" charset="0"/>
              </a:rPr>
              <a:t> </a:t>
            </a:r>
            <a:r>
              <a:rPr lang="pt-PT" sz="2000" b="1" dirty="0" err="1">
                <a:solidFill>
                  <a:srgbClr val="000000"/>
                </a:solidFill>
                <a:latin typeface="+mj-lt"/>
                <a:cs typeface="Arial" charset="0"/>
              </a:rPr>
              <a:t>of</a:t>
            </a:r>
            <a:r>
              <a:rPr lang="pt-PT" sz="2000" b="1" dirty="0">
                <a:solidFill>
                  <a:srgbClr val="000000"/>
                </a:solidFill>
                <a:latin typeface="+mj-lt"/>
                <a:cs typeface="Arial" charset="0"/>
              </a:rPr>
              <a:t> </a:t>
            </a:r>
            <a:r>
              <a:rPr lang="pt-PT" sz="2000" b="1" dirty="0" err="1">
                <a:solidFill>
                  <a:srgbClr val="000000"/>
                </a:solidFill>
                <a:latin typeface="+mj-lt"/>
                <a:cs typeface="Arial" charset="0"/>
              </a:rPr>
              <a:t>new</a:t>
            </a:r>
            <a:r>
              <a:rPr lang="pt-PT" sz="2000" b="1" dirty="0">
                <a:solidFill>
                  <a:srgbClr val="000000"/>
                </a:solidFill>
                <a:latin typeface="+mj-lt"/>
                <a:cs typeface="Arial" charset="0"/>
              </a:rPr>
              <a:t> </a:t>
            </a:r>
            <a:r>
              <a:rPr lang="pt-PT" sz="2000" b="1" dirty="0" err="1">
                <a:solidFill>
                  <a:srgbClr val="000000"/>
                </a:solidFill>
                <a:latin typeface="+mj-lt"/>
                <a:cs typeface="Arial" charset="0"/>
              </a:rPr>
              <a:t>products</a:t>
            </a:r>
            <a:r>
              <a:rPr lang="pt-PT" sz="2000" b="1" dirty="0">
                <a:solidFill>
                  <a:srgbClr val="000000"/>
                </a:solidFill>
                <a:latin typeface="+mj-lt"/>
                <a:cs typeface="Arial" charset="0"/>
              </a:rPr>
              <a:t>, </a:t>
            </a:r>
            <a:r>
              <a:rPr lang="pt-PT" sz="2000" b="1" dirty="0" err="1">
                <a:solidFill>
                  <a:srgbClr val="000000"/>
                </a:solidFill>
                <a:latin typeface="+mj-lt"/>
                <a:cs typeface="Arial" charset="0"/>
              </a:rPr>
              <a:t>services</a:t>
            </a:r>
            <a:r>
              <a:rPr lang="pt-PT" sz="2000" b="1" dirty="0">
                <a:solidFill>
                  <a:srgbClr val="000000"/>
                </a:solidFill>
                <a:latin typeface="+mj-lt"/>
                <a:cs typeface="Arial" charset="0"/>
              </a:rPr>
              <a:t> and </a:t>
            </a:r>
            <a:r>
              <a:rPr lang="pt-PT" sz="2000" b="1" dirty="0" err="1">
                <a:solidFill>
                  <a:srgbClr val="000000"/>
                </a:solidFill>
                <a:latin typeface="+mj-lt"/>
                <a:cs typeface="Arial" charset="0"/>
              </a:rPr>
              <a:t>technologies</a:t>
            </a:r>
            <a:r>
              <a:rPr lang="pt-PT" sz="2000" b="1" dirty="0">
                <a:solidFill>
                  <a:srgbClr val="000000"/>
                </a:solidFill>
                <a:latin typeface="+mj-lt"/>
                <a:cs typeface="Arial" charset="0"/>
              </a:rPr>
              <a:t>:</a:t>
            </a:r>
          </a:p>
        </p:txBody>
      </p:sp>
      <p:sp>
        <p:nvSpPr>
          <p:cNvPr id="6" name="Rectangle 2">
            <a:extLst>
              <a:ext uri="{FF2B5EF4-FFF2-40B4-BE49-F238E27FC236}">
                <a16:creationId xmlns:a16="http://schemas.microsoft.com/office/drawing/2014/main" id="{0348105C-C041-4AE5-B90B-A4FB9FF65436}"/>
              </a:ext>
            </a:extLst>
          </p:cNvPr>
          <p:cNvSpPr txBox="1">
            <a:spLocks noChangeArrowheads="1"/>
          </p:cNvSpPr>
          <p:nvPr/>
        </p:nvSpPr>
        <p:spPr bwMode="auto">
          <a:xfrm>
            <a:off x="-57720" y="333375"/>
            <a:ext cx="9252520" cy="725488"/>
          </a:xfrm>
          <a:prstGeom prst="rect">
            <a:avLst/>
          </a:prstGeom>
          <a:noFill/>
          <a:ln>
            <a:miter lim="800000"/>
            <a:headEnd/>
            <a:tailEnd/>
          </a:ln>
        </p:spPr>
        <p:txBody>
          <a:bodyPr/>
          <a:lstStyle/>
          <a:p>
            <a:pPr algn="ctr" defTabSz="609600">
              <a:defRPr/>
            </a:pPr>
            <a:r>
              <a:rPr lang="pt-PT" sz="2800" b="1" kern="0" dirty="0">
                <a:solidFill>
                  <a:srgbClr val="000000"/>
                </a:solidFill>
                <a:latin typeface="Arial Narrow" pitchFamily="34" charset="0"/>
                <a:ea typeface="+mj-ea"/>
                <a:cs typeface="+mj-cs"/>
              </a:rPr>
              <a:t>Techno-</a:t>
            </a:r>
            <a:r>
              <a:rPr lang="pt-PT" sz="2800" b="1" kern="0" dirty="0" err="1">
                <a:solidFill>
                  <a:srgbClr val="000000"/>
                </a:solidFill>
                <a:latin typeface="Arial Narrow" pitchFamily="34" charset="0"/>
                <a:ea typeface="+mj-ea"/>
                <a:cs typeface="+mj-cs"/>
              </a:rPr>
              <a:t>Economic</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Analysis</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of</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Engineering</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Projects</a:t>
            </a:r>
            <a:r>
              <a:rPr lang="pt-PT" sz="2800" b="1" kern="0" dirty="0">
                <a:solidFill>
                  <a:srgbClr val="000000"/>
                </a:solidFill>
                <a:latin typeface="Arial Narrow" pitchFamily="34" charset="0"/>
                <a:ea typeface="+mj-ea"/>
                <a:cs typeface="+mj-cs"/>
              </a:rPr>
              <a:t> (8)</a:t>
            </a:r>
            <a:endParaRPr lang="en-US" sz="2800" b="1" kern="0" dirty="0">
              <a:solidFill>
                <a:srgbClr val="000000"/>
              </a:solidFill>
              <a:latin typeface="Arial Narrow" pitchFamily="34" charset="0"/>
              <a:ea typeface="+mj-ea"/>
              <a:cs typeface="+mj-cs"/>
            </a:endParaRPr>
          </a:p>
        </p:txBody>
      </p:sp>
    </p:spTree>
    <p:extLst>
      <p:ext uri="{BB962C8B-B14F-4D97-AF65-F5344CB8AC3E}">
        <p14:creationId xmlns:p14="http://schemas.microsoft.com/office/powerpoint/2010/main" val="2488425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348105C-C041-4AE5-B90B-A4FB9FF65436}"/>
              </a:ext>
            </a:extLst>
          </p:cNvPr>
          <p:cNvSpPr txBox="1">
            <a:spLocks noChangeArrowheads="1"/>
          </p:cNvSpPr>
          <p:nvPr/>
        </p:nvSpPr>
        <p:spPr bwMode="auto">
          <a:xfrm>
            <a:off x="-57720" y="333375"/>
            <a:ext cx="9252520" cy="725488"/>
          </a:xfrm>
          <a:prstGeom prst="rect">
            <a:avLst/>
          </a:prstGeom>
          <a:noFill/>
          <a:ln>
            <a:miter lim="800000"/>
            <a:headEnd/>
            <a:tailEnd/>
          </a:ln>
        </p:spPr>
        <p:txBody>
          <a:bodyPr/>
          <a:lstStyle/>
          <a:p>
            <a:pPr algn="ctr" defTabSz="609600">
              <a:defRPr/>
            </a:pPr>
            <a:r>
              <a:rPr lang="pt-PT" sz="2800" b="1" kern="0" dirty="0">
                <a:solidFill>
                  <a:srgbClr val="000000"/>
                </a:solidFill>
                <a:latin typeface="Arial Narrow" pitchFamily="34" charset="0"/>
                <a:ea typeface="+mj-ea"/>
                <a:cs typeface="+mj-cs"/>
              </a:rPr>
              <a:t>Techno-</a:t>
            </a:r>
            <a:r>
              <a:rPr lang="pt-PT" sz="2800" b="1" kern="0" dirty="0" err="1">
                <a:solidFill>
                  <a:srgbClr val="000000"/>
                </a:solidFill>
                <a:latin typeface="Arial Narrow" pitchFamily="34" charset="0"/>
                <a:ea typeface="+mj-ea"/>
                <a:cs typeface="+mj-cs"/>
              </a:rPr>
              <a:t>Economic</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Analysis</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of</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Engineering</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Projects</a:t>
            </a:r>
            <a:r>
              <a:rPr lang="pt-PT" sz="2800" b="1" kern="0" dirty="0">
                <a:solidFill>
                  <a:srgbClr val="000000"/>
                </a:solidFill>
                <a:latin typeface="Arial Narrow" pitchFamily="34" charset="0"/>
                <a:ea typeface="+mj-ea"/>
                <a:cs typeface="+mj-cs"/>
              </a:rPr>
              <a:t> (9)</a:t>
            </a:r>
            <a:endParaRPr lang="en-US" sz="2800" b="1" kern="0" dirty="0">
              <a:solidFill>
                <a:srgbClr val="000000"/>
              </a:solidFill>
              <a:latin typeface="Arial Narrow" pitchFamily="34" charset="0"/>
              <a:ea typeface="+mj-ea"/>
              <a:cs typeface="+mj-cs"/>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101C6B9-9FD4-4684-8DCA-07E88862847A}"/>
                  </a:ext>
                </a:extLst>
              </p:cNvPr>
              <p:cNvSpPr txBox="1"/>
              <p:nvPr/>
            </p:nvSpPr>
            <p:spPr>
              <a:xfrm>
                <a:off x="251520" y="4299476"/>
                <a:ext cx="8892480" cy="2081852"/>
              </a:xfrm>
              <a:prstGeom prst="rect">
                <a:avLst/>
              </a:prstGeom>
              <a:noFill/>
            </p:spPr>
            <p:txBody>
              <a:bodyPr wrap="square" rtlCol="0">
                <a:spAutoFit/>
              </a:bodyPr>
              <a:lstStyle/>
              <a:p>
                <a:pPr indent="304800" hangingPunct="0"/>
                <a:r>
                  <a:rPr lang="pt-PT" sz="1600" dirty="0">
                    <a:solidFill>
                      <a:schemeClr val="accent5">
                        <a:lumMod val="10000"/>
                      </a:schemeClr>
                    </a:solidFill>
                    <a:latin typeface="Arial" panose="020B0604020202020204" pitchFamily="34" charset="0"/>
                    <a:ea typeface="Times New Roman" panose="02020603050405020304" pitchFamily="18" charset="0"/>
                  </a:rPr>
                  <a:t>Where:</a:t>
                </a:r>
              </a:p>
              <a:p>
                <a:pPr indent="304800" hangingPunct="0"/>
                <a:endParaRPr lang="pt-PT" sz="1600" dirty="0">
                  <a:solidFill>
                    <a:schemeClr val="accent5">
                      <a:lumMod val="10000"/>
                    </a:schemeClr>
                  </a:solidFill>
                  <a:latin typeface="Arial" panose="020B0604020202020204" pitchFamily="34" charset="0"/>
                  <a:ea typeface="Times New Roman" panose="02020603050405020304" pitchFamily="18" charset="0"/>
                </a:endParaRPr>
              </a:p>
              <a:p>
                <a:pPr indent="304800" hangingPunct="0"/>
                <a14:m>
                  <m:oMathPara xmlns:m="http://schemas.openxmlformats.org/officeDocument/2006/math">
                    <m:oMathParaPr>
                      <m:jc m:val="left"/>
                    </m:oMathParaPr>
                    <m:oMath xmlns:m="http://schemas.openxmlformats.org/officeDocument/2006/math">
                      <m:r>
                        <a:rPr lang="pt-PT" sz="1600" i="1">
                          <a:solidFill>
                            <a:schemeClr val="accent5">
                              <a:lumMod val="10000"/>
                            </a:schemeClr>
                          </a:solidFill>
                          <a:latin typeface="Cambria Math" panose="02040503050406030204" pitchFamily="18" charset="0"/>
                          <a:ea typeface="Times New Roman" panose="02020603050405020304" pitchFamily="18" charset="0"/>
                        </a:rPr>
                        <m:t>𝑃</m:t>
                      </m:r>
                      <m:d>
                        <m:dPr>
                          <m:ctrlPr>
                            <a:rPr lang="pt-PT" sz="1600" i="1">
                              <a:solidFill>
                                <a:schemeClr val="accent5">
                                  <a:lumMod val="10000"/>
                                </a:schemeClr>
                              </a:solidFill>
                              <a:latin typeface="Cambria Math" panose="02040503050406030204" pitchFamily="18" charset="0"/>
                              <a:ea typeface="Times New Roman" panose="02020603050405020304" pitchFamily="18" charset="0"/>
                            </a:rPr>
                          </m:ctrlPr>
                        </m:dPr>
                        <m:e>
                          <m:r>
                            <a:rPr lang="pt-PT" sz="1600" i="1">
                              <a:solidFill>
                                <a:schemeClr val="accent5">
                                  <a:lumMod val="10000"/>
                                </a:schemeClr>
                              </a:solidFill>
                              <a:latin typeface="Cambria Math" panose="02040503050406030204" pitchFamily="18" charset="0"/>
                              <a:ea typeface="Times New Roman" panose="02020603050405020304" pitchFamily="18" charset="0"/>
                            </a:rPr>
                            <m:t>𝑡</m:t>
                          </m:r>
                        </m:e>
                      </m:d>
                      <m:r>
                        <a:rPr lang="pt-PT" sz="1600">
                          <a:solidFill>
                            <a:schemeClr val="accent5">
                              <a:lumMod val="10000"/>
                            </a:schemeClr>
                          </a:solidFill>
                          <a:latin typeface="Cambria Math" panose="02040503050406030204" pitchFamily="18" charset="0"/>
                          <a:ea typeface="Times New Roman" panose="02020603050405020304" pitchFamily="18" charset="0"/>
                        </a:rPr>
                        <m:t>=</m:t>
                      </m:r>
                      <m:r>
                        <a:rPr lang="pt-PT" sz="1600" i="1">
                          <a:solidFill>
                            <a:schemeClr val="accent5">
                              <a:lumMod val="10000"/>
                            </a:schemeClr>
                          </a:solidFill>
                          <a:latin typeface="Cambria Math" panose="02040503050406030204" pitchFamily="18" charset="0"/>
                          <a:ea typeface="Times New Roman" panose="02020603050405020304" pitchFamily="18" charset="0"/>
                        </a:rPr>
                        <m:t>𝑈𝑝𝑡𝑎𝑘𝑒</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𝑟𝑎𝑡𝑒</m:t>
                      </m:r>
                      <m:r>
                        <a:rPr lang="pt-PT" sz="1600" i="1">
                          <a:solidFill>
                            <a:schemeClr val="accent5">
                              <a:lumMod val="10000"/>
                            </a:schemeClr>
                          </a:solidFill>
                          <a:latin typeface="Cambria Math" panose="02040503050406030204" pitchFamily="18" charset="0"/>
                          <a:ea typeface="Times New Roman" panose="02020603050405020304" pitchFamily="18" charset="0"/>
                        </a:rPr>
                        <m:t> </m:t>
                      </m:r>
                      <m:d>
                        <m:dPr>
                          <m:ctrlPr>
                            <a:rPr lang="pt-PT" sz="1600" i="1">
                              <a:solidFill>
                                <a:schemeClr val="accent5">
                                  <a:lumMod val="10000"/>
                                </a:schemeClr>
                              </a:solidFill>
                              <a:latin typeface="Cambria Math" panose="02040503050406030204" pitchFamily="18" charset="0"/>
                              <a:ea typeface="Times New Roman" panose="02020603050405020304" pitchFamily="18" charset="0"/>
                            </a:rPr>
                          </m:ctrlPr>
                        </m:dPr>
                        <m:e>
                          <m:r>
                            <a:rPr lang="pt-PT" sz="1600" i="1">
                              <a:solidFill>
                                <a:schemeClr val="accent5">
                                  <a:lumMod val="10000"/>
                                </a:schemeClr>
                              </a:solidFill>
                              <a:latin typeface="Cambria Math" panose="02040503050406030204" pitchFamily="18" charset="0"/>
                              <a:ea typeface="Times New Roman" panose="02020603050405020304" pitchFamily="18" charset="0"/>
                            </a:rPr>
                            <m:t>𝑝𝑒𝑟𝑐𝑒𝑛𝑡𝑢𝑎𝑙</m:t>
                          </m:r>
                        </m:e>
                      </m:d>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𝑎𝑡</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𝑖𝑛𝑠𝑡𝑎𝑛𝑡</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pt-PT" sz="1600" b="1" i="1">
                          <a:solidFill>
                            <a:schemeClr val="accent5">
                              <a:lumMod val="10000"/>
                            </a:schemeClr>
                          </a:solidFill>
                          <a:latin typeface="Cambria Math" panose="02040503050406030204" pitchFamily="18" charset="0"/>
                          <a:ea typeface="Times New Roman" panose="02020603050405020304" pitchFamily="18" charset="0"/>
                        </a:rPr>
                        <m:t>𝒕</m:t>
                      </m:r>
                      <m:r>
                        <a:rPr lang="pt-PT" sz="1600" i="1">
                          <a:solidFill>
                            <a:schemeClr val="accent5">
                              <a:lumMod val="10000"/>
                            </a:schemeClr>
                          </a:solidFill>
                          <a:latin typeface="Cambria Math" panose="02040503050406030204" pitchFamily="18" charset="0"/>
                          <a:ea typeface="Times New Roman" panose="02020603050405020304" pitchFamily="18" charset="0"/>
                        </a:rPr>
                        <m:t> </m:t>
                      </m:r>
                    </m:oMath>
                  </m:oMathPara>
                </a14:m>
                <a:endParaRPr lang="pt-PT" sz="1600" i="1" dirty="0">
                  <a:solidFill>
                    <a:schemeClr val="accent5">
                      <a:lumMod val="10000"/>
                    </a:schemeClr>
                  </a:solidFill>
                  <a:latin typeface="Cambria Math" panose="02040503050406030204" pitchFamily="18" charset="0"/>
                  <a:ea typeface="Times New Roman" panose="02020603050405020304" pitchFamily="18" charset="0"/>
                </a:endParaRPr>
              </a:p>
              <a:p>
                <a:pPr indent="304800" hangingPunct="0"/>
                <a14:m>
                  <m:oMathPara xmlns:m="http://schemas.openxmlformats.org/officeDocument/2006/math">
                    <m:oMathParaPr>
                      <m:jc m:val="left"/>
                    </m:oMathParaPr>
                    <m:oMath xmlns:m="http://schemas.openxmlformats.org/officeDocument/2006/math">
                      <m:sSub>
                        <m:sSubPr>
                          <m:ctrlPr>
                            <a:rPr lang="pt-PT" sz="1600" i="1">
                              <a:solidFill>
                                <a:schemeClr val="accent5">
                                  <a:lumMod val="10000"/>
                                </a:schemeClr>
                              </a:solidFill>
                              <a:latin typeface="Cambria Math" panose="02040503050406030204" pitchFamily="18" charset="0"/>
                              <a:ea typeface="Times New Roman" panose="02020603050405020304" pitchFamily="18" charset="0"/>
                            </a:rPr>
                          </m:ctrlPr>
                        </m:sSubPr>
                        <m:e>
                          <m:r>
                            <a:rPr lang="pt-PT" sz="1600" i="1">
                              <a:solidFill>
                                <a:schemeClr val="accent5">
                                  <a:lumMod val="10000"/>
                                </a:schemeClr>
                              </a:solidFill>
                              <a:latin typeface="Cambria Math" panose="02040503050406030204" pitchFamily="18" charset="0"/>
                              <a:ea typeface="Times New Roman" panose="02020603050405020304" pitchFamily="18" charset="0"/>
                            </a:rPr>
                            <m:t>𝑃</m:t>
                          </m:r>
                        </m:e>
                        <m:sub>
                          <m:r>
                            <a:rPr lang="pt-PT" sz="1600" i="1">
                              <a:solidFill>
                                <a:schemeClr val="accent5">
                                  <a:lumMod val="10000"/>
                                </a:schemeClr>
                              </a:solidFill>
                              <a:latin typeface="Cambria Math" panose="02040503050406030204" pitchFamily="18" charset="0"/>
                              <a:ea typeface="Times New Roman" panose="02020603050405020304" pitchFamily="18" charset="0"/>
                            </a:rPr>
                            <m:t>𝑖</m:t>
                          </m:r>
                        </m:sub>
                      </m:sSub>
                      <m:r>
                        <a:rPr lang="pt-PT" sz="1600">
                          <a:solidFill>
                            <a:schemeClr val="accent5">
                              <a:lumMod val="10000"/>
                            </a:schemeClr>
                          </a:solidFill>
                          <a:latin typeface="Cambria Math" panose="02040503050406030204" pitchFamily="18" charset="0"/>
                          <a:ea typeface="Times New Roman" panose="02020603050405020304" pitchFamily="18" charset="0"/>
                        </a:rPr>
                        <m:t>=</m:t>
                      </m:r>
                      <m:r>
                        <a:rPr lang="pt-PT" sz="1600" i="1">
                          <a:solidFill>
                            <a:schemeClr val="accent5">
                              <a:lumMod val="10000"/>
                            </a:schemeClr>
                          </a:solidFill>
                          <a:latin typeface="Cambria Math" panose="02040503050406030204" pitchFamily="18" charset="0"/>
                          <a:ea typeface="Times New Roman" panose="02020603050405020304" pitchFamily="18" charset="0"/>
                        </a:rPr>
                        <m:t>𝑆𝑡𝑎𝑟𝑡𝑖𝑛𝑔</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𝑢𝑝𝑡</m:t>
                      </m:r>
                      <m:r>
                        <a:rPr lang="pt-PT" sz="1600" i="1">
                          <a:solidFill>
                            <a:schemeClr val="accent5">
                              <a:lumMod val="10000"/>
                            </a:schemeClr>
                          </a:solidFill>
                          <a:latin typeface="Cambria Math" panose="02040503050406030204" pitchFamily="18" charset="0"/>
                          <a:ea typeface="Times New Roman" panose="02020603050405020304" pitchFamily="18" charset="0"/>
                        </a:rPr>
                        <m:t>𝑎𝑘𝑒</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𝑟𝑎𝑡𝑒</m:t>
                      </m:r>
                      <m:d>
                        <m:dPr>
                          <m:ctrlPr>
                            <a:rPr lang="pt-PT" sz="1600" i="1">
                              <a:solidFill>
                                <a:schemeClr val="accent5">
                                  <a:lumMod val="10000"/>
                                </a:schemeClr>
                              </a:solidFill>
                              <a:latin typeface="Cambria Math" panose="02040503050406030204" pitchFamily="18" charset="0"/>
                              <a:ea typeface="Times New Roman" panose="02020603050405020304" pitchFamily="18" charset="0"/>
                            </a:rPr>
                          </m:ctrlPr>
                        </m:dPr>
                        <m:e>
                          <m:r>
                            <a:rPr lang="pt-PT" sz="1600" i="1">
                              <a:solidFill>
                                <a:schemeClr val="accent5">
                                  <a:lumMod val="10000"/>
                                </a:schemeClr>
                              </a:solidFill>
                              <a:latin typeface="Cambria Math" panose="02040503050406030204" pitchFamily="18" charset="0"/>
                              <a:ea typeface="Times New Roman" panose="02020603050405020304" pitchFamily="18" charset="0"/>
                            </a:rPr>
                            <m:t>𝑝𝑒𝑟𝑐𝑒𝑛𝑡𝑢𝑎𝑙</m:t>
                          </m:r>
                        </m:e>
                      </m:d>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𝑡</m:t>
                      </m:r>
                      <m:r>
                        <a:rPr lang="pt-PT" sz="1600" i="1">
                          <a:solidFill>
                            <a:schemeClr val="accent5">
                              <a:lumMod val="10000"/>
                            </a:schemeClr>
                          </a:solidFill>
                          <a:latin typeface="Cambria Math" panose="02040503050406030204" pitchFamily="18" charset="0"/>
                          <a:ea typeface="Times New Roman" panose="02020603050405020304" pitchFamily="18" charset="0"/>
                        </a:rPr>
                        <m:t>=0</m:t>
                      </m:r>
                    </m:oMath>
                  </m:oMathPara>
                </a14:m>
                <a:endParaRPr lang="pt-PT" sz="1600" i="1" dirty="0">
                  <a:solidFill>
                    <a:schemeClr val="accent5">
                      <a:lumMod val="10000"/>
                    </a:schemeClr>
                  </a:solidFill>
                  <a:latin typeface="Cambria Math" panose="02040503050406030204" pitchFamily="18" charset="0"/>
                  <a:ea typeface="Times New Roman" panose="02020603050405020304" pitchFamily="18" charset="0"/>
                </a:endParaRPr>
              </a:p>
              <a:p>
                <a:pPr indent="304800" hangingPunct="0"/>
                <a14:m>
                  <m:oMathPara xmlns:m="http://schemas.openxmlformats.org/officeDocument/2006/math">
                    <m:oMathParaPr>
                      <m:jc m:val="left"/>
                    </m:oMathParaPr>
                    <m:oMath xmlns:m="http://schemas.openxmlformats.org/officeDocument/2006/math">
                      <m:sSub>
                        <m:sSubPr>
                          <m:ctrlPr>
                            <a:rPr lang="pt-PT" sz="1600" i="1">
                              <a:solidFill>
                                <a:schemeClr val="accent5">
                                  <a:lumMod val="10000"/>
                                </a:schemeClr>
                              </a:solidFill>
                              <a:latin typeface="Cambria Math" panose="02040503050406030204" pitchFamily="18" charset="0"/>
                              <a:ea typeface="Times New Roman" panose="02020603050405020304" pitchFamily="18" charset="0"/>
                            </a:rPr>
                          </m:ctrlPr>
                        </m:sSubPr>
                        <m:e>
                          <m:r>
                            <a:rPr lang="pt-PT" sz="1600" i="1">
                              <a:solidFill>
                                <a:schemeClr val="accent5">
                                  <a:lumMod val="10000"/>
                                </a:schemeClr>
                              </a:solidFill>
                              <a:latin typeface="Cambria Math" panose="02040503050406030204" pitchFamily="18" charset="0"/>
                              <a:ea typeface="Times New Roman" panose="02020603050405020304" pitchFamily="18" charset="0"/>
                            </a:rPr>
                            <m:t>𝑃</m:t>
                          </m:r>
                        </m:e>
                        <m:sub>
                          <m:r>
                            <a:rPr lang="pt-PT" sz="1600" i="1">
                              <a:solidFill>
                                <a:schemeClr val="accent5">
                                  <a:lumMod val="10000"/>
                                </a:schemeClr>
                              </a:solidFill>
                              <a:latin typeface="Cambria Math" panose="02040503050406030204" pitchFamily="18" charset="0"/>
                              <a:ea typeface="Times New Roman" panose="02020603050405020304" pitchFamily="18" charset="0"/>
                            </a:rPr>
                            <m:t>𝑓</m:t>
                          </m:r>
                        </m:sub>
                      </m:sSub>
                      <m:r>
                        <a:rPr lang="pt-PT" sz="1600">
                          <a:solidFill>
                            <a:schemeClr val="accent5">
                              <a:lumMod val="10000"/>
                            </a:schemeClr>
                          </a:solidFill>
                          <a:latin typeface="Cambria Math" panose="02040503050406030204" pitchFamily="18" charset="0"/>
                          <a:ea typeface="Times New Roman" panose="02020603050405020304" pitchFamily="18" charset="0"/>
                        </a:rPr>
                        <m:t>=</m:t>
                      </m:r>
                      <m:r>
                        <a:rPr lang="pt-PT" sz="1600" i="1">
                          <a:solidFill>
                            <a:schemeClr val="accent5">
                              <a:lumMod val="10000"/>
                            </a:schemeClr>
                          </a:solidFill>
                          <a:latin typeface="Cambria Math" panose="02040503050406030204" pitchFamily="18" charset="0"/>
                          <a:ea typeface="Times New Roman" panose="02020603050405020304" pitchFamily="18" charset="0"/>
                        </a:rPr>
                        <m:t>𝑆𝑎𝑡𝑢𝑟𝑎𝑡𝑖𝑜𝑛</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𝑜𝑟</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𝐹𝑖𝑛𝑎𝑙</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𝑢𝑝𝑡𝑎𝑘𝑒</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𝑟𝑎𝑡𝑒</m:t>
                      </m:r>
                      <m:r>
                        <a:rPr lang="pt-PT" sz="1600" i="1">
                          <a:solidFill>
                            <a:schemeClr val="accent5">
                              <a:lumMod val="10000"/>
                            </a:schemeClr>
                          </a:solidFill>
                          <a:latin typeface="Cambria Math" panose="02040503050406030204" pitchFamily="18" charset="0"/>
                          <a:ea typeface="Times New Roman" panose="02020603050405020304" pitchFamily="18" charset="0"/>
                        </a:rPr>
                        <m:t> </m:t>
                      </m:r>
                      <m:d>
                        <m:dPr>
                          <m:ctrlPr>
                            <a:rPr lang="pt-PT" sz="1600" i="1">
                              <a:solidFill>
                                <a:schemeClr val="accent5">
                                  <a:lumMod val="10000"/>
                                </a:schemeClr>
                              </a:solidFill>
                              <a:latin typeface="Cambria Math" panose="02040503050406030204" pitchFamily="18" charset="0"/>
                              <a:ea typeface="Times New Roman" panose="02020603050405020304" pitchFamily="18" charset="0"/>
                            </a:rPr>
                          </m:ctrlPr>
                        </m:dPr>
                        <m:e>
                          <m:r>
                            <a:rPr lang="pt-PT" sz="1600" i="1">
                              <a:solidFill>
                                <a:schemeClr val="accent5">
                                  <a:lumMod val="10000"/>
                                </a:schemeClr>
                              </a:solidFill>
                              <a:latin typeface="Cambria Math" panose="02040503050406030204" pitchFamily="18" charset="0"/>
                              <a:ea typeface="Times New Roman" panose="02020603050405020304" pitchFamily="18" charset="0"/>
                            </a:rPr>
                            <m:t>𝑝𝑒𝑟𝑐𝑒𝑛𝑡𝑢𝑎𝑙</m:t>
                          </m:r>
                        </m:e>
                      </m:d>
                    </m:oMath>
                  </m:oMathPara>
                </a14:m>
                <a:endParaRPr lang="pt-PT" sz="1600" i="1" dirty="0">
                  <a:solidFill>
                    <a:schemeClr val="accent5">
                      <a:lumMod val="10000"/>
                    </a:schemeClr>
                  </a:solidFill>
                  <a:latin typeface="Cambria Math" panose="02040503050406030204" pitchFamily="18" charset="0"/>
                  <a:ea typeface="Times New Roman" panose="02020603050405020304" pitchFamily="18" charset="0"/>
                </a:endParaRPr>
              </a:p>
              <a:p>
                <a:pPr indent="304800" hangingPunct="0"/>
                <a14:m>
                  <m:oMathPara xmlns:m="http://schemas.openxmlformats.org/officeDocument/2006/math">
                    <m:oMathParaPr>
                      <m:jc m:val="left"/>
                    </m:oMathParaPr>
                    <m:oMath xmlns:m="http://schemas.openxmlformats.org/officeDocument/2006/math">
                      <m:r>
                        <a:rPr lang="en-US" sz="1600" i="1">
                          <a:solidFill>
                            <a:schemeClr val="accent5">
                              <a:lumMod val="10000"/>
                            </a:schemeClr>
                          </a:solidFill>
                          <a:latin typeface="Cambria Math" panose="02040503050406030204" pitchFamily="18" charset="0"/>
                          <a:ea typeface="Times New Roman" panose="02020603050405020304" pitchFamily="18" charset="0"/>
                        </a:rPr>
                        <m:t>𝛽</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𝑃𝑎𝑟𝑎𝑚𝑒𝑡𝑒𝑟</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𝑡h𝑎𝑡</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𝑑𝑒𝑡𝑒𝑟𝑚𝑖𝑛𝑒</m:t>
                      </m:r>
                      <m:r>
                        <a:rPr lang="pt-PT" sz="1600" i="1">
                          <a:solidFill>
                            <a:schemeClr val="accent5">
                              <a:lumMod val="10000"/>
                            </a:schemeClr>
                          </a:solidFill>
                          <a:latin typeface="Cambria Math" panose="02040503050406030204" pitchFamily="18" charset="0"/>
                          <a:ea typeface="Times New Roman" panose="02020603050405020304" pitchFamily="18" charset="0"/>
                        </a:rPr>
                        <m:t>𝑠</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h𝑜𝑤</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𝑞𝑢𝑖𝑐𝑘𝑙𝑦</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𝑜𝑟</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𝑠𝑙𝑜𝑤𝑙𝑦</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𝑡h𝑒</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𝑚𝑎𝑟𝑘𝑒𝑡</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𝑤𝑖𝑙𝑙</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𝑔𝑟𝑜𝑤</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𝑜𝑛𝑐𝑒</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𝑖𝑡</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𝑡𝑎𝑘𝑒𝑠</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𝑜𝑓𝑓</m:t>
                      </m:r>
                      <m:r>
                        <a:rPr lang="en-US" sz="1600" i="1">
                          <a:solidFill>
                            <a:schemeClr val="accent5">
                              <a:lumMod val="10000"/>
                            </a:schemeClr>
                          </a:solidFill>
                          <a:latin typeface="Cambria Math" panose="02040503050406030204" pitchFamily="18" charset="0"/>
                          <a:ea typeface="Times New Roman" panose="02020603050405020304" pitchFamily="18" charset="0"/>
                        </a:rPr>
                        <m:t>𝛼</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𝑃𝑎𝑟𝑎𝑚𝑒𝑡𝑒𝑟</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pt-PT" sz="1600" i="1">
                          <a:solidFill>
                            <a:schemeClr val="accent5">
                              <a:lumMod val="10000"/>
                            </a:schemeClr>
                          </a:solidFill>
                          <a:latin typeface="Cambria Math" panose="02040503050406030204" pitchFamily="18" charset="0"/>
                          <a:ea typeface="Times New Roman" panose="02020603050405020304" pitchFamily="18" charset="0"/>
                        </a:rPr>
                        <m:t>𝑡h𝑎𝑡</m:t>
                      </m:r>
                      <m:r>
                        <a:rPr lang="pt-PT"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𝑑𝑒𝑡𝑒𝑟𝑚𝑖𝑛𝑒</m:t>
                      </m:r>
                      <m:r>
                        <a:rPr lang="pt-PT" sz="1600" i="1">
                          <a:solidFill>
                            <a:schemeClr val="accent5">
                              <a:lumMod val="10000"/>
                            </a:schemeClr>
                          </a:solidFill>
                          <a:latin typeface="Cambria Math" panose="02040503050406030204" pitchFamily="18" charset="0"/>
                          <a:ea typeface="Times New Roman" panose="02020603050405020304" pitchFamily="18" charset="0"/>
                        </a:rPr>
                        <m:t>𝑠</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h𝑜𝑤</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𝑒𝑎𝑟𝑙𝑦</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𝑜𝑟</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h𝑜𝑤</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𝑙𝑎𝑡𝑒</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𝑡h𝑒</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𝑚𝑎𝑟𝑘𝑒𝑡</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𝑠𝑡𝑎𝑟𝑡𝑠</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𝑡𝑜</m:t>
                      </m:r>
                      <m:r>
                        <a:rPr lang="en-US" sz="1600" i="1">
                          <a:solidFill>
                            <a:schemeClr val="accent5">
                              <a:lumMod val="10000"/>
                            </a:schemeClr>
                          </a:solidFill>
                          <a:latin typeface="Cambria Math" panose="02040503050406030204" pitchFamily="18" charset="0"/>
                          <a:ea typeface="Times New Roman" panose="02020603050405020304" pitchFamily="18" charset="0"/>
                        </a:rPr>
                        <m:t> </m:t>
                      </m:r>
                      <m:r>
                        <a:rPr lang="en-US" sz="1600" i="1">
                          <a:solidFill>
                            <a:schemeClr val="accent5">
                              <a:lumMod val="10000"/>
                            </a:schemeClr>
                          </a:solidFill>
                          <a:latin typeface="Cambria Math" panose="02040503050406030204" pitchFamily="18" charset="0"/>
                          <a:ea typeface="Times New Roman" panose="02020603050405020304" pitchFamily="18" charset="0"/>
                        </a:rPr>
                        <m:t>𝑔𝑟𝑜𝑤</m:t>
                      </m:r>
                      <m:r>
                        <a:rPr lang="en-US" sz="1600" i="1">
                          <a:solidFill>
                            <a:schemeClr val="accent5">
                              <a:lumMod val="10000"/>
                            </a:schemeClr>
                          </a:solidFill>
                          <a:latin typeface="Cambria Math" panose="02040503050406030204" pitchFamily="18" charset="0"/>
                          <a:ea typeface="Times New Roman" panose="02020603050405020304" pitchFamily="18" charset="0"/>
                        </a:rPr>
                        <m:t>;</m:t>
                      </m:r>
                    </m:oMath>
                  </m:oMathPara>
                </a14:m>
                <a:endParaRPr lang="pt-PT" sz="1600" i="1" dirty="0">
                  <a:solidFill>
                    <a:schemeClr val="accent5">
                      <a:lumMod val="10000"/>
                    </a:schemeClr>
                  </a:solidFill>
                  <a:latin typeface="Cambria Math" panose="02040503050406030204" pitchFamily="18" charset="0"/>
                  <a:ea typeface="Times New Roman" panose="02020603050405020304" pitchFamily="18" charset="0"/>
                </a:endParaRPr>
              </a:p>
              <a:p>
                <a:pPr indent="304800" hangingPunct="0"/>
                <a:endParaRPr lang="pt-PT" sz="1600" i="1" dirty="0">
                  <a:solidFill>
                    <a:schemeClr val="accent5">
                      <a:lumMod val="10000"/>
                    </a:schemeClr>
                  </a:solidFill>
                  <a:latin typeface="Cambria Math" panose="02040503050406030204" pitchFamily="18" charset="0"/>
                  <a:ea typeface="Times New Roman" panose="02020603050405020304" pitchFamily="18" charset="0"/>
                </a:endParaRPr>
              </a:p>
              <a:p>
                <a:endParaRPr lang="pt-PT" sz="1600" dirty="0">
                  <a:solidFill>
                    <a:schemeClr val="accent5">
                      <a:lumMod val="10000"/>
                    </a:schemeClr>
                  </a:solidFill>
                  <a:latin typeface="Arial Narrow" panose="020B0606020202030204" pitchFamily="34" charset="0"/>
                </a:endParaRPr>
              </a:p>
            </p:txBody>
          </p:sp>
        </mc:Choice>
        <mc:Fallback>
          <p:sp>
            <p:nvSpPr>
              <p:cNvPr id="2" name="TextBox 1">
                <a:extLst>
                  <a:ext uri="{FF2B5EF4-FFF2-40B4-BE49-F238E27FC236}">
                    <a16:creationId xmlns:a16="http://schemas.microsoft.com/office/drawing/2014/main" id="{7101C6B9-9FD4-4684-8DCA-07E88862847A}"/>
                  </a:ext>
                </a:extLst>
              </p:cNvPr>
              <p:cNvSpPr txBox="1">
                <a:spLocks noRot="1" noChangeAspect="1" noMove="1" noResize="1" noEditPoints="1" noAdjustHandles="1" noChangeArrowheads="1" noChangeShapeType="1" noTextEdit="1"/>
              </p:cNvSpPr>
              <p:nvPr/>
            </p:nvSpPr>
            <p:spPr>
              <a:xfrm>
                <a:off x="251520" y="4299476"/>
                <a:ext cx="8892480" cy="2081852"/>
              </a:xfrm>
              <a:prstGeom prst="rect">
                <a:avLst/>
              </a:prstGeom>
              <a:blipFill>
                <a:blip r:embed="rId3"/>
                <a:stretch>
                  <a:fillRect t="-877" r="-78821"/>
                </a:stretch>
              </a:blipFill>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AB51DAAF-DE70-48B5-A031-61C35739176C}"/>
                  </a:ext>
                </a:extLst>
              </p:cNvPr>
              <p:cNvSpPr/>
              <p:nvPr/>
            </p:nvSpPr>
            <p:spPr>
              <a:xfrm>
                <a:off x="5220075" y="3844521"/>
                <a:ext cx="2617319" cy="629531"/>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pt-PT" i="1">
                          <a:solidFill>
                            <a:srgbClr val="000000"/>
                          </a:solidFill>
                          <a:latin typeface="Cambria Math" panose="02040503050406030204" pitchFamily="18" charset="0"/>
                        </a:rPr>
                        <m:t>𝑃</m:t>
                      </m:r>
                      <m:d>
                        <m:dPr>
                          <m:ctrlPr>
                            <a:rPr lang="pt-PT" i="1">
                              <a:solidFill>
                                <a:srgbClr val="000000"/>
                              </a:solidFill>
                              <a:latin typeface="Cambria Math" panose="02040503050406030204" pitchFamily="18" charset="0"/>
                            </a:rPr>
                          </m:ctrlPr>
                        </m:dPr>
                        <m:e>
                          <m:r>
                            <a:rPr lang="pt-PT" i="1">
                              <a:solidFill>
                                <a:srgbClr val="000000"/>
                              </a:solidFill>
                              <a:latin typeface="Cambria Math" panose="02040503050406030204" pitchFamily="18" charset="0"/>
                            </a:rPr>
                            <m:t>𝑡</m:t>
                          </m:r>
                        </m:e>
                      </m:d>
                      <m:r>
                        <a:rPr lang="pt-PT">
                          <a:solidFill>
                            <a:srgbClr val="000000"/>
                          </a:solidFill>
                          <a:latin typeface="Cambria Math" panose="02040503050406030204" pitchFamily="18" charset="0"/>
                        </a:rPr>
                        <m:t>=</m:t>
                      </m:r>
                      <m:sSub>
                        <m:sSubPr>
                          <m:ctrlPr>
                            <a:rPr lang="pt-PT" i="1">
                              <a:solidFill>
                                <a:srgbClr val="000000"/>
                              </a:solidFill>
                              <a:latin typeface="Cambria Math" panose="02040503050406030204" pitchFamily="18" charset="0"/>
                            </a:rPr>
                          </m:ctrlPr>
                        </m:sSubPr>
                        <m:e>
                          <m:r>
                            <a:rPr lang="pt-PT" i="1">
                              <a:solidFill>
                                <a:srgbClr val="000000"/>
                              </a:solidFill>
                              <a:latin typeface="Cambria Math" panose="02040503050406030204" pitchFamily="18" charset="0"/>
                            </a:rPr>
                            <m:t>𝑃</m:t>
                          </m:r>
                        </m:e>
                        <m:sub>
                          <m:r>
                            <a:rPr lang="pt-PT" i="1">
                              <a:solidFill>
                                <a:srgbClr val="000000"/>
                              </a:solidFill>
                              <a:latin typeface="Cambria Math" panose="02040503050406030204" pitchFamily="18" charset="0"/>
                            </a:rPr>
                            <m:t>𝑖</m:t>
                          </m:r>
                        </m:sub>
                      </m:sSub>
                      <m:r>
                        <a:rPr lang="pt-PT">
                          <a:solidFill>
                            <a:srgbClr val="000000"/>
                          </a:solidFill>
                          <a:latin typeface="Cambria Math" panose="02040503050406030204" pitchFamily="18" charset="0"/>
                        </a:rPr>
                        <m:t>+</m:t>
                      </m:r>
                      <m:f>
                        <m:fPr>
                          <m:ctrlPr>
                            <a:rPr lang="pt-PT" i="1">
                              <a:solidFill>
                                <a:srgbClr val="000000"/>
                              </a:solidFill>
                              <a:latin typeface="Cambria Math" panose="02040503050406030204" pitchFamily="18" charset="0"/>
                            </a:rPr>
                          </m:ctrlPr>
                        </m:fPr>
                        <m:num>
                          <m:sSub>
                            <m:sSubPr>
                              <m:ctrlPr>
                                <a:rPr lang="pt-PT" i="1">
                                  <a:solidFill>
                                    <a:srgbClr val="000000"/>
                                  </a:solidFill>
                                  <a:latin typeface="Cambria Math" panose="02040503050406030204" pitchFamily="18" charset="0"/>
                                </a:rPr>
                              </m:ctrlPr>
                            </m:sSubPr>
                            <m:e>
                              <m:r>
                                <a:rPr lang="pt-PT" i="1">
                                  <a:solidFill>
                                    <a:srgbClr val="000000"/>
                                  </a:solidFill>
                                  <a:latin typeface="Cambria Math" panose="02040503050406030204" pitchFamily="18" charset="0"/>
                                </a:rPr>
                                <m:t>𝑃</m:t>
                              </m:r>
                            </m:e>
                            <m:sub>
                              <m:r>
                                <a:rPr lang="pt-PT" i="1">
                                  <a:solidFill>
                                    <a:srgbClr val="000000"/>
                                  </a:solidFill>
                                  <a:latin typeface="Cambria Math" panose="02040503050406030204" pitchFamily="18" charset="0"/>
                                </a:rPr>
                                <m:t>𝑓</m:t>
                              </m:r>
                            </m:sub>
                          </m:sSub>
                          <m:r>
                            <a:rPr lang="pt-PT">
                              <a:solidFill>
                                <a:srgbClr val="000000"/>
                              </a:solidFill>
                              <a:latin typeface="Cambria Math" panose="02040503050406030204" pitchFamily="18" charset="0"/>
                            </a:rPr>
                            <m:t>−</m:t>
                          </m:r>
                          <m:sSub>
                            <m:sSubPr>
                              <m:ctrlPr>
                                <a:rPr lang="pt-PT" i="1">
                                  <a:solidFill>
                                    <a:srgbClr val="000000"/>
                                  </a:solidFill>
                                  <a:latin typeface="Cambria Math" panose="02040503050406030204" pitchFamily="18" charset="0"/>
                                </a:rPr>
                              </m:ctrlPr>
                            </m:sSubPr>
                            <m:e>
                              <m:r>
                                <a:rPr lang="pt-PT" i="1">
                                  <a:solidFill>
                                    <a:srgbClr val="000000"/>
                                  </a:solidFill>
                                  <a:latin typeface="Cambria Math" panose="02040503050406030204" pitchFamily="18" charset="0"/>
                                </a:rPr>
                                <m:t>𝑃</m:t>
                              </m:r>
                            </m:e>
                            <m:sub>
                              <m:r>
                                <a:rPr lang="pt-PT" i="1">
                                  <a:solidFill>
                                    <a:srgbClr val="000000"/>
                                  </a:solidFill>
                                  <a:latin typeface="Cambria Math" panose="02040503050406030204" pitchFamily="18" charset="0"/>
                                </a:rPr>
                                <m:t>𝑖</m:t>
                              </m:r>
                            </m:sub>
                          </m:sSub>
                        </m:num>
                        <m:den>
                          <m:r>
                            <a:rPr lang="pt-PT">
                              <a:solidFill>
                                <a:srgbClr val="000000"/>
                              </a:solidFill>
                              <a:latin typeface="Cambria Math" panose="02040503050406030204" pitchFamily="18" charset="0"/>
                            </a:rPr>
                            <m:t>1+ </m:t>
                          </m:r>
                          <m:r>
                            <a:rPr lang="pt-PT" i="1">
                              <a:solidFill>
                                <a:srgbClr val="000000"/>
                              </a:solidFill>
                              <a:latin typeface="Cambria Math" panose="02040503050406030204" pitchFamily="18" charset="0"/>
                            </a:rPr>
                            <m:t>𝛼</m:t>
                          </m:r>
                          <m:r>
                            <a:rPr lang="pt-PT">
                              <a:solidFill>
                                <a:srgbClr val="000000"/>
                              </a:solidFill>
                              <a:latin typeface="Cambria Math" panose="02040503050406030204" pitchFamily="18" charset="0"/>
                            </a:rPr>
                            <m:t>∙</m:t>
                          </m:r>
                          <m:sSup>
                            <m:sSupPr>
                              <m:ctrlPr>
                                <a:rPr lang="pt-PT" i="1">
                                  <a:solidFill>
                                    <a:srgbClr val="000000"/>
                                  </a:solidFill>
                                  <a:latin typeface="Cambria Math" panose="02040503050406030204" pitchFamily="18" charset="0"/>
                                </a:rPr>
                              </m:ctrlPr>
                            </m:sSupPr>
                            <m:e>
                              <m:r>
                                <a:rPr lang="pt-PT" i="1">
                                  <a:solidFill>
                                    <a:srgbClr val="000000"/>
                                  </a:solidFill>
                                  <a:latin typeface="Cambria Math" panose="02040503050406030204" pitchFamily="18" charset="0"/>
                                </a:rPr>
                                <m:t>𝑒</m:t>
                              </m:r>
                            </m:e>
                            <m:sup>
                              <m:r>
                                <a:rPr lang="pt-PT" i="1">
                                  <a:solidFill>
                                    <a:srgbClr val="000000"/>
                                  </a:solidFill>
                                  <a:latin typeface="Cambria Math" panose="02040503050406030204" pitchFamily="18" charset="0"/>
                                </a:rPr>
                                <m:t>𝛽</m:t>
                              </m:r>
                              <m:r>
                                <a:rPr lang="pt-PT">
                                  <a:solidFill>
                                    <a:srgbClr val="000000"/>
                                  </a:solidFill>
                                  <a:latin typeface="Cambria Math" panose="02040503050406030204" pitchFamily="18" charset="0"/>
                                </a:rPr>
                                <m:t>∙</m:t>
                              </m:r>
                              <m:r>
                                <a:rPr lang="pt-PT" i="1">
                                  <a:solidFill>
                                    <a:srgbClr val="000000"/>
                                  </a:solidFill>
                                  <a:latin typeface="Cambria Math" panose="02040503050406030204" pitchFamily="18" charset="0"/>
                                </a:rPr>
                                <m:t>𝑡</m:t>
                              </m:r>
                            </m:sup>
                          </m:sSup>
                        </m:den>
                      </m:f>
                    </m:oMath>
                  </m:oMathPara>
                </a14:m>
                <a:endParaRPr lang="pt-PT" dirty="0">
                  <a:solidFill>
                    <a:srgbClr val="000000"/>
                  </a:solidFill>
                </a:endParaRPr>
              </a:p>
            </p:txBody>
          </p:sp>
        </mc:Choice>
        <mc:Fallback>
          <p:sp>
            <p:nvSpPr>
              <p:cNvPr id="8" name="Rectangle 7">
                <a:extLst>
                  <a:ext uri="{FF2B5EF4-FFF2-40B4-BE49-F238E27FC236}">
                    <a16:creationId xmlns:a16="http://schemas.microsoft.com/office/drawing/2014/main" id="{AB51DAAF-DE70-48B5-A031-61C35739176C}"/>
                  </a:ext>
                </a:extLst>
              </p:cNvPr>
              <p:cNvSpPr>
                <a:spLocks noRot="1" noChangeAspect="1" noMove="1" noResize="1" noEditPoints="1" noAdjustHandles="1" noChangeArrowheads="1" noChangeShapeType="1" noTextEdit="1"/>
              </p:cNvSpPr>
              <p:nvPr/>
            </p:nvSpPr>
            <p:spPr>
              <a:xfrm>
                <a:off x="5220075" y="3844521"/>
                <a:ext cx="2617319" cy="629531"/>
              </a:xfrm>
              <a:prstGeom prst="rect">
                <a:avLst/>
              </a:prstGeom>
              <a:blipFill>
                <a:blip r:embed="rId4"/>
                <a:stretch>
                  <a:fillRect/>
                </a:stretch>
              </a:blipFill>
            </p:spPr>
            <p:txBody>
              <a:bodyPr/>
              <a:lstStyle/>
              <a:p>
                <a:r>
                  <a:rPr lang="pt-PT">
                    <a:noFill/>
                  </a:rPr>
                  <a:t> </a:t>
                </a:r>
              </a:p>
            </p:txBody>
          </p:sp>
        </mc:Fallback>
      </mc:AlternateContent>
      <p:pic>
        <p:nvPicPr>
          <p:cNvPr id="3" name="Picture 2">
            <a:extLst>
              <a:ext uri="{FF2B5EF4-FFF2-40B4-BE49-F238E27FC236}">
                <a16:creationId xmlns:a16="http://schemas.microsoft.com/office/drawing/2014/main" id="{60461458-9CF1-4A96-BF1F-9A95616B8513}"/>
              </a:ext>
            </a:extLst>
          </p:cNvPr>
          <p:cNvPicPr>
            <a:picLocks noChangeAspect="1"/>
          </p:cNvPicPr>
          <p:nvPr/>
        </p:nvPicPr>
        <p:blipFill>
          <a:blip r:embed="rId5"/>
          <a:stretch>
            <a:fillRect/>
          </a:stretch>
        </p:blipFill>
        <p:spPr>
          <a:xfrm>
            <a:off x="107505" y="1384653"/>
            <a:ext cx="8731696" cy="2044351"/>
          </a:xfrm>
          <a:prstGeom prst="rect">
            <a:avLst/>
          </a:prstGeom>
        </p:spPr>
      </p:pic>
    </p:spTree>
    <p:extLst>
      <p:ext uri="{BB962C8B-B14F-4D97-AF65-F5344CB8AC3E}">
        <p14:creationId xmlns:p14="http://schemas.microsoft.com/office/powerpoint/2010/main" val="2687539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107504" y="1177598"/>
            <a:ext cx="9036496" cy="338544"/>
          </a:xfrm>
          <a:prstGeom prst="rect">
            <a:avLst/>
          </a:prstGeom>
          <a:noFill/>
          <a:ln w="9525">
            <a:noFill/>
            <a:miter lim="800000"/>
            <a:headEnd/>
            <a:tailEnd/>
          </a:ln>
        </p:spPr>
        <p:txBody>
          <a:bodyPr wrap="square" lIns="91430" tIns="45715" rIns="91430" bIns="45715">
            <a:spAutoFit/>
          </a:bodyPr>
          <a:lstStyle/>
          <a:p>
            <a:pPr algn="ctr">
              <a:defRPr/>
            </a:pPr>
            <a:r>
              <a:rPr lang="pt-PT" sz="1600" b="1" dirty="0" err="1">
                <a:solidFill>
                  <a:srgbClr val="000000"/>
                </a:solidFill>
                <a:latin typeface="+mj-lt"/>
                <a:ea typeface="Times New Roman" pitchFamily="18" charset="0"/>
                <a:cs typeface="Arial" charset="0"/>
              </a:rPr>
              <a:t>Unfortunately</a:t>
            </a:r>
            <a:r>
              <a:rPr lang="pt-PT" sz="1600" b="1" dirty="0">
                <a:solidFill>
                  <a:srgbClr val="000000"/>
                </a:solidFill>
                <a:latin typeface="+mj-lt"/>
                <a:ea typeface="Times New Roman" pitchFamily="18" charset="0"/>
                <a:cs typeface="Arial" charset="0"/>
              </a:rPr>
              <a:t>, </a:t>
            </a:r>
            <a:r>
              <a:rPr lang="pt-PT" sz="1600" b="1" dirty="0" err="1">
                <a:solidFill>
                  <a:srgbClr val="000000"/>
                </a:solidFill>
                <a:latin typeface="+mj-lt"/>
                <a:ea typeface="Times New Roman" pitchFamily="18" charset="0"/>
                <a:cs typeface="Arial" charset="0"/>
              </a:rPr>
              <a:t>sometimes</a:t>
            </a:r>
            <a:r>
              <a:rPr lang="pt-PT" sz="1600" b="1" dirty="0">
                <a:solidFill>
                  <a:srgbClr val="000000"/>
                </a:solidFill>
                <a:latin typeface="+mj-lt"/>
                <a:ea typeface="Times New Roman" pitchFamily="18" charset="0"/>
                <a:cs typeface="Arial" charset="0"/>
              </a:rPr>
              <a:t> a </a:t>
            </a:r>
            <a:r>
              <a:rPr lang="pt-PT" sz="1600" b="1" dirty="0" err="1">
                <a:solidFill>
                  <a:srgbClr val="000000"/>
                </a:solidFill>
                <a:latin typeface="+mj-lt"/>
                <a:ea typeface="Times New Roman" pitchFamily="18" charset="0"/>
                <a:cs typeface="Arial" charset="0"/>
              </a:rPr>
              <a:t>certain</a:t>
            </a:r>
            <a:r>
              <a:rPr lang="pt-PT" sz="1600" b="1" dirty="0">
                <a:solidFill>
                  <a:srgbClr val="000000"/>
                </a:solidFill>
                <a:latin typeface="+mj-lt"/>
                <a:ea typeface="Times New Roman" pitchFamily="18" charset="0"/>
                <a:cs typeface="Arial" charset="0"/>
              </a:rPr>
              <a:t> vírus </a:t>
            </a:r>
            <a:r>
              <a:rPr lang="pt-PT" sz="1600" b="1" dirty="0" err="1">
                <a:solidFill>
                  <a:srgbClr val="000000"/>
                </a:solidFill>
                <a:latin typeface="+mj-lt"/>
                <a:ea typeface="Times New Roman" pitchFamily="18" charset="0"/>
                <a:cs typeface="Arial" charset="0"/>
              </a:rPr>
              <a:t>appears</a:t>
            </a:r>
            <a:r>
              <a:rPr lang="pt-PT" sz="1600" b="1" dirty="0">
                <a:solidFill>
                  <a:srgbClr val="000000"/>
                </a:solidFill>
                <a:latin typeface="+mj-lt"/>
                <a:ea typeface="Times New Roman" pitchFamily="18" charset="0"/>
                <a:cs typeface="Arial" charset="0"/>
              </a:rPr>
              <a:t> and…</a:t>
            </a:r>
            <a:endParaRPr lang="pt-PT" sz="2000" b="1" baseline="80000" dirty="0">
              <a:solidFill>
                <a:srgbClr val="000000"/>
              </a:solidFill>
              <a:latin typeface="+mj-lt"/>
              <a:ea typeface="Times New Roman" pitchFamily="18" charset="0"/>
              <a:cs typeface="Arial" charset="0"/>
            </a:endParaRPr>
          </a:p>
        </p:txBody>
      </p:sp>
      <p:sp>
        <p:nvSpPr>
          <p:cNvPr id="6" name="TextBox 5"/>
          <p:cNvSpPr txBox="1"/>
          <p:nvPr/>
        </p:nvSpPr>
        <p:spPr>
          <a:xfrm>
            <a:off x="467544" y="6381331"/>
            <a:ext cx="8280920" cy="430887"/>
          </a:xfrm>
          <a:prstGeom prst="rect">
            <a:avLst/>
          </a:prstGeom>
          <a:noFill/>
        </p:spPr>
        <p:txBody>
          <a:bodyPr wrap="square" rtlCol="0">
            <a:spAutoFit/>
          </a:bodyPr>
          <a:lstStyle/>
          <a:p>
            <a:r>
              <a:rPr lang="pt-PT" sz="1100" dirty="0" err="1">
                <a:solidFill>
                  <a:srgbClr val="000000"/>
                </a:solidFill>
                <a:latin typeface="+mj-lt"/>
              </a:rPr>
              <a:t>Source</a:t>
            </a:r>
            <a:r>
              <a:rPr lang="pt-PT" sz="1100" dirty="0">
                <a:solidFill>
                  <a:srgbClr val="000000"/>
                </a:solidFill>
                <a:latin typeface="+mj-lt"/>
              </a:rPr>
              <a:t>: </a:t>
            </a:r>
            <a:r>
              <a:rPr lang="pt-PT" sz="1100" dirty="0">
                <a:hlinkClick r:id="rId3"/>
              </a:rPr>
              <a:t>https://www.hawaiipublicradio.org/post/conversation-hawaii-economic-forecast-down-due-covid-19#stream/0</a:t>
            </a:r>
            <a:r>
              <a:rPr lang="en-US" sz="1100" dirty="0">
                <a:solidFill>
                  <a:srgbClr val="000000"/>
                </a:solidFill>
                <a:latin typeface="+mj-lt"/>
              </a:rPr>
              <a:t>, seen: 20200317.</a:t>
            </a:r>
            <a:endParaRPr lang="pt-PT" sz="1100" dirty="0">
              <a:solidFill>
                <a:srgbClr val="000000"/>
              </a:solidFill>
              <a:latin typeface="+mj-lt"/>
            </a:endParaRPr>
          </a:p>
        </p:txBody>
      </p:sp>
      <p:sp>
        <p:nvSpPr>
          <p:cNvPr id="7" name="Rectangle 2">
            <a:extLst>
              <a:ext uri="{FF2B5EF4-FFF2-40B4-BE49-F238E27FC236}">
                <a16:creationId xmlns:a16="http://schemas.microsoft.com/office/drawing/2014/main" id="{1C3523BE-5A2F-486E-B932-E40A3FA71CC2}"/>
              </a:ext>
            </a:extLst>
          </p:cNvPr>
          <p:cNvSpPr txBox="1">
            <a:spLocks noChangeArrowheads="1"/>
          </p:cNvSpPr>
          <p:nvPr/>
        </p:nvSpPr>
        <p:spPr bwMode="auto">
          <a:xfrm>
            <a:off x="-57720" y="333375"/>
            <a:ext cx="9252520" cy="725488"/>
          </a:xfrm>
          <a:prstGeom prst="rect">
            <a:avLst/>
          </a:prstGeom>
          <a:noFill/>
          <a:ln>
            <a:miter lim="800000"/>
            <a:headEnd/>
            <a:tailEnd/>
          </a:ln>
        </p:spPr>
        <p:txBody>
          <a:bodyPr/>
          <a:lstStyle/>
          <a:p>
            <a:pPr algn="ctr" defTabSz="609600">
              <a:defRPr/>
            </a:pPr>
            <a:r>
              <a:rPr lang="pt-PT" sz="2800" b="1" kern="0" dirty="0">
                <a:solidFill>
                  <a:srgbClr val="000000"/>
                </a:solidFill>
                <a:latin typeface="Arial Narrow" pitchFamily="34" charset="0"/>
                <a:ea typeface="+mj-ea"/>
                <a:cs typeface="+mj-cs"/>
              </a:rPr>
              <a:t>Techno-</a:t>
            </a:r>
            <a:r>
              <a:rPr lang="pt-PT" sz="2800" b="1" kern="0" dirty="0" err="1">
                <a:solidFill>
                  <a:srgbClr val="000000"/>
                </a:solidFill>
                <a:latin typeface="Arial Narrow" pitchFamily="34" charset="0"/>
                <a:ea typeface="+mj-ea"/>
                <a:cs typeface="+mj-cs"/>
              </a:rPr>
              <a:t>Economic</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Analysis</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of</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Engineering</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Projects</a:t>
            </a:r>
            <a:r>
              <a:rPr lang="pt-PT" sz="2800" b="1" kern="0" dirty="0">
                <a:solidFill>
                  <a:srgbClr val="000000"/>
                </a:solidFill>
                <a:latin typeface="Arial Narrow" pitchFamily="34" charset="0"/>
                <a:ea typeface="+mj-ea"/>
                <a:cs typeface="+mj-cs"/>
              </a:rPr>
              <a:t> (10)</a:t>
            </a:r>
            <a:endParaRPr lang="en-US" sz="2800" b="1" kern="0" dirty="0">
              <a:solidFill>
                <a:srgbClr val="000000"/>
              </a:solidFill>
              <a:latin typeface="Arial Narrow" pitchFamily="34" charset="0"/>
              <a:ea typeface="+mj-ea"/>
              <a:cs typeface="+mj-cs"/>
            </a:endParaRPr>
          </a:p>
        </p:txBody>
      </p:sp>
      <p:pic>
        <p:nvPicPr>
          <p:cNvPr id="17410" name="Picture 2">
            <a:extLst>
              <a:ext uri="{FF2B5EF4-FFF2-40B4-BE49-F238E27FC236}">
                <a16:creationId xmlns:a16="http://schemas.microsoft.com/office/drawing/2014/main" id="{09C804D0-9189-4CBB-B5BE-97E875048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653913"/>
            <a:ext cx="6474296" cy="431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43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71600" y="2132856"/>
            <a:ext cx="7344816" cy="1752600"/>
          </a:xfrm>
        </p:spPr>
        <p:txBody>
          <a:bodyPr>
            <a:normAutofit fontScale="92500" lnSpcReduction="10000"/>
          </a:bodyPr>
          <a:lstStyle/>
          <a:p>
            <a:r>
              <a:rPr lang="en-US" sz="3600" b="1" dirty="0">
                <a:solidFill>
                  <a:srgbClr val="000000"/>
                </a:solidFill>
                <a:latin typeface="Arial Narrow" pitchFamily="34" charset="0"/>
              </a:rPr>
              <a:t>Essential Elements </a:t>
            </a:r>
          </a:p>
          <a:p>
            <a:r>
              <a:rPr lang="en-US" sz="3600" b="1" dirty="0">
                <a:solidFill>
                  <a:srgbClr val="000000"/>
                </a:solidFill>
                <a:latin typeface="Arial Narrow" pitchFamily="34" charset="0"/>
              </a:rPr>
              <a:t>of </a:t>
            </a:r>
          </a:p>
          <a:p>
            <a:r>
              <a:rPr lang="en-US" sz="3600" b="1" dirty="0">
                <a:solidFill>
                  <a:srgbClr val="000000"/>
                </a:solidFill>
                <a:latin typeface="Arial Narrow" pitchFamily="34" charset="0"/>
              </a:rPr>
              <a:t>Project Economics</a:t>
            </a:r>
            <a:endParaRPr lang="en-US" sz="3200" dirty="0">
              <a:latin typeface="+mj-lt"/>
            </a:endParaRPr>
          </a:p>
        </p:txBody>
      </p:sp>
      <p:sp>
        <p:nvSpPr>
          <p:cNvPr id="3" name="Slide Number Placeholder 2"/>
          <p:cNvSpPr>
            <a:spLocks noGrp="1"/>
          </p:cNvSpPr>
          <p:nvPr>
            <p:ph type="sldNum" sz="quarter" idx="10"/>
          </p:nvPr>
        </p:nvSpPr>
        <p:spPr/>
        <p:txBody>
          <a:bodyPr/>
          <a:lstStyle/>
          <a:p>
            <a:pPr>
              <a:defRPr/>
            </a:pPr>
            <a:fld id="{4155447F-942E-4FCA-96CC-4EF33A0448B3}" type="slidenum">
              <a:rPr lang="pt-PT" smtClean="0"/>
              <a:pPr>
                <a:defRPr/>
              </a:pPr>
              <a:t>15</a:t>
            </a:fld>
            <a:endParaRPr lang="pt-PT" dirty="0"/>
          </a:p>
        </p:txBody>
      </p:sp>
    </p:spTree>
    <p:extLst>
      <p:ext uri="{BB962C8B-B14F-4D97-AF65-F5344CB8AC3E}">
        <p14:creationId xmlns:p14="http://schemas.microsoft.com/office/powerpoint/2010/main" val="2830901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69863" y="561979"/>
            <a:ext cx="8939212"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z="2400" b="1" dirty="0">
                <a:solidFill>
                  <a:srgbClr val="000000"/>
                </a:solidFill>
              </a:rPr>
              <a:t>Essential Elements of Project Economics (1)</a:t>
            </a:r>
          </a:p>
        </p:txBody>
      </p:sp>
      <p:sp>
        <p:nvSpPr>
          <p:cNvPr id="16387" name="Rectangle 3"/>
          <p:cNvSpPr>
            <a:spLocks noGrp="1" noChangeArrowheads="1"/>
          </p:cNvSpPr>
          <p:nvPr>
            <p:ph idx="1"/>
          </p:nvPr>
        </p:nvSpPr>
        <p:spPr>
          <a:xfrm>
            <a:off x="0" y="1196752"/>
            <a:ext cx="8676456" cy="5040536"/>
          </a:xfrm>
        </p:spPr>
        <p:txBody>
          <a:bodyPr/>
          <a:lstStyle/>
          <a:p>
            <a:pPr marL="457200" lvl="1" indent="0">
              <a:buNone/>
            </a:pPr>
            <a:r>
              <a:rPr lang="pt-PT" sz="2000" b="1" dirty="0" err="1">
                <a:solidFill>
                  <a:srgbClr val="000000"/>
                </a:solidFill>
                <a:latin typeface="Arial" panose="020B0604020202020204" pitchFamily="34" charset="0"/>
                <a:cs typeface="Arial" panose="020B0604020202020204" pitchFamily="34" charset="0"/>
              </a:rPr>
              <a:t>The</a:t>
            </a:r>
            <a:r>
              <a:rPr lang="pt-PT" sz="2000" b="1" dirty="0">
                <a:solidFill>
                  <a:srgbClr val="000000"/>
                </a:solidFill>
                <a:latin typeface="Arial" panose="020B0604020202020204" pitchFamily="34" charset="0"/>
                <a:cs typeface="Arial" panose="020B0604020202020204" pitchFamily="34" charset="0"/>
              </a:rPr>
              <a:t> </a:t>
            </a:r>
            <a:r>
              <a:rPr lang="pt-PT" sz="2000" b="1" dirty="0" err="1">
                <a:solidFill>
                  <a:srgbClr val="000000"/>
                </a:solidFill>
                <a:latin typeface="Arial" panose="020B0604020202020204" pitchFamily="34" charset="0"/>
                <a:cs typeface="Arial" panose="020B0604020202020204" pitchFamily="34" charset="0"/>
              </a:rPr>
              <a:t>economics</a:t>
            </a:r>
            <a:r>
              <a:rPr lang="pt-PT" sz="2000" b="1" dirty="0">
                <a:solidFill>
                  <a:srgbClr val="000000"/>
                </a:solidFill>
                <a:latin typeface="Arial" panose="020B0604020202020204" pitchFamily="34" charset="0"/>
                <a:cs typeface="Arial" panose="020B0604020202020204" pitchFamily="34" charset="0"/>
              </a:rPr>
              <a:t> </a:t>
            </a:r>
            <a:r>
              <a:rPr lang="pt-PT" sz="2000" b="1" dirty="0" err="1">
                <a:solidFill>
                  <a:srgbClr val="000000"/>
                </a:solidFill>
                <a:latin typeface="Arial" panose="020B0604020202020204" pitchFamily="34" charset="0"/>
                <a:cs typeface="Arial" panose="020B0604020202020204" pitchFamily="34" charset="0"/>
              </a:rPr>
              <a:t>of</a:t>
            </a:r>
            <a:r>
              <a:rPr lang="pt-PT" sz="2000" b="1" dirty="0">
                <a:solidFill>
                  <a:srgbClr val="000000"/>
                </a:solidFill>
                <a:latin typeface="Arial" panose="020B0604020202020204" pitchFamily="34" charset="0"/>
                <a:cs typeface="Arial" panose="020B0604020202020204" pitchFamily="34" charset="0"/>
              </a:rPr>
              <a:t> </a:t>
            </a:r>
            <a:r>
              <a:rPr lang="pt-PT" sz="2000" b="1" dirty="0" err="1">
                <a:solidFill>
                  <a:srgbClr val="000000"/>
                </a:solidFill>
                <a:latin typeface="Arial" panose="020B0604020202020204" pitchFamily="34" charset="0"/>
                <a:cs typeface="Arial" panose="020B0604020202020204" pitchFamily="34" charset="0"/>
              </a:rPr>
              <a:t>an</a:t>
            </a:r>
            <a:r>
              <a:rPr lang="pt-PT" sz="2000" b="1" dirty="0">
                <a:solidFill>
                  <a:srgbClr val="000000"/>
                </a:solidFill>
                <a:latin typeface="Arial" panose="020B0604020202020204" pitchFamily="34" charset="0"/>
                <a:cs typeface="Arial" panose="020B0604020202020204" pitchFamily="34" charset="0"/>
              </a:rPr>
              <a:t> </a:t>
            </a:r>
            <a:r>
              <a:rPr lang="pt-PT" sz="2000" b="1" dirty="0" err="1">
                <a:solidFill>
                  <a:srgbClr val="000000"/>
                </a:solidFill>
                <a:latin typeface="Arial" panose="020B0604020202020204" pitchFamily="34" charset="0"/>
                <a:cs typeface="Arial" panose="020B0604020202020204" pitchFamily="34" charset="0"/>
              </a:rPr>
              <a:t>engineering</a:t>
            </a:r>
            <a:r>
              <a:rPr lang="pt-PT" sz="2000" b="1" dirty="0">
                <a:solidFill>
                  <a:srgbClr val="000000"/>
                </a:solidFill>
                <a:latin typeface="Arial" panose="020B0604020202020204" pitchFamily="34" charset="0"/>
                <a:cs typeface="Arial" panose="020B0604020202020204" pitchFamily="34" charset="0"/>
              </a:rPr>
              <a:t> </a:t>
            </a:r>
            <a:r>
              <a:rPr lang="pt-PT" sz="2000" b="1" dirty="0" err="1">
                <a:solidFill>
                  <a:srgbClr val="000000"/>
                </a:solidFill>
                <a:latin typeface="Arial" panose="020B0604020202020204" pitchFamily="34" charset="0"/>
                <a:cs typeface="Arial" panose="020B0604020202020204" pitchFamily="34" charset="0"/>
              </a:rPr>
              <a:t>project</a:t>
            </a:r>
            <a:r>
              <a:rPr lang="pt-PT" sz="2000" b="1" dirty="0">
                <a:solidFill>
                  <a:srgbClr val="000000"/>
                </a:solidFill>
                <a:latin typeface="Arial" panose="020B0604020202020204" pitchFamily="34" charset="0"/>
                <a:cs typeface="Arial" panose="020B0604020202020204" pitchFamily="34" charset="0"/>
              </a:rPr>
              <a:t> </a:t>
            </a:r>
            <a:r>
              <a:rPr lang="pt-PT" sz="2000" b="1" dirty="0" err="1">
                <a:solidFill>
                  <a:srgbClr val="000000"/>
                </a:solidFill>
                <a:latin typeface="Arial" panose="020B0604020202020204" pitchFamily="34" charset="0"/>
                <a:cs typeface="Arial" panose="020B0604020202020204" pitchFamily="34" charset="0"/>
              </a:rPr>
              <a:t>involves</a:t>
            </a:r>
            <a:r>
              <a:rPr lang="pt-PT" sz="2000" b="1" dirty="0">
                <a:solidFill>
                  <a:srgbClr val="000000"/>
                </a:solidFill>
                <a:latin typeface="Arial" panose="020B0604020202020204" pitchFamily="34" charset="0"/>
                <a:cs typeface="Arial" panose="020B0604020202020204" pitchFamily="34" charset="0"/>
              </a:rPr>
              <a:t> some </a:t>
            </a:r>
            <a:r>
              <a:rPr lang="pt-PT" sz="2000" b="1" dirty="0" err="1">
                <a:solidFill>
                  <a:srgbClr val="000000"/>
                </a:solidFill>
                <a:latin typeface="Arial" panose="020B0604020202020204" pitchFamily="34" charset="0"/>
                <a:cs typeface="Arial" panose="020B0604020202020204" pitchFamily="34" charset="0"/>
              </a:rPr>
              <a:t>essential</a:t>
            </a:r>
            <a:r>
              <a:rPr lang="pt-PT" sz="2000" b="1" dirty="0">
                <a:solidFill>
                  <a:srgbClr val="000000"/>
                </a:solidFill>
                <a:latin typeface="Arial" panose="020B0604020202020204" pitchFamily="34" charset="0"/>
                <a:cs typeface="Arial" panose="020B0604020202020204" pitchFamily="34" charset="0"/>
              </a:rPr>
              <a:t> </a:t>
            </a:r>
            <a:r>
              <a:rPr lang="pt-PT" sz="2000" b="1" dirty="0" err="1">
                <a:solidFill>
                  <a:srgbClr val="000000"/>
                </a:solidFill>
                <a:latin typeface="Arial" panose="020B0604020202020204" pitchFamily="34" charset="0"/>
                <a:cs typeface="Arial" panose="020B0604020202020204" pitchFamily="34" charset="0"/>
              </a:rPr>
              <a:t>elements</a:t>
            </a:r>
            <a:r>
              <a:rPr lang="pt-PT" sz="2000" b="1" dirty="0">
                <a:solidFill>
                  <a:srgbClr val="000000"/>
                </a:solidFill>
                <a:latin typeface="Arial" panose="020B0604020202020204" pitchFamily="34" charset="0"/>
                <a:cs typeface="Arial" panose="020B0604020202020204" pitchFamily="34" charset="0"/>
              </a:rPr>
              <a:t>:</a:t>
            </a:r>
          </a:p>
          <a:p>
            <a:pPr lvl="1">
              <a:buFont typeface="Wingdings" pitchFamily="2" charset="2"/>
              <a:buChar char="§"/>
            </a:pPr>
            <a:r>
              <a:rPr lang="pt-PT" sz="2000" b="1" dirty="0">
                <a:solidFill>
                  <a:srgbClr val="000000"/>
                </a:solidFill>
                <a:latin typeface="Arial" panose="020B0604020202020204" pitchFamily="34" charset="0"/>
                <a:cs typeface="Arial" panose="020B0604020202020204" pitchFamily="34" charset="0"/>
              </a:rPr>
              <a:t>Time: </a:t>
            </a:r>
          </a:p>
          <a:p>
            <a:pPr lvl="2">
              <a:buFont typeface="Wingdings" pitchFamily="2" charset="2"/>
              <a:buChar char="§"/>
            </a:pPr>
            <a:r>
              <a:rPr lang="pt-PT" sz="1600" b="1" dirty="0" err="1">
                <a:solidFill>
                  <a:srgbClr val="000000"/>
                </a:solidFill>
                <a:latin typeface="Arial" panose="020B0604020202020204" pitchFamily="34" charset="0"/>
                <a:cs typeface="Arial" panose="020B0604020202020204" pitchFamily="34" charset="0"/>
              </a:rPr>
              <a:t>Every</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project</a:t>
            </a:r>
            <a:r>
              <a:rPr lang="pt-PT" sz="1600" b="1" dirty="0">
                <a:solidFill>
                  <a:srgbClr val="000000"/>
                </a:solidFill>
                <a:latin typeface="Arial" panose="020B0604020202020204" pitchFamily="34" charset="0"/>
                <a:cs typeface="Arial" panose="020B0604020202020204" pitchFamily="34" charset="0"/>
              </a:rPr>
              <a:t> as a time to </a:t>
            </a:r>
            <a:r>
              <a:rPr lang="pt-PT" sz="1600" b="1" i="1" dirty="0" err="1">
                <a:solidFill>
                  <a:srgbClr val="000000"/>
                </a:solidFill>
                <a:latin typeface="Arial" panose="020B0604020202020204" pitchFamily="34" charset="0"/>
                <a:cs typeface="Arial" panose="020B0604020202020204" pitchFamily="34" charset="0"/>
              </a:rPr>
              <a:t>start</a:t>
            </a:r>
            <a:r>
              <a:rPr lang="pt-PT" sz="1600" b="1" i="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and</a:t>
            </a:r>
            <a:r>
              <a:rPr lang="pt-PT" sz="1600" b="1" dirty="0">
                <a:solidFill>
                  <a:srgbClr val="000000"/>
                </a:solidFill>
                <a:latin typeface="Arial" panose="020B0604020202020204" pitchFamily="34" charset="0"/>
                <a:cs typeface="Arial" panose="020B0604020202020204" pitchFamily="34" charset="0"/>
              </a:rPr>
              <a:t> a time to </a:t>
            </a:r>
            <a:r>
              <a:rPr lang="pt-PT" sz="1600" b="1" i="1" dirty="0" err="1">
                <a:solidFill>
                  <a:srgbClr val="000000"/>
                </a:solidFill>
                <a:latin typeface="Arial" panose="020B0604020202020204" pitchFamily="34" charset="0"/>
                <a:cs typeface="Arial" panose="020B0604020202020204" pitchFamily="34" charset="0"/>
              </a:rPr>
              <a:t>end</a:t>
            </a:r>
            <a:r>
              <a:rPr lang="pt-PT" sz="1600" b="1" dirty="0">
                <a:solidFill>
                  <a:srgbClr val="000000"/>
                </a:solidFill>
                <a:latin typeface="Arial" panose="020B0604020202020204" pitchFamily="34" charset="0"/>
                <a:cs typeface="Arial" panose="020B0604020202020204" pitchFamily="34" charset="0"/>
              </a:rPr>
              <a:t>.</a:t>
            </a:r>
          </a:p>
          <a:p>
            <a:pPr lvl="2">
              <a:buFont typeface="Wingdings" pitchFamily="2" charset="2"/>
              <a:buChar char="§"/>
            </a:pPr>
            <a:r>
              <a:rPr lang="pt-PT" sz="1600" b="1" dirty="0" err="1">
                <a:solidFill>
                  <a:srgbClr val="000000"/>
                </a:solidFill>
                <a:latin typeface="Arial" panose="020B0604020202020204" pitchFamily="34" charset="0"/>
                <a:cs typeface="Arial" panose="020B0604020202020204" pitchFamily="34" charset="0"/>
              </a:rPr>
              <a:t>This</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implies</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the</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need</a:t>
            </a:r>
            <a:r>
              <a:rPr lang="pt-PT" sz="1600" b="1" dirty="0">
                <a:solidFill>
                  <a:srgbClr val="000000"/>
                </a:solidFill>
                <a:latin typeface="Arial" panose="020B0604020202020204" pitchFamily="34" charset="0"/>
                <a:cs typeface="Arial" panose="020B0604020202020204" pitchFamily="34" charset="0"/>
              </a:rPr>
              <a:t> for </a:t>
            </a:r>
            <a:r>
              <a:rPr lang="pt-PT" sz="1600" b="1" dirty="0" err="1">
                <a:solidFill>
                  <a:srgbClr val="000000"/>
                </a:solidFill>
                <a:latin typeface="Arial" panose="020B0604020202020204" pitchFamily="34" charset="0"/>
                <a:cs typeface="Arial" panose="020B0604020202020204" pitchFamily="34" charset="0"/>
              </a:rPr>
              <a:t>planning</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the</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expected</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flows</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of</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spending</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and</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revenues</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over</a:t>
            </a:r>
            <a:r>
              <a:rPr lang="pt-PT" sz="1600" b="1" dirty="0">
                <a:solidFill>
                  <a:srgbClr val="000000"/>
                </a:solidFill>
                <a:latin typeface="Arial" panose="020B0604020202020204" pitchFamily="34" charset="0"/>
                <a:cs typeface="Arial" panose="020B0604020202020204" pitchFamily="34" charset="0"/>
              </a:rPr>
              <a:t> time, as a </a:t>
            </a:r>
            <a:r>
              <a:rPr lang="pt-PT" sz="1600" b="1" dirty="0" err="1">
                <a:solidFill>
                  <a:srgbClr val="000000"/>
                </a:solidFill>
                <a:latin typeface="Arial" panose="020B0604020202020204" pitchFamily="34" charset="0"/>
                <a:cs typeface="Arial" panose="020B0604020202020204" pitchFamily="34" charset="0"/>
              </a:rPr>
              <a:t>function</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of</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expected</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activities</a:t>
            </a:r>
            <a:r>
              <a:rPr lang="pt-PT" sz="1400" b="1" dirty="0">
                <a:solidFill>
                  <a:srgbClr val="000000"/>
                </a:solidFill>
                <a:latin typeface="Arial" panose="020B0604020202020204" pitchFamily="34" charset="0"/>
                <a:cs typeface="Arial" panose="020B0604020202020204" pitchFamily="34" charset="0"/>
              </a:rPr>
              <a:t>.</a:t>
            </a:r>
            <a:endParaRPr lang="pt-PT" b="1" dirty="0">
              <a:solidFill>
                <a:srgbClr val="000000"/>
              </a:solidFill>
              <a:latin typeface="Arial" panose="020B0604020202020204" pitchFamily="34" charset="0"/>
              <a:cs typeface="Arial" panose="020B0604020202020204" pitchFamily="34" charset="0"/>
            </a:endParaRPr>
          </a:p>
          <a:p>
            <a:pPr lvl="1">
              <a:buFont typeface="Wingdings" pitchFamily="2" charset="2"/>
              <a:buChar char="§"/>
            </a:pPr>
            <a:r>
              <a:rPr lang="pt-PT" sz="2000" b="1" dirty="0">
                <a:solidFill>
                  <a:srgbClr val="000000"/>
                </a:solidFill>
                <a:latin typeface="Arial" panose="020B0604020202020204" pitchFamily="34" charset="0"/>
                <a:cs typeface="Arial" panose="020B0604020202020204" pitchFamily="34" charset="0"/>
              </a:rPr>
              <a:t>Capital </a:t>
            </a:r>
            <a:r>
              <a:rPr lang="pt-PT" sz="2000" b="1" dirty="0" err="1">
                <a:solidFill>
                  <a:srgbClr val="000000"/>
                </a:solidFill>
                <a:latin typeface="Arial" panose="020B0604020202020204" pitchFamily="34" charset="0"/>
                <a:cs typeface="Arial" panose="020B0604020202020204" pitchFamily="34" charset="0"/>
              </a:rPr>
              <a:t>expenditure</a:t>
            </a:r>
            <a:r>
              <a:rPr lang="pt-PT" sz="2000" b="1" dirty="0">
                <a:solidFill>
                  <a:srgbClr val="000000"/>
                </a:solidFill>
                <a:latin typeface="Arial" panose="020B0604020202020204" pitchFamily="34" charset="0"/>
                <a:cs typeface="Arial" panose="020B0604020202020204" pitchFamily="34" charset="0"/>
              </a:rPr>
              <a:t> (CAPEX)</a:t>
            </a:r>
          </a:p>
          <a:p>
            <a:pPr lvl="2">
              <a:buFont typeface="Wingdings" pitchFamily="2" charset="2"/>
              <a:buChar char="§"/>
            </a:pPr>
            <a:r>
              <a:rPr lang="pt-PT" sz="1600" b="1" dirty="0" err="1">
                <a:solidFill>
                  <a:srgbClr val="000000"/>
                </a:solidFill>
                <a:latin typeface="Arial" panose="020B0604020202020204" pitchFamily="34" charset="0"/>
                <a:cs typeface="Arial" panose="020B0604020202020204" pitchFamily="34" charset="0"/>
              </a:rPr>
              <a:t>This</a:t>
            </a:r>
            <a:r>
              <a:rPr lang="pt-PT" sz="1600" b="1" dirty="0">
                <a:solidFill>
                  <a:srgbClr val="000000"/>
                </a:solidFill>
                <a:latin typeface="Arial" panose="020B0604020202020204" pitchFamily="34" charset="0"/>
                <a:cs typeface="Arial" panose="020B0604020202020204" pitchFamily="34" charset="0"/>
              </a:rPr>
              <a:t> relates to </a:t>
            </a:r>
            <a:r>
              <a:rPr lang="pt-PT" sz="1600" b="1" dirty="0" err="1">
                <a:solidFill>
                  <a:srgbClr val="000000"/>
                </a:solidFill>
                <a:latin typeface="Arial" panose="020B0604020202020204" pitchFamily="34" charset="0"/>
                <a:cs typeface="Arial" panose="020B0604020202020204" pitchFamily="34" charset="0"/>
              </a:rPr>
              <a:t>all</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spending</a:t>
            </a:r>
            <a:r>
              <a:rPr lang="pt-PT" sz="1600" b="1" dirty="0">
                <a:solidFill>
                  <a:srgbClr val="000000"/>
                </a:solidFill>
                <a:latin typeface="Arial" panose="020B0604020202020204" pitchFamily="34" charset="0"/>
                <a:cs typeface="Arial" panose="020B0604020202020204" pitchFamily="34" charset="0"/>
              </a:rPr>
              <a:t> in capital </a:t>
            </a:r>
            <a:r>
              <a:rPr lang="pt-PT" sz="1600" b="1" dirty="0" err="1">
                <a:solidFill>
                  <a:srgbClr val="000000"/>
                </a:solidFill>
                <a:latin typeface="Arial" panose="020B0604020202020204" pitchFamily="34" charset="0"/>
                <a:cs typeface="Arial" panose="020B0604020202020204" pitchFamily="34" charset="0"/>
              </a:rPr>
              <a:t>goods</a:t>
            </a:r>
            <a:r>
              <a:rPr lang="pt-PT" sz="1600" b="1" dirty="0">
                <a:solidFill>
                  <a:srgbClr val="000000"/>
                </a:solidFill>
                <a:latin typeface="Arial" panose="020B0604020202020204" pitchFamily="34" charset="0"/>
                <a:cs typeface="Arial" panose="020B0604020202020204" pitchFamily="34" charset="0"/>
              </a:rPr>
              <a:t> </a:t>
            </a:r>
          </a:p>
          <a:p>
            <a:pPr marL="1333500" lvl="3" indent="0">
              <a:buNone/>
            </a:pPr>
            <a:r>
              <a:rPr lang="pt-PT" sz="1400" b="1" dirty="0">
                <a:solidFill>
                  <a:srgbClr val="000000"/>
                </a:solidFill>
                <a:latin typeface="Arial" panose="020B0604020202020204" pitchFamily="34" charset="0"/>
                <a:cs typeface="Arial" panose="020B0604020202020204" pitchFamily="34" charset="0"/>
              </a:rPr>
              <a:t>(e.g.: </a:t>
            </a:r>
            <a:r>
              <a:rPr lang="pt-PT" sz="1400" b="1" dirty="0" err="1">
                <a:solidFill>
                  <a:srgbClr val="000000"/>
                </a:solidFill>
                <a:latin typeface="Arial" panose="020B0604020202020204" pitchFamily="34" charset="0"/>
                <a:cs typeface="Arial" panose="020B0604020202020204" pitchFamily="34" charset="0"/>
              </a:rPr>
              <a:t>buildings</a:t>
            </a:r>
            <a:r>
              <a:rPr lang="pt-PT" sz="1400" b="1" dirty="0">
                <a:solidFill>
                  <a:srgbClr val="000000"/>
                </a:solidFill>
                <a:latin typeface="Arial" panose="020B0604020202020204" pitchFamily="34" charset="0"/>
                <a:cs typeface="Arial" panose="020B0604020202020204" pitchFamily="34" charset="0"/>
              </a:rPr>
              <a:t>, </a:t>
            </a:r>
            <a:r>
              <a:rPr lang="pt-PT" sz="1400" b="1" dirty="0" err="1">
                <a:solidFill>
                  <a:srgbClr val="000000"/>
                </a:solidFill>
                <a:latin typeface="Arial" panose="020B0604020202020204" pitchFamily="34" charset="0"/>
                <a:cs typeface="Arial" panose="020B0604020202020204" pitchFamily="34" charset="0"/>
              </a:rPr>
              <a:t>durable</a:t>
            </a:r>
            <a:r>
              <a:rPr lang="pt-PT" sz="1400" b="1" dirty="0">
                <a:solidFill>
                  <a:srgbClr val="000000"/>
                </a:solidFill>
                <a:latin typeface="Arial" panose="020B0604020202020204" pitchFamily="34" charset="0"/>
                <a:cs typeface="Arial" panose="020B0604020202020204" pitchFamily="34" charset="0"/>
              </a:rPr>
              <a:t> </a:t>
            </a:r>
            <a:r>
              <a:rPr lang="pt-PT" sz="1400" b="1" dirty="0" err="1">
                <a:solidFill>
                  <a:srgbClr val="000000"/>
                </a:solidFill>
                <a:latin typeface="Arial" panose="020B0604020202020204" pitchFamily="34" charset="0"/>
                <a:cs typeface="Arial" panose="020B0604020202020204" pitchFamily="34" charset="0"/>
              </a:rPr>
              <a:t>equipment</a:t>
            </a:r>
            <a:r>
              <a:rPr lang="pt-PT" sz="1400" b="1" dirty="0">
                <a:solidFill>
                  <a:srgbClr val="000000"/>
                </a:solidFill>
                <a:latin typeface="Arial" panose="020B0604020202020204" pitchFamily="34" charset="0"/>
                <a:cs typeface="Arial" panose="020B0604020202020204" pitchFamily="34" charset="0"/>
              </a:rPr>
              <a:t>, basic </a:t>
            </a:r>
            <a:r>
              <a:rPr lang="pt-PT" sz="1400" b="1" dirty="0" err="1">
                <a:solidFill>
                  <a:srgbClr val="000000"/>
                </a:solidFill>
                <a:latin typeface="Arial" panose="020B0604020202020204" pitchFamily="34" charset="0"/>
                <a:cs typeface="Arial" panose="020B0604020202020204" pitchFamily="34" charset="0"/>
              </a:rPr>
              <a:t>infrastructures</a:t>
            </a:r>
            <a:r>
              <a:rPr lang="pt-PT" sz="1400" b="1" dirty="0">
                <a:solidFill>
                  <a:srgbClr val="000000"/>
                </a:solidFill>
                <a:latin typeface="Arial" panose="020B0604020202020204" pitchFamily="34" charset="0"/>
                <a:cs typeface="Arial" panose="020B0604020202020204" pitchFamily="34" charset="0"/>
              </a:rPr>
              <a:t> </a:t>
            </a:r>
            <a:r>
              <a:rPr lang="pt-PT" sz="1400" b="1" dirty="0" err="1">
                <a:solidFill>
                  <a:srgbClr val="000000"/>
                </a:solidFill>
                <a:latin typeface="Arial" panose="020B0604020202020204" pitchFamily="34" charset="0"/>
                <a:cs typeface="Arial" panose="020B0604020202020204" pitchFamily="34" charset="0"/>
              </a:rPr>
              <a:t>such</a:t>
            </a:r>
            <a:r>
              <a:rPr lang="pt-PT" sz="1400" b="1" dirty="0">
                <a:solidFill>
                  <a:srgbClr val="000000"/>
                </a:solidFill>
                <a:latin typeface="Arial" panose="020B0604020202020204" pitchFamily="34" charset="0"/>
                <a:cs typeface="Arial" panose="020B0604020202020204" pitchFamily="34" charset="0"/>
              </a:rPr>
              <a:t> as </a:t>
            </a:r>
            <a:r>
              <a:rPr lang="pt-PT" sz="1400" b="1" dirty="0" err="1">
                <a:solidFill>
                  <a:srgbClr val="000000"/>
                </a:solidFill>
                <a:latin typeface="Arial" panose="020B0604020202020204" pitchFamily="34" charset="0"/>
                <a:cs typeface="Arial" panose="020B0604020202020204" pitchFamily="34" charset="0"/>
              </a:rPr>
              <a:t>ducts</a:t>
            </a:r>
            <a:r>
              <a:rPr lang="pt-PT" sz="1400" b="1" dirty="0">
                <a:solidFill>
                  <a:srgbClr val="000000"/>
                </a:solidFill>
                <a:latin typeface="Arial" panose="020B0604020202020204" pitchFamily="34" charset="0"/>
                <a:cs typeface="Arial" panose="020B0604020202020204" pitchFamily="34" charset="0"/>
              </a:rPr>
              <a:t> </a:t>
            </a:r>
            <a:r>
              <a:rPr lang="pt-PT" sz="1400" b="1" dirty="0" err="1">
                <a:solidFill>
                  <a:srgbClr val="000000"/>
                </a:solidFill>
                <a:latin typeface="Arial" panose="020B0604020202020204" pitchFamily="34" charset="0"/>
                <a:cs typeface="Arial" panose="020B0604020202020204" pitchFamily="34" charset="0"/>
              </a:rPr>
              <a:t>and</a:t>
            </a:r>
            <a:r>
              <a:rPr lang="pt-PT" sz="1400" b="1" dirty="0">
                <a:solidFill>
                  <a:srgbClr val="000000"/>
                </a:solidFill>
                <a:latin typeface="Arial" panose="020B0604020202020204" pitchFamily="34" charset="0"/>
                <a:cs typeface="Arial" panose="020B0604020202020204" pitchFamily="34" charset="0"/>
              </a:rPr>
              <a:t> cables, </a:t>
            </a:r>
            <a:r>
              <a:rPr lang="pt-PT" sz="1400" b="1" dirty="0" err="1">
                <a:solidFill>
                  <a:srgbClr val="000000"/>
                </a:solidFill>
                <a:latin typeface="Arial" panose="020B0604020202020204" pitchFamily="34" charset="0"/>
                <a:cs typeface="Arial" panose="020B0604020202020204" pitchFamily="34" charset="0"/>
              </a:rPr>
              <a:t>tradable</a:t>
            </a:r>
            <a:r>
              <a:rPr lang="pt-PT" sz="1400" b="1" dirty="0">
                <a:solidFill>
                  <a:srgbClr val="000000"/>
                </a:solidFill>
                <a:latin typeface="Arial" panose="020B0604020202020204" pitchFamily="34" charset="0"/>
                <a:cs typeface="Arial" panose="020B0604020202020204" pitchFamily="34" charset="0"/>
              </a:rPr>
              <a:t> </a:t>
            </a:r>
            <a:r>
              <a:rPr lang="pt-PT" sz="1400" b="1" dirty="0" err="1">
                <a:solidFill>
                  <a:srgbClr val="000000"/>
                </a:solidFill>
                <a:latin typeface="Arial" panose="020B0604020202020204" pitchFamily="34" charset="0"/>
                <a:cs typeface="Arial" panose="020B0604020202020204" pitchFamily="34" charset="0"/>
              </a:rPr>
              <a:t>patents</a:t>
            </a:r>
            <a:r>
              <a:rPr lang="pt-PT" sz="1400" b="1" dirty="0">
                <a:solidFill>
                  <a:srgbClr val="000000"/>
                </a:solidFill>
                <a:latin typeface="Arial" panose="020B0604020202020204" pitchFamily="34" charset="0"/>
                <a:cs typeface="Arial" panose="020B0604020202020204" pitchFamily="34" charset="0"/>
              </a:rPr>
              <a:t>, </a:t>
            </a:r>
            <a:r>
              <a:rPr lang="pt-PT" sz="1400" b="1" dirty="0" err="1">
                <a:solidFill>
                  <a:srgbClr val="000000"/>
                </a:solidFill>
                <a:latin typeface="Arial" panose="020B0604020202020204" pitchFamily="34" charset="0"/>
                <a:cs typeface="Arial" panose="020B0604020202020204" pitchFamily="34" charset="0"/>
              </a:rPr>
              <a:t>etc</a:t>
            </a:r>
            <a:r>
              <a:rPr lang="pt-PT" sz="1400" b="1" dirty="0">
                <a:solidFill>
                  <a:srgbClr val="000000"/>
                </a:solidFill>
                <a:latin typeface="Arial" panose="020B0604020202020204" pitchFamily="34" charset="0"/>
                <a:cs typeface="Arial" panose="020B0604020202020204" pitchFamily="34" charset="0"/>
              </a:rPr>
              <a:t>).</a:t>
            </a:r>
            <a:endParaRPr lang="pt-PT" sz="1200" b="1" dirty="0">
              <a:solidFill>
                <a:srgbClr val="000000"/>
              </a:solidFill>
              <a:latin typeface="Arial" panose="020B0604020202020204" pitchFamily="34" charset="0"/>
              <a:cs typeface="Arial" panose="020B0604020202020204" pitchFamily="34" charset="0"/>
            </a:endParaRPr>
          </a:p>
          <a:p>
            <a:pPr lvl="1">
              <a:buFont typeface="Wingdings" pitchFamily="2" charset="2"/>
              <a:buChar char="§"/>
            </a:pPr>
            <a:r>
              <a:rPr lang="pt-PT" sz="2000" b="1" dirty="0" err="1">
                <a:solidFill>
                  <a:srgbClr val="000000"/>
                </a:solidFill>
                <a:latin typeface="Arial" panose="020B0604020202020204" pitchFamily="34" charset="0"/>
                <a:cs typeface="Arial" panose="020B0604020202020204" pitchFamily="34" charset="0"/>
              </a:rPr>
              <a:t>Operational</a:t>
            </a:r>
            <a:r>
              <a:rPr lang="pt-PT" sz="2000" b="1" dirty="0">
                <a:solidFill>
                  <a:srgbClr val="000000"/>
                </a:solidFill>
                <a:latin typeface="Arial" panose="020B0604020202020204" pitchFamily="34" charset="0"/>
                <a:cs typeface="Arial" panose="020B0604020202020204" pitchFamily="34" charset="0"/>
              </a:rPr>
              <a:t> </a:t>
            </a:r>
            <a:r>
              <a:rPr lang="pt-PT" sz="2000" b="1" dirty="0" err="1">
                <a:solidFill>
                  <a:srgbClr val="000000"/>
                </a:solidFill>
                <a:latin typeface="Arial" panose="020B0604020202020204" pitchFamily="34" charset="0"/>
                <a:cs typeface="Arial" panose="020B0604020202020204" pitchFamily="34" charset="0"/>
              </a:rPr>
              <a:t>expenditure</a:t>
            </a:r>
            <a:r>
              <a:rPr lang="pt-PT" sz="2000" b="1" dirty="0">
                <a:solidFill>
                  <a:srgbClr val="000000"/>
                </a:solidFill>
                <a:latin typeface="Arial" panose="020B0604020202020204" pitchFamily="34" charset="0"/>
                <a:cs typeface="Arial" panose="020B0604020202020204" pitchFamily="34" charset="0"/>
              </a:rPr>
              <a:t> (OPEX)</a:t>
            </a:r>
          </a:p>
          <a:p>
            <a:pPr lvl="2">
              <a:buFont typeface="Wingdings" pitchFamily="2" charset="2"/>
              <a:buChar char="§"/>
            </a:pPr>
            <a:r>
              <a:rPr lang="pt-PT" sz="1600" b="1" dirty="0" err="1">
                <a:solidFill>
                  <a:srgbClr val="000000"/>
                </a:solidFill>
                <a:latin typeface="Arial" panose="020B0604020202020204" pitchFamily="34" charset="0"/>
                <a:cs typeface="Arial" panose="020B0604020202020204" pitchFamily="34" charset="0"/>
              </a:rPr>
              <a:t>This</a:t>
            </a:r>
            <a:r>
              <a:rPr lang="pt-PT" sz="1600" b="1" dirty="0">
                <a:solidFill>
                  <a:srgbClr val="000000"/>
                </a:solidFill>
                <a:latin typeface="Arial" panose="020B0604020202020204" pitchFamily="34" charset="0"/>
                <a:cs typeface="Arial" panose="020B0604020202020204" pitchFamily="34" charset="0"/>
              </a:rPr>
              <a:t> relates to </a:t>
            </a:r>
            <a:r>
              <a:rPr lang="pt-PT" sz="1600" b="1" dirty="0" err="1">
                <a:solidFill>
                  <a:srgbClr val="000000"/>
                </a:solidFill>
                <a:latin typeface="Arial" panose="020B0604020202020204" pitchFamily="34" charset="0"/>
                <a:cs typeface="Arial" panose="020B0604020202020204" pitchFamily="34" charset="0"/>
              </a:rPr>
              <a:t>all</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spending</a:t>
            </a:r>
            <a:r>
              <a:rPr lang="pt-PT" sz="1600" b="1" dirty="0">
                <a:solidFill>
                  <a:srgbClr val="000000"/>
                </a:solidFill>
                <a:latin typeface="Arial" panose="020B0604020202020204" pitchFamily="34" charset="0"/>
                <a:cs typeface="Arial" panose="020B0604020202020204" pitchFamily="34" charset="0"/>
              </a:rPr>
              <a:t> in </a:t>
            </a:r>
            <a:r>
              <a:rPr lang="pt-PT" sz="1600" b="1" dirty="0" err="1">
                <a:solidFill>
                  <a:srgbClr val="000000"/>
                </a:solidFill>
                <a:latin typeface="Arial" panose="020B0604020202020204" pitchFamily="34" charset="0"/>
                <a:cs typeface="Arial" panose="020B0604020202020204" pitchFamily="34" charset="0"/>
              </a:rPr>
              <a:t>the</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aquisition</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of</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consumables</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and</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services</a:t>
            </a:r>
            <a:r>
              <a:rPr lang="pt-PT" sz="1600" b="1" dirty="0">
                <a:solidFill>
                  <a:srgbClr val="000000"/>
                </a:solidFill>
                <a:latin typeface="Arial" panose="020B0604020202020204" pitchFamily="34" charset="0"/>
                <a:cs typeface="Arial" panose="020B0604020202020204" pitchFamily="34" charset="0"/>
              </a:rPr>
              <a:t> (e.g.: </a:t>
            </a:r>
            <a:r>
              <a:rPr lang="pt-PT" sz="1600" b="1" dirty="0" err="1">
                <a:solidFill>
                  <a:srgbClr val="000000"/>
                </a:solidFill>
                <a:latin typeface="Arial" panose="020B0604020202020204" pitchFamily="34" charset="0"/>
                <a:cs typeface="Arial" panose="020B0604020202020204" pitchFamily="34" charset="0"/>
              </a:rPr>
              <a:t>labour</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communications</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energy</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etc</a:t>
            </a:r>
            <a:r>
              <a:rPr lang="pt-PT" sz="1600" b="1" dirty="0">
                <a:solidFill>
                  <a:srgbClr val="000000"/>
                </a:solidFill>
                <a:latin typeface="Arial" panose="020B0604020202020204" pitchFamily="34" charset="0"/>
                <a:cs typeface="Arial" panose="020B0604020202020204" pitchFamily="34" charset="0"/>
              </a:rPr>
              <a:t>).</a:t>
            </a:r>
          </a:p>
          <a:p>
            <a:pPr lvl="1">
              <a:buFont typeface="Wingdings" pitchFamily="2" charset="2"/>
              <a:buChar char="§"/>
            </a:pPr>
            <a:r>
              <a:rPr lang="pt-PT" sz="2000" b="1" dirty="0" err="1">
                <a:solidFill>
                  <a:srgbClr val="000000"/>
                </a:solidFill>
                <a:latin typeface="Arial" panose="020B0604020202020204" pitchFamily="34" charset="0"/>
                <a:cs typeface="Arial" panose="020B0604020202020204" pitchFamily="34" charset="0"/>
              </a:rPr>
              <a:t>Revenues</a:t>
            </a:r>
            <a:r>
              <a:rPr lang="pt-PT" sz="2000" b="1" dirty="0">
                <a:solidFill>
                  <a:srgbClr val="000000"/>
                </a:solidFill>
                <a:latin typeface="Arial" panose="020B0604020202020204" pitchFamily="34" charset="0"/>
                <a:cs typeface="Arial" panose="020B0604020202020204" pitchFamily="34" charset="0"/>
              </a:rPr>
              <a:t>:</a:t>
            </a:r>
          </a:p>
          <a:p>
            <a:pPr lvl="2">
              <a:buFont typeface="Wingdings" pitchFamily="2" charset="2"/>
              <a:buChar char="§"/>
            </a:pPr>
            <a:r>
              <a:rPr lang="pt-PT" sz="1600" b="1" dirty="0" err="1">
                <a:solidFill>
                  <a:srgbClr val="000000"/>
                </a:solidFill>
                <a:latin typeface="Arial" panose="020B0604020202020204" pitchFamily="34" charset="0"/>
                <a:cs typeface="Arial" panose="020B0604020202020204" pitchFamily="34" charset="0"/>
              </a:rPr>
              <a:t>This</a:t>
            </a:r>
            <a:r>
              <a:rPr lang="pt-PT" sz="1600" b="1" dirty="0">
                <a:solidFill>
                  <a:srgbClr val="000000"/>
                </a:solidFill>
                <a:latin typeface="Arial" panose="020B0604020202020204" pitchFamily="34" charset="0"/>
                <a:cs typeface="Arial" panose="020B0604020202020204" pitchFamily="34" charset="0"/>
              </a:rPr>
              <a:t> relates to </a:t>
            </a:r>
            <a:r>
              <a:rPr lang="pt-PT" sz="1600" b="1" dirty="0" err="1">
                <a:solidFill>
                  <a:srgbClr val="000000"/>
                </a:solidFill>
                <a:latin typeface="Arial" panose="020B0604020202020204" pitchFamily="34" charset="0"/>
                <a:cs typeface="Arial" panose="020B0604020202020204" pitchFamily="34" charset="0"/>
              </a:rPr>
              <a:t>all</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possible</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incomes</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that</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might</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be</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generated</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by</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the</a:t>
            </a:r>
            <a:r>
              <a:rPr lang="pt-PT" sz="1600" b="1" dirty="0">
                <a:solidFill>
                  <a:srgbClr val="000000"/>
                </a:solidFill>
                <a:latin typeface="Arial" panose="020B0604020202020204" pitchFamily="34" charset="0"/>
                <a:cs typeface="Arial" panose="020B0604020202020204" pitchFamily="34" charset="0"/>
              </a:rPr>
              <a:t> </a:t>
            </a:r>
            <a:r>
              <a:rPr lang="pt-PT" sz="1600" b="1" dirty="0" err="1">
                <a:solidFill>
                  <a:srgbClr val="000000"/>
                </a:solidFill>
                <a:latin typeface="Arial" panose="020B0604020202020204" pitchFamily="34" charset="0"/>
                <a:cs typeface="Arial" panose="020B0604020202020204" pitchFamily="34" charset="0"/>
              </a:rPr>
              <a:t>project</a:t>
            </a:r>
            <a:r>
              <a:rPr lang="pt-PT" sz="1600" b="1" dirty="0">
                <a:solidFill>
                  <a:srgbClr val="000000"/>
                </a:solidFill>
                <a:latin typeface="Arial" panose="020B0604020202020204" pitchFamily="34" charset="0"/>
                <a:cs typeface="Arial" panose="020B0604020202020204" pitchFamily="34" charset="0"/>
              </a:rPr>
              <a:t> (sales, royalties, </a:t>
            </a:r>
            <a:r>
              <a:rPr lang="pt-PT" sz="1600" b="1" dirty="0" err="1">
                <a:solidFill>
                  <a:srgbClr val="000000"/>
                </a:solidFill>
                <a:latin typeface="Arial" panose="020B0604020202020204" pitchFamily="34" charset="0"/>
                <a:cs typeface="Arial" panose="020B0604020202020204" pitchFamily="34" charset="0"/>
              </a:rPr>
              <a:t>etc</a:t>
            </a:r>
            <a:r>
              <a:rPr lang="pt-PT" sz="1600" b="1" dirty="0">
                <a:solidFill>
                  <a:srgbClr val="000000"/>
                </a:solidFill>
                <a:latin typeface="Arial" panose="020B0604020202020204" pitchFamily="34" charset="0"/>
                <a:cs typeface="Arial" panose="020B0604020202020204" pitchFamily="3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23528" y="1340771"/>
                <a:ext cx="8424936" cy="5184577"/>
              </a:xfrm>
            </p:spPr>
            <p:txBody>
              <a:bodyPr>
                <a:noAutofit/>
              </a:bodyPr>
              <a:lstStyle/>
              <a:p>
                <a:pPr marL="0" indent="0">
                  <a:lnSpc>
                    <a:spcPct val="120000"/>
                  </a:lnSpc>
                  <a:spcBef>
                    <a:spcPct val="0"/>
                  </a:spcBef>
                  <a:buNone/>
                </a:pPr>
                <a:r>
                  <a:rPr lang="pt-PT" sz="2000" dirty="0">
                    <a:solidFill>
                      <a:srgbClr val="000000"/>
                    </a:solidFill>
                    <a:latin typeface="+mj-lt"/>
                  </a:rPr>
                  <a:t>T</a:t>
                </a:r>
                <a:r>
                  <a:rPr lang="en-US" sz="2000" dirty="0">
                    <a:solidFill>
                      <a:srgbClr val="000000"/>
                    </a:solidFill>
                    <a:latin typeface="+mj-lt"/>
                    <a:ea typeface="Times New Roman" pitchFamily="18" charset="0"/>
                    <a:cs typeface="Times New Roman" pitchFamily="18" charset="0"/>
                  </a:rPr>
                  <a:t>wo additional concepts of project economics are the following: </a:t>
                </a:r>
              </a:p>
              <a:p>
                <a:pPr marL="0" indent="0">
                  <a:lnSpc>
                    <a:spcPct val="120000"/>
                  </a:lnSpc>
                  <a:spcBef>
                    <a:spcPct val="0"/>
                  </a:spcBef>
                  <a:buNone/>
                </a:pPr>
                <a:endParaRPr lang="en-US" sz="1800" dirty="0">
                  <a:solidFill>
                    <a:srgbClr val="000000"/>
                  </a:solidFill>
                  <a:latin typeface="+mj-lt"/>
                  <a:ea typeface="Times New Roman" pitchFamily="18" charset="0"/>
                  <a:cs typeface="Times New Roman" pitchFamily="18" charset="0"/>
                </a:endParaRPr>
              </a:p>
              <a:p>
                <a:pPr lvl="0" fontAlgn="base">
                  <a:lnSpc>
                    <a:spcPct val="120000"/>
                  </a:lnSpc>
                  <a:spcBef>
                    <a:spcPct val="0"/>
                  </a:spcBef>
                  <a:spcAft>
                    <a:spcPct val="0"/>
                  </a:spcAft>
                  <a:buFont typeface="Wingdings" pitchFamily="2" charset="2"/>
                  <a:buChar char="§"/>
                </a:pPr>
                <a:r>
                  <a:rPr lang="pt-PT" sz="2000" b="1" i="1" dirty="0" err="1">
                    <a:solidFill>
                      <a:srgbClr val="000000"/>
                    </a:solidFill>
                    <a:latin typeface="+mj-lt"/>
                    <a:cs typeface="Times New Roman" pitchFamily="18" charset="0"/>
                  </a:rPr>
                  <a:t>Cashflow</a:t>
                </a:r>
                <a:r>
                  <a:rPr lang="pt-PT" sz="2000" b="1" i="1" dirty="0">
                    <a:solidFill>
                      <a:srgbClr val="000000"/>
                    </a:solidFill>
                    <a:latin typeface="+mj-lt"/>
                    <a:cs typeface="Times New Roman" pitchFamily="18" charset="0"/>
                  </a:rPr>
                  <a:t>:</a:t>
                </a:r>
                <a:endParaRPr lang="en-US" sz="1800" b="1" i="1" dirty="0">
                  <a:solidFill>
                    <a:srgbClr val="000000"/>
                  </a:solidFill>
                  <a:latin typeface="+mj-lt"/>
                  <a:cs typeface="Arial" pitchFamily="34" charset="0"/>
                </a:endParaRPr>
              </a:p>
              <a:p>
                <a:pPr marL="800100" lvl="2" indent="0">
                  <a:lnSpc>
                    <a:spcPct val="120000"/>
                  </a:lnSpc>
                  <a:spcBef>
                    <a:spcPct val="0"/>
                  </a:spcBef>
                  <a:buNone/>
                </a:pPr>
                <a:r>
                  <a:rPr lang="en-US" dirty="0" err="1">
                    <a:solidFill>
                      <a:srgbClr val="000000"/>
                    </a:solidFill>
                    <a:latin typeface="+mj-lt"/>
                  </a:rPr>
                  <a:t>CashFlow</a:t>
                </a:r>
                <a:r>
                  <a:rPr lang="en-US" dirty="0">
                    <a:solidFill>
                      <a:srgbClr val="000000"/>
                    </a:solidFill>
                    <a:latin typeface="+mj-lt"/>
                  </a:rPr>
                  <a:t> in year </a:t>
                </a:r>
                <a:r>
                  <a:rPr lang="en-US" i="1" dirty="0">
                    <a:solidFill>
                      <a:srgbClr val="000000"/>
                    </a:solidFill>
                    <a:latin typeface="+mj-lt"/>
                  </a:rPr>
                  <a:t>j </a:t>
                </a:r>
                <a:r>
                  <a:rPr lang="en-US" dirty="0">
                    <a:solidFill>
                      <a:srgbClr val="000000"/>
                    </a:solidFill>
                    <a:latin typeface="+mj-lt"/>
                  </a:rPr>
                  <a:t>is defined as the sum of all revenues in year </a:t>
                </a:r>
                <a:r>
                  <a:rPr lang="en-US" i="1" dirty="0">
                    <a:solidFill>
                      <a:srgbClr val="000000"/>
                    </a:solidFill>
                    <a:latin typeface="+mj-lt"/>
                  </a:rPr>
                  <a:t>j</a:t>
                </a:r>
                <a:r>
                  <a:rPr lang="en-US" dirty="0">
                    <a:solidFill>
                      <a:srgbClr val="000000"/>
                    </a:solidFill>
                    <a:latin typeface="+mj-lt"/>
                  </a:rPr>
                  <a:t>, </a:t>
                </a:r>
                <a14:m>
                  <m:oMath xmlns:m="http://schemas.openxmlformats.org/officeDocument/2006/math">
                    <m:sSub>
                      <m:sSubPr>
                        <m:ctrlPr>
                          <a:rPr lang="en-US" i="1">
                            <a:solidFill>
                              <a:srgbClr val="000000"/>
                            </a:solidFill>
                            <a:latin typeface="Cambria Math" panose="02040503050406030204" pitchFamily="18" charset="0"/>
                          </a:rPr>
                        </m:ctrlPr>
                      </m:sSubPr>
                      <m:e>
                        <m:r>
                          <a:rPr lang="pt-PT" i="1">
                            <a:solidFill>
                              <a:srgbClr val="000000"/>
                            </a:solidFill>
                            <a:latin typeface="Cambria Math" panose="02040503050406030204" pitchFamily="18" charset="0"/>
                          </a:rPr>
                          <m:t>𝑅</m:t>
                        </m:r>
                      </m:e>
                      <m:sub>
                        <m:r>
                          <a:rPr lang="pt-PT" i="1">
                            <a:solidFill>
                              <a:srgbClr val="000000"/>
                            </a:solidFill>
                            <a:latin typeface="Cambria Math" panose="02040503050406030204" pitchFamily="18" charset="0"/>
                          </a:rPr>
                          <m:t>𝑗</m:t>
                        </m:r>
                      </m:sub>
                    </m:sSub>
                  </m:oMath>
                </a14:m>
                <a:r>
                  <a:rPr lang="en-US" dirty="0">
                    <a:solidFill>
                      <a:srgbClr val="000000"/>
                    </a:solidFill>
                    <a:latin typeface="+mj-lt"/>
                  </a:rPr>
                  <a:t>, subtracted by the sum of all expenses in the same year </a:t>
                </a:r>
                <a:r>
                  <a:rPr lang="en-US" i="1" dirty="0">
                    <a:solidFill>
                      <a:srgbClr val="000000"/>
                    </a:solidFill>
                    <a:latin typeface="+mj-lt"/>
                  </a:rPr>
                  <a:t>j</a:t>
                </a:r>
                <a:r>
                  <a:rPr lang="en-US" dirty="0">
                    <a:solidFill>
                      <a:srgbClr val="000000"/>
                    </a:solidFill>
                    <a:latin typeface="+mj-lt"/>
                  </a:rPr>
                  <a:t>, </a:t>
                </a:r>
                <a14:m>
                  <m:oMath xmlns:m="http://schemas.openxmlformats.org/officeDocument/2006/math">
                    <m:sSub>
                      <m:sSubPr>
                        <m:ctrlPr>
                          <a:rPr lang="en-US" i="1">
                            <a:solidFill>
                              <a:srgbClr val="000000"/>
                            </a:solidFill>
                            <a:latin typeface="Cambria Math" panose="02040503050406030204" pitchFamily="18" charset="0"/>
                          </a:rPr>
                        </m:ctrlPr>
                      </m:sSubPr>
                      <m:e>
                        <m:r>
                          <a:rPr lang="pt-PT" i="1">
                            <a:solidFill>
                              <a:srgbClr val="000000"/>
                            </a:solidFill>
                            <a:latin typeface="Cambria Math" panose="02040503050406030204" pitchFamily="18" charset="0"/>
                          </a:rPr>
                          <m:t>𝐸</m:t>
                        </m:r>
                      </m:e>
                      <m:sub>
                        <m:r>
                          <a:rPr lang="pt-PT" i="1">
                            <a:solidFill>
                              <a:srgbClr val="000000"/>
                            </a:solidFill>
                            <a:latin typeface="Cambria Math" panose="02040503050406030204" pitchFamily="18" charset="0"/>
                          </a:rPr>
                          <m:t>𝑗</m:t>
                        </m:r>
                      </m:sub>
                    </m:sSub>
                  </m:oMath>
                </a14:m>
                <a:r>
                  <a:rPr lang="en-US" dirty="0">
                    <a:solidFill>
                      <a:srgbClr val="000000"/>
                    </a:solidFill>
                    <a:latin typeface="+mj-lt"/>
                  </a:rPr>
                  <a:t>:</a:t>
                </a:r>
                <a:endParaRPr lang="pt-PT" dirty="0">
                  <a:solidFill>
                    <a:srgbClr val="000000"/>
                  </a:solidFill>
                  <a:latin typeface="+mj-lt"/>
                </a:endParaRPr>
              </a:p>
              <a:p>
                <a:pPr marL="0" indent="0" algn="ctr">
                  <a:lnSpc>
                    <a:spcPct val="120000"/>
                  </a:lnSpc>
                  <a:buNone/>
                </a:pPr>
                <a14:m>
                  <m:oMath xmlns:m="http://schemas.openxmlformats.org/officeDocument/2006/math">
                    <m:sSub>
                      <m:sSubPr>
                        <m:ctrlPr>
                          <a:rPr lang="en-US" sz="1800" i="1">
                            <a:solidFill>
                              <a:srgbClr val="000000"/>
                            </a:solidFill>
                            <a:latin typeface="Cambria Math" panose="02040503050406030204" pitchFamily="18" charset="0"/>
                          </a:rPr>
                        </m:ctrlPr>
                      </m:sSubPr>
                      <m:e>
                        <m:r>
                          <a:rPr lang="en-US" sz="1800">
                            <a:solidFill>
                              <a:srgbClr val="000000"/>
                            </a:solidFill>
                            <a:latin typeface="Cambria Math" panose="02040503050406030204" pitchFamily="18" charset="0"/>
                          </a:rPr>
                          <m:t>𝑪𝒂𝒔𝒉𝑭𝒍𝒐𝒘</m:t>
                        </m:r>
                      </m:e>
                      <m:sub>
                        <m:r>
                          <a:rPr lang="en-US" sz="1800">
                            <a:solidFill>
                              <a:srgbClr val="000000"/>
                            </a:solidFill>
                            <a:latin typeface="Cambria Math" panose="02040503050406030204" pitchFamily="18" charset="0"/>
                          </a:rPr>
                          <m:t>𝒋</m:t>
                        </m:r>
                      </m:sub>
                    </m:sSub>
                    <m:r>
                      <a:rPr lang="en-US" sz="1800">
                        <a:solidFill>
                          <a:srgbClr val="000000"/>
                        </a:solidFill>
                        <a:latin typeface="Cambria Math" panose="02040503050406030204" pitchFamily="18" charset="0"/>
                      </a:rPr>
                      <m:t>=</m:t>
                    </m:r>
                    <m:sSub>
                      <m:sSubPr>
                        <m:ctrlPr>
                          <a:rPr lang="en-US" sz="1800" i="1">
                            <a:solidFill>
                              <a:srgbClr val="000000"/>
                            </a:solidFill>
                            <a:latin typeface="Cambria Math" panose="02040503050406030204" pitchFamily="18" charset="0"/>
                          </a:rPr>
                        </m:ctrlPr>
                      </m:sSubPr>
                      <m:e>
                        <m:r>
                          <a:rPr lang="en-US" sz="1800">
                            <a:solidFill>
                              <a:srgbClr val="000000"/>
                            </a:solidFill>
                            <a:latin typeface="Cambria Math" panose="02040503050406030204" pitchFamily="18" charset="0"/>
                          </a:rPr>
                          <m:t>𝑪𝑭</m:t>
                        </m:r>
                      </m:e>
                      <m:sub>
                        <m:r>
                          <a:rPr lang="en-US" sz="1800">
                            <a:solidFill>
                              <a:srgbClr val="000000"/>
                            </a:solidFill>
                            <a:latin typeface="Cambria Math" panose="02040503050406030204" pitchFamily="18" charset="0"/>
                          </a:rPr>
                          <m:t>𝒋</m:t>
                        </m:r>
                      </m:sub>
                    </m:sSub>
                    <m:r>
                      <a:rPr lang="en-US" sz="1800">
                        <a:solidFill>
                          <a:srgbClr val="000000"/>
                        </a:solidFill>
                        <a:latin typeface="Cambria Math" panose="02040503050406030204" pitchFamily="18" charset="0"/>
                      </a:rPr>
                      <m:t>=</m:t>
                    </m:r>
                    <m:nary>
                      <m:naryPr>
                        <m:chr m:val="∑"/>
                        <m:subHide m:val="on"/>
                        <m:supHide m:val="on"/>
                        <m:ctrlPr>
                          <a:rPr lang="en-US" sz="1800" i="1">
                            <a:solidFill>
                              <a:srgbClr val="000000"/>
                            </a:solidFill>
                            <a:latin typeface="Cambria Math" panose="02040503050406030204" pitchFamily="18" charset="0"/>
                          </a:rPr>
                        </m:ctrlPr>
                      </m:naryPr>
                      <m:sub/>
                      <m:sup/>
                      <m:e>
                        <m:sSub>
                          <m:sSubPr>
                            <m:ctrlPr>
                              <a:rPr lang="en-US" sz="1800" i="1">
                                <a:solidFill>
                                  <a:srgbClr val="000000"/>
                                </a:solidFill>
                                <a:latin typeface="Cambria Math" panose="02040503050406030204" pitchFamily="18" charset="0"/>
                              </a:rPr>
                            </m:ctrlPr>
                          </m:sSubPr>
                          <m:e>
                            <m:r>
                              <a:rPr lang="en-US" sz="1800">
                                <a:solidFill>
                                  <a:srgbClr val="000000"/>
                                </a:solidFill>
                                <a:latin typeface="Cambria Math" panose="02040503050406030204" pitchFamily="18" charset="0"/>
                              </a:rPr>
                              <m:t>𝑹</m:t>
                            </m:r>
                          </m:e>
                          <m:sub>
                            <m:r>
                              <a:rPr lang="en-US" sz="1800">
                                <a:solidFill>
                                  <a:srgbClr val="000000"/>
                                </a:solidFill>
                                <a:latin typeface="Cambria Math" panose="02040503050406030204" pitchFamily="18" charset="0"/>
                              </a:rPr>
                              <m:t>𝒋</m:t>
                            </m:r>
                          </m:sub>
                        </m:sSub>
                      </m:e>
                    </m:nary>
                  </m:oMath>
                </a14:m>
                <a:r>
                  <a:rPr lang="en-US" sz="1800" dirty="0">
                    <a:solidFill>
                      <a:srgbClr val="000000"/>
                    </a:solidFill>
                    <a:latin typeface="+mj-lt"/>
                  </a:rPr>
                  <a:t>-</a:t>
                </a:r>
                <a14:m>
                  <m:oMath xmlns:m="http://schemas.openxmlformats.org/officeDocument/2006/math">
                    <m:nary>
                      <m:naryPr>
                        <m:chr m:val="∑"/>
                        <m:subHide m:val="on"/>
                        <m:supHide m:val="on"/>
                        <m:ctrlPr>
                          <a:rPr lang="en-US" sz="1800" i="1">
                            <a:solidFill>
                              <a:srgbClr val="000000"/>
                            </a:solidFill>
                            <a:latin typeface="Cambria Math" panose="02040503050406030204" pitchFamily="18" charset="0"/>
                          </a:rPr>
                        </m:ctrlPr>
                      </m:naryPr>
                      <m:sub/>
                      <m:sup/>
                      <m:e>
                        <m:sSub>
                          <m:sSubPr>
                            <m:ctrlPr>
                              <a:rPr lang="en-US" sz="1800" i="1">
                                <a:solidFill>
                                  <a:srgbClr val="000000"/>
                                </a:solidFill>
                                <a:latin typeface="Cambria Math" panose="02040503050406030204" pitchFamily="18" charset="0"/>
                              </a:rPr>
                            </m:ctrlPr>
                          </m:sSubPr>
                          <m:e>
                            <m:r>
                              <a:rPr lang="en-US" sz="1800">
                                <a:solidFill>
                                  <a:srgbClr val="000000"/>
                                </a:solidFill>
                                <a:latin typeface="Cambria Math" panose="02040503050406030204" pitchFamily="18" charset="0"/>
                              </a:rPr>
                              <m:t>𝑬</m:t>
                            </m:r>
                          </m:e>
                          <m:sub>
                            <m:r>
                              <a:rPr lang="en-US" sz="1800">
                                <a:solidFill>
                                  <a:srgbClr val="000000"/>
                                </a:solidFill>
                                <a:latin typeface="Cambria Math" panose="02040503050406030204" pitchFamily="18" charset="0"/>
                              </a:rPr>
                              <m:t>𝒋</m:t>
                            </m:r>
                          </m:sub>
                        </m:sSub>
                      </m:e>
                    </m:nary>
                  </m:oMath>
                </a14:m>
                <a:endParaRPr lang="en-US" sz="1600" dirty="0">
                  <a:solidFill>
                    <a:srgbClr val="000000"/>
                  </a:solidFill>
                  <a:latin typeface="+mj-lt"/>
                </a:endParaRPr>
              </a:p>
              <a:p>
                <a:pPr marL="0" indent="0">
                  <a:lnSpc>
                    <a:spcPct val="120000"/>
                  </a:lnSpc>
                  <a:spcBef>
                    <a:spcPct val="0"/>
                  </a:spcBef>
                  <a:buNone/>
                </a:pPr>
                <a:endParaRPr lang="en-US" sz="2000" b="1" i="1" dirty="0">
                  <a:solidFill>
                    <a:srgbClr val="000000"/>
                  </a:solidFill>
                  <a:latin typeface="+mj-lt"/>
                  <a:cs typeface="Times New Roman" pitchFamily="18" charset="0"/>
                </a:endParaRPr>
              </a:p>
              <a:p>
                <a:pPr fontAlgn="base">
                  <a:lnSpc>
                    <a:spcPct val="120000"/>
                  </a:lnSpc>
                  <a:spcBef>
                    <a:spcPct val="0"/>
                  </a:spcBef>
                  <a:spcAft>
                    <a:spcPct val="0"/>
                  </a:spcAft>
                  <a:buFont typeface="Wingdings" pitchFamily="2" charset="2"/>
                  <a:buChar char="§"/>
                </a:pPr>
                <a:r>
                  <a:rPr lang="en-US" sz="2000" b="1" i="1" dirty="0" err="1">
                    <a:solidFill>
                      <a:srgbClr val="000000"/>
                    </a:solidFill>
                    <a:latin typeface="+mj-lt"/>
                    <a:cs typeface="Times New Roman" pitchFamily="18" charset="0"/>
                  </a:rPr>
                  <a:t>CashBalance</a:t>
                </a:r>
                <a:endParaRPr lang="en-US" sz="2000" b="1" i="1" dirty="0">
                  <a:solidFill>
                    <a:srgbClr val="000000"/>
                  </a:solidFill>
                  <a:latin typeface="+mj-lt"/>
                  <a:cs typeface="Times New Roman" pitchFamily="18" charset="0"/>
                </a:endParaRPr>
              </a:p>
              <a:p>
                <a:pPr marL="800100" lvl="2" indent="0">
                  <a:lnSpc>
                    <a:spcPct val="120000"/>
                  </a:lnSpc>
                  <a:spcBef>
                    <a:spcPct val="0"/>
                  </a:spcBef>
                  <a:buNone/>
                </a:pPr>
                <a:r>
                  <a:rPr lang="en-US" dirty="0" err="1">
                    <a:solidFill>
                      <a:srgbClr val="000000"/>
                    </a:solidFill>
                    <a:latin typeface="+mj-lt"/>
                  </a:rPr>
                  <a:t>CashBalance</a:t>
                </a:r>
                <a:r>
                  <a:rPr lang="en-US" dirty="0">
                    <a:solidFill>
                      <a:srgbClr val="000000"/>
                    </a:solidFill>
                    <a:latin typeface="+mj-lt"/>
                  </a:rPr>
                  <a:t> in year </a:t>
                </a:r>
                <a:r>
                  <a:rPr lang="en-US" i="1" dirty="0">
                    <a:solidFill>
                      <a:srgbClr val="000000"/>
                    </a:solidFill>
                    <a:latin typeface="+mj-lt"/>
                  </a:rPr>
                  <a:t>k </a:t>
                </a:r>
                <a:r>
                  <a:rPr lang="en-US" dirty="0">
                    <a:solidFill>
                      <a:srgbClr val="000000"/>
                    </a:solidFill>
                    <a:latin typeface="+mj-lt"/>
                  </a:rPr>
                  <a:t>can be defined as the accumulated sum of </a:t>
                </a:r>
                <a:r>
                  <a:rPr lang="en-US" dirty="0" err="1">
                    <a:solidFill>
                      <a:srgbClr val="000000"/>
                    </a:solidFill>
                    <a:latin typeface="+mj-lt"/>
                  </a:rPr>
                  <a:t>CashFlows</a:t>
                </a:r>
                <a:r>
                  <a:rPr lang="en-US" dirty="0">
                    <a:solidFill>
                      <a:srgbClr val="000000"/>
                    </a:solidFill>
                    <a:latin typeface="+mj-lt"/>
                  </a:rPr>
                  <a:t> up to year </a:t>
                </a:r>
                <a:r>
                  <a:rPr lang="en-US" i="1" dirty="0">
                    <a:solidFill>
                      <a:srgbClr val="000000"/>
                    </a:solidFill>
                    <a:latin typeface="+mj-lt"/>
                  </a:rPr>
                  <a:t>k</a:t>
                </a:r>
                <a:r>
                  <a:rPr lang="en-US" dirty="0">
                    <a:solidFill>
                      <a:srgbClr val="000000"/>
                    </a:solidFill>
                    <a:latin typeface="+mj-lt"/>
                  </a:rPr>
                  <a:t>:</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sz="1800" b="1" i="1">
                              <a:solidFill>
                                <a:srgbClr val="000000"/>
                              </a:solidFill>
                              <a:latin typeface="Cambria Math" panose="02040503050406030204" pitchFamily="18" charset="0"/>
                            </a:rPr>
                          </m:ctrlPr>
                        </m:sSubPr>
                        <m:e>
                          <m:r>
                            <a:rPr lang="en-US" sz="1800" b="1" i="1">
                              <a:solidFill>
                                <a:srgbClr val="000000"/>
                              </a:solidFill>
                              <a:latin typeface="Cambria Math" panose="02040503050406030204" pitchFamily="18" charset="0"/>
                            </a:rPr>
                            <m:t>𝑪𝒂𝒔𝒉𝑩𝒂𝒍𝒂𝒏𝒄𝒆</m:t>
                          </m:r>
                        </m:e>
                        <m:sub>
                          <m:r>
                            <a:rPr lang="en-US" sz="1800" b="1" i="1">
                              <a:solidFill>
                                <a:srgbClr val="000000"/>
                              </a:solidFill>
                              <a:latin typeface="Cambria Math" panose="02040503050406030204" pitchFamily="18" charset="0"/>
                            </a:rPr>
                            <m:t>𝒌</m:t>
                          </m:r>
                        </m:sub>
                      </m:sSub>
                      <m:r>
                        <a:rPr lang="en-US" sz="1800" b="1" i="1">
                          <a:solidFill>
                            <a:srgbClr val="000000"/>
                          </a:solidFill>
                          <a:latin typeface="Cambria Math" panose="02040503050406030204" pitchFamily="18" charset="0"/>
                        </a:rPr>
                        <m:t>=</m:t>
                      </m:r>
                      <m:nary>
                        <m:naryPr>
                          <m:chr m:val="∑"/>
                          <m:ctrlPr>
                            <a:rPr lang="en-US" sz="1800" b="1" i="1">
                              <a:solidFill>
                                <a:srgbClr val="000000"/>
                              </a:solidFill>
                              <a:latin typeface="Cambria Math" panose="02040503050406030204" pitchFamily="18" charset="0"/>
                            </a:rPr>
                          </m:ctrlPr>
                        </m:naryPr>
                        <m:sub>
                          <m:r>
                            <a:rPr lang="pt-PT" sz="1800" b="1" i="1">
                              <a:solidFill>
                                <a:srgbClr val="000000"/>
                              </a:solidFill>
                              <a:latin typeface="Cambria Math" panose="02040503050406030204" pitchFamily="18" charset="0"/>
                            </a:rPr>
                            <m:t>𝒋</m:t>
                          </m:r>
                          <m:r>
                            <a:rPr lang="en-US" sz="1800" b="1" i="1">
                              <a:solidFill>
                                <a:srgbClr val="000000"/>
                              </a:solidFill>
                              <a:latin typeface="Cambria Math" panose="02040503050406030204" pitchFamily="18" charset="0"/>
                            </a:rPr>
                            <m:t>=</m:t>
                          </m:r>
                          <m:r>
                            <a:rPr lang="en-US" sz="1800" b="1" i="1">
                              <a:solidFill>
                                <a:srgbClr val="000000"/>
                              </a:solidFill>
                              <a:latin typeface="Cambria Math" panose="02040503050406030204" pitchFamily="18" charset="0"/>
                            </a:rPr>
                            <m:t>𝟎</m:t>
                          </m:r>
                        </m:sub>
                        <m:sup>
                          <m:r>
                            <a:rPr lang="pt-PT" sz="1800" b="1" i="1">
                              <a:solidFill>
                                <a:srgbClr val="000000"/>
                              </a:solidFill>
                              <a:latin typeface="Cambria Math" panose="02040503050406030204" pitchFamily="18" charset="0"/>
                            </a:rPr>
                            <m:t>𝑲</m:t>
                          </m:r>
                        </m:sup>
                        <m:e>
                          <m:sSub>
                            <m:sSubPr>
                              <m:ctrlPr>
                                <a:rPr lang="en-US" sz="1800" b="1" i="1">
                                  <a:solidFill>
                                    <a:srgbClr val="000000"/>
                                  </a:solidFill>
                                  <a:latin typeface="Cambria Math" panose="02040503050406030204" pitchFamily="18" charset="0"/>
                                </a:rPr>
                              </m:ctrlPr>
                            </m:sSubPr>
                            <m:e>
                              <m:r>
                                <a:rPr lang="pt-PT" sz="1800" b="1" i="1">
                                  <a:solidFill>
                                    <a:srgbClr val="000000"/>
                                  </a:solidFill>
                                  <a:latin typeface="Cambria Math" panose="02040503050406030204" pitchFamily="18" charset="0"/>
                                </a:rPr>
                                <m:t>𝑪𝑭</m:t>
                              </m:r>
                            </m:e>
                            <m:sub>
                              <m:r>
                                <a:rPr lang="pt-PT" sz="1800" b="1" i="1">
                                  <a:solidFill>
                                    <a:srgbClr val="000000"/>
                                  </a:solidFill>
                                  <a:latin typeface="Cambria Math" panose="02040503050406030204" pitchFamily="18" charset="0"/>
                                </a:rPr>
                                <m:t>𝒋</m:t>
                              </m:r>
                            </m:sub>
                          </m:sSub>
                        </m:e>
                      </m:nary>
                    </m:oMath>
                  </m:oMathPara>
                </a14:m>
                <a:endParaRPr lang="en-US" sz="1800" b="1" i="1" dirty="0">
                  <a:solidFill>
                    <a:srgbClr val="000000"/>
                  </a:solidFill>
                  <a:latin typeface="+mj-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23528" y="1340771"/>
                <a:ext cx="8424936" cy="5184577"/>
              </a:xfrm>
              <a:blipFill>
                <a:blip r:embed="rId3"/>
                <a:stretch>
                  <a:fillRect l="-724" t="-118" r="-868"/>
                </a:stretch>
              </a:blipFill>
            </p:spPr>
            <p:txBody>
              <a:bodyPr/>
              <a:lstStyle/>
              <a:p>
                <a:r>
                  <a:rPr lang="pt-PT">
                    <a:noFill/>
                  </a:rPr>
                  <a:t> </a:t>
                </a:r>
              </a:p>
            </p:txBody>
          </p:sp>
        </mc:Fallback>
      </mc:AlternateContent>
      <p:sp>
        <p:nvSpPr>
          <p:cNvPr id="11" name="Rectangle 2"/>
          <p:cNvSpPr txBox="1">
            <a:spLocks noChangeArrowheads="1"/>
          </p:cNvSpPr>
          <p:nvPr/>
        </p:nvSpPr>
        <p:spPr bwMode="auto">
          <a:xfrm>
            <a:off x="169863" y="561979"/>
            <a:ext cx="8939212" cy="5635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solidFill>
                  <a:srgbClr val="000000"/>
                </a:solidFill>
              </a:rPr>
              <a:t>Essential Elements of Project Economics (2)</a:t>
            </a:r>
          </a:p>
        </p:txBody>
      </p:sp>
    </p:spTree>
    <p:extLst>
      <p:ext uri="{BB962C8B-B14F-4D97-AF65-F5344CB8AC3E}">
        <p14:creationId xmlns:p14="http://schemas.microsoft.com/office/powerpoint/2010/main" val="378435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69863" y="561975"/>
            <a:ext cx="8939212"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r>
              <a:rPr lang="en-US" sz="3100" b="1" dirty="0">
                <a:solidFill>
                  <a:srgbClr val="000000"/>
                </a:solidFill>
              </a:rPr>
              <a:t>Simple Example (1)</a:t>
            </a:r>
          </a:p>
        </p:txBody>
      </p:sp>
      <p:sp>
        <p:nvSpPr>
          <p:cNvPr id="16387" name="Rectangle 3"/>
          <p:cNvSpPr>
            <a:spLocks noGrp="1" noChangeArrowheads="1"/>
          </p:cNvSpPr>
          <p:nvPr>
            <p:ph type="body" idx="1"/>
          </p:nvPr>
        </p:nvSpPr>
        <p:spPr>
          <a:xfrm>
            <a:off x="0" y="1196752"/>
            <a:ext cx="8676456" cy="1800200"/>
          </a:xfrm>
        </p:spPr>
        <p:txBody>
          <a:bodyPr/>
          <a:lstStyle/>
          <a:p>
            <a:pPr marL="457200" lvl="1" indent="0">
              <a:buNone/>
            </a:pPr>
            <a:r>
              <a:rPr lang="pt-PT" sz="2000" b="1" dirty="0" err="1">
                <a:solidFill>
                  <a:srgbClr val="000000"/>
                </a:solidFill>
                <a:latin typeface="+mj-lt"/>
              </a:rPr>
              <a:t>Consider</a:t>
            </a:r>
            <a:r>
              <a:rPr lang="pt-PT" sz="2000" b="1" dirty="0">
                <a:solidFill>
                  <a:srgbClr val="000000"/>
                </a:solidFill>
                <a:latin typeface="+mj-lt"/>
              </a:rPr>
              <a:t> </a:t>
            </a:r>
            <a:r>
              <a:rPr lang="pt-PT" sz="2000" b="1" dirty="0" err="1">
                <a:solidFill>
                  <a:srgbClr val="000000"/>
                </a:solidFill>
                <a:latin typeface="+mj-lt"/>
              </a:rPr>
              <a:t>the</a:t>
            </a:r>
            <a:r>
              <a:rPr lang="pt-PT" sz="2000" b="1" dirty="0">
                <a:solidFill>
                  <a:srgbClr val="000000"/>
                </a:solidFill>
                <a:latin typeface="+mj-lt"/>
              </a:rPr>
              <a:t> </a:t>
            </a:r>
            <a:r>
              <a:rPr lang="pt-PT" sz="2000" b="1" dirty="0" err="1">
                <a:solidFill>
                  <a:srgbClr val="000000"/>
                </a:solidFill>
                <a:latin typeface="+mj-lt"/>
              </a:rPr>
              <a:t>following</a:t>
            </a:r>
            <a:r>
              <a:rPr lang="pt-PT" sz="2000" b="1" dirty="0">
                <a:solidFill>
                  <a:srgbClr val="000000"/>
                </a:solidFill>
                <a:latin typeface="+mj-lt"/>
              </a:rPr>
              <a:t> </a:t>
            </a:r>
            <a:r>
              <a:rPr lang="pt-PT" sz="2000" b="1" dirty="0" err="1">
                <a:solidFill>
                  <a:srgbClr val="000000"/>
                </a:solidFill>
                <a:latin typeface="+mj-lt"/>
              </a:rPr>
              <a:t>simple</a:t>
            </a:r>
            <a:r>
              <a:rPr lang="pt-PT" sz="2000" b="1" dirty="0">
                <a:solidFill>
                  <a:srgbClr val="000000"/>
                </a:solidFill>
                <a:latin typeface="+mj-lt"/>
              </a:rPr>
              <a:t> </a:t>
            </a:r>
            <a:r>
              <a:rPr lang="pt-PT" sz="2000" b="1" dirty="0" err="1">
                <a:solidFill>
                  <a:srgbClr val="000000"/>
                </a:solidFill>
                <a:latin typeface="+mj-lt"/>
              </a:rPr>
              <a:t>example</a:t>
            </a:r>
            <a:r>
              <a:rPr lang="pt-PT" sz="2000" b="1" dirty="0">
                <a:solidFill>
                  <a:srgbClr val="000000"/>
                </a:solidFill>
                <a:latin typeface="+mj-lt"/>
              </a:rPr>
              <a:t>:</a:t>
            </a:r>
          </a:p>
          <a:p>
            <a:pPr marL="457200" lvl="1" indent="0">
              <a:buNone/>
            </a:pPr>
            <a:endParaRPr lang="pt-PT" sz="2000" b="1" dirty="0">
              <a:solidFill>
                <a:srgbClr val="000000"/>
              </a:solidFill>
              <a:latin typeface="+mj-lt"/>
            </a:endParaRPr>
          </a:p>
          <a:p>
            <a:pPr marL="457200" lvl="1" indent="0">
              <a:buNone/>
            </a:pPr>
            <a:r>
              <a:rPr lang="pt-PT" sz="2000" b="1" dirty="0" err="1">
                <a:solidFill>
                  <a:srgbClr val="000000"/>
                </a:solidFill>
                <a:latin typeface="+mj-lt"/>
              </a:rPr>
              <a:t>An</a:t>
            </a:r>
            <a:r>
              <a:rPr lang="pt-PT" sz="2000" b="1" dirty="0">
                <a:solidFill>
                  <a:srgbClr val="000000"/>
                </a:solidFill>
                <a:latin typeface="+mj-lt"/>
              </a:rPr>
              <a:t> </a:t>
            </a:r>
            <a:r>
              <a:rPr lang="pt-PT" sz="2000" b="1" dirty="0" err="1">
                <a:solidFill>
                  <a:srgbClr val="000000"/>
                </a:solidFill>
                <a:latin typeface="+mj-lt"/>
              </a:rPr>
              <a:t>hypothetical</a:t>
            </a:r>
            <a:r>
              <a:rPr lang="pt-PT" sz="2000" b="1" dirty="0">
                <a:solidFill>
                  <a:srgbClr val="000000"/>
                </a:solidFill>
                <a:latin typeface="+mj-lt"/>
              </a:rPr>
              <a:t> </a:t>
            </a:r>
            <a:r>
              <a:rPr lang="pt-PT" sz="2000" b="1" dirty="0" err="1">
                <a:solidFill>
                  <a:srgbClr val="000000"/>
                </a:solidFill>
                <a:latin typeface="+mj-lt"/>
              </a:rPr>
              <a:t>project</a:t>
            </a:r>
            <a:r>
              <a:rPr lang="pt-PT" sz="2000" b="1" dirty="0">
                <a:solidFill>
                  <a:srgbClr val="000000"/>
                </a:solidFill>
                <a:latin typeface="+mj-lt"/>
              </a:rPr>
              <a:t> </a:t>
            </a:r>
            <a:r>
              <a:rPr lang="pt-PT" sz="2000" b="1" dirty="0" err="1">
                <a:solidFill>
                  <a:srgbClr val="000000"/>
                </a:solidFill>
                <a:latin typeface="+mj-lt"/>
              </a:rPr>
              <a:t>generates</a:t>
            </a:r>
            <a:r>
              <a:rPr lang="pt-PT" sz="2000" b="1" dirty="0">
                <a:solidFill>
                  <a:srgbClr val="000000"/>
                </a:solidFill>
                <a:latin typeface="+mj-lt"/>
              </a:rPr>
              <a:t> </a:t>
            </a:r>
            <a:r>
              <a:rPr lang="pt-PT" sz="2000" b="1" dirty="0" err="1">
                <a:solidFill>
                  <a:srgbClr val="000000"/>
                </a:solidFill>
                <a:latin typeface="+mj-lt"/>
              </a:rPr>
              <a:t>expenses</a:t>
            </a:r>
            <a:r>
              <a:rPr lang="pt-PT" sz="2000" b="1" dirty="0">
                <a:solidFill>
                  <a:srgbClr val="000000"/>
                </a:solidFill>
                <a:latin typeface="+mj-lt"/>
              </a:rPr>
              <a:t> and </a:t>
            </a:r>
            <a:r>
              <a:rPr lang="pt-PT" sz="2000" b="1" dirty="0" err="1">
                <a:solidFill>
                  <a:srgbClr val="000000"/>
                </a:solidFill>
                <a:latin typeface="+mj-lt"/>
              </a:rPr>
              <a:t>revenues</a:t>
            </a:r>
            <a:r>
              <a:rPr lang="pt-PT" sz="2000" b="1" dirty="0">
                <a:solidFill>
                  <a:srgbClr val="000000"/>
                </a:solidFill>
                <a:latin typeface="+mj-lt"/>
              </a:rPr>
              <a:t> </a:t>
            </a:r>
            <a:r>
              <a:rPr lang="pt-PT" sz="2000" b="1" dirty="0" err="1">
                <a:solidFill>
                  <a:srgbClr val="000000"/>
                </a:solidFill>
                <a:latin typeface="+mj-lt"/>
              </a:rPr>
              <a:t>over</a:t>
            </a:r>
            <a:r>
              <a:rPr lang="pt-PT" sz="2000" b="1" dirty="0">
                <a:solidFill>
                  <a:srgbClr val="000000"/>
                </a:solidFill>
                <a:latin typeface="+mj-lt"/>
              </a:rPr>
              <a:t> a </a:t>
            </a:r>
            <a:r>
              <a:rPr lang="pt-PT" sz="2000" b="1" dirty="0" err="1">
                <a:solidFill>
                  <a:srgbClr val="000000"/>
                </a:solidFill>
                <a:latin typeface="+mj-lt"/>
              </a:rPr>
              <a:t>period</a:t>
            </a:r>
            <a:r>
              <a:rPr lang="pt-PT" sz="2000" b="1" dirty="0">
                <a:solidFill>
                  <a:srgbClr val="000000"/>
                </a:solidFill>
                <a:latin typeface="+mj-lt"/>
              </a:rPr>
              <a:t> </a:t>
            </a:r>
            <a:r>
              <a:rPr lang="pt-PT" sz="2000" b="1" dirty="0" err="1">
                <a:solidFill>
                  <a:srgbClr val="000000"/>
                </a:solidFill>
                <a:latin typeface="+mj-lt"/>
              </a:rPr>
              <a:t>of</a:t>
            </a:r>
            <a:r>
              <a:rPr lang="pt-PT" sz="2000" b="1" dirty="0">
                <a:solidFill>
                  <a:srgbClr val="000000"/>
                </a:solidFill>
                <a:latin typeface="+mj-lt"/>
              </a:rPr>
              <a:t> 10 </a:t>
            </a:r>
            <a:r>
              <a:rPr lang="pt-PT" sz="2000" b="1" dirty="0" err="1">
                <a:solidFill>
                  <a:srgbClr val="000000"/>
                </a:solidFill>
                <a:latin typeface="+mj-lt"/>
              </a:rPr>
              <a:t>years</a:t>
            </a:r>
            <a:r>
              <a:rPr lang="pt-PT" sz="2000" b="1" dirty="0">
                <a:solidFill>
                  <a:srgbClr val="000000"/>
                </a:solidFill>
                <a:latin typeface="+mj-lt"/>
              </a:rPr>
              <a:t> as </a:t>
            </a:r>
            <a:r>
              <a:rPr lang="pt-PT" sz="2000" b="1" dirty="0" err="1">
                <a:solidFill>
                  <a:srgbClr val="000000"/>
                </a:solidFill>
                <a:latin typeface="+mj-lt"/>
              </a:rPr>
              <a:t>shown</a:t>
            </a:r>
            <a:r>
              <a:rPr lang="pt-PT" sz="2000" b="1" dirty="0">
                <a:solidFill>
                  <a:srgbClr val="000000"/>
                </a:solidFill>
                <a:latin typeface="+mj-lt"/>
              </a:rPr>
              <a:t> in </a:t>
            </a:r>
            <a:r>
              <a:rPr lang="pt-PT" sz="2000" b="1" dirty="0" err="1">
                <a:solidFill>
                  <a:srgbClr val="000000"/>
                </a:solidFill>
                <a:latin typeface="+mj-lt"/>
              </a:rPr>
              <a:t>the</a:t>
            </a:r>
            <a:r>
              <a:rPr lang="pt-PT" sz="2000" b="1" dirty="0">
                <a:solidFill>
                  <a:srgbClr val="000000"/>
                </a:solidFill>
                <a:latin typeface="+mj-lt"/>
              </a:rPr>
              <a:t> </a:t>
            </a:r>
            <a:r>
              <a:rPr lang="pt-PT" sz="2000" b="1" dirty="0" err="1">
                <a:solidFill>
                  <a:srgbClr val="000000"/>
                </a:solidFill>
                <a:latin typeface="+mj-lt"/>
              </a:rPr>
              <a:t>following</a:t>
            </a:r>
            <a:r>
              <a:rPr lang="pt-PT" sz="2000" b="1" dirty="0">
                <a:solidFill>
                  <a:srgbClr val="000000"/>
                </a:solidFill>
                <a:latin typeface="+mj-lt"/>
              </a:rPr>
              <a:t> </a:t>
            </a:r>
            <a:r>
              <a:rPr lang="pt-PT" sz="2000" b="1" dirty="0" err="1">
                <a:solidFill>
                  <a:srgbClr val="000000"/>
                </a:solidFill>
                <a:latin typeface="+mj-lt"/>
              </a:rPr>
              <a:t>scennario</a:t>
            </a:r>
            <a:r>
              <a:rPr lang="pt-PT" sz="2000" b="1" dirty="0">
                <a:solidFill>
                  <a:srgbClr val="000000"/>
                </a:solidFill>
                <a:latin typeface="+mj-lt"/>
              </a:rPr>
              <a:t>, </a:t>
            </a:r>
            <a:r>
              <a:rPr lang="pt-PT" sz="2000" b="1" dirty="0" err="1">
                <a:solidFill>
                  <a:srgbClr val="000000"/>
                </a:solidFill>
                <a:latin typeface="+mj-lt"/>
              </a:rPr>
              <a:t>where</a:t>
            </a:r>
            <a:r>
              <a:rPr lang="pt-PT" sz="2000" b="1" dirty="0">
                <a:solidFill>
                  <a:srgbClr val="000000"/>
                </a:solidFill>
                <a:latin typeface="+mj-lt"/>
              </a:rPr>
              <a:t> </a:t>
            </a:r>
            <a:r>
              <a:rPr lang="pt-PT" sz="2000" b="1" dirty="0" err="1">
                <a:solidFill>
                  <a:srgbClr val="000000"/>
                </a:solidFill>
                <a:latin typeface="+mj-lt"/>
              </a:rPr>
              <a:t>the</a:t>
            </a:r>
            <a:r>
              <a:rPr lang="pt-PT" sz="2000" b="1" dirty="0">
                <a:solidFill>
                  <a:srgbClr val="000000"/>
                </a:solidFill>
                <a:latin typeface="+mj-lt"/>
              </a:rPr>
              <a:t> </a:t>
            </a:r>
            <a:r>
              <a:rPr lang="pt-PT" sz="2000" b="1" dirty="0" err="1">
                <a:solidFill>
                  <a:srgbClr val="000000"/>
                </a:solidFill>
                <a:latin typeface="+mj-lt"/>
              </a:rPr>
              <a:t>corresponding</a:t>
            </a:r>
            <a:r>
              <a:rPr lang="pt-PT" sz="2000" b="1" dirty="0">
                <a:solidFill>
                  <a:srgbClr val="000000"/>
                </a:solidFill>
                <a:latin typeface="+mj-lt"/>
              </a:rPr>
              <a:t> </a:t>
            </a:r>
            <a:r>
              <a:rPr lang="pt-PT" sz="2000" b="1" dirty="0" err="1">
                <a:solidFill>
                  <a:srgbClr val="000000"/>
                </a:solidFill>
                <a:latin typeface="+mj-lt"/>
              </a:rPr>
              <a:t>yearly</a:t>
            </a:r>
            <a:r>
              <a:rPr lang="pt-PT" sz="2000" b="1" dirty="0">
                <a:solidFill>
                  <a:srgbClr val="000000"/>
                </a:solidFill>
                <a:latin typeface="+mj-lt"/>
              </a:rPr>
              <a:t> </a:t>
            </a:r>
            <a:r>
              <a:rPr lang="pt-PT" sz="2000" b="1" dirty="0" err="1">
                <a:solidFill>
                  <a:srgbClr val="000000"/>
                </a:solidFill>
                <a:latin typeface="+mj-lt"/>
              </a:rPr>
              <a:t>CashFlows</a:t>
            </a:r>
            <a:r>
              <a:rPr lang="pt-PT" sz="2000" b="1" dirty="0">
                <a:solidFill>
                  <a:srgbClr val="000000"/>
                </a:solidFill>
                <a:latin typeface="+mj-lt"/>
              </a:rPr>
              <a:t> and </a:t>
            </a:r>
            <a:r>
              <a:rPr lang="pt-PT" sz="2000" b="1" dirty="0" err="1">
                <a:solidFill>
                  <a:srgbClr val="000000"/>
                </a:solidFill>
                <a:latin typeface="+mj-lt"/>
              </a:rPr>
              <a:t>CashBalances</a:t>
            </a:r>
            <a:r>
              <a:rPr lang="pt-PT" sz="2000" b="1" dirty="0">
                <a:solidFill>
                  <a:srgbClr val="000000"/>
                </a:solidFill>
                <a:latin typeface="+mj-lt"/>
              </a:rPr>
              <a:t> </a:t>
            </a:r>
            <a:r>
              <a:rPr lang="pt-PT" sz="2000" b="1" dirty="0" err="1">
                <a:solidFill>
                  <a:srgbClr val="000000"/>
                </a:solidFill>
                <a:latin typeface="+mj-lt"/>
              </a:rPr>
              <a:t>have</a:t>
            </a:r>
            <a:r>
              <a:rPr lang="pt-PT" sz="2000" b="1" dirty="0">
                <a:solidFill>
                  <a:srgbClr val="000000"/>
                </a:solidFill>
                <a:latin typeface="+mj-lt"/>
              </a:rPr>
              <a:t> </a:t>
            </a:r>
            <a:r>
              <a:rPr lang="pt-PT" sz="2000" b="1" dirty="0" err="1">
                <a:solidFill>
                  <a:srgbClr val="000000"/>
                </a:solidFill>
                <a:latin typeface="+mj-lt"/>
              </a:rPr>
              <a:t>been</a:t>
            </a:r>
            <a:r>
              <a:rPr lang="pt-PT" sz="2000" b="1" dirty="0">
                <a:solidFill>
                  <a:srgbClr val="000000"/>
                </a:solidFill>
                <a:latin typeface="+mj-lt"/>
              </a:rPr>
              <a:t> </a:t>
            </a:r>
            <a:r>
              <a:rPr lang="pt-PT" sz="2000" b="1" dirty="0" err="1">
                <a:solidFill>
                  <a:srgbClr val="000000"/>
                </a:solidFill>
                <a:latin typeface="+mj-lt"/>
              </a:rPr>
              <a:t>calculated</a:t>
            </a:r>
            <a:r>
              <a:rPr lang="pt-PT" sz="2000" b="1" dirty="0">
                <a:solidFill>
                  <a:srgbClr val="000000"/>
                </a:solidFill>
                <a:latin typeface="+mj-lt"/>
              </a:rPr>
              <a:t>:</a:t>
            </a:r>
          </a:p>
          <a:p>
            <a:pPr marL="457200" lvl="1" indent="0">
              <a:buNone/>
            </a:pPr>
            <a:endParaRPr lang="pt-PT" sz="2000" b="1" dirty="0">
              <a:solidFill>
                <a:srgbClr val="000000"/>
              </a:solidFill>
              <a:latin typeface="+mj-lt"/>
            </a:endParaRPr>
          </a:p>
          <a:p>
            <a:pPr marL="457200" lvl="1" indent="0">
              <a:buNone/>
            </a:pPr>
            <a:endParaRPr lang="pt-PT" sz="2000" b="1" dirty="0">
              <a:solidFill>
                <a:srgbClr val="000000"/>
              </a:solidFill>
              <a:latin typeface="+mj-lt"/>
            </a:endParaRPr>
          </a:p>
          <a:p>
            <a:pPr marL="457200" lvl="1" indent="0">
              <a:buNone/>
            </a:pPr>
            <a:endParaRPr lang="pt-PT" sz="2000" b="1" dirty="0">
              <a:solidFill>
                <a:srgbClr val="000000"/>
              </a:solidFill>
              <a:latin typeface="+mj-lt"/>
            </a:endParaRPr>
          </a:p>
          <a:p>
            <a:pPr marL="457200" lvl="1" indent="0">
              <a:buNone/>
            </a:pPr>
            <a:endParaRPr lang="pt-PT" sz="2000" b="1" dirty="0">
              <a:solidFill>
                <a:srgbClr val="000000"/>
              </a:solidFill>
              <a:latin typeface="+mj-lt"/>
            </a:endParaRPr>
          </a:p>
          <a:p>
            <a:pPr marL="457200" lvl="1" indent="0">
              <a:buNone/>
            </a:pPr>
            <a:endParaRPr lang="pt-PT" sz="2000" b="1" dirty="0">
              <a:solidFill>
                <a:srgbClr val="000000"/>
              </a:solidFill>
              <a:latin typeface="+mj-lt"/>
            </a:endParaRPr>
          </a:p>
          <a:p>
            <a:pPr marL="457200" lvl="1" indent="0">
              <a:buNone/>
            </a:pPr>
            <a:endParaRPr lang="pt-PT" sz="2000" b="1" dirty="0">
              <a:solidFill>
                <a:srgbClr val="000000"/>
              </a:solidFill>
              <a:latin typeface="+mj-lt"/>
            </a:endParaRPr>
          </a:p>
          <a:p>
            <a:pPr marL="457200" lvl="1" indent="0">
              <a:buNone/>
            </a:pPr>
            <a:endParaRPr lang="pt-PT" sz="2000" b="1" dirty="0">
              <a:solidFill>
                <a:srgbClr val="000000"/>
              </a:solidFill>
              <a:latin typeface="+mj-lt"/>
            </a:endParaRPr>
          </a:p>
          <a:p>
            <a:pPr marL="457200" lvl="1" indent="0">
              <a:buNone/>
            </a:pPr>
            <a:r>
              <a:rPr lang="pt-PT" sz="1200" b="1" dirty="0">
                <a:solidFill>
                  <a:srgbClr val="000000"/>
                </a:solidFill>
                <a:latin typeface="+mj-lt"/>
              </a:rPr>
              <a:t>Note: </a:t>
            </a:r>
          </a:p>
          <a:p>
            <a:pPr marL="457200" lvl="1" indent="0">
              <a:buNone/>
            </a:pPr>
            <a:r>
              <a:rPr lang="pt-PT" sz="1200" b="1" dirty="0" err="1">
                <a:solidFill>
                  <a:srgbClr val="000000"/>
                </a:solidFill>
                <a:latin typeface="+mj-lt"/>
              </a:rPr>
              <a:t>The</a:t>
            </a:r>
            <a:r>
              <a:rPr lang="pt-PT" sz="1200" b="1" dirty="0">
                <a:solidFill>
                  <a:srgbClr val="000000"/>
                </a:solidFill>
                <a:latin typeface="+mj-lt"/>
              </a:rPr>
              <a:t> </a:t>
            </a:r>
            <a:r>
              <a:rPr lang="pt-PT" sz="1200" b="1" dirty="0" err="1">
                <a:solidFill>
                  <a:srgbClr val="000000"/>
                </a:solidFill>
                <a:latin typeface="+mj-lt"/>
              </a:rPr>
              <a:t>above</a:t>
            </a:r>
            <a:r>
              <a:rPr lang="pt-PT" sz="1200" b="1" dirty="0">
                <a:solidFill>
                  <a:srgbClr val="000000"/>
                </a:solidFill>
                <a:latin typeface="+mj-lt"/>
              </a:rPr>
              <a:t> </a:t>
            </a:r>
            <a:r>
              <a:rPr lang="pt-PT" sz="1200" b="1" dirty="0" err="1">
                <a:solidFill>
                  <a:srgbClr val="000000"/>
                </a:solidFill>
                <a:latin typeface="+mj-lt"/>
              </a:rPr>
              <a:t>table</a:t>
            </a:r>
            <a:r>
              <a:rPr lang="pt-PT" sz="1200" b="1" dirty="0">
                <a:solidFill>
                  <a:srgbClr val="000000"/>
                </a:solidFill>
                <a:latin typeface="+mj-lt"/>
              </a:rPr>
              <a:t> comes </a:t>
            </a:r>
            <a:r>
              <a:rPr lang="pt-PT" sz="1200" b="1" dirty="0" err="1">
                <a:solidFill>
                  <a:srgbClr val="000000"/>
                </a:solidFill>
                <a:latin typeface="+mj-lt"/>
              </a:rPr>
              <a:t>from</a:t>
            </a:r>
            <a:r>
              <a:rPr lang="pt-PT" sz="1200" b="1" dirty="0">
                <a:solidFill>
                  <a:srgbClr val="000000"/>
                </a:solidFill>
                <a:latin typeface="+mj-lt"/>
              </a:rPr>
              <a:t> </a:t>
            </a:r>
            <a:r>
              <a:rPr lang="pt-PT" sz="1200" b="1" dirty="0" err="1">
                <a:solidFill>
                  <a:srgbClr val="000000"/>
                </a:solidFill>
                <a:latin typeface="+mj-lt"/>
              </a:rPr>
              <a:t>the</a:t>
            </a:r>
            <a:r>
              <a:rPr lang="pt-PT" sz="1200" b="1" dirty="0">
                <a:solidFill>
                  <a:srgbClr val="000000"/>
                </a:solidFill>
                <a:latin typeface="+mj-lt"/>
              </a:rPr>
              <a:t> </a:t>
            </a:r>
            <a:r>
              <a:rPr lang="pt-PT" sz="1200" b="1" dirty="0" err="1">
                <a:solidFill>
                  <a:srgbClr val="000000"/>
                </a:solidFill>
                <a:latin typeface="+mj-lt"/>
              </a:rPr>
              <a:t>companion</a:t>
            </a:r>
            <a:r>
              <a:rPr lang="pt-PT" sz="1200" b="1" dirty="0">
                <a:solidFill>
                  <a:srgbClr val="000000"/>
                </a:solidFill>
                <a:latin typeface="+mj-lt"/>
              </a:rPr>
              <a:t> </a:t>
            </a:r>
            <a:r>
              <a:rPr lang="pt-PT" sz="1200" b="1" dirty="0" err="1">
                <a:solidFill>
                  <a:srgbClr val="000000"/>
                </a:solidFill>
                <a:latin typeface="+mj-lt"/>
              </a:rPr>
              <a:t>Worksheet</a:t>
            </a:r>
            <a:r>
              <a:rPr lang="pt-PT" sz="1200" b="1" dirty="0">
                <a:solidFill>
                  <a:srgbClr val="000000"/>
                </a:solidFill>
                <a:latin typeface="+mj-lt"/>
              </a:rPr>
              <a:t>: </a:t>
            </a:r>
          </a:p>
          <a:p>
            <a:pPr marL="457200" lvl="1" indent="0">
              <a:buNone/>
            </a:pPr>
            <a:r>
              <a:rPr lang="pt-PT" sz="1200" b="1" dirty="0">
                <a:solidFill>
                  <a:srgbClr val="000000"/>
                </a:solidFill>
                <a:latin typeface="+mj-lt"/>
              </a:rPr>
              <a:t>“Simple_Financial_Analysis_MOD_20191028.xlsx”</a:t>
            </a:r>
          </a:p>
        </p:txBody>
      </p:sp>
      <p:pic>
        <p:nvPicPr>
          <p:cNvPr id="4" name="Picture 3">
            <a:extLst>
              <a:ext uri="{FF2B5EF4-FFF2-40B4-BE49-F238E27FC236}">
                <a16:creationId xmlns:a16="http://schemas.microsoft.com/office/drawing/2014/main" id="{3520E485-81EF-4296-BE73-2B0956B591FA}"/>
              </a:ext>
            </a:extLst>
          </p:cNvPr>
          <p:cNvPicPr>
            <a:picLocks noChangeAspect="1"/>
          </p:cNvPicPr>
          <p:nvPr/>
        </p:nvPicPr>
        <p:blipFill>
          <a:blip r:embed="rId3"/>
          <a:stretch>
            <a:fillRect/>
          </a:stretch>
        </p:blipFill>
        <p:spPr>
          <a:xfrm>
            <a:off x="459891" y="3783494"/>
            <a:ext cx="8277225" cy="1676400"/>
          </a:xfrm>
          <a:prstGeom prst="rect">
            <a:avLst/>
          </a:prstGeom>
        </p:spPr>
      </p:pic>
    </p:spTree>
    <p:extLst>
      <p:ext uri="{BB962C8B-B14F-4D97-AF65-F5344CB8AC3E}">
        <p14:creationId xmlns:p14="http://schemas.microsoft.com/office/powerpoint/2010/main" val="3706654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69863" y="561979"/>
            <a:ext cx="8939212"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marL="342900" indent="-342900"/>
            <a:r>
              <a:rPr lang="en-US" sz="3100" b="1" dirty="0">
                <a:solidFill>
                  <a:srgbClr val="000000"/>
                </a:solidFill>
              </a:rPr>
              <a:t>Simple Example (3)</a:t>
            </a:r>
          </a:p>
        </p:txBody>
      </p:sp>
      <p:sp>
        <p:nvSpPr>
          <p:cNvPr id="2" name="Content Placeholder 1"/>
          <p:cNvSpPr>
            <a:spLocks noGrp="1"/>
          </p:cNvSpPr>
          <p:nvPr>
            <p:ph idx="1"/>
          </p:nvPr>
        </p:nvSpPr>
        <p:spPr>
          <a:xfrm>
            <a:off x="304800" y="1295400"/>
            <a:ext cx="8083624" cy="792088"/>
          </a:xfrm>
        </p:spPr>
        <p:txBody>
          <a:bodyPr/>
          <a:lstStyle/>
          <a:p>
            <a:endParaRPr lang="en-US" dirty="0"/>
          </a:p>
        </p:txBody>
      </p:sp>
      <p:sp>
        <p:nvSpPr>
          <p:cNvPr id="7" name="Rectangle 3"/>
          <p:cNvSpPr txBox="1">
            <a:spLocks noChangeArrowheads="1"/>
          </p:cNvSpPr>
          <p:nvPr/>
        </p:nvSpPr>
        <p:spPr bwMode="auto">
          <a:xfrm>
            <a:off x="-12762" y="1340768"/>
            <a:ext cx="8532440"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marL="457200" lvl="1" indent="0">
              <a:buNone/>
            </a:pPr>
            <a:r>
              <a:rPr lang="pt-PT" sz="2000" b="1" kern="0" dirty="0">
                <a:solidFill>
                  <a:srgbClr val="000000"/>
                </a:solidFill>
                <a:latin typeface="+mj-lt"/>
              </a:rPr>
              <a:t>In </a:t>
            </a:r>
            <a:r>
              <a:rPr lang="pt-PT" sz="2000" b="1" kern="0" dirty="0" err="1">
                <a:solidFill>
                  <a:srgbClr val="000000"/>
                </a:solidFill>
                <a:latin typeface="+mj-lt"/>
              </a:rPr>
              <a:t>graphical</a:t>
            </a:r>
            <a:r>
              <a:rPr lang="pt-PT" sz="2000" b="1" kern="0" dirty="0">
                <a:solidFill>
                  <a:srgbClr val="000000"/>
                </a:solidFill>
                <a:latin typeface="+mj-lt"/>
              </a:rPr>
              <a:t> </a:t>
            </a:r>
            <a:r>
              <a:rPr lang="pt-PT" sz="2000" b="1" kern="0" dirty="0" err="1">
                <a:solidFill>
                  <a:srgbClr val="000000"/>
                </a:solidFill>
                <a:latin typeface="+mj-lt"/>
              </a:rPr>
              <a:t>terms</a:t>
            </a:r>
            <a:r>
              <a:rPr lang="pt-PT" sz="2000" b="1" kern="0" dirty="0">
                <a:solidFill>
                  <a:srgbClr val="000000"/>
                </a:solidFill>
                <a:latin typeface="+mj-lt"/>
              </a:rPr>
              <a:t>:</a:t>
            </a:r>
          </a:p>
          <a:p>
            <a:pPr marL="457200" lvl="1" indent="0">
              <a:buNone/>
            </a:pPr>
            <a:endParaRPr lang="pt-PT" sz="2000" b="1" kern="0" dirty="0">
              <a:solidFill>
                <a:srgbClr val="000000"/>
              </a:solidFill>
              <a:latin typeface="+mj-lt"/>
            </a:endParaRPr>
          </a:p>
          <a:p>
            <a:pPr lvl="1">
              <a:buFont typeface="Wingdings" pitchFamily="2" charset="2"/>
              <a:buChar char="§"/>
            </a:pPr>
            <a:endParaRPr lang="pt-PT" sz="2000" b="1" kern="0" dirty="0">
              <a:solidFill>
                <a:srgbClr val="000000"/>
              </a:solidFill>
              <a:latin typeface="+mj-lt"/>
            </a:endParaRPr>
          </a:p>
          <a:p>
            <a:pPr marL="457200" lvl="1" indent="0">
              <a:buNone/>
            </a:pPr>
            <a:endParaRPr lang="pt-PT" sz="2000" b="1" kern="0" dirty="0">
              <a:solidFill>
                <a:srgbClr val="000000"/>
              </a:solidFill>
              <a:latin typeface="+mj-lt"/>
            </a:endParaRPr>
          </a:p>
        </p:txBody>
      </p:sp>
      <p:sp>
        <p:nvSpPr>
          <p:cNvPr id="4" name="Rectangle 3">
            <a:extLst>
              <a:ext uri="{FF2B5EF4-FFF2-40B4-BE49-F238E27FC236}">
                <a16:creationId xmlns:a16="http://schemas.microsoft.com/office/drawing/2014/main" id="{0FC17CC3-9DAF-4B3A-B5C7-B85CDE569571}"/>
              </a:ext>
            </a:extLst>
          </p:cNvPr>
          <p:cNvSpPr/>
          <p:nvPr/>
        </p:nvSpPr>
        <p:spPr>
          <a:xfrm>
            <a:off x="198463" y="5748382"/>
            <a:ext cx="6102424" cy="720197"/>
          </a:xfrm>
          <a:prstGeom prst="rect">
            <a:avLst/>
          </a:prstGeom>
        </p:spPr>
        <p:txBody>
          <a:bodyPr wrap="square">
            <a:spAutoFit/>
          </a:bodyPr>
          <a:lstStyle/>
          <a:p>
            <a:pPr lvl="1" eaLnBrk="0" hangingPunct="0">
              <a:spcBef>
                <a:spcPct val="20000"/>
              </a:spcBef>
              <a:buSzPct val="70000"/>
            </a:pPr>
            <a:r>
              <a:rPr lang="pt-PT" sz="1200" b="1" kern="0" dirty="0">
                <a:solidFill>
                  <a:srgbClr val="000000"/>
                </a:solidFill>
                <a:latin typeface="Arial"/>
              </a:rPr>
              <a:t>Note: </a:t>
            </a:r>
          </a:p>
          <a:p>
            <a:pPr lvl="1" eaLnBrk="0" hangingPunct="0">
              <a:spcBef>
                <a:spcPct val="20000"/>
              </a:spcBef>
              <a:buSzPct val="70000"/>
            </a:pPr>
            <a:r>
              <a:rPr lang="pt-PT" sz="1200" b="1" kern="0" dirty="0" err="1">
                <a:solidFill>
                  <a:srgbClr val="000000"/>
                </a:solidFill>
                <a:latin typeface="Arial"/>
              </a:rPr>
              <a:t>The</a:t>
            </a:r>
            <a:r>
              <a:rPr lang="pt-PT" sz="1200" b="1" kern="0" dirty="0">
                <a:solidFill>
                  <a:srgbClr val="000000"/>
                </a:solidFill>
                <a:latin typeface="Arial"/>
              </a:rPr>
              <a:t> </a:t>
            </a:r>
            <a:r>
              <a:rPr lang="pt-PT" sz="1200" b="1" kern="0" dirty="0" err="1">
                <a:solidFill>
                  <a:srgbClr val="000000"/>
                </a:solidFill>
                <a:latin typeface="Arial"/>
              </a:rPr>
              <a:t>above</a:t>
            </a:r>
            <a:r>
              <a:rPr lang="pt-PT" sz="1200" b="1" kern="0" dirty="0">
                <a:solidFill>
                  <a:srgbClr val="000000"/>
                </a:solidFill>
                <a:latin typeface="Arial"/>
              </a:rPr>
              <a:t> </a:t>
            </a:r>
            <a:r>
              <a:rPr lang="pt-PT" sz="1200" b="1" kern="0" dirty="0" err="1">
                <a:solidFill>
                  <a:srgbClr val="000000"/>
                </a:solidFill>
                <a:latin typeface="Arial"/>
              </a:rPr>
              <a:t>table</a:t>
            </a:r>
            <a:r>
              <a:rPr lang="pt-PT" sz="1200" b="1" kern="0" dirty="0">
                <a:solidFill>
                  <a:srgbClr val="000000"/>
                </a:solidFill>
                <a:latin typeface="Arial"/>
              </a:rPr>
              <a:t>/</a:t>
            </a:r>
            <a:r>
              <a:rPr lang="pt-PT" sz="1200" b="1" kern="0" dirty="0" err="1">
                <a:solidFill>
                  <a:srgbClr val="000000"/>
                </a:solidFill>
                <a:latin typeface="Arial"/>
              </a:rPr>
              <a:t>graph</a:t>
            </a:r>
            <a:r>
              <a:rPr lang="pt-PT" sz="1200" b="1" kern="0" dirty="0">
                <a:solidFill>
                  <a:srgbClr val="000000"/>
                </a:solidFill>
                <a:latin typeface="Arial"/>
              </a:rPr>
              <a:t> comes </a:t>
            </a:r>
            <a:r>
              <a:rPr lang="pt-PT" sz="1200" b="1" kern="0" dirty="0" err="1">
                <a:solidFill>
                  <a:srgbClr val="000000"/>
                </a:solidFill>
                <a:latin typeface="Arial"/>
              </a:rPr>
              <a:t>from</a:t>
            </a:r>
            <a:r>
              <a:rPr lang="pt-PT" sz="1200" b="1" kern="0" dirty="0">
                <a:solidFill>
                  <a:srgbClr val="000000"/>
                </a:solidFill>
                <a:latin typeface="Arial"/>
              </a:rPr>
              <a:t> </a:t>
            </a:r>
            <a:r>
              <a:rPr lang="pt-PT" sz="1200" b="1" kern="0" dirty="0" err="1">
                <a:solidFill>
                  <a:srgbClr val="000000"/>
                </a:solidFill>
                <a:latin typeface="Arial"/>
              </a:rPr>
              <a:t>the</a:t>
            </a:r>
            <a:r>
              <a:rPr lang="pt-PT" sz="1200" b="1" kern="0" dirty="0">
                <a:solidFill>
                  <a:srgbClr val="000000"/>
                </a:solidFill>
                <a:latin typeface="Arial"/>
              </a:rPr>
              <a:t> </a:t>
            </a:r>
            <a:r>
              <a:rPr lang="pt-PT" sz="1200" b="1" kern="0" dirty="0" err="1">
                <a:solidFill>
                  <a:srgbClr val="000000"/>
                </a:solidFill>
                <a:latin typeface="Arial"/>
              </a:rPr>
              <a:t>companion</a:t>
            </a:r>
            <a:r>
              <a:rPr lang="pt-PT" sz="1200" b="1" kern="0" dirty="0">
                <a:solidFill>
                  <a:srgbClr val="000000"/>
                </a:solidFill>
                <a:latin typeface="Arial"/>
              </a:rPr>
              <a:t> </a:t>
            </a:r>
            <a:r>
              <a:rPr lang="pt-PT" sz="1200" b="1" kern="0" dirty="0" err="1">
                <a:solidFill>
                  <a:srgbClr val="000000"/>
                </a:solidFill>
                <a:latin typeface="Arial"/>
              </a:rPr>
              <a:t>Worksheet</a:t>
            </a:r>
            <a:r>
              <a:rPr lang="pt-PT" sz="1200" b="1" kern="0" dirty="0">
                <a:solidFill>
                  <a:srgbClr val="000000"/>
                </a:solidFill>
                <a:latin typeface="Arial"/>
              </a:rPr>
              <a:t>: </a:t>
            </a:r>
          </a:p>
          <a:p>
            <a:pPr lvl="1" eaLnBrk="0" hangingPunct="0">
              <a:spcBef>
                <a:spcPct val="20000"/>
              </a:spcBef>
              <a:buSzPct val="70000"/>
            </a:pPr>
            <a:r>
              <a:rPr lang="pt-PT" sz="1200" b="1" kern="0" dirty="0">
                <a:solidFill>
                  <a:srgbClr val="000000"/>
                </a:solidFill>
                <a:latin typeface="Arial"/>
              </a:rPr>
              <a:t>“Simple_Financial_Analysis_MOD_20191028.xlsx”</a:t>
            </a:r>
            <a:endParaRPr lang="pt-PT" dirty="0"/>
          </a:p>
        </p:txBody>
      </p:sp>
      <p:pic>
        <p:nvPicPr>
          <p:cNvPr id="3" name="Picture 2">
            <a:extLst>
              <a:ext uri="{FF2B5EF4-FFF2-40B4-BE49-F238E27FC236}">
                <a16:creationId xmlns:a16="http://schemas.microsoft.com/office/drawing/2014/main" id="{08F45FA0-EBA7-4E9E-80D4-09E175DB5420}"/>
              </a:ext>
            </a:extLst>
          </p:cNvPr>
          <p:cNvPicPr>
            <a:picLocks noChangeAspect="1"/>
          </p:cNvPicPr>
          <p:nvPr/>
        </p:nvPicPr>
        <p:blipFill>
          <a:blip r:embed="rId3"/>
          <a:stretch>
            <a:fillRect/>
          </a:stretch>
        </p:blipFill>
        <p:spPr>
          <a:xfrm>
            <a:off x="292237" y="2749052"/>
            <a:ext cx="8559526" cy="2499577"/>
          </a:xfrm>
          <a:prstGeom prst="rect">
            <a:avLst/>
          </a:prstGeom>
        </p:spPr>
      </p:pic>
    </p:spTree>
    <p:extLst>
      <p:ext uri="{BB962C8B-B14F-4D97-AF65-F5344CB8AC3E}">
        <p14:creationId xmlns:p14="http://schemas.microsoft.com/office/powerpoint/2010/main" val="191476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106363" y="1772816"/>
            <a:ext cx="8858250" cy="3672408"/>
          </a:xfrm>
        </p:spPr>
        <p:txBody>
          <a:bodyPr/>
          <a:lstStyle/>
          <a:p>
            <a:r>
              <a:rPr lang="pt-PT" sz="2000" b="1" dirty="0" err="1">
                <a:solidFill>
                  <a:srgbClr val="000000"/>
                </a:solidFill>
                <a:latin typeface="Arial" pitchFamily="34" charset="0"/>
                <a:cs typeface="Arial" pitchFamily="34" charset="0"/>
              </a:rPr>
              <a:t>An</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engineering</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project</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is</a:t>
            </a:r>
            <a:r>
              <a:rPr lang="pt-PT" sz="2000" b="1" dirty="0">
                <a:solidFill>
                  <a:srgbClr val="000000"/>
                </a:solidFill>
                <a:latin typeface="Arial" pitchFamily="34" charset="0"/>
                <a:cs typeface="Arial" pitchFamily="34" charset="0"/>
              </a:rPr>
              <a:t> a set </a:t>
            </a:r>
            <a:r>
              <a:rPr lang="pt-PT" sz="2000" b="1" dirty="0" err="1">
                <a:solidFill>
                  <a:srgbClr val="000000"/>
                </a:solidFill>
                <a:latin typeface="Arial" pitchFamily="34" charset="0"/>
                <a:cs typeface="Arial" pitchFamily="34" charset="0"/>
              </a:rPr>
              <a:t>of</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planned</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activities</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targeted</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at</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solving</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problems</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answering</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needs</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or</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exploiting</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opportunities</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and</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therefore</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having</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the</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purpose</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of</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generating</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benefits</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during</a:t>
            </a:r>
            <a:r>
              <a:rPr lang="pt-PT" sz="2000" b="1" dirty="0">
                <a:solidFill>
                  <a:srgbClr val="000000"/>
                </a:solidFill>
                <a:latin typeface="Arial" pitchFamily="34" charset="0"/>
                <a:cs typeface="Arial" pitchFamily="34" charset="0"/>
              </a:rPr>
              <a:t> a </a:t>
            </a:r>
            <a:r>
              <a:rPr lang="pt-PT" sz="2000" b="1" dirty="0" err="1">
                <a:solidFill>
                  <a:srgbClr val="000000"/>
                </a:solidFill>
                <a:latin typeface="Arial" pitchFamily="34" charset="0"/>
                <a:cs typeface="Arial" pitchFamily="34" charset="0"/>
              </a:rPr>
              <a:t>certain</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period</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of</a:t>
            </a:r>
            <a:r>
              <a:rPr lang="pt-PT" sz="2000" b="1" dirty="0">
                <a:solidFill>
                  <a:srgbClr val="000000"/>
                </a:solidFill>
                <a:latin typeface="Arial" pitchFamily="34" charset="0"/>
                <a:cs typeface="Arial" pitchFamily="34" charset="0"/>
              </a:rPr>
              <a:t> time.</a:t>
            </a:r>
          </a:p>
          <a:p>
            <a:pPr lvl="1">
              <a:buFont typeface="Wingdings" pitchFamily="2" charset="2"/>
              <a:buChar char="§"/>
            </a:pPr>
            <a:endParaRPr lang="pt-PT" sz="2000" b="1" dirty="0">
              <a:solidFill>
                <a:srgbClr val="000000"/>
              </a:solidFill>
              <a:latin typeface="Arial" pitchFamily="34" charset="0"/>
              <a:cs typeface="Arial" pitchFamily="34" charset="0"/>
            </a:endParaRPr>
          </a:p>
          <a:p>
            <a:pPr>
              <a:buFont typeface="Wingdings" pitchFamily="2" charset="2"/>
              <a:buChar char="§"/>
            </a:pPr>
            <a:r>
              <a:rPr lang="pt-PT" sz="2000" b="1" dirty="0" err="1">
                <a:solidFill>
                  <a:srgbClr val="000000"/>
                </a:solidFill>
                <a:latin typeface="Arial" pitchFamily="34" charset="0"/>
                <a:cs typeface="Arial" pitchFamily="34" charset="0"/>
              </a:rPr>
              <a:t>Planning</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of</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engineering</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projects</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involves</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two</a:t>
            </a:r>
            <a:r>
              <a:rPr lang="pt-PT" sz="2000" b="1" dirty="0">
                <a:solidFill>
                  <a:srgbClr val="000000"/>
                </a:solidFill>
                <a:latin typeface="Arial" pitchFamily="34" charset="0"/>
                <a:cs typeface="Arial" pitchFamily="34" charset="0"/>
              </a:rPr>
              <a:t> fundamental </a:t>
            </a:r>
            <a:r>
              <a:rPr lang="pt-PT" sz="2000" b="1" dirty="0" err="1">
                <a:solidFill>
                  <a:srgbClr val="000000"/>
                </a:solidFill>
                <a:latin typeface="Arial" pitchFamily="34" charset="0"/>
                <a:cs typeface="Arial" pitchFamily="34" charset="0"/>
              </a:rPr>
              <a:t>alpects</a:t>
            </a:r>
            <a:r>
              <a:rPr lang="pt-PT" sz="2000" b="1" dirty="0">
                <a:solidFill>
                  <a:srgbClr val="000000"/>
                </a:solidFill>
                <a:latin typeface="Arial" pitchFamily="34" charset="0"/>
                <a:cs typeface="Arial" pitchFamily="34" charset="0"/>
              </a:rPr>
              <a:t>:</a:t>
            </a:r>
          </a:p>
          <a:p>
            <a:pPr lvl="1">
              <a:buFont typeface="Wingdings" pitchFamily="2" charset="2"/>
              <a:buChar char="§"/>
            </a:pPr>
            <a:r>
              <a:rPr lang="pt-PT" sz="1800" b="1" dirty="0">
                <a:solidFill>
                  <a:srgbClr val="000000"/>
                </a:solidFill>
                <a:latin typeface="Arial" pitchFamily="34" charset="0"/>
                <a:cs typeface="Arial" pitchFamily="34" charset="0"/>
              </a:rPr>
              <a:t>Time </a:t>
            </a:r>
            <a:r>
              <a:rPr lang="pt-PT" sz="1800" b="1" dirty="0" err="1">
                <a:solidFill>
                  <a:srgbClr val="000000"/>
                </a:solidFill>
                <a:latin typeface="Arial" pitchFamily="34" charset="0"/>
                <a:cs typeface="Arial" pitchFamily="34" charset="0"/>
              </a:rPr>
              <a:t>spent</a:t>
            </a:r>
            <a:r>
              <a:rPr lang="pt-PT" sz="1800" b="1" dirty="0">
                <a:solidFill>
                  <a:srgbClr val="000000"/>
                </a:solidFill>
                <a:latin typeface="Arial" pitchFamily="34" charset="0"/>
                <a:cs typeface="Arial" pitchFamily="34" charset="0"/>
              </a:rPr>
              <a:t> in </a:t>
            </a:r>
            <a:r>
              <a:rPr lang="pt-PT" sz="1800" b="1" dirty="0" err="1">
                <a:solidFill>
                  <a:srgbClr val="000000"/>
                </a:solidFill>
                <a:latin typeface="Arial" pitchFamily="34" charset="0"/>
                <a:cs typeface="Arial" pitchFamily="34" charset="0"/>
              </a:rPr>
              <a:t>the</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implementation</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of</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the</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project</a:t>
            </a:r>
            <a:r>
              <a:rPr lang="pt-PT" sz="1800" b="1" dirty="0">
                <a:solidFill>
                  <a:srgbClr val="000000"/>
                </a:solidFill>
                <a:latin typeface="Arial" pitchFamily="34" charset="0"/>
                <a:cs typeface="Arial" pitchFamily="34" charset="0"/>
              </a:rPr>
              <a:t>.</a:t>
            </a:r>
          </a:p>
          <a:p>
            <a:pPr lvl="1">
              <a:buFont typeface="Wingdings" pitchFamily="2" charset="2"/>
              <a:buChar char="§"/>
            </a:pPr>
            <a:r>
              <a:rPr lang="pt-PT" sz="1800" b="1" dirty="0" err="1">
                <a:solidFill>
                  <a:srgbClr val="000000"/>
                </a:solidFill>
                <a:latin typeface="Arial" pitchFamily="34" charset="0"/>
                <a:cs typeface="Arial" pitchFamily="34" charset="0"/>
              </a:rPr>
              <a:t>Costs</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associated</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with</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the</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mobilised</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resources</a:t>
            </a:r>
            <a:r>
              <a:rPr lang="pt-PT" sz="1800" b="1" dirty="0">
                <a:solidFill>
                  <a:srgbClr val="000000"/>
                </a:solidFill>
                <a:latin typeface="Arial" pitchFamily="34" charset="0"/>
                <a:cs typeface="Arial" pitchFamily="34" charset="0"/>
              </a:rPr>
              <a:t> .</a:t>
            </a:r>
          </a:p>
        </p:txBody>
      </p:sp>
      <p:sp>
        <p:nvSpPr>
          <p:cNvPr id="7" name="Rectangle 2"/>
          <p:cNvSpPr txBox="1">
            <a:spLocks noChangeArrowheads="1"/>
          </p:cNvSpPr>
          <p:nvPr/>
        </p:nvSpPr>
        <p:spPr bwMode="auto">
          <a:xfrm>
            <a:off x="179516" y="615280"/>
            <a:ext cx="8785101" cy="725488"/>
          </a:xfrm>
          <a:prstGeom prst="rect">
            <a:avLst/>
          </a:prstGeom>
          <a:noFill/>
          <a:ln>
            <a:miter lim="800000"/>
            <a:headEnd/>
            <a:tailEnd/>
          </a:ln>
        </p:spPr>
        <p:txBody>
          <a:bodyPr/>
          <a:lstStyle/>
          <a:p>
            <a:pPr algn="ctr" defTabSz="609600">
              <a:defRPr/>
            </a:pPr>
            <a:r>
              <a:rPr lang="pt-PT" sz="3200" b="1" kern="0" dirty="0" err="1">
                <a:solidFill>
                  <a:srgbClr val="000000"/>
                </a:solidFill>
                <a:latin typeface="+mj-lt"/>
                <a:ea typeface="+mj-ea"/>
                <a:cs typeface="+mj-cs"/>
              </a:rPr>
              <a:t>About</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the</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nature</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of</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Engineering</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Projects</a:t>
            </a:r>
            <a:r>
              <a:rPr lang="pt-PT" sz="3200" b="1" kern="0" dirty="0">
                <a:solidFill>
                  <a:srgbClr val="000000"/>
                </a:solidFill>
                <a:latin typeface="+mj-lt"/>
                <a:ea typeface="+mj-ea"/>
                <a:cs typeface="+mj-cs"/>
              </a:rPr>
              <a:t> (1)</a:t>
            </a:r>
            <a:endParaRPr lang="en-US" sz="3200" b="1" kern="0" dirty="0">
              <a:solidFill>
                <a:srgbClr val="000000"/>
              </a:solidFill>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69863" y="561979"/>
            <a:ext cx="8939212"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marL="342900" indent="-342900"/>
            <a:r>
              <a:rPr lang="en-US" sz="3100" b="1" dirty="0">
                <a:solidFill>
                  <a:srgbClr val="000000"/>
                </a:solidFill>
              </a:rPr>
              <a:t>Simple Example (4)</a:t>
            </a:r>
          </a:p>
        </p:txBody>
      </p:sp>
      <p:sp>
        <p:nvSpPr>
          <p:cNvPr id="7" name="Rectangle 3"/>
          <p:cNvSpPr txBox="1">
            <a:spLocks noChangeArrowheads="1"/>
          </p:cNvSpPr>
          <p:nvPr/>
        </p:nvSpPr>
        <p:spPr bwMode="auto">
          <a:xfrm>
            <a:off x="288032" y="1484784"/>
            <a:ext cx="8532440"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marL="457200" lvl="1" indent="0">
              <a:buNone/>
            </a:pPr>
            <a:r>
              <a:rPr lang="pt-PT" sz="2000" b="1" kern="0" dirty="0" err="1">
                <a:solidFill>
                  <a:srgbClr val="000000"/>
                </a:solidFill>
                <a:latin typeface="+mj-lt"/>
              </a:rPr>
              <a:t>However</a:t>
            </a:r>
            <a:r>
              <a:rPr lang="pt-PT" sz="2000" b="1" kern="0" dirty="0">
                <a:solidFill>
                  <a:srgbClr val="000000"/>
                </a:solidFill>
                <a:latin typeface="+mj-lt"/>
              </a:rPr>
              <a:t>, </a:t>
            </a:r>
            <a:r>
              <a:rPr lang="pt-PT" sz="2000" b="1" kern="0" dirty="0" err="1">
                <a:solidFill>
                  <a:srgbClr val="000000"/>
                </a:solidFill>
                <a:latin typeface="+mj-lt"/>
              </a:rPr>
              <a:t>the</a:t>
            </a:r>
            <a:r>
              <a:rPr lang="pt-PT" sz="2000" b="1" kern="0" dirty="0">
                <a:solidFill>
                  <a:srgbClr val="000000"/>
                </a:solidFill>
                <a:latin typeface="+mj-lt"/>
              </a:rPr>
              <a:t> </a:t>
            </a:r>
            <a:r>
              <a:rPr lang="pt-PT" sz="2000" b="1" kern="0" dirty="0" err="1">
                <a:solidFill>
                  <a:srgbClr val="000000"/>
                </a:solidFill>
                <a:latin typeface="+mj-lt"/>
              </a:rPr>
              <a:t>above</a:t>
            </a:r>
            <a:r>
              <a:rPr lang="pt-PT" sz="2000" b="1" kern="0" dirty="0">
                <a:solidFill>
                  <a:srgbClr val="000000"/>
                </a:solidFill>
                <a:latin typeface="+mj-lt"/>
              </a:rPr>
              <a:t> </a:t>
            </a:r>
            <a:r>
              <a:rPr lang="pt-PT" sz="2000" b="1" kern="0" dirty="0" err="1">
                <a:solidFill>
                  <a:srgbClr val="000000"/>
                </a:solidFill>
                <a:latin typeface="+mj-lt"/>
              </a:rPr>
              <a:t>calculations</a:t>
            </a:r>
            <a:r>
              <a:rPr lang="pt-PT" sz="2000" b="1" kern="0" dirty="0">
                <a:solidFill>
                  <a:srgbClr val="000000"/>
                </a:solidFill>
                <a:latin typeface="+mj-lt"/>
              </a:rPr>
              <a:t> and </a:t>
            </a:r>
            <a:r>
              <a:rPr lang="pt-PT" sz="2000" b="1" kern="0" dirty="0" err="1">
                <a:solidFill>
                  <a:srgbClr val="000000"/>
                </a:solidFill>
                <a:latin typeface="+mj-lt"/>
              </a:rPr>
              <a:t>graphics</a:t>
            </a:r>
            <a:r>
              <a:rPr lang="pt-PT" sz="2000" b="1" kern="0" dirty="0">
                <a:solidFill>
                  <a:srgbClr val="000000"/>
                </a:solidFill>
                <a:latin typeface="+mj-lt"/>
              </a:rPr>
              <a:t> </a:t>
            </a:r>
            <a:r>
              <a:rPr lang="pt-PT" sz="2000" b="1" kern="0" dirty="0" err="1">
                <a:solidFill>
                  <a:srgbClr val="000000"/>
                </a:solidFill>
                <a:latin typeface="+mj-lt"/>
              </a:rPr>
              <a:t>have</a:t>
            </a:r>
            <a:r>
              <a:rPr lang="pt-PT" sz="2000" b="1" kern="0" dirty="0">
                <a:solidFill>
                  <a:srgbClr val="000000"/>
                </a:solidFill>
                <a:latin typeface="+mj-lt"/>
              </a:rPr>
              <a:t> “</a:t>
            </a:r>
            <a:r>
              <a:rPr lang="pt-PT" sz="2000" b="1" kern="0" dirty="0" err="1">
                <a:solidFill>
                  <a:srgbClr val="000000"/>
                </a:solidFill>
                <a:latin typeface="+mj-lt"/>
              </a:rPr>
              <a:t>forgotten</a:t>
            </a:r>
            <a:r>
              <a:rPr lang="pt-PT" sz="2000" b="1" kern="0" dirty="0">
                <a:solidFill>
                  <a:srgbClr val="000000"/>
                </a:solidFill>
                <a:latin typeface="+mj-lt"/>
              </a:rPr>
              <a:t>” </a:t>
            </a:r>
            <a:r>
              <a:rPr lang="pt-PT" sz="2000" b="1" kern="0" dirty="0" err="1">
                <a:solidFill>
                  <a:srgbClr val="000000"/>
                </a:solidFill>
                <a:latin typeface="+mj-lt"/>
              </a:rPr>
              <a:t>an</a:t>
            </a:r>
            <a:r>
              <a:rPr lang="pt-PT" sz="2000" b="1" kern="0" dirty="0">
                <a:solidFill>
                  <a:srgbClr val="000000"/>
                </a:solidFill>
                <a:latin typeface="+mj-lt"/>
              </a:rPr>
              <a:t> importante </a:t>
            </a:r>
            <a:r>
              <a:rPr lang="pt-PT" sz="2000" b="1" kern="0" dirty="0" err="1">
                <a:solidFill>
                  <a:srgbClr val="000000"/>
                </a:solidFill>
                <a:latin typeface="+mj-lt"/>
              </a:rPr>
              <a:t>mechanism</a:t>
            </a:r>
            <a:r>
              <a:rPr lang="pt-PT" sz="2000" b="1" kern="0" dirty="0">
                <a:solidFill>
                  <a:srgbClr val="000000"/>
                </a:solidFill>
                <a:latin typeface="+mj-lt"/>
              </a:rPr>
              <a:t>: </a:t>
            </a:r>
            <a:r>
              <a:rPr lang="pt-PT" sz="2000" b="1" kern="0" dirty="0" err="1">
                <a:solidFill>
                  <a:srgbClr val="000000"/>
                </a:solidFill>
                <a:latin typeface="+mj-lt"/>
              </a:rPr>
              <a:t>the</a:t>
            </a:r>
            <a:r>
              <a:rPr lang="pt-PT" sz="2000" b="1" kern="0" dirty="0">
                <a:solidFill>
                  <a:srgbClr val="000000"/>
                </a:solidFill>
                <a:latin typeface="+mj-lt"/>
              </a:rPr>
              <a:t> </a:t>
            </a:r>
            <a:r>
              <a:rPr lang="pt-PT" sz="2000" b="1" kern="0" dirty="0" err="1">
                <a:solidFill>
                  <a:srgbClr val="000000"/>
                </a:solidFill>
                <a:latin typeface="+mj-lt"/>
              </a:rPr>
              <a:t>effects</a:t>
            </a:r>
            <a:r>
              <a:rPr lang="pt-PT" sz="2000" b="1" kern="0" dirty="0">
                <a:solidFill>
                  <a:srgbClr val="000000"/>
                </a:solidFill>
                <a:latin typeface="+mj-lt"/>
              </a:rPr>
              <a:t> </a:t>
            </a:r>
            <a:r>
              <a:rPr lang="pt-PT" sz="2000" b="1" kern="0" dirty="0" err="1">
                <a:solidFill>
                  <a:srgbClr val="000000"/>
                </a:solidFill>
                <a:latin typeface="+mj-lt"/>
              </a:rPr>
              <a:t>of</a:t>
            </a:r>
            <a:r>
              <a:rPr lang="pt-PT" sz="2000" b="1" kern="0" dirty="0">
                <a:solidFill>
                  <a:srgbClr val="000000"/>
                </a:solidFill>
                <a:latin typeface="+mj-lt"/>
              </a:rPr>
              <a:t> time </a:t>
            </a:r>
            <a:r>
              <a:rPr lang="pt-PT" sz="2000" b="1" kern="0" dirty="0" err="1">
                <a:solidFill>
                  <a:srgbClr val="000000"/>
                </a:solidFill>
                <a:latin typeface="+mj-lt"/>
              </a:rPr>
              <a:t>over</a:t>
            </a:r>
            <a:r>
              <a:rPr lang="pt-PT" sz="2000" b="1" kern="0" dirty="0">
                <a:solidFill>
                  <a:srgbClr val="000000"/>
                </a:solidFill>
                <a:latin typeface="+mj-lt"/>
              </a:rPr>
              <a:t> </a:t>
            </a:r>
            <a:r>
              <a:rPr lang="pt-PT" sz="2000" b="1" kern="0" dirty="0" err="1">
                <a:solidFill>
                  <a:srgbClr val="000000"/>
                </a:solidFill>
                <a:latin typeface="+mj-lt"/>
              </a:rPr>
              <a:t>the</a:t>
            </a:r>
            <a:r>
              <a:rPr lang="pt-PT" sz="2000" b="1" kern="0" dirty="0">
                <a:solidFill>
                  <a:srgbClr val="000000"/>
                </a:solidFill>
                <a:latin typeface="+mj-lt"/>
              </a:rPr>
              <a:t> </a:t>
            </a:r>
            <a:r>
              <a:rPr lang="pt-PT" sz="2000" b="1" kern="0" dirty="0" err="1">
                <a:solidFill>
                  <a:srgbClr val="000000"/>
                </a:solidFill>
                <a:latin typeface="+mj-lt"/>
              </a:rPr>
              <a:t>flows</a:t>
            </a:r>
            <a:r>
              <a:rPr lang="pt-PT" sz="2000" b="1" kern="0" dirty="0">
                <a:solidFill>
                  <a:srgbClr val="000000"/>
                </a:solidFill>
                <a:latin typeface="+mj-lt"/>
              </a:rPr>
              <a:t> </a:t>
            </a:r>
            <a:r>
              <a:rPr lang="pt-PT" sz="2000" b="1" kern="0" dirty="0" err="1">
                <a:solidFill>
                  <a:srgbClr val="000000"/>
                </a:solidFill>
                <a:latin typeface="+mj-lt"/>
              </a:rPr>
              <a:t>of</a:t>
            </a:r>
            <a:r>
              <a:rPr lang="pt-PT" sz="2000" b="1" kern="0" dirty="0">
                <a:solidFill>
                  <a:srgbClr val="000000"/>
                </a:solidFill>
                <a:latin typeface="+mj-lt"/>
              </a:rPr>
              <a:t> </a:t>
            </a:r>
            <a:r>
              <a:rPr lang="pt-PT" sz="2000" b="1" kern="0" dirty="0" err="1">
                <a:solidFill>
                  <a:srgbClr val="000000"/>
                </a:solidFill>
                <a:latin typeface="+mj-lt"/>
              </a:rPr>
              <a:t>money</a:t>
            </a:r>
            <a:r>
              <a:rPr lang="pt-PT" sz="2000" b="1" kern="0" dirty="0">
                <a:solidFill>
                  <a:srgbClr val="000000"/>
                </a:solidFill>
                <a:latin typeface="+mj-lt"/>
              </a:rPr>
              <a:t>.</a:t>
            </a:r>
          </a:p>
          <a:p>
            <a:pPr marL="457200" lvl="1" indent="0">
              <a:buNone/>
            </a:pPr>
            <a:endParaRPr lang="pt-PT" sz="2000" b="1" kern="0" dirty="0">
              <a:solidFill>
                <a:srgbClr val="000000"/>
              </a:solidFill>
              <a:latin typeface="+mj-lt"/>
            </a:endParaRPr>
          </a:p>
          <a:p>
            <a:pPr marL="457200" lvl="1" indent="0">
              <a:buNone/>
            </a:pPr>
            <a:r>
              <a:rPr lang="pt-PT" sz="2000" b="1" kern="0" dirty="0">
                <a:solidFill>
                  <a:srgbClr val="000000"/>
                </a:solidFill>
                <a:latin typeface="+mj-lt"/>
              </a:rPr>
              <a:t>As </a:t>
            </a:r>
            <a:r>
              <a:rPr lang="pt-PT" sz="2000" b="1" kern="0" dirty="0" err="1">
                <a:solidFill>
                  <a:srgbClr val="000000"/>
                </a:solidFill>
                <a:latin typeface="+mj-lt"/>
              </a:rPr>
              <a:t>presented</a:t>
            </a:r>
            <a:r>
              <a:rPr lang="pt-PT" sz="2000" b="1" kern="0" dirty="0">
                <a:solidFill>
                  <a:srgbClr val="000000"/>
                </a:solidFill>
                <a:latin typeface="+mj-lt"/>
              </a:rPr>
              <a:t> </a:t>
            </a:r>
            <a:r>
              <a:rPr lang="pt-PT" sz="2000" b="1" kern="0" dirty="0" err="1">
                <a:solidFill>
                  <a:srgbClr val="000000"/>
                </a:solidFill>
                <a:latin typeface="+mj-lt"/>
              </a:rPr>
              <a:t>above</a:t>
            </a:r>
            <a:r>
              <a:rPr lang="pt-PT" sz="2000" b="1" kern="0" dirty="0">
                <a:solidFill>
                  <a:srgbClr val="000000"/>
                </a:solidFill>
                <a:latin typeface="+mj-lt"/>
              </a:rPr>
              <a:t>, </a:t>
            </a:r>
            <a:r>
              <a:rPr lang="pt-PT" sz="2000" b="1" kern="0" dirty="0" err="1">
                <a:solidFill>
                  <a:srgbClr val="000000"/>
                </a:solidFill>
                <a:latin typeface="+mj-lt"/>
              </a:rPr>
              <a:t>flows</a:t>
            </a:r>
            <a:r>
              <a:rPr lang="pt-PT" sz="2000" b="1" kern="0" dirty="0">
                <a:solidFill>
                  <a:srgbClr val="000000"/>
                </a:solidFill>
                <a:latin typeface="+mj-lt"/>
              </a:rPr>
              <a:t> </a:t>
            </a:r>
            <a:r>
              <a:rPr lang="pt-PT" sz="2000" b="1" kern="0" dirty="0" err="1">
                <a:solidFill>
                  <a:srgbClr val="000000"/>
                </a:solidFill>
                <a:latin typeface="+mj-lt"/>
              </a:rPr>
              <a:t>of</a:t>
            </a:r>
            <a:r>
              <a:rPr lang="pt-PT" sz="2000" b="1" kern="0" dirty="0">
                <a:solidFill>
                  <a:srgbClr val="000000"/>
                </a:solidFill>
                <a:latin typeface="+mj-lt"/>
              </a:rPr>
              <a:t> </a:t>
            </a:r>
            <a:r>
              <a:rPr lang="pt-PT" sz="2000" b="1" kern="0" dirty="0" err="1">
                <a:solidFill>
                  <a:srgbClr val="000000"/>
                </a:solidFill>
                <a:latin typeface="+mj-lt"/>
              </a:rPr>
              <a:t>money</a:t>
            </a:r>
            <a:r>
              <a:rPr lang="pt-PT" sz="2000" b="1" kern="0" dirty="0">
                <a:solidFill>
                  <a:srgbClr val="000000"/>
                </a:solidFill>
                <a:latin typeface="+mj-lt"/>
              </a:rPr>
              <a:t> in diferente </a:t>
            </a:r>
            <a:r>
              <a:rPr lang="pt-PT" sz="2000" b="1" kern="0" dirty="0" err="1">
                <a:solidFill>
                  <a:srgbClr val="000000"/>
                </a:solidFill>
                <a:latin typeface="+mj-lt"/>
              </a:rPr>
              <a:t>years</a:t>
            </a:r>
            <a:r>
              <a:rPr lang="pt-PT" sz="2000" b="1" kern="0" dirty="0">
                <a:solidFill>
                  <a:srgbClr val="000000"/>
                </a:solidFill>
                <a:latin typeface="+mj-lt"/>
              </a:rPr>
              <a:t> </a:t>
            </a:r>
            <a:r>
              <a:rPr lang="pt-PT" sz="2000" b="1" kern="0" dirty="0" err="1">
                <a:solidFill>
                  <a:srgbClr val="000000"/>
                </a:solidFill>
                <a:latin typeface="+mj-lt"/>
              </a:rPr>
              <a:t>have</a:t>
            </a:r>
            <a:r>
              <a:rPr lang="pt-PT" sz="2000" b="1" kern="0" dirty="0">
                <a:solidFill>
                  <a:srgbClr val="000000"/>
                </a:solidFill>
                <a:latin typeface="+mj-lt"/>
              </a:rPr>
              <a:t> </a:t>
            </a:r>
            <a:r>
              <a:rPr lang="pt-PT" sz="2000" b="1" kern="0" dirty="0" err="1">
                <a:solidFill>
                  <a:srgbClr val="000000"/>
                </a:solidFill>
                <a:latin typeface="+mj-lt"/>
              </a:rPr>
              <a:t>been</a:t>
            </a:r>
            <a:r>
              <a:rPr lang="pt-PT" sz="2000" b="1" kern="0" dirty="0">
                <a:solidFill>
                  <a:srgbClr val="000000"/>
                </a:solidFill>
                <a:latin typeface="+mj-lt"/>
              </a:rPr>
              <a:t> </a:t>
            </a:r>
            <a:r>
              <a:rPr lang="pt-PT" sz="2000" b="1" kern="0" dirty="0" err="1">
                <a:solidFill>
                  <a:srgbClr val="000000"/>
                </a:solidFill>
                <a:latin typeface="+mj-lt"/>
              </a:rPr>
              <a:t>treated</a:t>
            </a:r>
            <a:r>
              <a:rPr lang="pt-PT" sz="2000" b="1" kern="0" dirty="0">
                <a:solidFill>
                  <a:srgbClr val="000000"/>
                </a:solidFill>
                <a:latin typeface="+mj-lt"/>
              </a:rPr>
              <a:t> as </a:t>
            </a:r>
            <a:r>
              <a:rPr lang="pt-PT" sz="2000" b="1" kern="0" dirty="0" err="1">
                <a:solidFill>
                  <a:srgbClr val="000000"/>
                </a:solidFill>
                <a:latin typeface="+mj-lt"/>
              </a:rPr>
              <a:t>if</a:t>
            </a:r>
            <a:r>
              <a:rPr lang="pt-PT" sz="2000" b="1" kern="0" dirty="0">
                <a:solidFill>
                  <a:srgbClr val="000000"/>
                </a:solidFill>
                <a:latin typeface="+mj-lt"/>
              </a:rPr>
              <a:t> </a:t>
            </a:r>
            <a:r>
              <a:rPr lang="pt-PT" sz="2000" b="1" kern="0" dirty="0" err="1">
                <a:solidFill>
                  <a:srgbClr val="000000"/>
                </a:solidFill>
                <a:latin typeface="+mj-lt"/>
              </a:rPr>
              <a:t>they</a:t>
            </a:r>
            <a:r>
              <a:rPr lang="pt-PT" sz="2000" b="1" kern="0" dirty="0">
                <a:solidFill>
                  <a:srgbClr val="000000"/>
                </a:solidFill>
                <a:latin typeface="+mj-lt"/>
              </a:rPr>
              <a:t> </a:t>
            </a:r>
            <a:r>
              <a:rPr lang="pt-PT" sz="2000" b="1" kern="0" dirty="0" err="1">
                <a:solidFill>
                  <a:srgbClr val="000000"/>
                </a:solidFill>
                <a:latin typeface="+mj-lt"/>
              </a:rPr>
              <a:t>had</a:t>
            </a:r>
            <a:r>
              <a:rPr lang="pt-PT" sz="2000" b="1" kern="0" dirty="0">
                <a:solidFill>
                  <a:srgbClr val="000000"/>
                </a:solidFill>
                <a:latin typeface="+mj-lt"/>
              </a:rPr>
              <a:t> </a:t>
            </a:r>
            <a:r>
              <a:rPr lang="pt-PT" sz="2000" b="1" kern="0" dirty="0" err="1">
                <a:solidFill>
                  <a:srgbClr val="000000"/>
                </a:solidFill>
                <a:latin typeface="+mj-lt"/>
              </a:rPr>
              <a:t>occurred</a:t>
            </a:r>
            <a:r>
              <a:rPr lang="pt-PT" sz="2000" b="1" kern="0" dirty="0">
                <a:solidFill>
                  <a:srgbClr val="000000"/>
                </a:solidFill>
                <a:latin typeface="+mj-lt"/>
              </a:rPr>
              <a:t> </a:t>
            </a:r>
            <a:r>
              <a:rPr lang="pt-PT" sz="2000" b="1" kern="0" dirty="0" err="1">
                <a:solidFill>
                  <a:srgbClr val="000000"/>
                </a:solidFill>
                <a:latin typeface="+mj-lt"/>
              </a:rPr>
              <a:t>all</a:t>
            </a:r>
            <a:r>
              <a:rPr lang="pt-PT" sz="2000" b="1" kern="0" dirty="0">
                <a:solidFill>
                  <a:srgbClr val="000000"/>
                </a:solidFill>
                <a:latin typeface="+mj-lt"/>
              </a:rPr>
              <a:t> </a:t>
            </a:r>
            <a:r>
              <a:rPr lang="pt-PT" sz="2000" b="1" kern="0" dirty="0" err="1">
                <a:solidFill>
                  <a:srgbClr val="000000"/>
                </a:solidFill>
                <a:latin typeface="+mj-lt"/>
              </a:rPr>
              <a:t>at</a:t>
            </a:r>
            <a:r>
              <a:rPr lang="pt-PT" sz="2000" b="1" kern="0" dirty="0">
                <a:solidFill>
                  <a:srgbClr val="000000"/>
                </a:solidFill>
                <a:latin typeface="+mj-lt"/>
              </a:rPr>
              <a:t> </a:t>
            </a:r>
            <a:r>
              <a:rPr lang="pt-PT" sz="2000" b="1" kern="0" dirty="0" err="1">
                <a:solidFill>
                  <a:srgbClr val="000000"/>
                </a:solidFill>
                <a:latin typeface="+mj-lt"/>
              </a:rPr>
              <a:t>the</a:t>
            </a:r>
            <a:r>
              <a:rPr lang="pt-PT" sz="2000" b="1" kern="0" dirty="0">
                <a:solidFill>
                  <a:srgbClr val="000000"/>
                </a:solidFill>
                <a:latin typeface="+mj-lt"/>
              </a:rPr>
              <a:t> </a:t>
            </a:r>
            <a:r>
              <a:rPr lang="pt-PT" sz="2000" b="1" kern="0" dirty="0" err="1">
                <a:solidFill>
                  <a:srgbClr val="000000"/>
                </a:solidFill>
                <a:latin typeface="+mj-lt"/>
              </a:rPr>
              <a:t>same</a:t>
            </a:r>
            <a:r>
              <a:rPr lang="pt-PT" sz="2000" b="1" kern="0" dirty="0">
                <a:solidFill>
                  <a:srgbClr val="000000"/>
                </a:solidFill>
                <a:latin typeface="+mj-lt"/>
              </a:rPr>
              <a:t> time.</a:t>
            </a:r>
          </a:p>
          <a:p>
            <a:pPr marL="457200" lvl="1" indent="0">
              <a:buNone/>
            </a:pPr>
            <a:endParaRPr lang="pt-PT" sz="2000" b="1" kern="0" dirty="0">
              <a:solidFill>
                <a:srgbClr val="000000"/>
              </a:solidFill>
              <a:latin typeface="+mj-lt"/>
            </a:endParaRPr>
          </a:p>
          <a:p>
            <a:pPr marL="457200" lvl="1" indent="0">
              <a:buNone/>
            </a:pPr>
            <a:r>
              <a:rPr lang="pt-PT" sz="2000" b="1" kern="0" dirty="0" err="1">
                <a:solidFill>
                  <a:srgbClr val="000000"/>
                </a:solidFill>
                <a:latin typeface="+mj-lt"/>
              </a:rPr>
              <a:t>This</a:t>
            </a:r>
            <a:r>
              <a:rPr lang="pt-PT" sz="2000" b="1" kern="0" dirty="0">
                <a:solidFill>
                  <a:srgbClr val="000000"/>
                </a:solidFill>
                <a:latin typeface="+mj-lt"/>
              </a:rPr>
              <a:t> </a:t>
            </a:r>
            <a:r>
              <a:rPr lang="pt-PT" sz="2000" b="1" kern="0" dirty="0" err="1">
                <a:solidFill>
                  <a:srgbClr val="000000"/>
                </a:solidFill>
                <a:latin typeface="+mj-lt"/>
              </a:rPr>
              <a:t>is</a:t>
            </a:r>
            <a:r>
              <a:rPr lang="pt-PT" sz="2000" b="1" kern="0" dirty="0">
                <a:solidFill>
                  <a:srgbClr val="000000"/>
                </a:solidFill>
                <a:latin typeface="+mj-lt"/>
              </a:rPr>
              <a:t> </a:t>
            </a:r>
            <a:r>
              <a:rPr lang="pt-PT" sz="2000" b="1" kern="0" dirty="0">
                <a:solidFill>
                  <a:srgbClr val="FF0000"/>
                </a:solidFill>
                <a:latin typeface="+mj-lt"/>
              </a:rPr>
              <a:t>NOT CORRECT</a:t>
            </a:r>
            <a:r>
              <a:rPr lang="pt-PT" sz="2000" b="1" kern="0" dirty="0">
                <a:solidFill>
                  <a:srgbClr val="000000"/>
                </a:solidFill>
                <a:latin typeface="+mj-lt"/>
              </a:rPr>
              <a:t>… </a:t>
            </a:r>
          </a:p>
          <a:p>
            <a:pPr marL="457200" lvl="1" indent="0">
              <a:buNone/>
            </a:pPr>
            <a:endParaRPr lang="pt-PT" sz="2000" b="1" kern="0" dirty="0">
              <a:solidFill>
                <a:srgbClr val="000000"/>
              </a:solidFill>
              <a:latin typeface="+mj-lt"/>
            </a:endParaRPr>
          </a:p>
          <a:p>
            <a:pPr marL="457200" lvl="1" indent="0">
              <a:buNone/>
            </a:pPr>
            <a:r>
              <a:rPr lang="pt-PT" sz="2000" b="1" kern="0" dirty="0">
                <a:solidFill>
                  <a:srgbClr val="000000"/>
                </a:solidFill>
                <a:latin typeface="+mj-lt"/>
              </a:rPr>
              <a:t>In </a:t>
            </a:r>
            <a:r>
              <a:rPr lang="pt-PT" sz="2000" b="1" kern="0" dirty="0" err="1">
                <a:solidFill>
                  <a:srgbClr val="000000"/>
                </a:solidFill>
                <a:latin typeface="+mj-lt"/>
              </a:rPr>
              <a:t>fact</a:t>
            </a:r>
            <a:r>
              <a:rPr lang="pt-PT" sz="2000" b="1" kern="0" dirty="0">
                <a:solidFill>
                  <a:srgbClr val="000000"/>
                </a:solidFill>
                <a:latin typeface="+mj-lt"/>
              </a:rPr>
              <a:t>, </a:t>
            </a:r>
            <a:r>
              <a:rPr lang="pt-PT" sz="2000" b="1" kern="0" dirty="0" err="1">
                <a:solidFill>
                  <a:srgbClr val="000000"/>
                </a:solidFill>
                <a:latin typeface="+mj-lt"/>
              </a:rPr>
              <a:t>if</a:t>
            </a:r>
            <a:r>
              <a:rPr lang="pt-PT" sz="2000" b="1" kern="0" dirty="0">
                <a:solidFill>
                  <a:srgbClr val="000000"/>
                </a:solidFill>
                <a:latin typeface="+mj-lt"/>
              </a:rPr>
              <a:t> </a:t>
            </a:r>
            <a:r>
              <a:rPr lang="pt-PT" sz="2000" b="1" kern="0" dirty="0" err="1">
                <a:solidFill>
                  <a:srgbClr val="000000"/>
                </a:solidFill>
                <a:latin typeface="+mj-lt"/>
              </a:rPr>
              <a:t>we</a:t>
            </a:r>
            <a:r>
              <a:rPr lang="pt-PT" sz="2000" b="1" kern="0" dirty="0">
                <a:solidFill>
                  <a:srgbClr val="000000"/>
                </a:solidFill>
                <a:latin typeface="+mj-lt"/>
              </a:rPr>
              <a:t> assume a (positive) </a:t>
            </a:r>
            <a:r>
              <a:rPr lang="pt-PT" sz="2000" b="1" kern="0" dirty="0" err="1">
                <a:solidFill>
                  <a:srgbClr val="000000"/>
                </a:solidFill>
                <a:latin typeface="+mj-lt"/>
              </a:rPr>
              <a:t>flow</a:t>
            </a:r>
            <a:r>
              <a:rPr lang="pt-PT" sz="2000" b="1" kern="0" dirty="0">
                <a:solidFill>
                  <a:srgbClr val="000000"/>
                </a:solidFill>
                <a:latin typeface="+mj-lt"/>
              </a:rPr>
              <a:t> </a:t>
            </a:r>
            <a:r>
              <a:rPr lang="pt-PT" sz="2000" b="1" kern="0" dirty="0" err="1">
                <a:solidFill>
                  <a:srgbClr val="000000"/>
                </a:solidFill>
                <a:latin typeface="+mj-lt"/>
              </a:rPr>
              <a:t>of</a:t>
            </a:r>
            <a:r>
              <a:rPr lang="pt-PT" sz="2000" b="1" kern="0" dirty="0">
                <a:solidFill>
                  <a:srgbClr val="000000"/>
                </a:solidFill>
                <a:latin typeface="+mj-lt"/>
              </a:rPr>
              <a:t> cash </a:t>
            </a:r>
            <a:r>
              <a:rPr lang="en-US" sz="2000" b="1" kern="0" dirty="0">
                <a:solidFill>
                  <a:srgbClr val="000000"/>
                </a:solidFill>
                <a:latin typeface="+mj-lt"/>
              </a:rPr>
              <a:t>today, it can be invested still today and begin generating returns immediately making it more valuable than a flow of the same nominal value that only occurs in the future, since between the present moment and the moment of its occurrence, it does not generate any returns.</a:t>
            </a:r>
            <a:endParaRPr lang="pt-PT" sz="2000" b="1" kern="0" dirty="0">
              <a:solidFill>
                <a:srgbClr val="000000"/>
              </a:solidFill>
              <a:latin typeface="+mj-lt"/>
            </a:endParaRPr>
          </a:p>
        </p:txBody>
      </p:sp>
    </p:spTree>
    <p:extLst>
      <p:ext uri="{BB962C8B-B14F-4D97-AF65-F5344CB8AC3E}">
        <p14:creationId xmlns:p14="http://schemas.microsoft.com/office/powerpoint/2010/main" val="2648967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pPr marL="342900" indent="-342900"/>
            <a:r>
              <a:rPr lang="pt-PT" sz="3100" b="1" dirty="0">
                <a:solidFill>
                  <a:srgbClr val="000000"/>
                </a:solidFill>
              </a:rPr>
              <a:t>Money Time Vale (1):</a:t>
            </a:r>
            <a:endParaRPr lang="en-US" sz="3100" b="1" dirty="0">
              <a:solidFill>
                <a:srgbClr val="000000"/>
              </a:solidFill>
            </a:endParaRPr>
          </a:p>
        </p:txBody>
      </p:sp>
      <p:sp>
        <p:nvSpPr>
          <p:cNvPr id="4" name="Slide Number Placeholder 3"/>
          <p:cNvSpPr>
            <a:spLocks noGrp="1"/>
          </p:cNvSpPr>
          <p:nvPr>
            <p:ph type="sldNum" sz="quarter" idx="10"/>
          </p:nvPr>
        </p:nvSpPr>
        <p:spPr/>
        <p:txBody>
          <a:bodyPr/>
          <a:lstStyle/>
          <a:p>
            <a:pPr>
              <a:defRPr/>
            </a:pPr>
            <a:fld id="{7A7D64B5-3825-4A68-989D-A6330152079C}" type="slidenum">
              <a:rPr lang="pt-PT" smtClean="0"/>
              <a:pPr>
                <a:defRPr/>
              </a:pPr>
              <a:t>21</a:t>
            </a:fld>
            <a:endParaRPr lang="pt-PT" dirty="0"/>
          </a:p>
        </p:txBody>
      </p:sp>
      <mc:AlternateContent xmlns:mc="http://schemas.openxmlformats.org/markup-compatibility/2006">
        <mc:Choice xmlns:a14="http://schemas.microsoft.com/office/drawing/2010/main" Requires="a14">
          <p:sp>
            <p:nvSpPr>
              <p:cNvPr id="21" name="Rectangle 3"/>
              <p:cNvSpPr txBox="1">
                <a:spLocks noChangeArrowheads="1"/>
              </p:cNvSpPr>
              <p:nvPr/>
            </p:nvSpPr>
            <p:spPr bwMode="auto">
              <a:xfrm>
                <a:off x="323528" y="980728"/>
                <a:ext cx="8496944" cy="51845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lvl="1">
                  <a:buFont typeface="Wingdings" pitchFamily="2" charset="2"/>
                  <a:buChar char="§"/>
                </a:pPr>
                <a:r>
                  <a:rPr lang="en-US" sz="1800" b="1" kern="0" dirty="0">
                    <a:solidFill>
                      <a:srgbClr val="000000"/>
                    </a:solidFill>
                    <a:latin typeface="+mj-lt"/>
                  </a:rPr>
                  <a:t>Under a financial perspective, the value of money is not constant over time, being affected by several factors, namely </a:t>
                </a:r>
                <a:r>
                  <a:rPr lang="en-US" sz="1800" b="1" kern="0" dirty="0">
                    <a:solidFill>
                      <a:srgbClr val="FF0000"/>
                    </a:solidFill>
                    <a:latin typeface="+mj-lt"/>
                  </a:rPr>
                  <a:t>interest rate</a:t>
                </a:r>
                <a:r>
                  <a:rPr lang="en-US" sz="1800" b="1" kern="0" dirty="0">
                    <a:solidFill>
                      <a:srgbClr val="000000"/>
                    </a:solidFill>
                    <a:latin typeface="+mj-lt"/>
                  </a:rPr>
                  <a:t>, </a:t>
                </a:r>
                <a14:m>
                  <m:oMath xmlns:m="http://schemas.openxmlformats.org/officeDocument/2006/math">
                    <m:sSub>
                      <m:sSubPr>
                        <m:ctrlPr>
                          <a:rPr lang="en-US" sz="1800" b="1" i="1" kern="0">
                            <a:solidFill>
                              <a:srgbClr val="000000"/>
                            </a:solidFill>
                            <a:latin typeface="Cambria Math" panose="02040503050406030204" pitchFamily="18" charset="0"/>
                          </a:rPr>
                        </m:ctrlPr>
                      </m:sSubPr>
                      <m:e>
                        <m:r>
                          <a:rPr lang="pt-PT" sz="1800" b="1" i="1" kern="0">
                            <a:solidFill>
                              <a:srgbClr val="000000"/>
                            </a:solidFill>
                            <a:latin typeface="Cambria Math"/>
                          </a:rPr>
                          <m:t>𝒕</m:t>
                        </m:r>
                      </m:e>
                      <m:sub>
                        <m:r>
                          <a:rPr lang="pt-PT" sz="1800" b="1" i="1" kern="0">
                            <a:solidFill>
                              <a:srgbClr val="000000"/>
                            </a:solidFill>
                            <a:latin typeface="Cambria Math"/>
                          </a:rPr>
                          <m:t>𝒋</m:t>
                        </m:r>
                      </m:sub>
                    </m:sSub>
                  </m:oMath>
                </a14:m>
                <a:r>
                  <a:rPr lang="en-US" sz="1800" b="1" kern="0" dirty="0">
                    <a:solidFill>
                      <a:srgbClr val="000000"/>
                    </a:solidFill>
                    <a:latin typeface="+mj-lt"/>
                  </a:rPr>
                  <a:t> and </a:t>
                </a:r>
                <a:r>
                  <a:rPr lang="en-US" sz="1800" b="1" kern="0" dirty="0">
                    <a:solidFill>
                      <a:srgbClr val="FF0000"/>
                    </a:solidFill>
                    <a:latin typeface="+mj-lt"/>
                  </a:rPr>
                  <a:t>inflation rate</a:t>
                </a:r>
                <a:r>
                  <a:rPr lang="en-US" sz="1800" b="1" kern="0" dirty="0">
                    <a:solidFill>
                      <a:srgbClr val="000000"/>
                    </a:solidFill>
                    <a:latin typeface="+mj-lt"/>
                  </a:rPr>
                  <a:t>, </a:t>
                </a:r>
                <a14:m>
                  <m:oMath xmlns:m="http://schemas.openxmlformats.org/officeDocument/2006/math">
                    <m:sSub>
                      <m:sSubPr>
                        <m:ctrlPr>
                          <a:rPr lang="en-US" sz="1800" b="1" i="1" kern="0">
                            <a:solidFill>
                              <a:srgbClr val="000000"/>
                            </a:solidFill>
                            <a:latin typeface="Cambria Math" panose="02040503050406030204" pitchFamily="18" charset="0"/>
                          </a:rPr>
                        </m:ctrlPr>
                      </m:sSubPr>
                      <m:e>
                        <m:r>
                          <a:rPr lang="pt-PT" sz="1800" b="1" i="1" kern="0">
                            <a:solidFill>
                              <a:srgbClr val="000000"/>
                            </a:solidFill>
                            <a:latin typeface="Cambria Math"/>
                          </a:rPr>
                          <m:t>𝒕</m:t>
                        </m:r>
                      </m:e>
                      <m:sub>
                        <m:r>
                          <a:rPr lang="pt-PT" sz="1800" b="1" i="1" kern="0">
                            <a:solidFill>
                              <a:srgbClr val="000000"/>
                            </a:solidFill>
                            <a:latin typeface="Cambria Math"/>
                          </a:rPr>
                          <m:t>𝒊</m:t>
                        </m:r>
                      </m:sub>
                    </m:sSub>
                  </m:oMath>
                </a14:m>
                <a:r>
                  <a:rPr lang="en-US" sz="1800" b="1" kern="0" dirty="0">
                    <a:solidFill>
                      <a:srgbClr val="000000"/>
                    </a:solidFill>
                    <a:latin typeface="+mj-lt"/>
                  </a:rPr>
                  <a:t>.</a:t>
                </a:r>
              </a:p>
              <a:p>
                <a:pPr lvl="1">
                  <a:buFont typeface="Wingdings" pitchFamily="2" charset="2"/>
                  <a:buChar char="§"/>
                </a:pPr>
                <a:r>
                  <a:rPr lang="en-US" sz="1800" b="1" kern="0" dirty="0">
                    <a:solidFill>
                      <a:srgbClr val="000000"/>
                    </a:solidFill>
                    <a:latin typeface="+mj-lt"/>
                  </a:rPr>
                  <a:t>Considering that at </a:t>
                </a:r>
                <a14:m>
                  <m:oMath xmlns:m="http://schemas.openxmlformats.org/officeDocument/2006/math">
                    <m:r>
                      <a:rPr lang="pt-PT" sz="1800" b="1" i="1" kern="0">
                        <a:solidFill>
                          <a:srgbClr val="000000"/>
                        </a:solidFill>
                        <a:latin typeface="Cambria Math"/>
                      </a:rPr>
                      <m:t>𝒕</m:t>
                    </m:r>
                    <m:r>
                      <a:rPr lang="pt-PT" sz="1800" b="1" i="1" kern="0">
                        <a:solidFill>
                          <a:srgbClr val="000000"/>
                        </a:solidFill>
                        <a:latin typeface="Cambria Math" panose="02040503050406030204" pitchFamily="18" charset="0"/>
                      </a:rPr>
                      <m:t>=</m:t>
                    </m:r>
                    <m:r>
                      <a:rPr lang="pt-PT" sz="1800" b="1" i="1" kern="0">
                        <a:solidFill>
                          <a:srgbClr val="000000"/>
                        </a:solidFill>
                        <a:latin typeface="Cambria Math" panose="02040503050406030204" pitchFamily="18" charset="0"/>
                      </a:rPr>
                      <m:t>𝟎</m:t>
                    </m:r>
                    <m:r>
                      <a:rPr lang="pt-PT" sz="1800" b="1" i="1" kern="0">
                        <a:solidFill>
                          <a:srgbClr val="000000"/>
                        </a:solidFill>
                        <a:latin typeface="Cambria Math" panose="02040503050406030204" pitchFamily="18" charset="0"/>
                      </a:rPr>
                      <m:t> </m:t>
                    </m:r>
                  </m:oMath>
                </a14:m>
                <a:r>
                  <a:rPr lang="en-US" sz="1800" b="1" kern="0" dirty="0">
                    <a:solidFill>
                      <a:srgbClr val="000000"/>
                    </a:solidFill>
                    <a:latin typeface="+mj-lt"/>
                  </a:rPr>
                  <a:t>available capital is 𝐶(0), then, at </a:t>
                </a:r>
                <a14:m>
                  <m:oMath xmlns:m="http://schemas.openxmlformats.org/officeDocument/2006/math">
                    <m:r>
                      <a:rPr lang="pt-PT" sz="1800" b="1" i="1">
                        <a:solidFill>
                          <a:srgbClr val="000000"/>
                        </a:solidFill>
                        <a:latin typeface="Cambria Math"/>
                      </a:rPr>
                      <m:t>𝒕</m:t>
                    </m:r>
                    <m:r>
                      <a:rPr lang="pt-PT" sz="1800" b="1" i="1">
                        <a:solidFill>
                          <a:srgbClr val="000000"/>
                        </a:solidFill>
                        <a:latin typeface="Cambria Math" panose="02040503050406030204" pitchFamily="18" charset="0"/>
                      </a:rPr>
                      <m:t>=</m:t>
                    </m:r>
                    <m:r>
                      <a:rPr lang="pt-PT" sz="1800" b="1" i="1">
                        <a:solidFill>
                          <a:srgbClr val="000000"/>
                        </a:solidFill>
                        <a:latin typeface="Cambria Math" panose="02040503050406030204" pitchFamily="18" charset="0"/>
                      </a:rPr>
                      <m:t>𝟏</m:t>
                    </m:r>
                  </m:oMath>
                </a14:m>
                <a:r>
                  <a:rPr lang="en-US" sz="1800" b="1" kern="0" dirty="0">
                    <a:solidFill>
                      <a:srgbClr val="000000"/>
                    </a:solidFill>
                    <a:latin typeface="+mj-lt"/>
                  </a:rPr>
                  <a:t>:</a:t>
                </a:r>
              </a:p>
              <a:p>
                <a:pPr lvl="2">
                  <a:buFont typeface="Wingdings" pitchFamily="2" charset="2"/>
                  <a:buChar char="§"/>
                </a:pPr>
                <a:r>
                  <a:rPr lang="en-US" sz="1600" b="1" kern="0" dirty="0">
                    <a:solidFill>
                      <a:srgbClr val="000000"/>
                    </a:solidFill>
                    <a:latin typeface="+mj-lt"/>
                  </a:rPr>
                  <a:t>Interest rate effect:</a:t>
                </a:r>
              </a:p>
              <a:p>
                <a:pPr lvl="3">
                  <a:buFont typeface="Wingdings" pitchFamily="2" charset="2"/>
                  <a:buChar char="§"/>
                </a:pPr>
                <a:r>
                  <a:rPr lang="en-US" sz="2000" b="1" kern="0" dirty="0">
                    <a:solidFill>
                      <a:srgbClr val="000000"/>
                    </a:solidFill>
                    <a:latin typeface="+mj-lt"/>
                  </a:rPr>
                  <a:t> </a:t>
                </a:r>
                <a14:m>
                  <m:oMath xmlns:m="http://schemas.openxmlformats.org/officeDocument/2006/math">
                    <m:r>
                      <a:rPr lang="pt-PT" sz="2000" i="1">
                        <a:solidFill>
                          <a:srgbClr val="000000"/>
                        </a:solidFill>
                        <a:latin typeface="Cambria Math"/>
                      </a:rPr>
                      <m:t>𝐶</m:t>
                    </m:r>
                    <m:d>
                      <m:dPr>
                        <m:ctrlPr>
                          <a:rPr lang="pt-PT" sz="2000" i="1">
                            <a:solidFill>
                              <a:srgbClr val="000000"/>
                            </a:solidFill>
                            <a:latin typeface="Cambria Math" panose="02040503050406030204" pitchFamily="18" charset="0"/>
                          </a:rPr>
                        </m:ctrlPr>
                      </m:dPr>
                      <m:e>
                        <m:r>
                          <a:rPr lang="pt-PT" sz="2000" i="1">
                            <a:solidFill>
                              <a:srgbClr val="000000"/>
                            </a:solidFill>
                            <a:latin typeface="Cambria Math"/>
                          </a:rPr>
                          <m:t>1</m:t>
                        </m:r>
                      </m:e>
                    </m:d>
                    <m:r>
                      <a:rPr lang="pt-PT" sz="2000" i="1">
                        <a:solidFill>
                          <a:srgbClr val="000000"/>
                        </a:solidFill>
                        <a:latin typeface="Cambria Math"/>
                      </a:rPr>
                      <m:t>= </m:t>
                    </m:r>
                    <m:r>
                      <a:rPr lang="pt-PT" sz="2000" i="1">
                        <a:solidFill>
                          <a:srgbClr val="000000"/>
                        </a:solidFill>
                        <a:latin typeface="Cambria Math"/>
                      </a:rPr>
                      <m:t>𝐶</m:t>
                    </m:r>
                    <m:d>
                      <m:dPr>
                        <m:ctrlPr>
                          <a:rPr lang="en-US" sz="2000" i="1">
                            <a:solidFill>
                              <a:srgbClr val="000000"/>
                            </a:solidFill>
                            <a:latin typeface="Cambria Math" panose="02040503050406030204" pitchFamily="18" charset="0"/>
                          </a:rPr>
                        </m:ctrlPr>
                      </m:dPr>
                      <m:e>
                        <m:r>
                          <a:rPr lang="pt-PT" sz="2000" i="1">
                            <a:solidFill>
                              <a:srgbClr val="000000"/>
                            </a:solidFill>
                            <a:latin typeface="Cambria Math"/>
                          </a:rPr>
                          <m:t>0</m:t>
                        </m:r>
                      </m:e>
                    </m:d>
                    <m:r>
                      <a:rPr lang="pt-PT" sz="2000" i="1">
                        <a:solidFill>
                          <a:srgbClr val="000000"/>
                        </a:solidFill>
                        <a:latin typeface="Cambria Math"/>
                      </a:rPr>
                      <m:t>.</m:t>
                    </m:r>
                  </m:oMath>
                </a14:m>
                <a:r>
                  <a:rPr lang="en-US" sz="2000" dirty="0">
                    <a:solidFill>
                      <a:srgbClr val="000000"/>
                    </a:solidFill>
                  </a:rPr>
                  <a:t> </a:t>
                </a:r>
                <a14:m>
                  <m:oMath xmlns:m="http://schemas.openxmlformats.org/officeDocument/2006/math">
                    <m:d>
                      <m:dPr>
                        <m:ctrlPr>
                          <a:rPr lang="en-US" sz="2000" i="1">
                            <a:solidFill>
                              <a:srgbClr val="000000"/>
                            </a:solidFill>
                            <a:latin typeface="Cambria Math" panose="02040503050406030204" pitchFamily="18" charset="0"/>
                          </a:rPr>
                        </m:ctrlPr>
                      </m:dPr>
                      <m:e>
                        <m:r>
                          <a:rPr lang="pt-PT" sz="2000" i="1">
                            <a:solidFill>
                              <a:srgbClr val="000000"/>
                            </a:solidFill>
                            <a:latin typeface="Cambria Math"/>
                          </a:rPr>
                          <m:t>1+</m:t>
                        </m:r>
                        <m:sSub>
                          <m:sSubPr>
                            <m:ctrlPr>
                              <a:rPr lang="en-US" sz="2000" i="1">
                                <a:solidFill>
                                  <a:srgbClr val="000000"/>
                                </a:solidFill>
                                <a:latin typeface="Cambria Math" panose="02040503050406030204" pitchFamily="18" charset="0"/>
                              </a:rPr>
                            </m:ctrlPr>
                          </m:sSubPr>
                          <m:e>
                            <m:r>
                              <a:rPr lang="pt-PT" sz="2000" i="1">
                                <a:solidFill>
                                  <a:srgbClr val="000000"/>
                                </a:solidFill>
                                <a:latin typeface="Cambria Math"/>
                              </a:rPr>
                              <m:t>𝑇</m:t>
                            </m:r>
                          </m:e>
                          <m:sub>
                            <m:r>
                              <a:rPr lang="pt-PT" sz="2000" i="1">
                                <a:solidFill>
                                  <a:srgbClr val="000000"/>
                                </a:solidFill>
                                <a:latin typeface="Cambria Math"/>
                              </a:rPr>
                              <m:t>𝑗</m:t>
                            </m:r>
                          </m:sub>
                        </m:sSub>
                      </m:e>
                    </m:d>
                  </m:oMath>
                </a14:m>
                <a:r>
                  <a:rPr lang="pt-PT" sz="2000" b="1" kern="0" dirty="0">
                    <a:solidFill>
                      <a:srgbClr val="000000"/>
                    </a:solidFill>
                    <a:latin typeface="+mj-lt"/>
                  </a:rPr>
                  <a:t>  =&gt; </a:t>
                </a:r>
                <a:r>
                  <a:rPr lang="pt-PT" sz="2000" b="1" kern="0" dirty="0" err="1">
                    <a:solidFill>
                      <a:srgbClr val="000000"/>
                    </a:solidFill>
                    <a:latin typeface="+mj-lt"/>
                  </a:rPr>
                  <a:t>increase</a:t>
                </a:r>
                <a:r>
                  <a:rPr lang="pt-PT" sz="2000" b="1" kern="0" dirty="0">
                    <a:solidFill>
                      <a:srgbClr val="000000"/>
                    </a:solidFill>
                    <a:latin typeface="+mj-lt"/>
                  </a:rPr>
                  <a:t> in </a:t>
                </a:r>
                <a:r>
                  <a:rPr lang="pt-PT" sz="2000" b="1" kern="0" dirty="0" err="1">
                    <a:solidFill>
                      <a:srgbClr val="000000"/>
                    </a:solidFill>
                    <a:latin typeface="+mj-lt"/>
                  </a:rPr>
                  <a:t>value</a:t>
                </a:r>
                <a:endParaRPr lang="pt-PT" sz="2000" b="1" kern="0" dirty="0">
                  <a:solidFill>
                    <a:srgbClr val="000000"/>
                  </a:solidFill>
                  <a:latin typeface="+mj-lt"/>
                </a:endParaRPr>
              </a:p>
              <a:p>
                <a:pPr lvl="2">
                  <a:buFont typeface="Wingdings" pitchFamily="2" charset="2"/>
                  <a:buChar char="§"/>
                </a:pPr>
                <a:r>
                  <a:rPr lang="pt-PT" sz="1600" b="1" kern="0" dirty="0" err="1">
                    <a:solidFill>
                      <a:srgbClr val="000000"/>
                    </a:solidFill>
                    <a:latin typeface="+mj-lt"/>
                  </a:rPr>
                  <a:t>Inflation</a:t>
                </a:r>
                <a:r>
                  <a:rPr lang="pt-PT" sz="1600" b="1" kern="0" dirty="0">
                    <a:solidFill>
                      <a:srgbClr val="000000"/>
                    </a:solidFill>
                    <a:latin typeface="+mj-lt"/>
                  </a:rPr>
                  <a:t> </a:t>
                </a:r>
                <a:r>
                  <a:rPr lang="pt-PT" sz="1600" b="1" kern="0" dirty="0" err="1">
                    <a:solidFill>
                      <a:srgbClr val="000000"/>
                    </a:solidFill>
                    <a:latin typeface="+mj-lt"/>
                  </a:rPr>
                  <a:t>effect</a:t>
                </a:r>
                <a:r>
                  <a:rPr lang="pt-PT" sz="1600" b="1" kern="0" dirty="0">
                    <a:solidFill>
                      <a:srgbClr val="000000"/>
                    </a:solidFill>
                    <a:latin typeface="+mj-lt"/>
                  </a:rPr>
                  <a:t>::</a:t>
                </a:r>
              </a:p>
              <a:p>
                <a:pPr lvl="3">
                  <a:buFont typeface="Wingdings" pitchFamily="2" charset="2"/>
                  <a:buChar char="§"/>
                </a:pPr>
                <a:r>
                  <a:rPr lang="pt-PT" sz="2000" b="1" kern="0" dirty="0">
                    <a:solidFill>
                      <a:srgbClr val="000000"/>
                    </a:solidFill>
                    <a:latin typeface="+mj-lt"/>
                  </a:rPr>
                  <a:t> </a:t>
                </a:r>
                <a14:m>
                  <m:oMath xmlns:m="http://schemas.openxmlformats.org/officeDocument/2006/math">
                    <m:r>
                      <a:rPr lang="pt-PT" i="1">
                        <a:solidFill>
                          <a:srgbClr val="000000"/>
                        </a:solidFill>
                        <a:latin typeface="Cambria Math"/>
                      </a:rPr>
                      <m:t>𝐶</m:t>
                    </m:r>
                    <m:d>
                      <m:dPr>
                        <m:ctrlPr>
                          <a:rPr lang="pt-PT" i="1">
                            <a:solidFill>
                              <a:srgbClr val="000000"/>
                            </a:solidFill>
                            <a:latin typeface="Cambria Math" panose="02040503050406030204" pitchFamily="18" charset="0"/>
                          </a:rPr>
                        </m:ctrlPr>
                      </m:dPr>
                      <m:e>
                        <m:r>
                          <a:rPr lang="pt-PT" i="1">
                            <a:solidFill>
                              <a:srgbClr val="000000"/>
                            </a:solidFill>
                            <a:latin typeface="Cambria Math"/>
                          </a:rPr>
                          <m:t>1</m:t>
                        </m:r>
                      </m:e>
                    </m:d>
                    <m:r>
                      <a:rPr lang="pt-PT" i="1">
                        <a:solidFill>
                          <a:srgbClr val="000000"/>
                        </a:solidFill>
                        <a:latin typeface="Cambria Math"/>
                      </a:rPr>
                      <m:t>=</m:t>
                    </m:r>
                    <m:f>
                      <m:fPr>
                        <m:ctrlPr>
                          <a:rPr lang="pt-PT" i="1">
                            <a:solidFill>
                              <a:srgbClr val="000000"/>
                            </a:solidFill>
                            <a:latin typeface="Cambria Math" panose="02040503050406030204" pitchFamily="18" charset="0"/>
                          </a:rPr>
                        </m:ctrlPr>
                      </m:fPr>
                      <m:num>
                        <m:r>
                          <a:rPr lang="pt-PT" i="1">
                            <a:solidFill>
                              <a:srgbClr val="000000"/>
                            </a:solidFill>
                            <a:latin typeface="Cambria Math"/>
                          </a:rPr>
                          <m:t>𝐶</m:t>
                        </m:r>
                        <m:d>
                          <m:dPr>
                            <m:ctrlPr>
                              <a:rPr lang="en-US" i="1">
                                <a:solidFill>
                                  <a:srgbClr val="000000"/>
                                </a:solidFill>
                                <a:latin typeface="Cambria Math" panose="02040503050406030204" pitchFamily="18" charset="0"/>
                              </a:rPr>
                            </m:ctrlPr>
                          </m:dPr>
                          <m:e>
                            <m:r>
                              <a:rPr lang="pt-PT" i="1">
                                <a:solidFill>
                                  <a:srgbClr val="000000"/>
                                </a:solidFill>
                                <a:latin typeface="Cambria Math"/>
                              </a:rPr>
                              <m:t>0</m:t>
                            </m:r>
                          </m:e>
                        </m:d>
                      </m:num>
                      <m:den>
                        <m:d>
                          <m:dPr>
                            <m:ctrlPr>
                              <a:rPr lang="en-US" i="1">
                                <a:solidFill>
                                  <a:srgbClr val="000000"/>
                                </a:solidFill>
                                <a:latin typeface="Cambria Math" panose="02040503050406030204" pitchFamily="18" charset="0"/>
                              </a:rPr>
                            </m:ctrlPr>
                          </m:dPr>
                          <m:e>
                            <m:r>
                              <a:rPr lang="pt-PT" i="1">
                                <a:solidFill>
                                  <a:srgbClr val="000000"/>
                                </a:solidFill>
                                <a:latin typeface="Cambria Math"/>
                              </a:rPr>
                              <m:t>1</m:t>
                            </m:r>
                            <m:sSub>
                              <m:sSubPr>
                                <m:ctrlPr>
                                  <a:rPr lang="en-US" i="1">
                                    <a:solidFill>
                                      <a:srgbClr val="000000"/>
                                    </a:solidFill>
                                    <a:latin typeface="Cambria Math" panose="02040503050406030204" pitchFamily="18" charset="0"/>
                                  </a:rPr>
                                </m:ctrlPr>
                              </m:sSubPr>
                              <m:e>
                                <m:r>
                                  <a:rPr lang="pt-PT" i="1">
                                    <a:solidFill>
                                      <a:srgbClr val="000000"/>
                                    </a:solidFill>
                                    <a:latin typeface="Cambria Math" panose="02040503050406030204" pitchFamily="18" charset="0"/>
                                  </a:rPr>
                                  <m:t>+</m:t>
                                </m:r>
                                <m:r>
                                  <a:rPr lang="pt-PT" i="1">
                                    <a:solidFill>
                                      <a:srgbClr val="000000"/>
                                    </a:solidFill>
                                    <a:latin typeface="Cambria Math"/>
                                  </a:rPr>
                                  <m:t>𝑇</m:t>
                                </m:r>
                              </m:e>
                              <m:sub>
                                <m:r>
                                  <a:rPr lang="pt-PT" i="1">
                                    <a:solidFill>
                                      <a:srgbClr val="000000"/>
                                    </a:solidFill>
                                    <a:latin typeface="Cambria Math"/>
                                  </a:rPr>
                                  <m:t>𝑖</m:t>
                                </m:r>
                              </m:sub>
                            </m:sSub>
                          </m:e>
                        </m:d>
                      </m:den>
                    </m:f>
                    <m:r>
                      <a:rPr lang="pt-PT" i="1">
                        <a:solidFill>
                          <a:srgbClr val="000000"/>
                        </a:solidFill>
                        <a:latin typeface="Cambria Math" panose="02040503050406030204" pitchFamily="18" charset="0"/>
                      </a:rPr>
                      <m:t>  </m:t>
                    </m:r>
                  </m:oMath>
                </a14:m>
                <a:r>
                  <a:rPr lang="pt-PT" sz="2000" b="1" kern="0" dirty="0">
                    <a:solidFill>
                      <a:srgbClr val="000000"/>
                    </a:solidFill>
                    <a:latin typeface="+mj-lt"/>
                  </a:rPr>
                  <a:t> =&gt; </a:t>
                </a:r>
                <a:r>
                  <a:rPr lang="pt-PT" sz="2000" b="1" kern="0" dirty="0" err="1">
                    <a:solidFill>
                      <a:srgbClr val="000000"/>
                    </a:solidFill>
                    <a:latin typeface="+mj-lt"/>
                  </a:rPr>
                  <a:t>decrease</a:t>
                </a:r>
                <a:r>
                  <a:rPr lang="pt-PT" sz="2000" b="1" kern="0" dirty="0">
                    <a:solidFill>
                      <a:srgbClr val="000000"/>
                    </a:solidFill>
                    <a:latin typeface="+mj-lt"/>
                  </a:rPr>
                  <a:t> in </a:t>
                </a:r>
                <a:r>
                  <a:rPr lang="pt-PT" sz="2000" b="1" kern="0" dirty="0" err="1">
                    <a:solidFill>
                      <a:srgbClr val="000000"/>
                    </a:solidFill>
                    <a:latin typeface="+mj-lt"/>
                  </a:rPr>
                  <a:t>value</a:t>
                </a:r>
                <a:endParaRPr lang="pt-PT" sz="2000" b="1" kern="0" dirty="0">
                  <a:solidFill>
                    <a:srgbClr val="000000"/>
                  </a:solidFill>
                  <a:latin typeface="+mj-lt"/>
                </a:endParaRPr>
              </a:p>
              <a:p>
                <a:pPr lvl="1">
                  <a:buFont typeface="Wingdings" pitchFamily="2" charset="2"/>
                  <a:buChar char="§"/>
                </a:pPr>
                <a:r>
                  <a:rPr lang="pt-PT" sz="1800" b="1" kern="0" dirty="0" err="1">
                    <a:solidFill>
                      <a:srgbClr val="000000"/>
                    </a:solidFill>
                    <a:latin typeface="+mj-lt"/>
                  </a:rPr>
                  <a:t>Considering</a:t>
                </a:r>
                <a:r>
                  <a:rPr lang="pt-PT" sz="1800" b="1" kern="0" dirty="0">
                    <a:solidFill>
                      <a:srgbClr val="000000"/>
                    </a:solidFill>
                    <a:latin typeface="+mj-lt"/>
                  </a:rPr>
                  <a:t> </a:t>
                </a:r>
                <a:r>
                  <a:rPr lang="pt-PT" sz="1800" b="1" kern="0" dirty="0" err="1">
                    <a:solidFill>
                      <a:srgbClr val="000000"/>
                    </a:solidFill>
                    <a:latin typeface="+mj-lt"/>
                  </a:rPr>
                  <a:t>now</a:t>
                </a:r>
                <a:r>
                  <a:rPr lang="pt-PT" sz="1800" b="1" kern="0" dirty="0">
                    <a:solidFill>
                      <a:srgbClr val="000000"/>
                    </a:solidFill>
                    <a:latin typeface="+mj-lt"/>
                  </a:rPr>
                  <a:t> </a:t>
                </a:r>
                <a:r>
                  <a:rPr lang="pt-PT" sz="1800" b="1" kern="0" dirty="0" err="1">
                    <a:solidFill>
                      <a:srgbClr val="000000"/>
                    </a:solidFill>
                    <a:latin typeface="+mj-lt"/>
                  </a:rPr>
                  <a:t>the</a:t>
                </a:r>
                <a:r>
                  <a:rPr lang="pt-PT" sz="1800" b="1" kern="0" dirty="0">
                    <a:solidFill>
                      <a:srgbClr val="000000"/>
                    </a:solidFill>
                    <a:latin typeface="+mj-lt"/>
                  </a:rPr>
                  <a:t> </a:t>
                </a:r>
                <a:r>
                  <a:rPr lang="pt-PT" sz="1800" b="1" kern="0" dirty="0" err="1">
                    <a:solidFill>
                      <a:srgbClr val="000000"/>
                    </a:solidFill>
                    <a:latin typeface="+mj-lt"/>
                  </a:rPr>
                  <a:t>combined</a:t>
                </a:r>
                <a:r>
                  <a:rPr lang="pt-PT" sz="1800" b="1" kern="0" dirty="0">
                    <a:solidFill>
                      <a:srgbClr val="000000"/>
                    </a:solidFill>
                    <a:latin typeface="+mj-lt"/>
                  </a:rPr>
                  <a:t> </a:t>
                </a:r>
                <a:r>
                  <a:rPr lang="pt-PT" sz="1800" b="1" kern="0" dirty="0" err="1">
                    <a:solidFill>
                      <a:srgbClr val="000000"/>
                    </a:solidFill>
                    <a:latin typeface="+mj-lt"/>
                  </a:rPr>
                  <a:t>effects</a:t>
                </a:r>
                <a:r>
                  <a:rPr lang="pt-PT" sz="1800" b="1" kern="0" dirty="0">
                    <a:solidFill>
                      <a:srgbClr val="000000"/>
                    </a:solidFill>
                    <a:latin typeface="+mj-lt"/>
                  </a:rPr>
                  <a:t> </a:t>
                </a:r>
                <a:r>
                  <a:rPr lang="pt-PT" sz="1800" b="1" kern="0" dirty="0" err="1">
                    <a:solidFill>
                      <a:srgbClr val="000000"/>
                    </a:solidFill>
                    <a:latin typeface="+mj-lt"/>
                  </a:rPr>
                  <a:t>of</a:t>
                </a:r>
                <a:r>
                  <a:rPr lang="pt-PT" sz="1800" b="1" kern="0" dirty="0">
                    <a:solidFill>
                      <a:srgbClr val="000000"/>
                    </a:solidFill>
                    <a:latin typeface="+mj-lt"/>
                  </a:rPr>
                  <a:t> </a:t>
                </a:r>
                <a:r>
                  <a:rPr lang="en-US" sz="1800" b="1" kern="0" dirty="0">
                    <a:solidFill>
                      <a:srgbClr val="000000"/>
                    </a:solidFill>
                    <a:latin typeface="+mj-lt"/>
                  </a:rPr>
                  <a:t>interest and inflation:</a:t>
                </a:r>
              </a:p>
              <a:p>
                <a:pPr lvl="2">
                  <a:buFont typeface="Wingdings" pitchFamily="2" charset="2"/>
                  <a:buChar char="§"/>
                </a:pPr>
                <a14:m>
                  <m:oMath xmlns:m="http://schemas.openxmlformats.org/officeDocument/2006/math">
                    <m:r>
                      <a:rPr lang="pt-PT" sz="1800" i="1">
                        <a:solidFill>
                          <a:srgbClr val="000000"/>
                        </a:solidFill>
                        <a:latin typeface="Cambria Math"/>
                      </a:rPr>
                      <m:t>𝐶</m:t>
                    </m:r>
                    <m:d>
                      <m:dPr>
                        <m:ctrlPr>
                          <a:rPr lang="pt-PT" sz="1800" i="1">
                            <a:solidFill>
                              <a:srgbClr val="000000"/>
                            </a:solidFill>
                            <a:latin typeface="Cambria Math" panose="02040503050406030204" pitchFamily="18" charset="0"/>
                          </a:rPr>
                        </m:ctrlPr>
                      </m:dPr>
                      <m:e>
                        <m:r>
                          <a:rPr lang="pt-PT" sz="1800" i="1">
                            <a:solidFill>
                              <a:srgbClr val="000000"/>
                            </a:solidFill>
                            <a:latin typeface="Cambria Math"/>
                          </a:rPr>
                          <m:t>1</m:t>
                        </m:r>
                      </m:e>
                    </m:d>
                    <m:r>
                      <a:rPr lang="pt-PT" sz="1800" i="1">
                        <a:solidFill>
                          <a:srgbClr val="000000"/>
                        </a:solidFill>
                        <a:latin typeface="Cambria Math"/>
                      </a:rPr>
                      <m:t>=</m:t>
                    </m:r>
                    <m:r>
                      <a:rPr lang="pt-PT" sz="1800" i="1">
                        <a:solidFill>
                          <a:srgbClr val="000000"/>
                        </a:solidFill>
                        <a:latin typeface="Cambria Math"/>
                      </a:rPr>
                      <m:t>𝐶</m:t>
                    </m:r>
                    <m:d>
                      <m:dPr>
                        <m:ctrlPr>
                          <a:rPr lang="en-US" sz="1800" i="1">
                            <a:solidFill>
                              <a:srgbClr val="000000"/>
                            </a:solidFill>
                            <a:latin typeface="Cambria Math" panose="02040503050406030204" pitchFamily="18" charset="0"/>
                          </a:rPr>
                        </m:ctrlPr>
                      </m:dPr>
                      <m:e>
                        <m:r>
                          <a:rPr lang="pt-PT" sz="1800" i="1">
                            <a:solidFill>
                              <a:srgbClr val="000000"/>
                            </a:solidFill>
                            <a:latin typeface="Cambria Math"/>
                          </a:rPr>
                          <m:t>0</m:t>
                        </m:r>
                      </m:e>
                    </m:d>
                    <m:r>
                      <a:rPr lang="pt-PT" sz="1800" i="1">
                        <a:solidFill>
                          <a:srgbClr val="000000"/>
                        </a:solidFill>
                        <a:latin typeface="Cambria Math"/>
                      </a:rPr>
                      <m:t>.</m:t>
                    </m:r>
                  </m:oMath>
                </a14:m>
                <a:r>
                  <a:rPr lang="pt-PT" sz="1800" dirty="0">
                    <a:solidFill>
                      <a:srgbClr val="000000"/>
                    </a:solidFill>
                  </a:rPr>
                  <a:t> </a:t>
                </a:r>
                <a14:m>
                  <m:oMath xmlns:m="http://schemas.openxmlformats.org/officeDocument/2006/math">
                    <m:f>
                      <m:fPr>
                        <m:ctrlPr>
                          <a:rPr lang="pt-PT" sz="1800" i="1">
                            <a:solidFill>
                              <a:srgbClr val="000000"/>
                            </a:solidFill>
                            <a:latin typeface="Cambria Math" panose="02040503050406030204" pitchFamily="18" charset="0"/>
                          </a:rPr>
                        </m:ctrlPr>
                      </m:fPr>
                      <m:num>
                        <m:r>
                          <a:rPr lang="pt-PT" sz="1800" i="1">
                            <a:solidFill>
                              <a:srgbClr val="000000"/>
                            </a:solidFill>
                            <a:latin typeface="Cambria Math"/>
                          </a:rPr>
                          <m:t>1</m:t>
                        </m:r>
                        <m:sSub>
                          <m:sSubPr>
                            <m:ctrlPr>
                              <a:rPr lang="en-US" sz="1800" i="1">
                                <a:solidFill>
                                  <a:srgbClr val="000000"/>
                                </a:solidFill>
                                <a:latin typeface="Cambria Math" panose="02040503050406030204" pitchFamily="18" charset="0"/>
                              </a:rPr>
                            </m:ctrlPr>
                          </m:sSubPr>
                          <m:e>
                            <m:r>
                              <a:rPr lang="pt-PT" sz="1800" i="1">
                                <a:solidFill>
                                  <a:srgbClr val="000000"/>
                                </a:solidFill>
                                <a:latin typeface="Cambria Math" panose="02040503050406030204" pitchFamily="18" charset="0"/>
                              </a:rPr>
                              <m:t>+</m:t>
                            </m:r>
                            <m:r>
                              <a:rPr lang="pt-PT" sz="1800" i="1">
                                <a:solidFill>
                                  <a:srgbClr val="000000"/>
                                </a:solidFill>
                                <a:latin typeface="Cambria Math"/>
                              </a:rPr>
                              <m:t>𝑇</m:t>
                            </m:r>
                          </m:e>
                          <m:sub>
                            <m:r>
                              <a:rPr lang="pt-PT" sz="1800" i="1">
                                <a:solidFill>
                                  <a:srgbClr val="000000"/>
                                </a:solidFill>
                                <a:latin typeface="Cambria Math" panose="02040503050406030204" pitchFamily="18" charset="0"/>
                              </a:rPr>
                              <m:t>𝑗</m:t>
                            </m:r>
                          </m:sub>
                        </m:sSub>
                      </m:num>
                      <m:den>
                        <m:r>
                          <a:rPr lang="pt-PT" sz="1800" i="1">
                            <a:solidFill>
                              <a:srgbClr val="000000"/>
                            </a:solidFill>
                            <a:latin typeface="Cambria Math"/>
                          </a:rPr>
                          <m:t>1</m:t>
                        </m:r>
                        <m:sSub>
                          <m:sSubPr>
                            <m:ctrlPr>
                              <a:rPr lang="en-US" sz="1800" i="1">
                                <a:solidFill>
                                  <a:srgbClr val="000000"/>
                                </a:solidFill>
                                <a:latin typeface="Cambria Math" panose="02040503050406030204" pitchFamily="18" charset="0"/>
                              </a:rPr>
                            </m:ctrlPr>
                          </m:sSubPr>
                          <m:e>
                            <m:r>
                              <a:rPr lang="pt-PT" sz="1800" i="1">
                                <a:solidFill>
                                  <a:srgbClr val="000000"/>
                                </a:solidFill>
                                <a:latin typeface="Cambria Math" panose="02040503050406030204" pitchFamily="18" charset="0"/>
                              </a:rPr>
                              <m:t>+</m:t>
                            </m:r>
                            <m:r>
                              <a:rPr lang="pt-PT" sz="1800" i="1">
                                <a:solidFill>
                                  <a:srgbClr val="000000"/>
                                </a:solidFill>
                                <a:latin typeface="Cambria Math"/>
                              </a:rPr>
                              <m:t>𝑇</m:t>
                            </m:r>
                          </m:e>
                          <m:sub>
                            <m:r>
                              <a:rPr lang="pt-PT" sz="1800" i="1">
                                <a:solidFill>
                                  <a:srgbClr val="000000"/>
                                </a:solidFill>
                                <a:latin typeface="Cambria Math" panose="02040503050406030204" pitchFamily="18" charset="0"/>
                              </a:rPr>
                              <m:t>𝑖</m:t>
                            </m:r>
                          </m:sub>
                        </m:sSub>
                      </m:den>
                    </m:f>
                  </m:oMath>
                </a14:m>
                <a:r>
                  <a:rPr lang="en-US" sz="1800" dirty="0">
                    <a:solidFill>
                      <a:srgbClr val="000000"/>
                    </a:solidFill>
                  </a:rPr>
                  <a:t> =</a:t>
                </a:r>
                <a:r>
                  <a:rPr lang="pt-PT" sz="1800" dirty="0">
                    <a:solidFill>
                      <a:srgbClr val="000000"/>
                    </a:solidFill>
                  </a:rPr>
                  <a:t> </a:t>
                </a:r>
                <a14:m>
                  <m:oMath xmlns:m="http://schemas.openxmlformats.org/officeDocument/2006/math">
                    <m:r>
                      <a:rPr lang="pt-PT" sz="1800" i="1">
                        <a:solidFill>
                          <a:srgbClr val="000000"/>
                        </a:solidFill>
                        <a:latin typeface="Cambria Math"/>
                      </a:rPr>
                      <m:t>𝐶</m:t>
                    </m:r>
                    <m:d>
                      <m:dPr>
                        <m:ctrlPr>
                          <a:rPr lang="en-US" sz="1800" i="1">
                            <a:solidFill>
                              <a:srgbClr val="000000"/>
                            </a:solidFill>
                            <a:latin typeface="Cambria Math" panose="02040503050406030204" pitchFamily="18" charset="0"/>
                          </a:rPr>
                        </m:ctrlPr>
                      </m:dPr>
                      <m:e>
                        <m:r>
                          <a:rPr lang="pt-PT" sz="1800" i="1">
                            <a:solidFill>
                              <a:srgbClr val="000000"/>
                            </a:solidFill>
                            <a:latin typeface="Cambria Math"/>
                          </a:rPr>
                          <m:t>0</m:t>
                        </m:r>
                      </m:e>
                    </m:d>
                    <m:r>
                      <a:rPr lang="pt-PT" sz="1800" i="1">
                        <a:solidFill>
                          <a:srgbClr val="000000"/>
                        </a:solidFill>
                        <a:latin typeface="Cambria Math"/>
                      </a:rPr>
                      <m:t>.</m:t>
                    </m:r>
                    <m:r>
                      <a:rPr lang="pt-PT" sz="1800">
                        <a:solidFill>
                          <a:srgbClr val="000000"/>
                        </a:solidFill>
                        <a:latin typeface="Cambria Math" panose="02040503050406030204" pitchFamily="18" charset="0"/>
                      </a:rPr>
                      <m:t>(1+</m:t>
                    </m:r>
                    <m:f>
                      <m:fPr>
                        <m:ctrlPr>
                          <a:rPr lang="pt-PT" sz="1800" i="1">
                            <a:solidFill>
                              <a:srgbClr val="000000"/>
                            </a:solidFill>
                            <a:latin typeface="Cambria Math" panose="02040503050406030204" pitchFamily="18" charset="0"/>
                          </a:rPr>
                        </m:ctrlPr>
                      </m:fPr>
                      <m:num>
                        <m:sSub>
                          <m:sSubPr>
                            <m:ctrlPr>
                              <a:rPr lang="en-US" sz="1800" i="1">
                                <a:solidFill>
                                  <a:srgbClr val="000000"/>
                                </a:solidFill>
                                <a:latin typeface="Cambria Math" panose="02040503050406030204" pitchFamily="18" charset="0"/>
                              </a:rPr>
                            </m:ctrlPr>
                          </m:sSubPr>
                          <m:e>
                            <m:r>
                              <a:rPr lang="pt-PT" sz="1800" i="1">
                                <a:solidFill>
                                  <a:srgbClr val="000000"/>
                                </a:solidFill>
                                <a:latin typeface="Cambria Math"/>
                              </a:rPr>
                              <m:t>𝑇</m:t>
                            </m:r>
                          </m:e>
                          <m:sub>
                            <m:r>
                              <a:rPr lang="pt-PT" sz="1800" i="1">
                                <a:solidFill>
                                  <a:srgbClr val="000000"/>
                                </a:solidFill>
                                <a:latin typeface="Cambria Math" panose="02040503050406030204" pitchFamily="18" charset="0"/>
                              </a:rPr>
                              <m:t>𝑗</m:t>
                            </m:r>
                          </m:sub>
                        </m:sSub>
                        <m:r>
                          <a:rPr lang="pt-PT" sz="1800" i="1">
                            <a:solidFill>
                              <a:srgbClr val="000000"/>
                            </a:solidFill>
                            <a:latin typeface="Cambria Math" panose="02040503050406030204" pitchFamily="18" charset="0"/>
                          </a:rPr>
                          <m:t>−</m:t>
                        </m:r>
                        <m:sSub>
                          <m:sSubPr>
                            <m:ctrlPr>
                              <a:rPr lang="en-US" sz="1800" i="1">
                                <a:solidFill>
                                  <a:srgbClr val="000000"/>
                                </a:solidFill>
                                <a:latin typeface="Cambria Math" panose="02040503050406030204" pitchFamily="18" charset="0"/>
                              </a:rPr>
                            </m:ctrlPr>
                          </m:sSubPr>
                          <m:e>
                            <m:r>
                              <a:rPr lang="pt-PT" sz="1800" i="1">
                                <a:solidFill>
                                  <a:srgbClr val="000000"/>
                                </a:solidFill>
                                <a:latin typeface="Cambria Math"/>
                              </a:rPr>
                              <m:t>𝑇</m:t>
                            </m:r>
                          </m:e>
                          <m:sub>
                            <m:r>
                              <a:rPr lang="pt-PT" sz="1800" i="1">
                                <a:solidFill>
                                  <a:srgbClr val="000000"/>
                                </a:solidFill>
                                <a:latin typeface="Cambria Math" panose="02040503050406030204" pitchFamily="18" charset="0"/>
                              </a:rPr>
                              <m:t>𝑖</m:t>
                            </m:r>
                          </m:sub>
                        </m:sSub>
                      </m:num>
                      <m:den>
                        <m:r>
                          <a:rPr lang="pt-PT" sz="1800" i="1">
                            <a:solidFill>
                              <a:srgbClr val="000000"/>
                            </a:solidFill>
                            <a:latin typeface="Cambria Math"/>
                          </a:rPr>
                          <m:t>1</m:t>
                        </m:r>
                        <m:sSub>
                          <m:sSubPr>
                            <m:ctrlPr>
                              <a:rPr lang="en-US" sz="1800" i="1">
                                <a:solidFill>
                                  <a:srgbClr val="000000"/>
                                </a:solidFill>
                                <a:latin typeface="Cambria Math" panose="02040503050406030204" pitchFamily="18" charset="0"/>
                              </a:rPr>
                            </m:ctrlPr>
                          </m:sSubPr>
                          <m:e>
                            <m:r>
                              <a:rPr lang="pt-PT" sz="1800" i="1">
                                <a:solidFill>
                                  <a:srgbClr val="000000"/>
                                </a:solidFill>
                                <a:latin typeface="Cambria Math" panose="02040503050406030204" pitchFamily="18" charset="0"/>
                              </a:rPr>
                              <m:t>+</m:t>
                            </m:r>
                            <m:r>
                              <a:rPr lang="pt-PT" sz="1800" i="1">
                                <a:solidFill>
                                  <a:srgbClr val="000000"/>
                                </a:solidFill>
                                <a:latin typeface="Cambria Math"/>
                              </a:rPr>
                              <m:t>𝑇</m:t>
                            </m:r>
                          </m:e>
                          <m:sub>
                            <m:r>
                              <a:rPr lang="pt-PT" sz="1800" i="1">
                                <a:solidFill>
                                  <a:srgbClr val="000000"/>
                                </a:solidFill>
                                <a:latin typeface="Cambria Math" panose="02040503050406030204" pitchFamily="18" charset="0"/>
                              </a:rPr>
                              <m:t>𝑖</m:t>
                            </m:r>
                          </m:sub>
                        </m:sSub>
                      </m:den>
                    </m:f>
                  </m:oMath>
                </a14:m>
                <a:r>
                  <a:rPr lang="en-US" sz="1800" dirty="0">
                    <a:solidFill>
                      <a:srgbClr val="000000"/>
                    </a:solidFill>
                  </a:rPr>
                  <a:t>) </a:t>
                </a:r>
                <a14:m>
                  <m:oMath xmlns:m="http://schemas.openxmlformats.org/officeDocument/2006/math">
                    <m:r>
                      <a:rPr lang="pt-PT" sz="1600" i="1">
                        <a:solidFill>
                          <a:srgbClr val="000000"/>
                        </a:solidFill>
                        <a:latin typeface="Cambria Math" panose="02040503050406030204" pitchFamily="18" charset="0"/>
                        <a:ea typeface="Cambria Math" panose="02040503050406030204" pitchFamily="18" charset="0"/>
                      </a:rPr>
                      <m:t>≈</m:t>
                    </m:r>
                    <m:r>
                      <a:rPr lang="pt-PT" sz="1600" i="1">
                        <a:solidFill>
                          <a:srgbClr val="000000"/>
                        </a:solidFill>
                        <a:latin typeface="Cambria Math"/>
                      </a:rPr>
                      <m:t>𝐶</m:t>
                    </m:r>
                    <m:d>
                      <m:dPr>
                        <m:ctrlPr>
                          <a:rPr lang="en-US" sz="1600" i="1">
                            <a:solidFill>
                              <a:srgbClr val="000000"/>
                            </a:solidFill>
                            <a:latin typeface="Cambria Math" panose="02040503050406030204" pitchFamily="18" charset="0"/>
                          </a:rPr>
                        </m:ctrlPr>
                      </m:dPr>
                      <m:e>
                        <m:r>
                          <a:rPr lang="pt-PT" sz="1600" i="1">
                            <a:solidFill>
                              <a:srgbClr val="000000"/>
                            </a:solidFill>
                            <a:latin typeface="Cambria Math"/>
                          </a:rPr>
                          <m:t>0</m:t>
                        </m:r>
                      </m:e>
                    </m:d>
                    <m:r>
                      <a:rPr lang="pt-PT" sz="1600" i="1">
                        <a:solidFill>
                          <a:srgbClr val="000000"/>
                        </a:solidFill>
                        <a:latin typeface="Cambria Math" panose="02040503050406030204" pitchFamily="18" charset="0"/>
                      </a:rPr>
                      <m:t>.</m:t>
                    </m:r>
                    <m:d>
                      <m:dPr>
                        <m:ctrlPr>
                          <a:rPr lang="pt-PT" sz="1600" i="1">
                            <a:solidFill>
                              <a:srgbClr val="000000"/>
                            </a:solidFill>
                            <a:latin typeface="Cambria Math" panose="02040503050406030204" pitchFamily="18" charset="0"/>
                          </a:rPr>
                        </m:ctrlPr>
                      </m:dPr>
                      <m:e>
                        <m:sSub>
                          <m:sSubPr>
                            <m:ctrlPr>
                              <a:rPr lang="en-US" sz="1600" i="1">
                                <a:solidFill>
                                  <a:srgbClr val="000000"/>
                                </a:solidFill>
                                <a:latin typeface="Cambria Math" panose="02040503050406030204" pitchFamily="18" charset="0"/>
                              </a:rPr>
                            </m:ctrlPr>
                          </m:sSubPr>
                          <m:e>
                            <m:r>
                              <a:rPr lang="pt-PT" sz="1600" i="1">
                                <a:solidFill>
                                  <a:srgbClr val="000000"/>
                                </a:solidFill>
                                <a:latin typeface="Cambria Math" panose="02040503050406030204" pitchFamily="18" charset="0"/>
                              </a:rPr>
                              <m:t>1+(</m:t>
                            </m:r>
                            <m:r>
                              <a:rPr lang="pt-PT" sz="1600" i="1">
                                <a:solidFill>
                                  <a:srgbClr val="000000"/>
                                </a:solidFill>
                                <a:latin typeface="Cambria Math"/>
                              </a:rPr>
                              <m:t>𝑇</m:t>
                            </m:r>
                          </m:e>
                          <m:sub>
                            <m:r>
                              <a:rPr lang="pt-PT" sz="1600" i="1">
                                <a:solidFill>
                                  <a:srgbClr val="000000"/>
                                </a:solidFill>
                                <a:latin typeface="Cambria Math"/>
                              </a:rPr>
                              <m:t>𝑗</m:t>
                            </m:r>
                          </m:sub>
                        </m:sSub>
                        <m:sSub>
                          <m:sSubPr>
                            <m:ctrlPr>
                              <a:rPr lang="en-US" sz="1600" i="1">
                                <a:solidFill>
                                  <a:srgbClr val="000000"/>
                                </a:solidFill>
                                <a:latin typeface="Cambria Math" panose="02040503050406030204" pitchFamily="18" charset="0"/>
                              </a:rPr>
                            </m:ctrlPr>
                          </m:sSubPr>
                          <m:e>
                            <m:r>
                              <a:rPr lang="pt-PT" sz="1600" i="1">
                                <a:solidFill>
                                  <a:srgbClr val="000000"/>
                                </a:solidFill>
                                <a:latin typeface="Cambria Math"/>
                              </a:rPr>
                              <m:t>−</m:t>
                            </m:r>
                            <m:r>
                              <a:rPr lang="pt-PT" sz="1600" i="1">
                                <a:solidFill>
                                  <a:srgbClr val="000000"/>
                                </a:solidFill>
                                <a:latin typeface="Cambria Math"/>
                              </a:rPr>
                              <m:t>𝑇</m:t>
                            </m:r>
                          </m:e>
                          <m:sub>
                            <m:r>
                              <a:rPr lang="pt-PT" sz="1600" i="1">
                                <a:solidFill>
                                  <a:srgbClr val="000000"/>
                                </a:solidFill>
                                <a:latin typeface="Cambria Math"/>
                              </a:rPr>
                              <m:t>𝑖</m:t>
                            </m:r>
                          </m:sub>
                        </m:sSub>
                        <m:r>
                          <a:rPr lang="pt-PT" sz="1600" i="1">
                            <a:solidFill>
                              <a:srgbClr val="000000"/>
                            </a:solidFill>
                            <a:latin typeface="Cambria Math" panose="02040503050406030204" pitchFamily="18" charset="0"/>
                          </a:rPr>
                          <m:t>)</m:t>
                        </m:r>
                      </m:e>
                    </m:d>
                  </m:oMath>
                </a14:m>
                <a:endParaRPr lang="pt-PT" sz="1600" b="1" kern="0" dirty="0">
                  <a:solidFill>
                    <a:srgbClr val="000000"/>
                  </a:solidFill>
                  <a:latin typeface="+mj-lt"/>
                </a:endParaRPr>
              </a:p>
              <a:p>
                <a:pPr lvl="1">
                  <a:buFont typeface="Wingdings" pitchFamily="2" charset="2"/>
                  <a:buChar char="§"/>
                </a:pPr>
                <a:r>
                  <a:rPr lang="pt-PT" sz="1800" b="1" kern="0" dirty="0" err="1">
                    <a:solidFill>
                      <a:srgbClr val="000000"/>
                    </a:solidFill>
                    <a:latin typeface="+mj-lt"/>
                  </a:rPr>
                  <a:t>Defining</a:t>
                </a:r>
                <a:r>
                  <a:rPr lang="pt-PT" sz="1800" b="1" kern="0" dirty="0">
                    <a:solidFill>
                      <a:srgbClr val="000000"/>
                    </a:solidFill>
                    <a:latin typeface="+mj-lt"/>
                  </a:rPr>
                  <a:t> </a:t>
                </a:r>
                <a14:m>
                  <m:oMath xmlns:m="http://schemas.openxmlformats.org/officeDocument/2006/math">
                    <m:d>
                      <m:dPr>
                        <m:ctrlPr>
                          <a:rPr lang="pt-PT" sz="1800" i="1">
                            <a:solidFill>
                              <a:srgbClr val="000000"/>
                            </a:solidFill>
                            <a:latin typeface="Cambria Math" panose="02040503050406030204" pitchFamily="18" charset="0"/>
                          </a:rPr>
                        </m:ctrlPr>
                      </m:dPr>
                      <m:e>
                        <m:sSub>
                          <m:sSubPr>
                            <m:ctrlPr>
                              <a:rPr lang="en-US" sz="1800" i="1">
                                <a:solidFill>
                                  <a:srgbClr val="000000"/>
                                </a:solidFill>
                                <a:latin typeface="Cambria Math" panose="02040503050406030204" pitchFamily="18" charset="0"/>
                              </a:rPr>
                            </m:ctrlPr>
                          </m:sSubPr>
                          <m:e>
                            <m:r>
                              <a:rPr lang="pt-PT" sz="1800" i="1">
                                <a:solidFill>
                                  <a:srgbClr val="000000"/>
                                </a:solidFill>
                                <a:latin typeface="Cambria Math"/>
                              </a:rPr>
                              <m:t>𝑇</m:t>
                            </m:r>
                          </m:e>
                          <m:sub>
                            <m:r>
                              <a:rPr lang="pt-PT" sz="1800" i="1">
                                <a:solidFill>
                                  <a:srgbClr val="000000"/>
                                </a:solidFill>
                                <a:latin typeface="Cambria Math"/>
                              </a:rPr>
                              <m:t>𝑗</m:t>
                            </m:r>
                          </m:sub>
                        </m:sSub>
                        <m:sSub>
                          <m:sSubPr>
                            <m:ctrlPr>
                              <a:rPr lang="en-US" sz="1800" i="1">
                                <a:solidFill>
                                  <a:srgbClr val="000000"/>
                                </a:solidFill>
                                <a:latin typeface="Cambria Math" panose="02040503050406030204" pitchFamily="18" charset="0"/>
                              </a:rPr>
                            </m:ctrlPr>
                          </m:sSubPr>
                          <m:e>
                            <m:r>
                              <a:rPr lang="pt-PT" sz="1800" i="1">
                                <a:solidFill>
                                  <a:srgbClr val="000000"/>
                                </a:solidFill>
                                <a:latin typeface="Cambria Math"/>
                              </a:rPr>
                              <m:t>−</m:t>
                            </m:r>
                            <m:r>
                              <a:rPr lang="pt-PT" sz="1800" i="1">
                                <a:solidFill>
                                  <a:srgbClr val="000000"/>
                                </a:solidFill>
                                <a:latin typeface="Cambria Math"/>
                              </a:rPr>
                              <m:t>𝑇</m:t>
                            </m:r>
                          </m:e>
                          <m:sub>
                            <m:r>
                              <a:rPr lang="pt-PT" sz="1800" i="1">
                                <a:solidFill>
                                  <a:srgbClr val="000000"/>
                                </a:solidFill>
                                <a:latin typeface="Cambria Math"/>
                              </a:rPr>
                              <m:t>𝑖</m:t>
                            </m:r>
                          </m:sub>
                        </m:sSub>
                      </m:e>
                    </m:d>
                    <m:sSub>
                      <m:sSubPr>
                        <m:ctrlPr>
                          <a:rPr lang="en-US" sz="1800" i="1">
                            <a:solidFill>
                              <a:srgbClr val="000000"/>
                            </a:solidFill>
                            <a:latin typeface="Cambria Math" panose="02040503050406030204" pitchFamily="18" charset="0"/>
                          </a:rPr>
                        </m:ctrlPr>
                      </m:sSubPr>
                      <m:e>
                        <m:r>
                          <a:rPr lang="pt-PT" sz="1800" i="1">
                            <a:solidFill>
                              <a:srgbClr val="000000"/>
                            </a:solidFill>
                            <a:latin typeface="Cambria Math" panose="02040503050406030204" pitchFamily="18" charset="0"/>
                          </a:rPr>
                          <m:t>=</m:t>
                        </m:r>
                        <m:r>
                          <a:rPr lang="pt-PT" sz="1800" i="1">
                            <a:solidFill>
                              <a:srgbClr val="000000"/>
                            </a:solidFill>
                            <a:latin typeface="Cambria Math"/>
                          </a:rPr>
                          <m:t>𝑇</m:t>
                        </m:r>
                      </m:e>
                      <m:sub>
                        <m:r>
                          <a:rPr lang="pt-PT" sz="1800" i="1">
                            <a:solidFill>
                              <a:srgbClr val="000000"/>
                            </a:solidFill>
                            <a:latin typeface="Cambria Math"/>
                          </a:rPr>
                          <m:t>𝑎</m:t>
                        </m:r>
                      </m:sub>
                    </m:sSub>
                  </m:oMath>
                </a14:m>
                <a:r>
                  <a:rPr lang="pt-PT" sz="1800" b="1" kern="0" dirty="0">
                    <a:solidFill>
                      <a:srgbClr val="000000"/>
                    </a:solidFill>
                  </a:rPr>
                  <a:t> </a:t>
                </a:r>
                <a:r>
                  <a:rPr lang="pt-PT" sz="1800" b="1" kern="0" dirty="0">
                    <a:solidFill>
                      <a:srgbClr val="000000"/>
                    </a:solidFill>
                    <a:latin typeface="+mj-lt"/>
                  </a:rPr>
                  <a:t>as </a:t>
                </a:r>
                <a:r>
                  <a:rPr lang="pt-PT" sz="1800" b="1" i="1" kern="0" dirty="0" err="1">
                    <a:solidFill>
                      <a:srgbClr val="000000"/>
                    </a:solidFill>
                    <a:latin typeface="+mj-lt"/>
                  </a:rPr>
                  <a:t>discount</a:t>
                </a:r>
                <a:r>
                  <a:rPr lang="pt-PT" sz="1800" b="1" i="1" kern="0" dirty="0">
                    <a:solidFill>
                      <a:srgbClr val="000000"/>
                    </a:solidFill>
                    <a:latin typeface="+mj-lt"/>
                  </a:rPr>
                  <a:t> rate</a:t>
                </a:r>
                <a:r>
                  <a:rPr lang="pt-PT" sz="1800" b="1" kern="0" dirty="0">
                    <a:solidFill>
                      <a:srgbClr val="000000"/>
                    </a:solidFill>
                    <a:latin typeface="+mj-lt"/>
                  </a:rPr>
                  <a:t> (</a:t>
                </a:r>
                <a:r>
                  <a:rPr lang="pt-PT" sz="1800" b="1" kern="0" dirty="0" err="1">
                    <a:solidFill>
                      <a:srgbClr val="000000"/>
                    </a:solidFill>
                    <a:latin typeface="+mj-lt"/>
                  </a:rPr>
                  <a:t>or</a:t>
                </a:r>
                <a:r>
                  <a:rPr lang="pt-PT" sz="1800" b="1" kern="0" dirty="0">
                    <a:solidFill>
                      <a:srgbClr val="000000"/>
                    </a:solidFill>
                    <a:latin typeface="+mj-lt"/>
                  </a:rPr>
                  <a:t> </a:t>
                </a:r>
                <a:r>
                  <a:rPr lang="pt-PT" sz="1800" b="1" i="1" kern="0" dirty="0" err="1">
                    <a:solidFill>
                      <a:srgbClr val="000000"/>
                    </a:solidFill>
                    <a:latin typeface="+mj-lt"/>
                  </a:rPr>
                  <a:t>actualization</a:t>
                </a:r>
                <a:r>
                  <a:rPr lang="pt-PT" sz="1800" b="1" i="1" kern="0" dirty="0">
                    <a:solidFill>
                      <a:srgbClr val="000000"/>
                    </a:solidFill>
                    <a:latin typeface="+mj-lt"/>
                  </a:rPr>
                  <a:t> rate</a:t>
                </a:r>
                <a:r>
                  <a:rPr lang="pt-PT" sz="1800" b="1" kern="0" dirty="0">
                    <a:solidFill>
                      <a:srgbClr val="000000"/>
                    </a:solidFill>
                    <a:latin typeface="+mj-lt"/>
                  </a:rPr>
                  <a:t>) </a:t>
                </a:r>
                <a:r>
                  <a:rPr lang="pt-PT" sz="1800" b="1" kern="0" dirty="0" err="1">
                    <a:solidFill>
                      <a:srgbClr val="000000"/>
                    </a:solidFill>
                    <a:latin typeface="+mj-lt"/>
                  </a:rPr>
                  <a:t>then</a:t>
                </a:r>
                <a:r>
                  <a:rPr lang="pt-PT" sz="1800" b="1" kern="0" dirty="0">
                    <a:solidFill>
                      <a:srgbClr val="000000"/>
                    </a:solidFill>
                    <a:latin typeface="+mj-lt"/>
                  </a:rPr>
                  <a:t>:</a:t>
                </a:r>
                <a:endParaRPr lang="en-US" sz="1800" dirty="0">
                  <a:solidFill>
                    <a:srgbClr val="000000"/>
                  </a:solidFill>
                  <a:latin typeface="+mj-lt"/>
                </a:endParaRPr>
              </a:p>
              <a:p>
                <a:pPr marL="457200" lvl="1" indent="0">
                  <a:buNone/>
                </a:pPr>
                <a:endParaRPr lang="en-US" sz="1800" b="1" kern="0" dirty="0">
                  <a:solidFill>
                    <a:srgbClr val="000000"/>
                  </a:solidFill>
                  <a:latin typeface="+mj-lt"/>
                </a:endParaRPr>
              </a:p>
            </p:txBody>
          </p:sp>
        </mc:Choice>
        <mc:Fallback>
          <p:sp>
            <p:nvSpPr>
              <p:cNvPr id="21" name="Rectangle 3"/>
              <p:cNvSpPr txBox="1">
                <a:spLocks noRot="1" noChangeAspect="1" noMove="1" noResize="1" noEditPoints="1" noAdjustHandles="1" noChangeArrowheads="1" noChangeShapeType="1" noTextEdit="1"/>
              </p:cNvSpPr>
              <p:nvPr/>
            </p:nvSpPr>
            <p:spPr bwMode="auto">
              <a:xfrm>
                <a:off x="323528" y="980728"/>
                <a:ext cx="8496944" cy="5184576"/>
              </a:xfrm>
              <a:prstGeom prst="rect">
                <a:avLst/>
              </a:prstGeom>
              <a:blipFill>
                <a:blip r:embed="rId3"/>
                <a:stretch>
                  <a:fillRect t="-7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2704067" y="5229204"/>
                <a:ext cx="2964722" cy="983667"/>
              </a:xfrm>
              <a:prstGeom prst="rect">
                <a:avLst/>
              </a:prstGeom>
              <a:noFill/>
            </p:spPr>
            <p:txBody>
              <a:bodyPr wrap="none" rtlCol="0">
                <a:spAutoFit/>
              </a:bodyPr>
              <a:lstStyle/>
              <a:p>
                <a:pPr lvl="1" eaLnBrk="0" hangingPunct="0">
                  <a:spcBef>
                    <a:spcPct val="20000"/>
                  </a:spcBef>
                </a:pPr>
                <a14:m>
                  <m:oMath xmlns:m="http://schemas.openxmlformats.org/officeDocument/2006/math">
                    <m:r>
                      <a:rPr lang="pt-PT" i="1">
                        <a:solidFill>
                          <a:srgbClr val="000000"/>
                        </a:solidFill>
                        <a:latin typeface="Cambria Math"/>
                      </a:rPr>
                      <m:t>𝐶</m:t>
                    </m:r>
                    <m:d>
                      <m:dPr>
                        <m:ctrlPr>
                          <a:rPr lang="pt-PT" i="1">
                            <a:solidFill>
                              <a:srgbClr val="000000"/>
                            </a:solidFill>
                            <a:latin typeface="Cambria Math" panose="02040503050406030204" pitchFamily="18" charset="0"/>
                          </a:rPr>
                        </m:ctrlPr>
                      </m:dPr>
                      <m:e>
                        <m:r>
                          <a:rPr lang="pt-PT" i="1">
                            <a:solidFill>
                              <a:srgbClr val="000000"/>
                            </a:solidFill>
                            <a:latin typeface="Cambria Math"/>
                          </a:rPr>
                          <m:t>1</m:t>
                        </m:r>
                      </m:e>
                    </m:d>
                    <m:r>
                      <a:rPr lang="pt-PT" i="1">
                        <a:solidFill>
                          <a:srgbClr val="000000"/>
                        </a:solidFill>
                        <a:latin typeface="Cambria Math"/>
                      </a:rPr>
                      <m:t>=</m:t>
                    </m:r>
                    <m:r>
                      <a:rPr lang="pt-PT" i="1">
                        <a:solidFill>
                          <a:srgbClr val="000000"/>
                        </a:solidFill>
                        <a:latin typeface="Cambria Math"/>
                      </a:rPr>
                      <m:t>𝐶</m:t>
                    </m:r>
                    <m:d>
                      <m:dPr>
                        <m:ctrlPr>
                          <a:rPr lang="en-US" i="1">
                            <a:solidFill>
                              <a:srgbClr val="000000"/>
                            </a:solidFill>
                            <a:latin typeface="Cambria Math" panose="02040503050406030204" pitchFamily="18" charset="0"/>
                          </a:rPr>
                        </m:ctrlPr>
                      </m:dPr>
                      <m:e>
                        <m:r>
                          <a:rPr lang="pt-PT" i="1">
                            <a:solidFill>
                              <a:srgbClr val="000000"/>
                            </a:solidFill>
                            <a:latin typeface="Cambria Math"/>
                          </a:rPr>
                          <m:t>0</m:t>
                        </m:r>
                      </m:e>
                    </m:d>
                    <m:r>
                      <a:rPr lang="pt-PT" i="1">
                        <a:solidFill>
                          <a:srgbClr val="000000"/>
                        </a:solidFill>
                        <a:latin typeface="Cambria Math"/>
                      </a:rPr>
                      <m:t>.</m:t>
                    </m:r>
                  </m:oMath>
                </a14:m>
                <a:r>
                  <a:rPr lang="en-US" i="1" dirty="0">
                    <a:solidFill>
                      <a:srgbClr val="000000"/>
                    </a:solidFill>
                    <a:latin typeface="Cambria Math"/>
                  </a:rPr>
                  <a:t> </a:t>
                </a:r>
                <a14:m>
                  <m:oMath xmlns:m="http://schemas.openxmlformats.org/officeDocument/2006/math">
                    <m:d>
                      <m:dPr>
                        <m:ctrlPr>
                          <a:rPr lang="en-US" i="1">
                            <a:solidFill>
                              <a:srgbClr val="000000"/>
                            </a:solidFill>
                            <a:latin typeface="Cambria Math" panose="02040503050406030204" pitchFamily="18" charset="0"/>
                          </a:rPr>
                        </m:ctrlPr>
                      </m:dPr>
                      <m:e>
                        <m:r>
                          <a:rPr lang="pt-PT" i="1">
                            <a:solidFill>
                              <a:srgbClr val="000000"/>
                            </a:solidFill>
                            <a:latin typeface="Cambria Math"/>
                          </a:rPr>
                          <m:t>1+</m:t>
                        </m:r>
                        <m:sSub>
                          <m:sSubPr>
                            <m:ctrlPr>
                              <a:rPr lang="en-US" i="1">
                                <a:solidFill>
                                  <a:srgbClr val="000000"/>
                                </a:solidFill>
                                <a:latin typeface="Cambria Math" panose="02040503050406030204" pitchFamily="18" charset="0"/>
                              </a:rPr>
                            </m:ctrlPr>
                          </m:sSubPr>
                          <m:e>
                            <m:r>
                              <a:rPr lang="pt-PT" i="1">
                                <a:solidFill>
                                  <a:srgbClr val="000000"/>
                                </a:solidFill>
                                <a:latin typeface="Cambria Math"/>
                              </a:rPr>
                              <m:t>𝑇</m:t>
                            </m:r>
                          </m:e>
                          <m:sub>
                            <m:r>
                              <a:rPr lang="pt-PT" i="1">
                                <a:solidFill>
                                  <a:srgbClr val="000000"/>
                                </a:solidFill>
                                <a:latin typeface="Cambria Math"/>
                              </a:rPr>
                              <m:t>𝑎</m:t>
                            </m:r>
                          </m:sub>
                        </m:sSub>
                      </m:e>
                    </m:d>
                  </m:oMath>
                </a14:m>
                <a:endParaRPr lang="en-US" i="1" dirty="0">
                  <a:solidFill>
                    <a:srgbClr val="000000"/>
                  </a:solidFill>
                  <a:latin typeface="Cambria Math"/>
                </a:endParaRPr>
              </a:p>
              <a:p>
                <a:pPr lvl="1" eaLnBrk="0" hangingPunct="0">
                  <a:spcBef>
                    <a:spcPct val="20000"/>
                  </a:spcBef>
                </a:pPr>
                <a:r>
                  <a:rPr lang="en-US" b="1" dirty="0">
                    <a:solidFill>
                      <a:srgbClr val="000000"/>
                    </a:solidFill>
                    <a:latin typeface="+mj-lt"/>
                  </a:rPr>
                  <a:t>and</a:t>
                </a:r>
              </a:p>
              <a:p>
                <a:pPr lvl="1" eaLnBrk="0" hangingPunct="0">
                  <a:spcBef>
                    <a:spcPct val="20000"/>
                  </a:spcBef>
                </a:pPr>
                <a14:m>
                  <m:oMathPara xmlns:m="http://schemas.openxmlformats.org/officeDocument/2006/math">
                    <m:oMathParaPr>
                      <m:jc m:val="centerGroup"/>
                    </m:oMathParaPr>
                    <m:oMath xmlns:m="http://schemas.openxmlformats.org/officeDocument/2006/math">
                      <m:r>
                        <a:rPr lang="pt-PT" i="1">
                          <a:solidFill>
                            <a:srgbClr val="000000"/>
                          </a:solidFill>
                          <a:latin typeface="Cambria Math"/>
                        </a:rPr>
                        <m:t>𝐶</m:t>
                      </m:r>
                      <m:d>
                        <m:dPr>
                          <m:ctrlPr>
                            <a:rPr lang="pt-PT" i="1">
                              <a:solidFill>
                                <a:srgbClr val="000000"/>
                              </a:solidFill>
                              <a:latin typeface="Cambria Math" panose="02040503050406030204" pitchFamily="18" charset="0"/>
                            </a:rPr>
                          </m:ctrlPr>
                        </m:dPr>
                        <m:e>
                          <m:r>
                            <a:rPr lang="pt-PT" i="1">
                              <a:solidFill>
                                <a:srgbClr val="000000"/>
                              </a:solidFill>
                              <a:latin typeface="Cambria Math" panose="02040503050406030204" pitchFamily="18" charset="0"/>
                            </a:rPr>
                            <m:t>𝑘</m:t>
                          </m:r>
                        </m:e>
                      </m:d>
                      <m:r>
                        <a:rPr lang="pt-PT" i="1">
                          <a:solidFill>
                            <a:srgbClr val="000000"/>
                          </a:solidFill>
                          <a:latin typeface="Cambria Math"/>
                        </a:rPr>
                        <m:t>=</m:t>
                      </m:r>
                      <m:r>
                        <a:rPr lang="pt-PT" i="1">
                          <a:solidFill>
                            <a:srgbClr val="000000"/>
                          </a:solidFill>
                          <a:latin typeface="Cambria Math"/>
                        </a:rPr>
                        <m:t>𝐶</m:t>
                      </m:r>
                      <m:d>
                        <m:dPr>
                          <m:ctrlPr>
                            <a:rPr lang="en-US" i="1">
                              <a:solidFill>
                                <a:srgbClr val="000000"/>
                              </a:solidFill>
                              <a:latin typeface="Cambria Math" panose="02040503050406030204" pitchFamily="18" charset="0"/>
                            </a:rPr>
                          </m:ctrlPr>
                        </m:dPr>
                        <m:e>
                          <m:r>
                            <a:rPr lang="pt-PT" i="1">
                              <a:solidFill>
                                <a:srgbClr val="000000"/>
                              </a:solidFill>
                              <a:latin typeface="Cambria Math"/>
                            </a:rPr>
                            <m:t>0</m:t>
                          </m:r>
                        </m:e>
                      </m:d>
                      <m:r>
                        <a:rPr lang="pt-PT" i="1">
                          <a:solidFill>
                            <a:srgbClr val="000000"/>
                          </a:solidFill>
                          <a:latin typeface="Cambria Math"/>
                        </a:rPr>
                        <m:t>.</m:t>
                      </m:r>
                      <m:sSup>
                        <m:sSupPr>
                          <m:ctrlPr>
                            <a:rPr lang="pt-PT" i="1">
                              <a:solidFill>
                                <a:srgbClr val="000000"/>
                              </a:solidFill>
                              <a:latin typeface="Cambria Math" panose="02040503050406030204" pitchFamily="18" charset="0"/>
                            </a:rPr>
                          </m:ctrlPr>
                        </m:sSupPr>
                        <m:e>
                          <m:d>
                            <m:dPr>
                              <m:ctrlPr>
                                <a:rPr lang="en-US" i="1">
                                  <a:solidFill>
                                    <a:srgbClr val="000000"/>
                                  </a:solidFill>
                                  <a:latin typeface="Cambria Math" panose="02040503050406030204" pitchFamily="18" charset="0"/>
                                </a:rPr>
                              </m:ctrlPr>
                            </m:dPr>
                            <m:e>
                              <m:r>
                                <a:rPr lang="pt-PT" i="1">
                                  <a:solidFill>
                                    <a:srgbClr val="000000"/>
                                  </a:solidFill>
                                  <a:latin typeface="Cambria Math"/>
                                </a:rPr>
                                <m:t>1+</m:t>
                              </m:r>
                              <m:sSub>
                                <m:sSubPr>
                                  <m:ctrlPr>
                                    <a:rPr lang="en-US" i="1">
                                      <a:solidFill>
                                        <a:srgbClr val="000000"/>
                                      </a:solidFill>
                                      <a:latin typeface="Cambria Math" panose="02040503050406030204" pitchFamily="18" charset="0"/>
                                    </a:rPr>
                                  </m:ctrlPr>
                                </m:sSubPr>
                                <m:e>
                                  <m:r>
                                    <a:rPr lang="pt-PT" i="1">
                                      <a:solidFill>
                                        <a:srgbClr val="000000"/>
                                      </a:solidFill>
                                      <a:latin typeface="Cambria Math"/>
                                    </a:rPr>
                                    <m:t>𝑇</m:t>
                                  </m:r>
                                </m:e>
                                <m:sub>
                                  <m:r>
                                    <a:rPr lang="pt-PT" i="1">
                                      <a:solidFill>
                                        <a:srgbClr val="000000"/>
                                      </a:solidFill>
                                      <a:latin typeface="Cambria Math"/>
                                    </a:rPr>
                                    <m:t>𝑎</m:t>
                                  </m:r>
                                </m:sub>
                              </m:sSub>
                            </m:e>
                          </m:d>
                        </m:e>
                        <m:sup>
                          <m:r>
                            <a:rPr lang="pt-PT" i="1">
                              <a:solidFill>
                                <a:srgbClr val="000000"/>
                              </a:solidFill>
                              <a:latin typeface="Cambria Math" panose="02040503050406030204" pitchFamily="18" charset="0"/>
                            </a:rPr>
                            <m:t>𝑘</m:t>
                          </m:r>
                        </m:sup>
                      </m:sSup>
                    </m:oMath>
                  </m:oMathPara>
                </a14:m>
                <a:endParaRPr lang="en-US" i="1" dirty="0">
                  <a:solidFill>
                    <a:srgbClr val="000000"/>
                  </a:solidFill>
                  <a:latin typeface="Cambria Math"/>
                </a:endParaRPr>
              </a:p>
            </p:txBody>
          </p:sp>
        </mc:Choice>
        <mc:Fallback>
          <p:sp>
            <p:nvSpPr>
              <p:cNvPr id="29" name="TextBox 28"/>
              <p:cNvSpPr txBox="1">
                <a:spLocks noRot="1" noChangeAspect="1" noMove="1" noResize="1" noEditPoints="1" noAdjustHandles="1" noChangeArrowheads="1" noChangeShapeType="1" noTextEdit="1"/>
              </p:cNvSpPr>
              <p:nvPr/>
            </p:nvSpPr>
            <p:spPr>
              <a:xfrm>
                <a:off x="2704067" y="5229204"/>
                <a:ext cx="2964722" cy="983667"/>
              </a:xfrm>
              <a:prstGeom prst="rect">
                <a:avLst/>
              </a:prstGeom>
              <a:blipFill>
                <a:blip r:embed="rId4"/>
                <a:stretch>
                  <a:fillRect/>
                </a:stretch>
              </a:blipFill>
            </p:spPr>
            <p:txBody>
              <a:bodyPr/>
              <a:lstStyle/>
              <a:p>
                <a:r>
                  <a:rPr lang="pt-PT">
                    <a:noFill/>
                  </a:rPr>
                  <a:t> </a:t>
                </a:r>
              </a:p>
            </p:txBody>
          </p:sp>
        </mc:Fallback>
      </mc:AlternateContent>
    </p:spTree>
    <p:extLst>
      <p:ext uri="{BB962C8B-B14F-4D97-AF65-F5344CB8AC3E}">
        <p14:creationId xmlns:p14="http://schemas.microsoft.com/office/powerpoint/2010/main" val="3855936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r>
              <a:rPr lang="pt-PT" b="1" dirty="0">
                <a:solidFill>
                  <a:srgbClr val="000000"/>
                </a:solidFill>
              </a:rPr>
              <a:t>Money Time Vale (2):</a:t>
            </a:r>
            <a:endParaRPr lang="en-US" dirty="0"/>
          </a:p>
        </p:txBody>
      </p:sp>
      <p:sp>
        <p:nvSpPr>
          <p:cNvPr id="4" name="Slide Number Placeholder 3"/>
          <p:cNvSpPr>
            <a:spLocks noGrp="1"/>
          </p:cNvSpPr>
          <p:nvPr>
            <p:ph type="sldNum" sz="quarter" idx="10"/>
          </p:nvPr>
        </p:nvSpPr>
        <p:spPr/>
        <p:txBody>
          <a:bodyPr/>
          <a:lstStyle/>
          <a:p>
            <a:pPr>
              <a:defRPr/>
            </a:pPr>
            <a:fld id="{7A7D64B5-3825-4A68-989D-A6330152079C}" type="slidenum">
              <a:rPr lang="pt-PT" smtClean="0"/>
              <a:pPr>
                <a:defRPr/>
              </a:pPr>
              <a:t>22</a:t>
            </a:fld>
            <a:endParaRPr lang="pt-PT" dirty="0"/>
          </a:p>
        </p:txBody>
      </p:sp>
      <mc:AlternateContent xmlns:mc="http://schemas.openxmlformats.org/markup-compatibility/2006">
        <mc:Choice xmlns:a14="http://schemas.microsoft.com/office/drawing/2010/main" Requires="a14">
          <p:sp>
            <p:nvSpPr>
              <p:cNvPr id="21" name="Rectangle 3"/>
              <p:cNvSpPr txBox="1">
                <a:spLocks noChangeArrowheads="1"/>
              </p:cNvSpPr>
              <p:nvPr/>
            </p:nvSpPr>
            <p:spPr bwMode="auto">
              <a:xfrm>
                <a:off x="323528" y="980728"/>
                <a:ext cx="8196150" cy="51845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lvl="1">
                  <a:buFont typeface="Wingdings" pitchFamily="2" charset="2"/>
                  <a:buChar char="§"/>
                </a:pPr>
                <a:endParaRPr lang="en-US" sz="1800" b="1" kern="0" dirty="0">
                  <a:solidFill>
                    <a:srgbClr val="000000"/>
                  </a:solidFill>
                  <a:latin typeface="+mj-lt"/>
                </a:endParaRPr>
              </a:p>
              <a:p>
                <a:pPr marL="457200" lvl="1" indent="0">
                  <a:buNone/>
                </a:pPr>
                <a:endParaRPr lang="en-US" sz="1800" b="1" kern="0" dirty="0">
                  <a:solidFill>
                    <a:srgbClr val="000000"/>
                  </a:solidFill>
                  <a:latin typeface="+mj-lt"/>
                </a:endParaRPr>
              </a:p>
              <a:p>
                <a:pPr lvl="1">
                  <a:buFont typeface="Wingdings" pitchFamily="2" charset="2"/>
                  <a:buChar char="§"/>
                </a:pPr>
                <a:r>
                  <a:rPr lang="pt-PT" sz="1800" b="1" kern="0" dirty="0">
                    <a:solidFill>
                      <a:srgbClr val="000000"/>
                    </a:solidFill>
                    <a:latin typeface="+mj-lt"/>
                  </a:rPr>
                  <a:t>T</a:t>
                </a:r>
                <a:r>
                  <a:rPr lang="en-US" sz="1800" b="1" kern="0" dirty="0">
                    <a:solidFill>
                      <a:srgbClr val="000000"/>
                    </a:solidFill>
                    <a:latin typeface="+mj-lt"/>
                  </a:rPr>
                  <a:t>hen, the </a:t>
                </a:r>
                <a:r>
                  <a:rPr lang="en-US" sz="1800" b="1" kern="0" dirty="0">
                    <a:solidFill>
                      <a:srgbClr val="FF0000"/>
                    </a:solidFill>
                    <a:latin typeface="+mj-lt"/>
                  </a:rPr>
                  <a:t>Net Future Value (NFV)</a:t>
                </a:r>
                <a:r>
                  <a:rPr lang="en-US" sz="1800" b="1" kern="0" dirty="0">
                    <a:solidFill>
                      <a:srgbClr val="000000"/>
                    </a:solidFill>
                    <a:latin typeface="+mj-lt"/>
                  </a:rPr>
                  <a:t> of capital 𝐶(0), if subject to an actualization rate </a:t>
                </a:r>
                <a14:m>
                  <m:oMath xmlns:m="http://schemas.openxmlformats.org/officeDocument/2006/math">
                    <m:sSub>
                      <m:sSubPr>
                        <m:ctrlPr>
                          <a:rPr lang="en-US" sz="1800" i="1">
                            <a:solidFill>
                              <a:srgbClr val="000000"/>
                            </a:solidFill>
                            <a:latin typeface="Cambria Math" panose="02040503050406030204" pitchFamily="18" charset="0"/>
                          </a:rPr>
                        </m:ctrlPr>
                      </m:sSubPr>
                      <m:e>
                        <m:r>
                          <a:rPr lang="pt-PT" sz="1800" i="1">
                            <a:solidFill>
                              <a:srgbClr val="000000"/>
                            </a:solidFill>
                            <a:latin typeface="Cambria Math"/>
                          </a:rPr>
                          <m:t>𝑇</m:t>
                        </m:r>
                      </m:e>
                      <m:sub>
                        <m:r>
                          <a:rPr lang="pt-PT" sz="1800" i="1">
                            <a:solidFill>
                              <a:srgbClr val="000000"/>
                            </a:solidFill>
                            <a:latin typeface="Cambria Math"/>
                          </a:rPr>
                          <m:t>𝑎</m:t>
                        </m:r>
                      </m:sub>
                    </m:sSub>
                  </m:oMath>
                </a14:m>
                <a:r>
                  <a:rPr lang="en-US" sz="1800" b="1" kern="0" dirty="0">
                    <a:solidFill>
                      <a:srgbClr val="000000"/>
                    </a:solidFill>
                    <a:latin typeface="+mj-lt"/>
                  </a:rPr>
                  <a:t>, will be given by the following  formulas: </a:t>
                </a: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endParaRPr lang="en-US" sz="1800" b="1" kern="0" dirty="0">
                  <a:solidFill>
                    <a:srgbClr val="000000"/>
                  </a:solidFill>
                  <a:latin typeface="+mj-lt"/>
                </a:endParaRP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endParaRPr lang="pt-PT" sz="1400" b="1" kern="0" dirty="0">
                  <a:solidFill>
                    <a:srgbClr val="000000"/>
                  </a:solidFill>
                  <a:latin typeface="+mj-lt"/>
                </a:endParaRPr>
              </a:p>
              <a:p>
                <a:pPr marL="857250" lvl="2" indent="0">
                  <a:buNone/>
                </a:pPr>
                <a14:m>
                  <m:oMath xmlns:m="http://schemas.openxmlformats.org/officeDocument/2006/math">
                    <m:r>
                      <a:rPr lang="pt-PT" sz="1800" i="1">
                        <a:solidFill>
                          <a:srgbClr val="000000"/>
                        </a:solidFill>
                        <a:latin typeface="Cambria Math"/>
                      </a:rPr>
                      <m:t>𝐶</m:t>
                    </m:r>
                    <m:d>
                      <m:dPr>
                        <m:ctrlPr>
                          <a:rPr lang="pt-PT" sz="1800" i="1">
                            <a:solidFill>
                              <a:srgbClr val="000000"/>
                            </a:solidFill>
                            <a:latin typeface="Cambria Math" panose="02040503050406030204" pitchFamily="18" charset="0"/>
                          </a:rPr>
                        </m:ctrlPr>
                      </m:dPr>
                      <m:e>
                        <m:r>
                          <a:rPr lang="pt-PT" sz="1800" i="1">
                            <a:solidFill>
                              <a:srgbClr val="000000"/>
                            </a:solidFill>
                            <a:latin typeface="Cambria Math"/>
                          </a:rPr>
                          <m:t>𝑘</m:t>
                        </m:r>
                      </m:e>
                    </m:d>
                    <m:r>
                      <a:rPr lang="pt-PT" sz="1800" i="1">
                        <a:solidFill>
                          <a:srgbClr val="000000"/>
                        </a:solidFill>
                        <a:latin typeface="Cambria Math"/>
                      </a:rPr>
                      <m:t>=</m:t>
                    </m:r>
                    <m:r>
                      <a:rPr lang="pt-PT" sz="1800" i="1">
                        <a:solidFill>
                          <a:srgbClr val="000000"/>
                        </a:solidFill>
                        <a:latin typeface="Cambria Math"/>
                      </a:rPr>
                      <m:t>𝐶</m:t>
                    </m:r>
                    <m:d>
                      <m:dPr>
                        <m:ctrlPr>
                          <a:rPr lang="en-US" sz="1800" i="1">
                            <a:solidFill>
                              <a:srgbClr val="000000"/>
                            </a:solidFill>
                            <a:latin typeface="Cambria Math" panose="02040503050406030204" pitchFamily="18" charset="0"/>
                          </a:rPr>
                        </m:ctrlPr>
                      </m:dPr>
                      <m:e>
                        <m:r>
                          <a:rPr lang="pt-PT" sz="1800" i="1">
                            <a:solidFill>
                              <a:srgbClr val="000000"/>
                            </a:solidFill>
                            <a:latin typeface="Cambria Math"/>
                          </a:rPr>
                          <m:t>0</m:t>
                        </m:r>
                      </m:e>
                    </m:d>
                    <m:r>
                      <a:rPr lang="pt-PT" sz="1800" i="1">
                        <a:solidFill>
                          <a:srgbClr val="000000"/>
                        </a:solidFill>
                        <a:latin typeface="Cambria Math"/>
                      </a:rPr>
                      <m:t>.</m:t>
                    </m:r>
                    <m:sSup>
                      <m:sSupPr>
                        <m:ctrlPr>
                          <a:rPr lang="en-US" sz="1800" i="1">
                            <a:solidFill>
                              <a:srgbClr val="000000"/>
                            </a:solidFill>
                            <a:latin typeface="Cambria Math" panose="02040503050406030204" pitchFamily="18" charset="0"/>
                          </a:rPr>
                        </m:ctrlPr>
                      </m:sSupPr>
                      <m:e>
                        <m:d>
                          <m:dPr>
                            <m:ctrlPr>
                              <a:rPr lang="en-US" sz="1800" i="1">
                                <a:solidFill>
                                  <a:srgbClr val="000000"/>
                                </a:solidFill>
                                <a:latin typeface="Cambria Math" panose="02040503050406030204" pitchFamily="18" charset="0"/>
                              </a:rPr>
                            </m:ctrlPr>
                          </m:dPr>
                          <m:e>
                            <m:r>
                              <a:rPr lang="pt-PT" sz="1800" i="1">
                                <a:solidFill>
                                  <a:srgbClr val="000000"/>
                                </a:solidFill>
                                <a:latin typeface="Cambria Math"/>
                              </a:rPr>
                              <m:t>1+</m:t>
                            </m:r>
                            <m:sSub>
                              <m:sSubPr>
                                <m:ctrlPr>
                                  <a:rPr lang="en-US" sz="1800" i="1">
                                    <a:solidFill>
                                      <a:srgbClr val="000000"/>
                                    </a:solidFill>
                                    <a:latin typeface="Cambria Math" panose="02040503050406030204" pitchFamily="18" charset="0"/>
                                  </a:rPr>
                                </m:ctrlPr>
                              </m:sSubPr>
                              <m:e>
                                <m:r>
                                  <a:rPr lang="pt-PT" sz="1800" i="1">
                                    <a:solidFill>
                                      <a:srgbClr val="000000"/>
                                    </a:solidFill>
                                    <a:latin typeface="Cambria Math"/>
                                  </a:rPr>
                                  <m:t>𝑇</m:t>
                                </m:r>
                              </m:e>
                              <m:sub>
                                <m:r>
                                  <a:rPr lang="pt-PT" sz="1800" i="1">
                                    <a:solidFill>
                                      <a:srgbClr val="000000"/>
                                    </a:solidFill>
                                    <a:latin typeface="Cambria Math"/>
                                  </a:rPr>
                                  <m:t>𝑎</m:t>
                                </m:r>
                              </m:sub>
                            </m:sSub>
                          </m:e>
                        </m:d>
                      </m:e>
                      <m:sup>
                        <m:r>
                          <a:rPr lang="pt-PT" sz="1800" i="1">
                            <a:solidFill>
                              <a:srgbClr val="000000"/>
                            </a:solidFill>
                            <a:latin typeface="Cambria Math"/>
                          </a:rPr>
                          <m:t>𝑘</m:t>
                        </m:r>
                      </m:sup>
                    </m:sSup>
                    <m:r>
                      <a:rPr lang="pt-PT" sz="1800" i="1">
                        <a:solidFill>
                          <a:srgbClr val="000000"/>
                        </a:solidFill>
                        <a:latin typeface="Cambria Math"/>
                      </a:rPr>
                      <m:t> </m:t>
                    </m:r>
                  </m:oMath>
                </a14:m>
                <a:r>
                  <a:rPr lang="pt-PT" sz="1400" b="1" kern="0" dirty="0">
                    <a:solidFill>
                      <a:srgbClr val="000000"/>
                    </a:solidFill>
                    <a:latin typeface="+mj-lt"/>
                  </a:rPr>
                  <a:t>= Net Future </a:t>
                </a:r>
                <a:r>
                  <a:rPr lang="pt-PT" sz="1400" b="1" kern="0" dirty="0" err="1">
                    <a:solidFill>
                      <a:srgbClr val="000000"/>
                    </a:solidFill>
                    <a:latin typeface="+mj-lt"/>
                  </a:rPr>
                  <a:t>Value</a:t>
                </a:r>
                <a:r>
                  <a:rPr lang="pt-PT" sz="1400" b="1" kern="0" dirty="0">
                    <a:solidFill>
                      <a:srgbClr val="000000"/>
                    </a:solidFill>
                    <a:latin typeface="+mj-lt"/>
                  </a:rPr>
                  <a:t> </a:t>
                </a:r>
                <a:r>
                  <a:rPr lang="pt-PT" sz="1400" b="1" kern="0" dirty="0" err="1">
                    <a:solidFill>
                      <a:srgbClr val="000000"/>
                    </a:solidFill>
                    <a:latin typeface="+mj-lt"/>
                  </a:rPr>
                  <a:t>of</a:t>
                </a:r>
                <a:r>
                  <a:rPr lang="pt-PT" sz="1400" b="1" kern="0" dirty="0">
                    <a:solidFill>
                      <a:srgbClr val="000000"/>
                    </a:solidFill>
                    <a:latin typeface="+mj-lt"/>
                  </a:rPr>
                  <a:t> C(0) </a:t>
                </a:r>
                <a:r>
                  <a:rPr lang="pt-PT" sz="1400" b="1" kern="0" dirty="0" err="1">
                    <a:solidFill>
                      <a:srgbClr val="000000"/>
                    </a:solidFill>
                    <a:latin typeface="+mj-lt"/>
                  </a:rPr>
                  <a:t>at</a:t>
                </a:r>
                <a:r>
                  <a:rPr lang="pt-PT" sz="1400" b="1" kern="0" dirty="0">
                    <a:solidFill>
                      <a:srgbClr val="000000"/>
                    </a:solidFill>
                    <a:latin typeface="+mj-lt"/>
                  </a:rPr>
                  <a:t> time K</a:t>
                </a:r>
              </a:p>
              <a:p>
                <a:pPr marL="457200" lvl="1" indent="0">
                  <a:buNone/>
                </a:pPr>
                <a:endParaRPr lang="pt-PT" sz="1100" b="1" kern="0" dirty="0">
                  <a:solidFill>
                    <a:srgbClr val="000000"/>
                  </a:solidFill>
                  <a:latin typeface="+mj-lt"/>
                </a:endParaRPr>
              </a:p>
              <a:p>
                <a:pPr marL="457200" lvl="1" indent="0">
                  <a:buNone/>
                </a:pPr>
                <a:endParaRPr lang="pt-PT" sz="1100" b="1" kern="0" dirty="0">
                  <a:solidFill>
                    <a:srgbClr val="000000"/>
                  </a:solidFill>
                  <a:latin typeface="+mj-lt"/>
                </a:endParaRPr>
              </a:p>
            </p:txBody>
          </p:sp>
        </mc:Choice>
        <mc:Fallback>
          <p:sp>
            <p:nvSpPr>
              <p:cNvPr id="21" name="Rectangle 3"/>
              <p:cNvSpPr txBox="1">
                <a:spLocks noRot="1" noChangeAspect="1" noMove="1" noResize="1" noEditPoints="1" noAdjustHandles="1" noChangeArrowheads="1" noChangeShapeType="1" noTextEdit="1"/>
              </p:cNvSpPr>
              <p:nvPr/>
            </p:nvSpPr>
            <p:spPr bwMode="auto">
              <a:xfrm>
                <a:off x="323528" y="980728"/>
                <a:ext cx="8196150" cy="5184576"/>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PT">
                    <a:noFill/>
                  </a:rPr>
                  <a:t> </a:t>
                </a:r>
              </a:p>
            </p:txBody>
          </p:sp>
        </mc:Fallback>
      </mc:AlternateContent>
      <p:grpSp>
        <p:nvGrpSpPr>
          <p:cNvPr id="87" name="Group 86"/>
          <p:cNvGrpSpPr/>
          <p:nvPr/>
        </p:nvGrpSpPr>
        <p:grpSpPr>
          <a:xfrm>
            <a:off x="1053305" y="2780932"/>
            <a:ext cx="7135129" cy="1388971"/>
            <a:chOff x="549245" y="1412776"/>
            <a:chExt cx="7135129" cy="1388971"/>
          </a:xfrm>
        </p:grpSpPr>
        <p:grpSp>
          <p:nvGrpSpPr>
            <p:cNvPr id="88" name="Group 87"/>
            <p:cNvGrpSpPr/>
            <p:nvPr/>
          </p:nvGrpSpPr>
          <p:grpSpPr>
            <a:xfrm>
              <a:off x="549245" y="1628800"/>
              <a:ext cx="6918716" cy="1172947"/>
              <a:chOff x="549245" y="1832191"/>
              <a:chExt cx="6918716" cy="1172947"/>
            </a:xfrm>
          </p:grpSpPr>
          <p:grpSp>
            <p:nvGrpSpPr>
              <p:cNvPr id="96" name="Group 2"/>
              <p:cNvGrpSpPr>
                <a:grpSpLocks/>
              </p:cNvGrpSpPr>
              <p:nvPr/>
            </p:nvGrpSpPr>
            <p:grpSpPr bwMode="auto">
              <a:xfrm rot="10800000">
                <a:off x="971550" y="2432050"/>
                <a:ext cx="1223963" cy="276225"/>
                <a:chOff x="0" y="0"/>
                <a:chExt cx="19990" cy="19954"/>
              </a:xfrm>
            </p:grpSpPr>
            <p:sp>
              <p:nvSpPr>
                <p:cNvPr id="107" name="Freeform 3"/>
                <p:cNvSpPr>
                  <a:spLocks/>
                </p:cNvSpPr>
                <p:nvPr/>
              </p:nvSpPr>
              <p:spPr bwMode="auto">
                <a:xfrm>
                  <a:off x="788" y="0"/>
                  <a:ext cx="19202" cy="19725"/>
                </a:xfrm>
                <a:custGeom>
                  <a:avLst/>
                  <a:gdLst>
                    <a:gd name="T0" fmla="*/ 18425 w 20000"/>
                    <a:gd name="T1" fmla="*/ 19409 h 20000"/>
                    <a:gd name="T2" fmla="*/ 18376 w 20000"/>
                    <a:gd name="T3" fmla="*/ 17693 h 20000"/>
                    <a:gd name="T4" fmla="*/ 18237 w 20000"/>
                    <a:gd name="T5" fmla="*/ 15752 h 20000"/>
                    <a:gd name="T6" fmla="*/ 17948 w 20000"/>
                    <a:gd name="T7" fmla="*/ 14038 h 20000"/>
                    <a:gd name="T8" fmla="*/ 17610 w 20000"/>
                    <a:gd name="T9" fmla="*/ 12322 h 20000"/>
                    <a:gd name="T10" fmla="*/ 17181 w 20000"/>
                    <a:gd name="T11" fmla="*/ 10562 h 20000"/>
                    <a:gd name="T12" fmla="*/ 16664 w 20000"/>
                    <a:gd name="T13" fmla="*/ 9073 h 20000"/>
                    <a:gd name="T14" fmla="*/ 16086 w 20000"/>
                    <a:gd name="T15" fmla="*/ 7583 h 20000"/>
                    <a:gd name="T16" fmla="*/ 15469 w 20000"/>
                    <a:gd name="T17" fmla="*/ 6049 h 20000"/>
                    <a:gd name="T18" fmla="*/ 14762 w 20000"/>
                    <a:gd name="T19" fmla="*/ 4739 h 20000"/>
                    <a:gd name="T20" fmla="*/ 13996 w 20000"/>
                    <a:gd name="T21" fmla="*/ 3701 h 20000"/>
                    <a:gd name="T22" fmla="*/ 12373 w 20000"/>
                    <a:gd name="T23" fmla="*/ 1760 h 20000"/>
                    <a:gd name="T24" fmla="*/ 10662 w 20000"/>
                    <a:gd name="T25" fmla="*/ 452 h 20000"/>
                    <a:gd name="T26" fmla="*/ 9806 w 20000"/>
                    <a:gd name="T27" fmla="*/ 226 h 20000"/>
                    <a:gd name="T28" fmla="*/ 8899 w 20000"/>
                    <a:gd name="T29" fmla="*/ 0 h 20000"/>
                    <a:gd name="T30" fmla="*/ 7525 w 20000"/>
                    <a:gd name="T31" fmla="*/ 226 h 20000"/>
                    <a:gd name="T32" fmla="*/ 6142 w 20000"/>
                    <a:gd name="T33" fmla="*/ 1084 h 20000"/>
                    <a:gd name="T34" fmla="*/ 4808 w 20000"/>
                    <a:gd name="T35" fmla="*/ 2166 h 20000"/>
                    <a:gd name="T36" fmla="*/ 3573 w 20000"/>
                    <a:gd name="T37" fmla="*/ 3882 h 20000"/>
                    <a:gd name="T38" fmla="*/ 2479 w 20000"/>
                    <a:gd name="T39" fmla="*/ 5823 h 20000"/>
                    <a:gd name="T40" fmla="*/ 1473 w 20000"/>
                    <a:gd name="T41" fmla="*/ 7989 h 20000"/>
                    <a:gd name="T42" fmla="*/ 617 w 20000"/>
                    <a:gd name="T43" fmla="*/ 10562 h 20000"/>
                    <a:gd name="T44" fmla="*/ 289 w 20000"/>
                    <a:gd name="T45" fmla="*/ 11871 h 20000"/>
                    <a:gd name="T46" fmla="*/ 0 w 20000"/>
                    <a:gd name="T47" fmla="*/ 13180 h 200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000"/>
                    <a:gd name="T73" fmla="*/ 0 h 20000"/>
                    <a:gd name="T74" fmla="*/ 20000 w 20000"/>
                    <a:gd name="T75" fmla="*/ 20000 h 200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000" h="20000">
                      <a:moveTo>
                        <a:pt x="19989" y="19954"/>
                      </a:moveTo>
                      <a:lnTo>
                        <a:pt x="19935" y="18190"/>
                      </a:lnTo>
                      <a:lnTo>
                        <a:pt x="19784" y="16195"/>
                      </a:lnTo>
                      <a:lnTo>
                        <a:pt x="19471" y="14432"/>
                      </a:lnTo>
                      <a:lnTo>
                        <a:pt x="19104" y="12668"/>
                      </a:lnTo>
                      <a:lnTo>
                        <a:pt x="18639" y="10858"/>
                      </a:lnTo>
                      <a:lnTo>
                        <a:pt x="18078" y="9327"/>
                      </a:lnTo>
                      <a:lnTo>
                        <a:pt x="17451" y="7796"/>
                      </a:lnTo>
                      <a:lnTo>
                        <a:pt x="16782" y="6218"/>
                      </a:lnTo>
                      <a:lnTo>
                        <a:pt x="16015" y="4872"/>
                      </a:lnTo>
                      <a:lnTo>
                        <a:pt x="15184" y="3805"/>
                      </a:lnTo>
                      <a:lnTo>
                        <a:pt x="13423" y="1810"/>
                      </a:lnTo>
                      <a:lnTo>
                        <a:pt x="11566" y="464"/>
                      </a:lnTo>
                      <a:lnTo>
                        <a:pt x="10637" y="232"/>
                      </a:lnTo>
                      <a:lnTo>
                        <a:pt x="9654" y="0"/>
                      </a:lnTo>
                      <a:lnTo>
                        <a:pt x="8164" y="232"/>
                      </a:lnTo>
                      <a:lnTo>
                        <a:pt x="6663" y="1114"/>
                      </a:lnTo>
                      <a:lnTo>
                        <a:pt x="5216" y="2227"/>
                      </a:lnTo>
                      <a:lnTo>
                        <a:pt x="3877" y="3991"/>
                      </a:lnTo>
                      <a:lnTo>
                        <a:pt x="2689" y="5986"/>
                      </a:lnTo>
                      <a:lnTo>
                        <a:pt x="1598" y="8213"/>
                      </a:lnTo>
                      <a:lnTo>
                        <a:pt x="670" y="10858"/>
                      </a:lnTo>
                      <a:lnTo>
                        <a:pt x="313" y="12204"/>
                      </a:lnTo>
                      <a:lnTo>
                        <a:pt x="0" y="13550"/>
                      </a:lnTo>
                    </a:path>
                  </a:pathLst>
                </a:custGeom>
                <a:noFill/>
                <a:ln w="8890" cap="flat">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 name="Freeform 4"/>
                <p:cNvSpPr>
                  <a:spLocks/>
                </p:cNvSpPr>
                <p:nvPr/>
              </p:nvSpPr>
              <p:spPr bwMode="auto">
                <a:xfrm>
                  <a:off x="0" y="12036"/>
                  <a:ext cx="1493" cy="7918"/>
                </a:xfrm>
                <a:custGeom>
                  <a:avLst/>
                  <a:gdLst>
                    <a:gd name="T0" fmla="*/ 0 w 20000"/>
                    <a:gd name="T1" fmla="*/ 0 h 20000"/>
                    <a:gd name="T2" fmla="*/ 11 w 20000"/>
                    <a:gd name="T3" fmla="*/ 3117 h 20000"/>
                    <a:gd name="T4" fmla="*/ 111 w 20000"/>
                    <a:gd name="T5" fmla="*/ 1124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1944" y="19884"/>
                      </a:lnTo>
                      <a:lnTo>
                        <a:pt x="19861" y="7168"/>
                      </a:lnTo>
                      <a:lnTo>
                        <a:pt x="0" y="0"/>
                      </a:lnTo>
                      <a:close/>
                    </a:path>
                  </a:pathLst>
                </a:custGeom>
                <a:solidFill>
                  <a:srgbClr val="000000"/>
                </a:solidFill>
                <a:ln>
                  <a:noFill/>
                </a:ln>
                <a:extLst>
                  <a:ext uri="{91240B29-F687-4F45-9708-019B960494DF}">
                    <a14:hiddenLine xmlns:a14="http://schemas.microsoft.com/office/drawing/2010/main" w="0" cap="flat">
                      <a:solidFill>
                        <a:srgbClr val="000000"/>
                      </a:solidFill>
                      <a:round/>
                      <a:headEnd type="none" w="med" len="med"/>
                      <a:tailEnd type="none" w="med" len="med"/>
                    </a14:hiddenLine>
                  </a:ext>
                </a:extLst>
              </p:spPr>
              <p:txBody>
                <a:bodyPr/>
                <a:lstStyle/>
                <a:p>
                  <a:endParaRPr lang="en-US"/>
                </a:p>
              </p:txBody>
            </p:sp>
          </p:grpSp>
          <p:grpSp>
            <p:nvGrpSpPr>
              <p:cNvPr id="97" name="Group 2"/>
              <p:cNvGrpSpPr>
                <a:grpSpLocks/>
              </p:cNvGrpSpPr>
              <p:nvPr/>
            </p:nvGrpSpPr>
            <p:grpSpPr bwMode="auto">
              <a:xfrm rot="10800000">
                <a:off x="992187" y="2428874"/>
                <a:ext cx="2462229" cy="423863"/>
                <a:chOff x="0" y="0"/>
                <a:chExt cx="19990" cy="19954"/>
              </a:xfrm>
            </p:grpSpPr>
            <p:sp>
              <p:nvSpPr>
                <p:cNvPr id="105" name="Freeform 3"/>
                <p:cNvSpPr>
                  <a:spLocks/>
                </p:cNvSpPr>
                <p:nvPr/>
              </p:nvSpPr>
              <p:spPr bwMode="auto">
                <a:xfrm>
                  <a:off x="788" y="0"/>
                  <a:ext cx="19202" cy="19725"/>
                </a:xfrm>
                <a:custGeom>
                  <a:avLst/>
                  <a:gdLst>
                    <a:gd name="T0" fmla="*/ 18425 w 20000"/>
                    <a:gd name="T1" fmla="*/ 19409 h 20000"/>
                    <a:gd name="T2" fmla="*/ 18376 w 20000"/>
                    <a:gd name="T3" fmla="*/ 17693 h 20000"/>
                    <a:gd name="T4" fmla="*/ 18237 w 20000"/>
                    <a:gd name="T5" fmla="*/ 15752 h 20000"/>
                    <a:gd name="T6" fmla="*/ 17948 w 20000"/>
                    <a:gd name="T7" fmla="*/ 14038 h 20000"/>
                    <a:gd name="T8" fmla="*/ 17610 w 20000"/>
                    <a:gd name="T9" fmla="*/ 12322 h 20000"/>
                    <a:gd name="T10" fmla="*/ 17181 w 20000"/>
                    <a:gd name="T11" fmla="*/ 10562 h 20000"/>
                    <a:gd name="T12" fmla="*/ 16664 w 20000"/>
                    <a:gd name="T13" fmla="*/ 9073 h 20000"/>
                    <a:gd name="T14" fmla="*/ 16086 w 20000"/>
                    <a:gd name="T15" fmla="*/ 7583 h 20000"/>
                    <a:gd name="T16" fmla="*/ 15469 w 20000"/>
                    <a:gd name="T17" fmla="*/ 6049 h 20000"/>
                    <a:gd name="T18" fmla="*/ 14762 w 20000"/>
                    <a:gd name="T19" fmla="*/ 4739 h 20000"/>
                    <a:gd name="T20" fmla="*/ 13996 w 20000"/>
                    <a:gd name="T21" fmla="*/ 3701 h 20000"/>
                    <a:gd name="T22" fmla="*/ 12373 w 20000"/>
                    <a:gd name="T23" fmla="*/ 1760 h 20000"/>
                    <a:gd name="T24" fmla="*/ 10662 w 20000"/>
                    <a:gd name="T25" fmla="*/ 452 h 20000"/>
                    <a:gd name="T26" fmla="*/ 9806 w 20000"/>
                    <a:gd name="T27" fmla="*/ 226 h 20000"/>
                    <a:gd name="T28" fmla="*/ 8899 w 20000"/>
                    <a:gd name="T29" fmla="*/ 0 h 20000"/>
                    <a:gd name="T30" fmla="*/ 7525 w 20000"/>
                    <a:gd name="T31" fmla="*/ 226 h 20000"/>
                    <a:gd name="T32" fmla="*/ 6142 w 20000"/>
                    <a:gd name="T33" fmla="*/ 1084 h 20000"/>
                    <a:gd name="T34" fmla="*/ 4808 w 20000"/>
                    <a:gd name="T35" fmla="*/ 2166 h 20000"/>
                    <a:gd name="T36" fmla="*/ 3573 w 20000"/>
                    <a:gd name="T37" fmla="*/ 3882 h 20000"/>
                    <a:gd name="T38" fmla="*/ 2479 w 20000"/>
                    <a:gd name="T39" fmla="*/ 5823 h 20000"/>
                    <a:gd name="T40" fmla="*/ 1473 w 20000"/>
                    <a:gd name="T41" fmla="*/ 7989 h 20000"/>
                    <a:gd name="T42" fmla="*/ 617 w 20000"/>
                    <a:gd name="T43" fmla="*/ 10562 h 20000"/>
                    <a:gd name="T44" fmla="*/ 289 w 20000"/>
                    <a:gd name="T45" fmla="*/ 11871 h 20000"/>
                    <a:gd name="T46" fmla="*/ 0 w 20000"/>
                    <a:gd name="T47" fmla="*/ 13180 h 200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000"/>
                    <a:gd name="T73" fmla="*/ 0 h 20000"/>
                    <a:gd name="T74" fmla="*/ 20000 w 20000"/>
                    <a:gd name="T75" fmla="*/ 20000 h 200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000" h="20000">
                      <a:moveTo>
                        <a:pt x="19989" y="19954"/>
                      </a:moveTo>
                      <a:lnTo>
                        <a:pt x="19935" y="18190"/>
                      </a:lnTo>
                      <a:lnTo>
                        <a:pt x="19784" y="16195"/>
                      </a:lnTo>
                      <a:lnTo>
                        <a:pt x="19471" y="14432"/>
                      </a:lnTo>
                      <a:lnTo>
                        <a:pt x="19104" y="12668"/>
                      </a:lnTo>
                      <a:lnTo>
                        <a:pt x="18639" y="10858"/>
                      </a:lnTo>
                      <a:lnTo>
                        <a:pt x="18078" y="9327"/>
                      </a:lnTo>
                      <a:lnTo>
                        <a:pt x="17451" y="7796"/>
                      </a:lnTo>
                      <a:lnTo>
                        <a:pt x="16782" y="6218"/>
                      </a:lnTo>
                      <a:lnTo>
                        <a:pt x="16015" y="4872"/>
                      </a:lnTo>
                      <a:lnTo>
                        <a:pt x="15184" y="3805"/>
                      </a:lnTo>
                      <a:lnTo>
                        <a:pt x="13423" y="1810"/>
                      </a:lnTo>
                      <a:lnTo>
                        <a:pt x="11566" y="464"/>
                      </a:lnTo>
                      <a:lnTo>
                        <a:pt x="10637" y="232"/>
                      </a:lnTo>
                      <a:lnTo>
                        <a:pt x="9654" y="0"/>
                      </a:lnTo>
                      <a:lnTo>
                        <a:pt x="8164" y="232"/>
                      </a:lnTo>
                      <a:lnTo>
                        <a:pt x="6663" y="1114"/>
                      </a:lnTo>
                      <a:lnTo>
                        <a:pt x="5216" y="2227"/>
                      </a:lnTo>
                      <a:lnTo>
                        <a:pt x="3877" y="3991"/>
                      </a:lnTo>
                      <a:lnTo>
                        <a:pt x="2689" y="5986"/>
                      </a:lnTo>
                      <a:lnTo>
                        <a:pt x="1598" y="8213"/>
                      </a:lnTo>
                      <a:lnTo>
                        <a:pt x="670" y="10858"/>
                      </a:lnTo>
                      <a:lnTo>
                        <a:pt x="313" y="12204"/>
                      </a:lnTo>
                      <a:lnTo>
                        <a:pt x="0" y="13550"/>
                      </a:lnTo>
                    </a:path>
                  </a:pathLst>
                </a:custGeom>
                <a:noFill/>
                <a:ln w="8890" cap="flat">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6" name="Freeform 4"/>
                <p:cNvSpPr>
                  <a:spLocks/>
                </p:cNvSpPr>
                <p:nvPr/>
              </p:nvSpPr>
              <p:spPr bwMode="auto">
                <a:xfrm>
                  <a:off x="0" y="12036"/>
                  <a:ext cx="1493" cy="7918"/>
                </a:xfrm>
                <a:custGeom>
                  <a:avLst/>
                  <a:gdLst>
                    <a:gd name="T0" fmla="*/ 0 w 20000"/>
                    <a:gd name="T1" fmla="*/ 0 h 20000"/>
                    <a:gd name="T2" fmla="*/ 11 w 20000"/>
                    <a:gd name="T3" fmla="*/ 3117 h 20000"/>
                    <a:gd name="T4" fmla="*/ 111 w 20000"/>
                    <a:gd name="T5" fmla="*/ 1124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1944" y="19884"/>
                      </a:lnTo>
                      <a:lnTo>
                        <a:pt x="19861" y="7168"/>
                      </a:lnTo>
                      <a:lnTo>
                        <a:pt x="0" y="0"/>
                      </a:lnTo>
                      <a:close/>
                    </a:path>
                  </a:pathLst>
                </a:custGeom>
                <a:solidFill>
                  <a:srgbClr val="000000"/>
                </a:solidFill>
                <a:ln>
                  <a:noFill/>
                </a:ln>
                <a:extLst>
                  <a:ext uri="{91240B29-F687-4F45-9708-019B960494DF}">
                    <a14:hiddenLine xmlns:a14="http://schemas.microsoft.com/office/drawing/2010/main" w="0" cap="flat">
                      <a:solidFill>
                        <a:srgbClr val="000000"/>
                      </a:solidFill>
                      <a:round/>
                      <a:headEnd type="none" w="med" len="med"/>
                      <a:tailEnd type="none" w="med" len="med"/>
                    </a14:hiddenLine>
                  </a:ext>
                </a:extLst>
              </p:spPr>
              <p:txBody>
                <a:bodyPr/>
                <a:lstStyle/>
                <a:p>
                  <a:endParaRPr lang="en-US"/>
                </a:p>
              </p:txBody>
            </p:sp>
          </p:grpSp>
          <p:grpSp>
            <p:nvGrpSpPr>
              <p:cNvPr id="98" name="Group 2"/>
              <p:cNvGrpSpPr>
                <a:grpSpLocks/>
              </p:cNvGrpSpPr>
              <p:nvPr/>
            </p:nvGrpSpPr>
            <p:grpSpPr bwMode="auto">
              <a:xfrm rot="10800000">
                <a:off x="989012" y="2420938"/>
                <a:ext cx="5095155" cy="584200"/>
                <a:chOff x="905" y="-2997"/>
                <a:chExt cx="19842" cy="27541"/>
              </a:xfrm>
            </p:grpSpPr>
            <p:sp>
              <p:nvSpPr>
                <p:cNvPr id="103" name="Freeform 3"/>
                <p:cNvSpPr>
                  <a:spLocks/>
                </p:cNvSpPr>
                <p:nvPr/>
              </p:nvSpPr>
              <p:spPr bwMode="auto">
                <a:xfrm>
                  <a:off x="1545" y="-2997"/>
                  <a:ext cx="19202" cy="27541"/>
                </a:xfrm>
                <a:custGeom>
                  <a:avLst/>
                  <a:gdLst>
                    <a:gd name="T0" fmla="*/ 18425 w 20000"/>
                    <a:gd name="T1" fmla="*/ 37839 h 20000"/>
                    <a:gd name="T2" fmla="*/ 18376 w 20000"/>
                    <a:gd name="T3" fmla="*/ 34494 h 20000"/>
                    <a:gd name="T4" fmla="*/ 18237 w 20000"/>
                    <a:gd name="T5" fmla="*/ 30710 h 20000"/>
                    <a:gd name="T6" fmla="*/ 17948 w 20000"/>
                    <a:gd name="T7" fmla="*/ 27367 h 20000"/>
                    <a:gd name="T8" fmla="*/ 17610 w 20000"/>
                    <a:gd name="T9" fmla="*/ 24021 h 20000"/>
                    <a:gd name="T10" fmla="*/ 17181 w 20000"/>
                    <a:gd name="T11" fmla="*/ 20590 h 20000"/>
                    <a:gd name="T12" fmla="*/ 16664 w 20000"/>
                    <a:gd name="T13" fmla="*/ 17687 h 20000"/>
                    <a:gd name="T14" fmla="*/ 16086 w 20000"/>
                    <a:gd name="T15" fmla="*/ 14783 h 20000"/>
                    <a:gd name="T16" fmla="*/ 15469 w 20000"/>
                    <a:gd name="T17" fmla="*/ 11790 h 20000"/>
                    <a:gd name="T18" fmla="*/ 14762 w 20000"/>
                    <a:gd name="T19" fmla="*/ 9239 h 20000"/>
                    <a:gd name="T20" fmla="*/ 13996 w 20000"/>
                    <a:gd name="T21" fmla="*/ 7216 h 20000"/>
                    <a:gd name="T22" fmla="*/ 12373 w 20000"/>
                    <a:gd name="T23" fmla="*/ 3432 h 20000"/>
                    <a:gd name="T24" fmla="*/ 10662 w 20000"/>
                    <a:gd name="T25" fmla="*/ 880 h 20000"/>
                    <a:gd name="T26" fmla="*/ 9806 w 20000"/>
                    <a:gd name="T27" fmla="*/ 439 h 20000"/>
                    <a:gd name="T28" fmla="*/ 8899 w 20000"/>
                    <a:gd name="T29" fmla="*/ 0 h 20000"/>
                    <a:gd name="T30" fmla="*/ 7525 w 20000"/>
                    <a:gd name="T31" fmla="*/ 439 h 20000"/>
                    <a:gd name="T32" fmla="*/ 6142 w 20000"/>
                    <a:gd name="T33" fmla="*/ 2112 h 20000"/>
                    <a:gd name="T34" fmla="*/ 4808 w 20000"/>
                    <a:gd name="T35" fmla="*/ 4223 h 20000"/>
                    <a:gd name="T36" fmla="*/ 3573 w 20000"/>
                    <a:gd name="T37" fmla="*/ 7568 h 20000"/>
                    <a:gd name="T38" fmla="*/ 2479 w 20000"/>
                    <a:gd name="T39" fmla="*/ 11351 h 20000"/>
                    <a:gd name="T40" fmla="*/ 1473 w 20000"/>
                    <a:gd name="T41" fmla="*/ 15574 h 20000"/>
                    <a:gd name="T42" fmla="*/ 617 w 20000"/>
                    <a:gd name="T43" fmla="*/ 20590 h 20000"/>
                    <a:gd name="T44" fmla="*/ 289 w 20000"/>
                    <a:gd name="T45" fmla="*/ 23143 h 20000"/>
                    <a:gd name="T46" fmla="*/ 0 w 20000"/>
                    <a:gd name="T47" fmla="*/ 25694 h 200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000"/>
                    <a:gd name="T73" fmla="*/ 0 h 20000"/>
                    <a:gd name="T74" fmla="*/ 20000 w 20000"/>
                    <a:gd name="T75" fmla="*/ 20000 h 200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000" h="20000">
                      <a:moveTo>
                        <a:pt x="19989" y="19954"/>
                      </a:moveTo>
                      <a:lnTo>
                        <a:pt x="19935" y="18190"/>
                      </a:lnTo>
                      <a:lnTo>
                        <a:pt x="19784" y="16195"/>
                      </a:lnTo>
                      <a:lnTo>
                        <a:pt x="19471" y="14432"/>
                      </a:lnTo>
                      <a:lnTo>
                        <a:pt x="19104" y="12668"/>
                      </a:lnTo>
                      <a:lnTo>
                        <a:pt x="18639" y="10858"/>
                      </a:lnTo>
                      <a:lnTo>
                        <a:pt x="18078" y="9327"/>
                      </a:lnTo>
                      <a:lnTo>
                        <a:pt x="17451" y="7796"/>
                      </a:lnTo>
                      <a:lnTo>
                        <a:pt x="16782" y="6218"/>
                      </a:lnTo>
                      <a:lnTo>
                        <a:pt x="16015" y="4872"/>
                      </a:lnTo>
                      <a:lnTo>
                        <a:pt x="15184" y="3805"/>
                      </a:lnTo>
                      <a:lnTo>
                        <a:pt x="13423" y="1810"/>
                      </a:lnTo>
                      <a:lnTo>
                        <a:pt x="11566" y="464"/>
                      </a:lnTo>
                      <a:lnTo>
                        <a:pt x="10637" y="232"/>
                      </a:lnTo>
                      <a:lnTo>
                        <a:pt x="9654" y="0"/>
                      </a:lnTo>
                      <a:lnTo>
                        <a:pt x="8164" y="232"/>
                      </a:lnTo>
                      <a:lnTo>
                        <a:pt x="6663" y="1114"/>
                      </a:lnTo>
                      <a:lnTo>
                        <a:pt x="5216" y="2227"/>
                      </a:lnTo>
                      <a:lnTo>
                        <a:pt x="3877" y="3991"/>
                      </a:lnTo>
                      <a:lnTo>
                        <a:pt x="2689" y="5986"/>
                      </a:lnTo>
                      <a:lnTo>
                        <a:pt x="1598" y="8213"/>
                      </a:lnTo>
                      <a:lnTo>
                        <a:pt x="670" y="10858"/>
                      </a:lnTo>
                      <a:lnTo>
                        <a:pt x="313" y="12204"/>
                      </a:lnTo>
                      <a:lnTo>
                        <a:pt x="0" y="13550"/>
                      </a:lnTo>
                    </a:path>
                  </a:pathLst>
                </a:custGeom>
                <a:noFill/>
                <a:ln w="8890" cap="flat">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 name="Freeform 4"/>
                <p:cNvSpPr>
                  <a:spLocks/>
                </p:cNvSpPr>
                <p:nvPr/>
              </p:nvSpPr>
              <p:spPr bwMode="auto">
                <a:xfrm>
                  <a:off x="905" y="13234"/>
                  <a:ext cx="1493" cy="7918"/>
                </a:xfrm>
                <a:custGeom>
                  <a:avLst/>
                  <a:gdLst>
                    <a:gd name="T0" fmla="*/ 0 w 20000"/>
                    <a:gd name="T1" fmla="*/ 0 h 20000"/>
                    <a:gd name="T2" fmla="*/ 11 w 20000"/>
                    <a:gd name="T3" fmla="*/ 3117 h 20000"/>
                    <a:gd name="T4" fmla="*/ 111 w 20000"/>
                    <a:gd name="T5" fmla="*/ 1124 h 20000"/>
                    <a:gd name="T6" fmla="*/ 0 w 20000"/>
                    <a:gd name="T7" fmla="*/ 0 h 20000"/>
                    <a:gd name="T8" fmla="*/ 0 60000 65536"/>
                    <a:gd name="T9" fmla="*/ 0 60000 65536"/>
                    <a:gd name="T10" fmla="*/ 0 60000 65536"/>
                    <a:gd name="T11" fmla="*/ 0 60000 65536"/>
                    <a:gd name="T12" fmla="*/ 0 w 20000"/>
                    <a:gd name="T13" fmla="*/ 0 h 20000"/>
                    <a:gd name="T14" fmla="*/ 20000 w 20000"/>
                    <a:gd name="T15" fmla="*/ 20000 h 20000"/>
                  </a:gdLst>
                  <a:ahLst/>
                  <a:cxnLst>
                    <a:cxn ang="T8">
                      <a:pos x="T0" y="T1"/>
                    </a:cxn>
                    <a:cxn ang="T9">
                      <a:pos x="T2" y="T3"/>
                    </a:cxn>
                    <a:cxn ang="T10">
                      <a:pos x="T4" y="T5"/>
                    </a:cxn>
                    <a:cxn ang="T11">
                      <a:pos x="T6" y="T7"/>
                    </a:cxn>
                  </a:cxnLst>
                  <a:rect l="T12" t="T13" r="T14" b="T15"/>
                  <a:pathLst>
                    <a:path w="20000" h="20000">
                      <a:moveTo>
                        <a:pt x="0" y="0"/>
                      </a:moveTo>
                      <a:lnTo>
                        <a:pt x="1944" y="19884"/>
                      </a:lnTo>
                      <a:lnTo>
                        <a:pt x="19861" y="7168"/>
                      </a:lnTo>
                      <a:lnTo>
                        <a:pt x="0" y="0"/>
                      </a:lnTo>
                      <a:close/>
                    </a:path>
                  </a:pathLst>
                </a:custGeom>
                <a:solidFill>
                  <a:srgbClr val="000000"/>
                </a:solidFill>
                <a:ln>
                  <a:noFill/>
                </a:ln>
                <a:extLst>
                  <a:ext uri="{91240B29-F687-4F45-9708-019B960494DF}">
                    <a14:hiddenLine xmlns:a14="http://schemas.microsoft.com/office/drawing/2010/main" w="0" cap="flat">
                      <a:solidFill>
                        <a:srgbClr val="000000"/>
                      </a:solidFill>
                      <a:round/>
                      <a:headEnd type="none" w="med" len="med"/>
                      <a:tailEnd type="none" w="med" len="med"/>
                    </a14:hiddenLine>
                  </a:ext>
                </a:extLst>
              </p:spPr>
              <p:txBody>
                <a:bodyPr/>
                <a:lstStyle/>
                <a:p>
                  <a:endParaRPr lang="en-US"/>
                </a:p>
              </p:txBody>
            </p:sp>
          </p:grpSp>
          <mc:AlternateContent xmlns:mc="http://schemas.openxmlformats.org/markup-compatibility/2006" xmlns:a14="http://schemas.microsoft.com/office/drawing/2010/main">
            <mc:Choice Requires="a14">
              <p:sp>
                <p:nvSpPr>
                  <p:cNvPr id="99" name="TextBox 98"/>
                  <p:cNvSpPr txBox="1"/>
                  <p:nvPr/>
                </p:nvSpPr>
                <p:spPr>
                  <a:xfrm>
                    <a:off x="549245" y="1844824"/>
                    <a:ext cx="63344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PT" sz="1400" i="1">
                              <a:solidFill>
                                <a:srgbClr val="000000"/>
                              </a:solidFill>
                              <a:latin typeface="Cambria Math"/>
                            </a:rPr>
                            <m:t>𝑡</m:t>
                          </m:r>
                          <m:r>
                            <a:rPr lang="pt-PT" sz="1400" i="1">
                              <a:solidFill>
                                <a:srgbClr val="000000"/>
                              </a:solidFill>
                              <a:latin typeface="Cambria Math"/>
                            </a:rPr>
                            <m:t>=0</m:t>
                          </m:r>
                        </m:oMath>
                      </m:oMathPara>
                    </a14:m>
                    <a:endParaRPr lang="pt-PT" sz="1400" i="1" dirty="0">
                      <a:solidFill>
                        <a:srgbClr val="000000"/>
                      </a:solidFill>
                      <a:latin typeface="Cambria Math"/>
                    </a:endParaRPr>
                  </a:p>
                  <a:p>
                    <a:pPr/>
                    <a14:m>
                      <m:oMathPara xmlns:m="http://schemas.openxmlformats.org/officeDocument/2006/math">
                        <m:oMathParaPr>
                          <m:jc m:val="centerGroup"/>
                        </m:oMathParaPr>
                        <m:oMath xmlns:m="http://schemas.openxmlformats.org/officeDocument/2006/math">
                          <m:r>
                            <a:rPr lang="pt-PT" sz="1400" i="1">
                              <a:solidFill>
                                <a:srgbClr val="000000"/>
                              </a:solidFill>
                              <a:latin typeface="Cambria Math"/>
                            </a:rPr>
                            <m:t>𝐶</m:t>
                          </m:r>
                          <m:r>
                            <a:rPr lang="pt-PT" sz="1400" i="1">
                              <a:solidFill>
                                <a:srgbClr val="000000"/>
                              </a:solidFill>
                              <a:latin typeface="Cambria Math"/>
                            </a:rPr>
                            <m:t>(0)</m:t>
                          </m:r>
                        </m:oMath>
                      </m:oMathPara>
                    </a14:m>
                    <a:endParaRPr lang="en-US" sz="1400" dirty="0"/>
                  </a:p>
                </p:txBody>
              </p:sp>
            </mc:Choice>
            <mc:Fallback xmlns="">
              <p:sp>
                <p:nvSpPr>
                  <p:cNvPr id="99" name="TextBox 98"/>
                  <p:cNvSpPr txBox="1">
                    <a:spLocks noRot="1" noChangeAspect="1" noMove="1" noResize="1" noEditPoints="1" noAdjustHandles="1" noChangeArrowheads="1" noChangeShapeType="1" noTextEdit="1"/>
                  </p:cNvSpPr>
                  <p:nvPr/>
                </p:nvSpPr>
                <p:spPr>
                  <a:xfrm>
                    <a:off x="549245" y="1844824"/>
                    <a:ext cx="633442" cy="523220"/>
                  </a:xfrm>
                  <a:prstGeom prst="rect">
                    <a:avLst/>
                  </a:prstGeom>
                  <a:blipFill rotWithShape="1">
                    <a:blip r:embed="rId4"/>
                    <a:stretch>
                      <a:fillRect b="-58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TextBox 99"/>
                  <p:cNvSpPr txBox="1"/>
                  <p:nvPr/>
                </p:nvSpPr>
                <p:spPr>
                  <a:xfrm>
                    <a:off x="1403648" y="1832191"/>
                    <a:ext cx="1601400" cy="46166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pt-PT" sz="1200" i="1">
                              <a:solidFill>
                                <a:srgbClr val="000000"/>
                              </a:solidFill>
                              <a:latin typeface="Cambria Math"/>
                            </a:rPr>
                            <m:t>𝑡</m:t>
                          </m:r>
                          <m:r>
                            <a:rPr lang="pt-PT" sz="1200" i="1">
                              <a:solidFill>
                                <a:srgbClr val="000000"/>
                              </a:solidFill>
                              <a:latin typeface="Cambria Math"/>
                            </a:rPr>
                            <m:t>=1</m:t>
                          </m:r>
                        </m:oMath>
                      </m:oMathPara>
                    </a14:m>
                    <a:endParaRPr lang="pt-PT" sz="1200" dirty="0">
                      <a:solidFill>
                        <a:srgbClr val="000000"/>
                      </a:solidFill>
                    </a:endParaRPr>
                  </a:p>
                  <a:p>
                    <a:r>
                      <a:rPr lang="pt-PT" sz="1200" dirty="0">
                        <a:solidFill>
                          <a:srgbClr val="000000"/>
                        </a:solidFill>
                      </a:rPr>
                      <a:t>C(1)=</a:t>
                    </a:r>
                    <a14:m>
                      <m:oMath xmlns:m="http://schemas.openxmlformats.org/officeDocument/2006/math">
                        <m:r>
                          <a:rPr lang="pt-PT" sz="1200" i="1">
                            <a:solidFill>
                              <a:srgbClr val="000000"/>
                            </a:solidFill>
                            <a:latin typeface="Cambria Math"/>
                          </a:rPr>
                          <m:t>𝐶</m:t>
                        </m:r>
                        <m:d>
                          <m:dPr>
                            <m:ctrlPr>
                              <a:rPr lang="en-US" sz="1200" i="1">
                                <a:solidFill>
                                  <a:srgbClr val="000000"/>
                                </a:solidFill>
                                <a:latin typeface="Cambria Math" panose="02040503050406030204" pitchFamily="18" charset="0"/>
                              </a:rPr>
                            </m:ctrlPr>
                          </m:dPr>
                          <m:e>
                            <m:r>
                              <a:rPr lang="pt-PT" sz="1200" i="1">
                                <a:solidFill>
                                  <a:srgbClr val="000000"/>
                                </a:solidFill>
                                <a:latin typeface="Cambria Math"/>
                              </a:rPr>
                              <m:t>0</m:t>
                            </m:r>
                          </m:e>
                        </m:d>
                        <m:r>
                          <a:rPr lang="pt-PT" sz="1200" i="1">
                            <a:solidFill>
                              <a:srgbClr val="000000"/>
                            </a:solidFill>
                            <a:latin typeface="Cambria Math"/>
                          </a:rPr>
                          <m:t>.</m:t>
                        </m:r>
                      </m:oMath>
                    </a14:m>
                    <a:r>
                      <a:rPr lang="en-US" sz="1200" dirty="0">
                        <a:solidFill>
                          <a:srgbClr val="000000"/>
                        </a:solidFill>
                      </a:rPr>
                      <a:t> </a:t>
                    </a:r>
                    <a14:m>
                      <m:oMath xmlns:m="http://schemas.openxmlformats.org/officeDocument/2006/math">
                        <m:d>
                          <m:dPr>
                            <m:ctrlPr>
                              <a:rPr lang="en-US" sz="1200" i="1">
                                <a:solidFill>
                                  <a:srgbClr val="000000"/>
                                </a:solidFill>
                                <a:latin typeface="Cambria Math" panose="02040503050406030204" pitchFamily="18" charset="0"/>
                              </a:rPr>
                            </m:ctrlPr>
                          </m:dPr>
                          <m:e>
                            <m:r>
                              <a:rPr lang="pt-PT" sz="1200" i="1">
                                <a:solidFill>
                                  <a:srgbClr val="000000"/>
                                </a:solidFill>
                                <a:latin typeface="Cambria Math"/>
                              </a:rPr>
                              <m:t>1+</m:t>
                            </m:r>
                            <m:sSub>
                              <m:sSubPr>
                                <m:ctrlPr>
                                  <a:rPr lang="en-US" sz="1200" i="1">
                                    <a:solidFill>
                                      <a:srgbClr val="000000"/>
                                    </a:solidFill>
                                    <a:latin typeface="Cambria Math" panose="02040503050406030204" pitchFamily="18" charset="0"/>
                                  </a:rPr>
                                </m:ctrlPr>
                              </m:sSubPr>
                              <m:e>
                                <m:r>
                                  <a:rPr lang="pt-PT" sz="1200" i="1">
                                    <a:solidFill>
                                      <a:srgbClr val="000000"/>
                                    </a:solidFill>
                                    <a:latin typeface="Cambria Math"/>
                                  </a:rPr>
                                  <m:t>𝑇</m:t>
                                </m:r>
                              </m:e>
                              <m:sub>
                                <m:r>
                                  <a:rPr lang="pt-PT" sz="1200" i="1">
                                    <a:solidFill>
                                      <a:srgbClr val="000000"/>
                                    </a:solidFill>
                                    <a:latin typeface="Cambria Math"/>
                                  </a:rPr>
                                  <m:t>𝑎</m:t>
                                </m:r>
                              </m:sub>
                            </m:sSub>
                          </m:e>
                        </m:d>
                      </m:oMath>
                    </a14:m>
                    <a:endParaRPr lang="en-US" sz="1200" dirty="0">
                      <a:solidFill>
                        <a:srgbClr val="000000"/>
                      </a:solidFill>
                    </a:endParaRPr>
                  </a:p>
                </p:txBody>
              </p:sp>
            </mc:Choice>
            <mc:Fallback>
              <p:sp>
                <p:nvSpPr>
                  <p:cNvPr id="100" name="TextBox 99"/>
                  <p:cNvSpPr txBox="1">
                    <a:spLocks noRot="1" noChangeAspect="1" noMove="1" noResize="1" noEditPoints="1" noAdjustHandles="1" noChangeArrowheads="1" noChangeShapeType="1" noTextEdit="1"/>
                  </p:cNvSpPr>
                  <p:nvPr/>
                </p:nvSpPr>
                <p:spPr>
                  <a:xfrm>
                    <a:off x="1403648" y="1832191"/>
                    <a:ext cx="1601400" cy="461665"/>
                  </a:xfrm>
                  <a:prstGeom prst="rect">
                    <a:avLst/>
                  </a:prstGeom>
                  <a:blipFill>
                    <a:blip r:embed="rId5"/>
                    <a:stretch>
                      <a:fillRect l="-380" b="-10667"/>
                    </a:stretch>
                  </a:blipFill>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101" name="TextBox 100"/>
                  <p:cNvSpPr txBox="1"/>
                  <p:nvPr/>
                </p:nvSpPr>
                <p:spPr>
                  <a:xfrm>
                    <a:off x="2900833" y="1832191"/>
                    <a:ext cx="1644681" cy="46166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pt-PT" sz="1200" i="1">
                              <a:solidFill>
                                <a:srgbClr val="000000"/>
                              </a:solidFill>
                              <a:latin typeface="Cambria Math"/>
                            </a:rPr>
                            <m:t>𝑡</m:t>
                          </m:r>
                          <m:r>
                            <a:rPr lang="pt-PT" sz="1200" i="1">
                              <a:solidFill>
                                <a:srgbClr val="000000"/>
                              </a:solidFill>
                              <a:latin typeface="Cambria Math"/>
                            </a:rPr>
                            <m:t>=2</m:t>
                          </m:r>
                        </m:oMath>
                      </m:oMathPara>
                    </a14:m>
                    <a:endParaRPr lang="pt-PT" sz="1200" i="1" dirty="0">
                      <a:solidFill>
                        <a:srgbClr val="000000"/>
                      </a:solidFill>
                      <a:latin typeface="Cambria Math"/>
                    </a:endParaRPr>
                  </a:p>
                  <a:p>
                    <a:r>
                      <a:rPr lang="pt-PT" sz="1200" dirty="0">
                        <a:solidFill>
                          <a:srgbClr val="000000"/>
                        </a:solidFill>
                      </a:rPr>
                      <a:t>C(2)=</a:t>
                    </a:r>
                    <a14:m>
                      <m:oMath xmlns:m="http://schemas.openxmlformats.org/officeDocument/2006/math">
                        <m:r>
                          <a:rPr lang="pt-PT" sz="1200" i="1">
                            <a:solidFill>
                              <a:srgbClr val="000000"/>
                            </a:solidFill>
                            <a:latin typeface="Cambria Math"/>
                          </a:rPr>
                          <m:t>𝐶</m:t>
                        </m:r>
                        <m:d>
                          <m:dPr>
                            <m:ctrlPr>
                              <a:rPr lang="en-US" sz="1200" i="1">
                                <a:solidFill>
                                  <a:srgbClr val="000000"/>
                                </a:solidFill>
                                <a:latin typeface="Cambria Math" panose="02040503050406030204" pitchFamily="18" charset="0"/>
                              </a:rPr>
                            </m:ctrlPr>
                          </m:dPr>
                          <m:e>
                            <m:r>
                              <a:rPr lang="pt-PT" sz="1200" i="1">
                                <a:solidFill>
                                  <a:srgbClr val="000000"/>
                                </a:solidFill>
                                <a:latin typeface="Cambria Math"/>
                              </a:rPr>
                              <m:t>0</m:t>
                            </m:r>
                          </m:e>
                        </m:d>
                        <m:r>
                          <a:rPr lang="pt-PT" sz="1200" i="1">
                            <a:solidFill>
                              <a:srgbClr val="000000"/>
                            </a:solidFill>
                            <a:latin typeface="Cambria Math"/>
                          </a:rPr>
                          <m:t>.</m:t>
                        </m:r>
                        <m:sSup>
                          <m:sSupPr>
                            <m:ctrlPr>
                              <a:rPr lang="en-US" sz="1200" i="1">
                                <a:solidFill>
                                  <a:srgbClr val="000000"/>
                                </a:solidFill>
                                <a:latin typeface="Cambria Math" panose="02040503050406030204" pitchFamily="18" charset="0"/>
                              </a:rPr>
                            </m:ctrlPr>
                          </m:sSupPr>
                          <m:e>
                            <m:d>
                              <m:dPr>
                                <m:ctrlPr>
                                  <a:rPr lang="en-US" sz="1200" i="1">
                                    <a:solidFill>
                                      <a:srgbClr val="000000"/>
                                    </a:solidFill>
                                    <a:latin typeface="Cambria Math" panose="02040503050406030204" pitchFamily="18" charset="0"/>
                                  </a:rPr>
                                </m:ctrlPr>
                              </m:dPr>
                              <m:e>
                                <m:r>
                                  <a:rPr lang="pt-PT" sz="1200" i="1">
                                    <a:solidFill>
                                      <a:srgbClr val="000000"/>
                                    </a:solidFill>
                                    <a:latin typeface="Cambria Math"/>
                                  </a:rPr>
                                  <m:t>1+</m:t>
                                </m:r>
                                <m:sSub>
                                  <m:sSubPr>
                                    <m:ctrlPr>
                                      <a:rPr lang="en-US" sz="1200" i="1">
                                        <a:solidFill>
                                          <a:srgbClr val="000000"/>
                                        </a:solidFill>
                                        <a:latin typeface="Cambria Math" panose="02040503050406030204" pitchFamily="18" charset="0"/>
                                      </a:rPr>
                                    </m:ctrlPr>
                                  </m:sSubPr>
                                  <m:e>
                                    <m:r>
                                      <a:rPr lang="pt-PT" sz="1200" i="1">
                                        <a:solidFill>
                                          <a:srgbClr val="000000"/>
                                        </a:solidFill>
                                        <a:latin typeface="Cambria Math"/>
                                      </a:rPr>
                                      <m:t>𝑇</m:t>
                                    </m:r>
                                  </m:e>
                                  <m:sub>
                                    <m:r>
                                      <a:rPr lang="pt-PT" sz="1200" i="1">
                                        <a:solidFill>
                                          <a:srgbClr val="000000"/>
                                        </a:solidFill>
                                        <a:latin typeface="Cambria Math"/>
                                      </a:rPr>
                                      <m:t>𝑎</m:t>
                                    </m:r>
                                  </m:sub>
                                </m:sSub>
                              </m:e>
                            </m:d>
                          </m:e>
                          <m:sup>
                            <m:r>
                              <a:rPr lang="pt-PT" sz="1200" i="1">
                                <a:solidFill>
                                  <a:srgbClr val="000000"/>
                                </a:solidFill>
                                <a:latin typeface="Cambria Math"/>
                              </a:rPr>
                              <m:t>2</m:t>
                            </m:r>
                          </m:sup>
                        </m:sSup>
                      </m:oMath>
                    </a14:m>
                    <a:endParaRPr lang="en-US" sz="1200" dirty="0">
                      <a:solidFill>
                        <a:srgbClr val="000000"/>
                      </a:solidFill>
                    </a:endParaRPr>
                  </a:p>
                </p:txBody>
              </p:sp>
            </mc:Choice>
            <mc:Fallback>
              <p:sp>
                <p:nvSpPr>
                  <p:cNvPr id="101" name="TextBox 100"/>
                  <p:cNvSpPr txBox="1">
                    <a:spLocks noRot="1" noChangeAspect="1" noMove="1" noResize="1" noEditPoints="1" noAdjustHandles="1" noChangeArrowheads="1" noChangeShapeType="1" noTextEdit="1"/>
                  </p:cNvSpPr>
                  <p:nvPr/>
                </p:nvSpPr>
                <p:spPr>
                  <a:xfrm>
                    <a:off x="2900833" y="1832191"/>
                    <a:ext cx="1644681" cy="461665"/>
                  </a:xfrm>
                  <a:prstGeom prst="rect">
                    <a:avLst/>
                  </a:prstGeom>
                  <a:blipFill>
                    <a:blip r:embed="rId6"/>
                    <a:stretch>
                      <a:fillRect l="-372" b="-10667"/>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5733062" y="1832949"/>
                    <a:ext cx="1734899" cy="46499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pt-PT" sz="1200" i="1">
                              <a:solidFill>
                                <a:srgbClr val="000000"/>
                              </a:solidFill>
                              <a:latin typeface="Cambria Math"/>
                            </a:rPr>
                            <m:t>𝑡</m:t>
                          </m:r>
                          <m:r>
                            <a:rPr lang="pt-PT" sz="1200" i="1">
                              <a:solidFill>
                                <a:srgbClr val="000000"/>
                              </a:solidFill>
                              <a:latin typeface="Cambria Math"/>
                            </a:rPr>
                            <m:t>=</m:t>
                          </m:r>
                          <m:r>
                            <a:rPr lang="pt-PT" sz="1200" i="1">
                              <a:solidFill>
                                <a:srgbClr val="000000"/>
                              </a:solidFill>
                              <a:latin typeface="Cambria Math"/>
                            </a:rPr>
                            <m:t>𝐾</m:t>
                          </m:r>
                        </m:oMath>
                      </m:oMathPara>
                    </a14:m>
                    <a:endParaRPr lang="pt-PT" sz="1200" i="1" dirty="0">
                      <a:solidFill>
                        <a:srgbClr val="000000"/>
                      </a:solidFill>
                      <a:latin typeface="Cambria Math"/>
                    </a:endParaRPr>
                  </a:p>
                  <a:p>
                    <a:pPr/>
                    <a14:m>
                      <m:oMathPara xmlns:m="http://schemas.openxmlformats.org/officeDocument/2006/math">
                        <m:oMathParaPr>
                          <m:jc m:val="left"/>
                        </m:oMathParaPr>
                        <m:oMath xmlns:m="http://schemas.openxmlformats.org/officeDocument/2006/math">
                          <m:r>
                            <a:rPr lang="pt-PT" sz="1200" i="1">
                              <a:solidFill>
                                <a:srgbClr val="000000"/>
                              </a:solidFill>
                              <a:latin typeface="Cambria Math"/>
                            </a:rPr>
                            <m:t>𝐶</m:t>
                          </m:r>
                          <m:d>
                            <m:dPr>
                              <m:ctrlPr>
                                <a:rPr lang="pt-PT" sz="1200" i="1">
                                  <a:solidFill>
                                    <a:srgbClr val="000000"/>
                                  </a:solidFill>
                                  <a:latin typeface="Cambria Math" panose="02040503050406030204" pitchFamily="18" charset="0"/>
                                </a:rPr>
                              </m:ctrlPr>
                            </m:dPr>
                            <m:e>
                              <m:r>
                                <a:rPr lang="pt-PT" sz="1200" i="1">
                                  <a:solidFill>
                                    <a:srgbClr val="000000"/>
                                  </a:solidFill>
                                  <a:latin typeface="Cambria Math"/>
                                </a:rPr>
                                <m:t>𝑘</m:t>
                              </m:r>
                            </m:e>
                          </m:d>
                          <m:r>
                            <a:rPr lang="pt-PT" sz="1200" i="1">
                              <a:solidFill>
                                <a:srgbClr val="000000"/>
                              </a:solidFill>
                              <a:latin typeface="Cambria Math"/>
                            </a:rPr>
                            <m:t>=</m:t>
                          </m:r>
                          <m:r>
                            <a:rPr lang="pt-PT" sz="1200" i="1">
                              <a:solidFill>
                                <a:srgbClr val="000000"/>
                              </a:solidFill>
                              <a:latin typeface="Cambria Math"/>
                            </a:rPr>
                            <m:t>𝐶</m:t>
                          </m:r>
                          <m:d>
                            <m:dPr>
                              <m:ctrlPr>
                                <a:rPr lang="en-US" sz="1200" i="1">
                                  <a:solidFill>
                                    <a:srgbClr val="000000"/>
                                  </a:solidFill>
                                  <a:latin typeface="Cambria Math" panose="02040503050406030204" pitchFamily="18" charset="0"/>
                                </a:rPr>
                              </m:ctrlPr>
                            </m:dPr>
                            <m:e>
                              <m:r>
                                <a:rPr lang="pt-PT" sz="1200" i="1">
                                  <a:solidFill>
                                    <a:srgbClr val="000000"/>
                                  </a:solidFill>
                                  <a:latin typeface="Cambria Math"/>
                                </a:rPr>
                                <m:t>0</m:t>
                              </m:r>
                            </m:e>
                          </m:d>
                          <m:r>
                            <a:rPr lang="pt-PT" sz="1200" i="1">
                              <a:solidFill>
                                <a:srgbClr val="000000"/>
                              </a:solidFill>
                              <a:latin typeface="Cambria Math"/>
                            </a:rPr>
                            <m:t>.</m:t>
                          </m:r>
                          <m:sSup>
                            <m:sSupPr>
                              <m:ctrlPr>
                                <a:rPr lang="en-US" sz="1200" i="1">
                                  <a:solidFill>
                                    <a:srgbClr val="000000"/>
                                  </a:solidFill>
                                  <a:latin typeface="Cambria Math" panose="02040503050406030204" pitchFamily="18" charset="0"/>
                                </a:rPr>
                              </m:ctrlPr>
                            </m:sSupPr>
                            <m:e>
                              <m:d>
                                <m:dPr>
                                  <m:ctrlPr>
                                    <a:rPr lang="en-US" sz="1200" i="1">
                                      <a:solidFill>
                                        <a:srgbClr val="000000"/>
                                      </a:solidFill>
                                      <a:latin typeface="Cambria Math" panose="02040503050406030204" pitchFamily="18" charset="0"/>
                                    </a:rPr>
                                  </m:ctrlPr>
                                </m:dPr>
                                <m:e>
                                  <m:r>
                                    <a:rPr lang="pt-PT" sz="1200" i="1">
                                      <a:solidFill>
                                        <a:srgbClr val="000000"/>
                                      </a:solidFill>
                                      <a:latin typeface="Cambria Math"/>
                                    </a:rPr>
                                    <m:t>1+</m:t>
                                  </m:r>
                                  <m:sSub>
                                    <m:sSubPr>
                                      <m:ctrlPr>
                                        <a:rPr lang="en-US" sz="1200" i="1">
                                          <a:solidFill>
                                            <a:srgbClr val="000000"/>
                                          </a:solidFill>
                                          <a:latin typeface="Cambria Math" panose="02040503050406030204" pitchFamily="18" charset="0"/>
                                        </a:rPr>
                                      </m:ctrlPr>
                                    </m:sSubPr>
                                    <m:e>
                                      <m:r>
                                        <a:rPr lang="pt-PT" sz="1200" i="1">
                                          <a:solidFill>
                                            <a:srgbClr val="000000"/>
                                          </a:solidFill>
                                          <a:latin typeface="Cambria Math"/>
                                        </a:rPr>
                                        <m:t>𝑇</m:t>
                                      </m:r>
                                    </m:e>
                                    <m:sub>
                                      <m:r>
                                        <a:rPr lang="pt-PT" sz="1200" i="1">
                                          <a:solidFill>
                                            <a:srgbClr val="000000"/>
                                          </a:solidFill>
                                          <a:latin typeface="Cambria Math"/>
                                        </a:rPr>
                                        <m:t>𝑎</m:t>
                                      </m:r>
                                    </m:sub>
                                  </m:sSub>
                                </m:e>
                              </m:d>
                            </m:e>
                            <m:sup>
                              <m:r>
                                <a:rPr lang="pt-PT" sz="1200" i="1">
                                  <a:solidFill>
                                    <a:srgbClr val="000000"/>
                                  </a:solidFill>
                                  <a:latin typeface="Cambria Math"/>
                                </a:rPr>
                                <m:t>𝑘</m:t>
                              </m:r>
                            </m:sup>
                          </m:sSup>
                        </m:oMath>
                      </m:oMathPara>
                    </a14:m>
                    <a:endParaRPr lang="en-US" sz="1200" dirty="0">
                      <a:solidFill>
                        <a:srgbClr val="000000"/>
                      </a:solidFill>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5733062" y="1832949"/>
                    <a:ext cx="1734899" cy="464999"/>
                  </a:xfrm>
                  <a:prstGeom prst="rect">
                    <a:avLst/>
                  </a:prstGeom>
                  <a:blipFill rotWithShape="1">
                    <a:blip r:embed="rId7"/>
                    <a:stretch>
                      <a:fillRect/>
                    </a:stretch>
                  </a:blipFill>
                </p:spPr>
                <p:txBody>
                  <a:bodyPr/>
                  <a:lstStyle/>
                  <a:p>
                    <a:r>
                      <a:rPr lang="en-US">
                        <a:noFill/>
                      </a:rPr>
                      <a:t> </a:t>
                    </a:r>
                  </a:p>
                </p:txBody>
              </p:sp>
            </mc:Fallback>
          </mc:AlternateContent>
        </p:grpSp>
        <p:cxnSp>
          <p:nvCxnSpPr>
            <p:cNvPr id="89" name="Straight Arrow Connector 88"/>
            <p:cNvCxnSpPr/>
            <p:nvPr/>
          </p:nvCxnSpPr>
          <p:spPr bwMode="auto">
            <a:xfrm>
              <a:off x="549245" y="1484784"/>
              <a:ext cx="7119099" cy="0"/>
            </a:xfrm>
            <a:prstGeom prst="straightConnector1">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rgbClr val="000000"/>
              </a:solidFill>
              <a:prstDash val="solid"/>
              <a:round/>
              <a:headEnd type="none" w="med" len="med"/>
              <a:tailEnd type="arrow"/>
            </a:ln>
            <a:effectLst/>
          </p:spPr>
        </p:cxnSp>
        <p:cxnSp>
          <p:nvCxnSpPr>
            <p:cNvPr id="90" name="Straight Connector 89"/>
            <p:cNvCxnSpPr/>
            <p:nvPr/>
          </p:nvCxnSpPr>
          <p:spPr bwMode="auto">
            <a:xfrm>
              <a:off x="865966" y="1412776"/>
              <a:ext cx="0" cy="144016"/>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p:spPr>
        </p:cxnSp>
        <p:cxnSp>
          <p:nvCxnSpPr>
            <p:cNvPr id="91" name="Straight Connector 90"/>
            <p:cNvCxnSpPr/>
            <p:nvPr/>
          </p:nvCxnSpPr>
          <p:spPr bwMode="auto">
            <a:xfrm>
              <a:off x="1907704" y="1412776"/>
              <a:ext cx="0" cy="144016"/>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p:spPr>
        </p:cxnSp>
        <p:cxnSp>
          <p:nvCxnSpPr>
            <p:cNvPr id="92" name="Straight Connector 91"/>
            <p:cNvCxnSpPr/>
            <p:nvPr/>
          </p:nvCxnSpPr>
          <p:spPr bwMode="auto">
            <a:xfrm>
              <a:off x="1909703" y="1412776"/>
              <a:ext cx="0" cy="144016"/>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p:spPr>
        </p:cxnSp>
        <p:cxnSp>
          <p:nvCxnSpPr>
            <p:cNvPr id="93" name="Straight Connector 92"/>
            <p:cNvCxnSpPr/>
            <p:nvPr/>
          </p:nvCxnSpPr>
          <p:spPr bwMode="auto">
            <a:xfrm>
              <a:off x="2963316" y="1412776"/>
              <a:ext cx="0" cy="144016"/>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p:spPr>
        </p:cxnSp>
        <p:cxnSp>
          <p:nvCxnSpPr>
            <p:cNvPr id="94" name="Straight Connector 93"/>
            <p:cNvCxnSpPr/>
            <p:nvPr/>
          </p:nvCxnSpPr>
          <p:spPr bwMode="auto">
            <a:xfrm>
              <a:off x="6012160" y="1412776"/>
              <a:ext cx="0" cy="144016"/>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p:spPr>
        </p:cxnSp>
        <mc:AlternateContent xmlns:mc="http://schemas.openxmlformats.org/markup-compatibility/2006">
          <mc:Choice xmlns:a14="http://schemas.microsoft.com/office/drawing/2010/main" Requires="a14">
            <p:sp>
              <p:nvSpPr>
                <p:cNvPr id="95" name="TextBox 94"/>
                <p:cNvSpPr txBox="1"/>
                <p:nvPr/>
              </p:nvSpPr>
              <p:spPr>
                <a:xfrm>
                  <a:off x="7380508" y="1495817"/>
                  <a:ext cx="303866" cy="27699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pt-PT" sz="1200" i="1">
                            <a:solidFill>
                              <a:srgbClr val="000000"/>
                            </a:solidFill>
                            <a:latin typeface="Cambria Math"/>
                          </a:rPr>
                          <m:t>𝑡</m:t>
                        </m:r>
                      </m:oMath>
                    </m:oMathPara>
                  </a14:m>
                  <a:endParaRPr lang="en-US" sz="1200" dirty="0">
                    <a:solidFill>
                      <a:srgbClr val="000000"/>
                    </a:solidFill>
                  </a:endParaRPr>
                </a:p>
              </p:txBody>
            </p:sp>
          </mc:Choice>
          <mc:Fallback>
            <p:sp>
              <p:nvSpPr>
                <p:cNvPr id="95" name="TextBox 94"/>
                <p:cNvSpPr txBox="1">
                  <a:spLocks noRot="1" noChangeAspect="1" noMove="1" noResize="1" noEditPoints="1" noAdjustHandles="1" noChangeArrowheads="1" noChangeShapeType="1" noTextEdit="1"/>
                </p:cNvSpPr>
                <p:nvPr/>
              </p:nvSpPr>
              <p:spPr>
                <a:xfrm>
                  <a:off x="7380508" y="1495817"/>
                  <a:ext cx="303866" cy="276999"/>
                </a:xfrm>
                <a:prstGeom prst="rect">
                  <a:avLst/>
                </a:prstGeom>
                <a:blipFill>
                  <a:blip r:embed="rId8"/>
                  <a:stretch>
                    <a:fillRect/>
                  </a:stretch>
                </a:blipFill>
              </p:spPr>
              <p:txBody>
                <a:bodyPr/>
                <a:lstStyle/>
                <a:p>
                  <a:r>
                    <a:rPr lang="pt-PT">
                      <a:noFill/>
                    </a:rPr>
                    <a:t> </a:t>
                  </a:r>
                </a:p>
              </p:txBody>
            </p:sp>
          </mc:Fallback>
        </mc:AlternateContent>
      </p:grpSp>
    </p:spTree>
    <p:extLst>
      <p:ext uri="{BB962C8B-B14F-4D97-AF65-F5344CB8AC3E}">
        <p14:creationId xmlns:p14="http://schemas.microsoft.com/office/powerpoint/2010/main" val="2254717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r>
              <a:rPr lang="pt-PT" b="1" dirty="0">
                <a:solidFill>
                  <a:srgbClr val="000000"/>
                </a:solidFill>
              </a:rPr>
              <a:t>Money Time Vale (3):</a:t>
            </a:r>
            <a:endParaRPr lang="en-US" dirty="0"/>
          </a:p>
        </p:txBody>
      </p:sp>
      <p:sp>
        <p:nvSpPr>
          <p:cNvPr id="4" name="Slide Number Placeholder 3"/>
          <p:cNvSpPr>
            <a:spLocks noGrp="1"/>
          </p:cNvSpPr>
          <p:nvPr>
            <p:ph type="sldNum" sz="quarter" idx="10"/>
          </p:nvPr>
        </p:nvSpPr>
        <p:spPr/>
        <p:txBody>
          <a:bodyPr/>
          <a:lstStyle/>
          <a:p>
            <a:pPr>
              <a:defRPr/>
            </a:pPr>
            <a:fld id="{7A7D64B5-3825-4A68-989D-A6330152079C}" type="slidenum">
              <a:rPr lang="pt-PT" smtClean="0"/>
              <a:pPr>
                <a:defRPr/>
              </a:pPr>
              <a:t>23</a:t>
            </a:fld>
            <a:endParaRPr lang="pt-PT" dirty="0"/>
          </a:p>
        </p:txBody>
      </p:sp>
      <mc:AlternateContent xmlns:mc="http://schemas.openxmlformats.org/markup-compatibility/2006">
        <mc:Choice xmlns:a14="http://schemas.microsoft.com/office/drawing/2010/main" Requires="a14">
          <p:sp>
            <p:nvSpPr>
              <p:cNvPr id="21" name="Rectangle 3"/>
              <p:cNvSpPr txBox="1">
                <a:spLocks noChangeArrowheads="1"/>
              </p:cNvSpPr>
              <p:nvPr/>
            </p:nvSpPr>
            <p:spPr bwMode="auto">
              <a:xfrm>
                <a:off x="-12762" y="980728"/>
                <a:ext cx="8532440" cy="7920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lvl="1">
                  <a:buFont typeface="Wingdings" pitchFamily="2" charset="2"/>
                  <a:buChar char="§"/>
                </a:pPr>
                <a:endParaRPr lang="en-US" sz="1800" b="1" kern="0" dirty="0">
                  <a:solidFill>
                    <a:srgbClr val="000000"/>
                  </a:solidFill>
                  <a:latin typeface="+mj-lt"/>
                </a:endParaRP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r>
                  <a:rPr lang="pt-PT" sz="1800" b="1" kern="0" dirty="0" err="1">
                    <a:solidFill>
                      <a:srgbClr val="000000"/>
                    </a:solidFill>
                    <a:latin typeface="+mj-lt"/>
                  </a:rPr>
                  <a:t>Inversely</a:t>
                </a:r>
                <a:r>
                  <a:rPr lang="pt-PT" sz="1800" b="1" kern="0" dirty="0">
                    <a:solidFill>
                      <a:srgbClr val="000000"/>
                    </a:solidFill>
                    <a:latin typeface="+mj-lt"/>
                  </a:rPr>
                  <a:t>, </a:t>
                </a:r>
                <a:r>
                  <a:rPr lang="en-US" sz="1800" b="1" kern="0" dirty="0">
                    <a:solidFill>
                      <a:srgbClr val="000000"/>
                    </a:solidFill>
                    <a:latin typeface="+mj-lt"/>
                  </a:rPr>
                  <a:t>assuming that at </a:t>
                </a:r>
                <a14:m>
                  <m:oMath xmlns:m="http://schemas.openxmlformats.org/officeDocument/2006/math">
                    <m:r>
                      <a:rPr lang="pt-PT" sz="1800" b="1" i="1">
                        <a:solidFill>
                          <a:srgbClr val="000000"/>
                        </a:solidFill>
                        <a:latin typeface="Cambria Math"/>
                      </a:rPr>
                      <m:t>𝒕</m:t>
                    </m:r>
                    <m:r>
                      <a:rPr lang="pt-PT" sz="1800" b="1" i="1">
                        <a:solidFill>
                          <a:srgbClr val="000000"/>
                        </a:solidFill>
                        <a:latin typeface="Cambria Math" panose="02040503050406030204" pitchFamily="18" charset="0"/>
                      </a:rPr>
                      <m:t>=</m:t>
                    </m:r>
                    <m:r>
                      <a:rPr lang="pt-PT" sz="1800" b="1" i="1">
                        <a:solidFill>
                          <a:srgbClr val="000000"/>
                        </a:solidFill>
                        <a:latin typeface="Cambria Math" panose="02040503050406030204" pitchFamily="18" charset="0"/>
                      </a:rPr>
                      <m:t>𝑲</m:t>
                    </m:r>
                  </m:oMath>
                </a14:m>
                <a:r>
                  <a:rPr lang="en-US" sz="1800" b="1" kern="0" dirty="0">
                    <a:solidFill>
                      <a:srgbClr val="000000"/>
                    </a:solidFill>
                    <a:latin typeface="+mj-lt"/>
                  </a:rPr>
                  <a:t>, available capital is 𝐶(k), then its  </a:t>
                </a:r>
                <a:r>
                  <a:rPr lang="en-US" sz="1800" b="1" kern="0" dirty="0">
                    <a:solidFill>
                      <a:srgbClr val="FF0000"/>
                    </a:solidFill>
                    <a:latin typeface="+mj-lt"/>
                  </a:rPr>
                  <a:t>Net Present Value (NPV)</a:t>
                </a:r>
                <a:r>
                  <a:rPr lang="en-US" sz="1800" b="1" kern="0" dirty="0">
                    <a:solidFill>
                      <a:srgbClr val="000000"/>
                    </a:solidFill>
                    <a:latin typeface="+mj-lt"/>
                  </a:rPr>
                  <a:t> value can be calculated as follows:</a:t>
                </a:r>
                <a:endParaRPr lang="pt-PT" sz="1800" b="1" kern="0" dirty="0">
                  <a:solidFill>
                    <a:srgbClr val="000000"/>
                  </a:solidFill>
                  <a:latin typeface="+mj-lt"/>
                </a:endParaRP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endParaRPr lang="pt-PT" sz="1100" b="1" kern="0" dirty="0">
                  <a:solidFill>
                    <a:srgbClr val="000000"/>
                  </a:solidFill>
                  <a:latin typeface="+mj-lt"/>
                </a:endParaRPr>
              </a:p>
              <a:p>
                <a:pPr lvl="1">
                  <a:buFont typeface="Wingdings" pitchFamily="2" charset="2"/>
                  <a:buChar char="§"/>
                </a:pPr>
                <a:endParaRPr lang="pt-PT" sz="1100" b="1" kern="0" dirty="0">
                  <a:solidFill>
                    <a:srgbClr val="000000"/>
                  </a:solidFill>
                  <a:latin typeface="+mj-lt"/>
                </a:endParaRPr>
              </a:p>
              <a:p>
                <a:pPr lvl="1">
                  <a:buFont typeface="Wingdings" pitchFamily="2" charset="2"/>
                  <a:buChar char="§"/>
                </a:pPr>
                <a:endParaRPr lang="pt-PT" sz="1100" b="1" kern="0" dirty="0">
                  <a:solidFill>
                    <a:srgbClr val="000000"/>
                  </a:solidFill>
                  <a:latin typeface="+mj-lt"/>
                </a:endParaRPr>
              </a:p>
              <a:p>
                <a:pPr lvl="2">
                  <a:buFont typeface="Wingdings" pitchFamily="2" charset="2"/>
                  <a:buChar char="§"/>
                </a:pPr>
                <a14:m>
                  <m:oMath xmlns:m="http://schemas.openxmlformats.org/officeDocument/2006/math">
                    <m:r>
                      <a:rPr lang="pt-PT" sz="2400" i="1">
                        <a:solidFill>
                          <a:srgbClr val="000000"/>
                        </a:solidFill>
                        <a:latin typeface="Cambria Math"/>
                      </a:rPr>
                      <m:t>𝐶</m:t>
                    </m:r>
                    <m:d>
                      <m:dPr>
                        <m:ctrlPr>
                          <a:rPr lang="en-US" sz="2400" i="1">
                            <a:solidFill>
                              <a:srgbClr val="000000"/>
                            </a:solidFill>
                            <a:latin typeface="Cambria Math" panose="02040503050406030204" pitchFamily="18" charset="0"/>
                          </a:rPr>
                        </m:ctrlPr>
                      </m:dPr>
                      <m:e>
                        <m:r>
                          <a:rPr lang="pt-PT" sz="2400" i="1">
                            <a:solidFill>
                              <a:srgbClr val="000000"/>
                            </a:solidFill>
                            <a:latin typeface="Cambria Math"/>
                          </a:rPr>
                          <m:t>0</m:t>
                        </m:r>
                      </m:e>
                    </m:d>
                    <m:r>
                      <a:rPr lang="pt-PT" sz="2400" i="1">
                        <a:solidFill>
                          <a:srgbClr val="000000"/>
                        </a:solidFill>
                        <a:latin typeface="Cambria Math"/>
                      </a:rPr>
                      <m:t>=</m:t>
                    </m:r>
                  </m:oMath>
                </a14:m>
                <a:r>
                  <a:rPr lang="en-US" sz="2400" dirty="0">
                    <a:solidFill>
                      <a:srgbClr val="000000"/>
                    </a:solidFill>
                  </a:rPr>
                  <a:t> </a:t>
                </a:r>
                <a14:m>
                  <m:oMath xmlns:m="http://schemas.openxmlformats.org/officeDocument/2006/math">
                    <m:f>
                      <m:fPr>
                        <m:ctrlPr>
                          <a:rPr lang="en-US" sz="2400" i="1">
                            <a:solidFill>
                              <a:srgbClr val="000000"/>
                            </a:solidFill>
                            <a:latin typeface="Cambria Math" panose="02040503050406030204" pitchFamily="18" charset="0"/>
                          </a:rPr>
                        </m:ctrlPr>
                      </m:fPr>
                      <m:num>
                        <m:r>
                          <a:rPr lang="pt-PT" sz="2400" i="1">
                            <a:solidFill>
                              <a:srgbClr val="000000"/>
                            </a:solidFill>
                            <a:latin typeface="Cambria Math"/>
                          </a:rPr>
                          <m:t>𝐶</m:t>
                        </m:r>
                        <m:d>
                          <m:dPr>
                            <m:ctrlPr>
                              <a:rPr lang="en-US" sz="2400" i="1">
                                <a:solidFill>
                                  <a:srgbClr val="000000"/>
                                </a:solidFill>
                                <a:latin typeface="Cambria Math" panose="02040503050406030204" pitchFamily="18" charset="0"/>
                              </a:rPr>
                            </m:ctrlPr>
                          </m:dPr>
                          <m:e>
                            <m:r>
                              <a:rPr lang="pt-PT" sz="2400" i="1">
                                <a:solidFill>
                                  <a:srgbClr val="000000"/>
                                </a:solidFill>
                                <a:latin typeface="Cambria Math"/>
                              </a:rPr>
                              <m:t>𝐾</m:t>
                            </m:r>
                          </m:e>
                        </m:d>
                      </m:num>
                      <m:den>
                        <m:sSup>
                          <m:sSupPr>
                            <m:ctrlPr>
                              <a:rPr lang="en-US" sz="2400" i="1">
                                <a:solidFill>
                                  <a:srgbClr val="000000"/>
                                </a:solidFill>
                                <a:latin typeface="Cambria Math" panose="02040503050406030204" pitchFamily="18" charset="0"/>
                              </a:rPr>
                            </m:ctrlPr>
                          </m:sSupPr>
                          <m:e>
                            <m:r>
                              <a:rPr lang="pt-PT" sz="2400" i="1">
                                <a:solidFill>
                                  <a:srgbClr val="000000"/>
                                </a:solidFill>
                                <a:latin typeface="Cambria Math"/>
                              </a:rPr>
                              <m:t>(1+</m:t>
                            </m:r>
                            <m:sSub>
                              <m:sSubPr>
                                <m:ctrlPr>
                                  <a:rPr lang="en-US" sz="2400" i="1">
                                    <a:solidFill>
                                      <a:srgbClr val="000000"/>
                                    </a:solidFill>
                                    <a:latin typeface="Cambria Math" panose="02040503050406030204" pitchFamily="18" charset="0"/>
                                  </a:rPr>
                                </m:ctrlPr>
                              </m:sSubPr>
                              <m:e>
                                <m:r>
                                  <a:rPr lang="pt-PT" sz="2400" i="1">
                                    <a:solidFill>
                                      <a:srgbClr val="000000"/>
                                    </a:solidFill>
                                    <a:latin typeface="Cambria Math"/>
                                  </a:rPr>
                                  <m:t>𝑇</m:t>
                                </m:r>
                              </m:e>
                              <m:sub>
                                <m:r>
                                  <a:rPr lang="pt-PT" sz="2400" i="1">
                                    <a:solidFill>
                                      <a:srgbClr val="000000"/>
                                    </a:solidFill>
                                    <a:latin typeface="Cambria Math"/>
                                  </a:rPr>
                                  <m:t>𝑎</m:t>
                                </m:r>
                              </m:sub>
                            </m:sSub>
                            <m:r>
                              <a:rPr lang="pt-PT" sz="2400" i="1">
                                <a:solidFill>
                                  <a:srgbClr val="000000"/>
                                </a:solidFill>
                                <a:latin typeface="Cambria Math"/>
                              </a:rPr>
                              <m:t>)</m:t>
                            </m:r>
                          </m:e>
                          <m:sup>
                            <m:r>
                              <a:rPr lang="pt-PT" sz="2400" i="1">
                                <a:solidFill>
                                  <a:srgbClr val="000000"/>
                                </a:solidFill>
                                <a:latin typeface="Cambria Math"/>
                              </a:rPr>
                              <m:t>𝑘</m:t>
                            </m:r>
                          </m:sup>
                        </m:sSup>
                      </m:den>
                    </m:f>
                  </m:oMath>
                </a14:m>
                <a:r>
                  <a:rPr lang="pt-PT" sz="1400" b="1" kern="0" dirty="0">
                    <a:solidFill>
                      <a:srgbClr val="000000"/>
                    </a:solidFill>
                    <a:latin typeface="+mj-lt"/>
                  </a:rPr>
                  <a:t> = Net </a:t>
                </a:r>
                <a:r>
                  <a:rPr lang="pt-PT" sz="1400" b="1" kern="0" dirty="0" err="1">
                    <a:solidFill>
                      <a:srgbClr val="000000"/>
                    </a:solidFill>
                    <a:latin typeface="+mj-lt"/>
                  </a:rPr>
                  <a:t>Present</a:t>
                </a:r>
                <a:r>
                  <a:rPr lang="pt-PT" sz="1400" b="1" kern="0" dirty="0">
                    <a:solidFill>
                      <a:srgbClr val="000000"/>
                    </a:solidFill>
                    <a:latin typeface="+mj-lt"/>
                  </a:rPr>
                  <a:t> </a:t>
                </a:r>
                <a:r>
                  <a:rPr lang="pt-PT" sz="1400" b="1" kern="0" dirty="0" err="1">
                    <a:solidFill>
                      <a:srgbClr val="000000"/>
                    </a:solidFill>
                    <a:latin typeface="+mj-lt"/>
                  </a:rPr>
                  <a:t>Value</a:t>
                </a:r>
                <a:r>
                  <a:rPr lang="pt-PT" sz="1400" b="1" kern="0" dirty="0">
                    <a:solidFill>
                      <a:srgbClr val="000000"/>
                    </a:solidFill>
                    <a:latin typeface="+mj-lt"/>
                  </a:rPr>
                  <a:t> </a:t>
                </a:r>
                <a:r>
                  <a:rPr lang="pt-PT" sz="1400" b="1" kern="0" dirty="0" err="1">
                    <a:solidFill>
                      <a:srgbClr val="000000"/>
                    </a:solidFill>
                    <a:latin typeface="+mj-lt"/>
                  </a:rPr>
                  <a:t>of</a:t>
                </a:r>
                <a:r>
                  <a:rPr lang="pt-PT" sz="1400" b="1" kern="0" dirty="0">
                    <a:solidFill>
                      <a:srgbClr val="000000"/>
                    </a:solidFill>
                    <a:latin typeface="+mj-lt"/>
                  </a:rPr>
                  <a:t> C(k) </a:t>
                </a:r>
                <a:r>
                  <a:rPr lang="pt-PT" sz="1400" b="1" kern="0" dirty="0" err="1">
                    <a:solidFill>
                      <a:srgbClr val="000000"/>
                    </a:solidFill>
                    <a:latin typeface="+mj-lt"/>
                  </a:rPr>
                  <a:t>at</a:t>
                </a:r>
                <a:r>
                  <a:rPr lang="pt-PT" sz="1400" b="1" kern="0" dirty="0">
                    <a:solidFill>
                      <a:srgbClr val="000000"/>
                    </a:solidFill>
                    <a:latin typeface="+mj-lt"/>
                  </a:rPr>
                  <a:t> time 0.</a:t>
                </a:r>
                <a:endParaRPr lang="en-US" sz="1400" b="1" kern="0" dirty="0">
                  <a:solidFill>
                    <a:srgbClr val="000000"/>
                  </a:solidFill>
                  <a:latin typeface="+mj-lt"/>
                </a:endParaRPr>
              </a:p>
            </p:txBody>
          </p:sp>
        </mc:Choice>
        <mc:Fallback>
          <p:sp>
            <p:nvSpPr>
              <p:cNvPr id="21" name="Rectangle 3"/>
              <p:cNvSpPr txBox="1">
                <a:spLocks noRot="1" noChangeAspect="1" noMove="1" noResize="1" noEditPoints="1" noAdjustHandles="1" noChangeArrowheads="1" noChangeShapeType="1" noTextEdit="1"/>
              </p:cNvSpPr>
              <p:nvPr/>
            </p:nvSpPr>
            <p:spPr bwMode="auto">
              <a:xfrm>
                <a:off x="-12762" y="980728"/>
                <a:ext cx="8532440" cy="792088"/>
              </a:xfrm>
              <a:prstGeom prst="rect">
                <a:avLst/>
              </a:prstGeom>
              <a:blipFill>
                <a:blip r:embed="rId3"/>
                <a:stretch>
                  <a:fillRect b="-4315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PT">
                    <a:noFill/>
                  </a:rPr>
                  <a:t> </a:t>
                </a:r>
              </a:p>
            </p:txBody>
          </p:sp>
        </mc:Fallback>
      </mc:AlternateContent>
      <p:grpSp>
        <p:nvGrpSpPr>
          <p:cNvPr id="71" name="Group 70"/>
          <p:cNvGrpSpPr/>
          <p:nvPr/>
        </p:nvGrpSpPr>
        <p:grpSpPr>
          <a:xfrm>
            <a:off x="682787" y="2852941"/>
            <a:ext cx="7289623" cy="1440159"/>
            <a:chOff x="107504" y="3429000"/>
            <a:chExt cx="7289623" cy="1440159"/>
          </a:xfrm>
        </p:grpSpPr>
        <p:sp>
          <p:nvSpPr>
            <p:cNvPr id="72" name="Freeform 3"/>
            <p:cNvSpPr>
              <a:spLocks/>
            </p:cNvSpPr>
            <p:nvPr/>
          </p:nvSpPr>
          <p:spPr bwMode="auto">
            <a:xfrm rot="10800000">
              <a:off x="1141412" y="4284959"/>
              <a:ext cx="4930812" cy="584200"/>
            </a:xfrm>
            <a:custGeom>
              <a:avLst/>
              <a:gdLst>
                <a:gd name="T0" fmla="*/ 18425 w 20000"/>
                <a:gd name="T1" fmla="*/ 37839 h 20000"/>
                <a:gd name="T2" fmla="*/ 18376 w 20000"/>
                <a:gd name="T3" fmla="*/ 34494 h 20000"/>
                <a:gd name="T4" fmla="*/ 18237 w 20000"/>
                <a:gd name="T5" fmla="*/ 30710 h 20000"/>
                <a:gd name="T6" fmla="*/ 17948 w 20000"/>
                <a:gd name="T7" fmla="*/ 27367 h 20000"/>
                <a:gd name="T8" fmla="*/ 17610 w 20000"/>
                <a:gd name="T9" fmla="*/ 24021 h 20000"/>
                <a:gd name="T10" fmla="*/ 17181 w 20000"/>
                <a:gd name="T11" fmla="*/ 20590 h 20000"/>
                <a:gd name="T12" fmla="*/ 16664 w 20000"/>
                <a:gd name="T13" fmla="*/ 17687 h 20000"/>
                <a:gd name="T14" fmla="*/ 16086 w 20000"/>
                <a:gd name="T15" fmla="*/ 14783 h 20000"/>
                <a:gd name="T16" fmla="*/ 15469 w 20000"/>
                <a:gd name="T17" fmla="*/ 11790 h 20000"/>
                <a:gd name="T18" fmla="*/ 14762 w 20000"/>
                <a:gd name="T19" fmla="*/ 9239 h 20000"/>
                <a:gd name="T20" fmla="*/ 13996 w 20000"/>
                <a:gd name="T21" fmla="*/ 7216 h 20000"/>
                <a:gd name="T22" fmla="*/ 12373 w 20000"/>
                <a:gd name="T23" fmla="*/ 3432 h 20000"/>
                <a:gd name="T24" fmla="*/ 10662 w 20000"/>
                <a:gd name="T25" fmla="*/ 880 h 20000"/>
                <a:gd name="T26" fmla="*/ 9806 w 20000"/>
                <a:gd name="T27" fmla="*/ 439 h 20000"/>
                <a:gd name="T28" fmla="*/ 8899 w 20000"/>
                <a:gd name="T29" fmla="*/ 0 h 20000"/>
                <a:gd name="T30" fmla="*/ 7525 w 20000"/>
                <a:gd name="T31" fmla="*/ 439 h 20000"/>
                <a:gd name="T32" fmla="*/ 6142 w 20000"/>
                <a:gd name="T33" fmla="*/ 2112 h 20000"/>
                <a:gd name="T34" fmla="*/ 4808 w 20000"/>
                <a:gd name="T35" fmla="*/ 4223 h 20000"/>
                <a:gd name="T36" fmla="*/ 3573 w 20000"/>
                <a:gd name="T37" fmla="*/ 7568 h 20000"/>
                <a:gd name="T38" fmla="*/ 2479 w 20000"/>
                <a:gd name="T39" fmla="*/ 11351 h 20000"/>
                <a:gd name="T40" fmla="*/ 1473 w 20000"/>
                <a:gd name="T41" fmla="*/ 15574 h 20000"/>
                <a:gd name="T42" fmla="*/ 617 w 20000"/>
                <a:gd name="T43" fmla="*/ 20590 h 20000"/>
                <a:gd name="T44" fmla="*/ 289 w 20000"/>
                <a:gd name="T45" fmla="*/ 23143 h 20000"/>
                <a:gd name="T46" fmla="*/ 0 w 20000"/>
                <a:gd name="T47" fmla="*/ 25694 h 200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000"/>
                <a:gd name="T73" fmla="*/ 0 h 20000"/>
                <a:gd name="T74" fmla="*/ 20000 w 20000"/>
                <a:gd name="T75" fmla="*/ 20000 h 200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000" h="20000">
                  <a:moveTo>
                    <a:pt x="19989" y="19954"/>
                  </a:moveTo>
                  <a:lnTo>
                    <a:pt x="19935" y="18190"/>
                  </a:lnTo>
                  <a:lnTo>
                    <a:pt x="19784" y="16195"/>
                  </a:lnTo>
                  <a:lnTo>
                    <a:pt x="19471" y="14432"/>
                  </a:lnTo>
                  <a:lnTo>
                    <a:pt x="19104" y="12668"/>
                  </a:lnTo>
                  <a:lnTo>
                    <a:pt x="18639" y="10858"/>
                  </a:lnTo>
                  <a:lnTo>
                    <a:pt x="18078" y="9327"/>
                  </a:lnTo>
                  <a:lnTo>
                    <a:pt x="17451" y="7796"/>
                  </a:lnTo>
                  <a:lnTo>
                    <a:pt x="16782" y="6218"/>
                  </a:lnTo>
                  <a:lnTo>
                    <a:pt x="16015" y="4872"/>
                  </a:lnTo>
                  <a:lnTo>
                    <a:pt x="15184" y="3805"/>
                  </a:lnTo>
                  <a:lnTo>
                    <a:pt x="13423" y="1810"/>
                  </a:lnTo>
                  <a:lnTo>
                    <a:pt x="11566" y="464"/>
                  </a:lnTo>
                  <a:lnTo>
                    <a:pt x="10637" y="232"/>
                  </a:lnTo>
                  <a:lnTo>
                    <a:pt x="9654" y="0"/>
                  </a:lnTo>
                  <a:lnTo>
                    <a:pt x="8164" y="232"/>
                  </a:lnTo>
                  <a:lnTo>
                    <a:pt x="6663" y="1114"/>
                  </a:lnTo>
                  <a:lnTo>
                    <a:pt x="5216" y="2227"/>
                  </a:lnTo>
                  <a:lnTo>
                    <a:pt x="3877" y="3991"/>
                  </a:lnTo>
                  <a:lnTo>
                    <a:pt x="2689" y="5986"/>
                  </a:lnTo>
                  <a:lnTo>
                    <a:pt x="1598" y="8213"/>
                  </a:lnTo>
                  <a:lnTo>
                    <a:pt x="670" y="10858"/>
                  </a:lnTo>
                  <a:lnTo>
                    <a:pt x="313" y="12204"/>
                  </a:lnTo>
                  <a:lnTo>
                    <a:pt x="0" y="13550"/>
                  </a:lnTo>
                </a:path>
              </a:pathLst>
            </a:custGeom>
            <a:noFill/>
            <a:ln w="8890" cap="flat">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3" name="Group 72"/>
            <p:cNvGrpSpPr/>
            <p:nvPr/>
          </p:nvGrpSpPr>
          <p:grpSpPr>
            <a:xfrm>
              <a:off x="107504" y="3429000"/>
              <a:ext cx="7289623" cy="1317962"/>
              <a:chOff x="107504" y="3429000"/>
              <a:chExt cx="7289623" cy="1317962"/>
            </a:xfrm>
          </p:grpSpPr>
          <mc:AlternateContent xmlns:mc="http://schemas.openxmlformats.org/markup-compatibility/2006" xmlns:a14="http://schemas.microsoft.com/office/drawing/2010/main">
            <mc:Choice Requires="a14">
              <p:sp>
                <p:nvSpPr>
                  <p:cNvPr id="74" name="Rectangle 73"/>
                  <p:cNvSpPr/>
                  <p:nvPr/>
                </p:nvSpPr>
                <p:spPr>
                  <a:xfrm>
                    <a:off x="107504" y="3633149"/>
                    <a:ext cx="1354089" cy="6681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pt-PT" sz="1200" i="1">
                              <a:solidFill>
                                <a:srgbClr val="000000"/>
                              </a:solidFill>
                              <a:latin typeface="Cambria Math"/>
                            </a:rPr>
                            <m:t>𝑡</m:t>
                          </m:r>
                          <m:r>
                            <a:rPr lang="pt-PT" sz="1200" i="1">
                              <a:solidFill>
                                <a:srgbClr val="000000"/>
                              </a:solidFill>
                              <a:latin typeface="Cambria Math"/>
                            </a:rPr>
                            <m:t>=0</m:t>
                          </m:r>
                        </m:oMath>
                      </m:oMathPara>
                    </a14:m>
                    <a:endParaRPr lang="pt-PT" sz="1200" i="1" dirty="0">
                      <a:solidFill>
                        <a:srgbClr val="000000"/>
                      </a:solidFill>
                      <a:latin typeface="Cambria Math"/>
                    </a:endParaRPr>
                  </a:p>
                  <a:p>
                    <a:pPr/>
                    <a14:m>
                      <m:oMathPara xmlns:m="http://schemas.openxmlformats.org/officeDocument/2006/math">
                        <m:oMathParaPr>
                          <m:jc m:val="left"/>
                        </m:oMathParaPr>
                        <m:oMath xmlns:m="http://schemas.openxmlformats.org/officeDocument/2006/math">
                          <m:r>
                            <a:rPr lang="pt-PT" sz="1200" i="1">
                              <a:solidFill>
                                <a:srgbClr val="000000"/>
                              </a:solidFill>
                              <a:latin typeface="Cambria Math"/>
                            </a:rPr>
                            <m:t>𝐶</m:t>
                          </m:r>
                          <m:d>
                            <m:dPr>
                              <m:ctrlPr>
                                <a:rPr lang="en-US" sz="1200" i="1">
                                  <a:solidFill>
                                    <a:srgbClr val="000000"/>
                                  </a:solidFill>
                                  <a:latin typeface="Cambria Math" panose="02040503050406030204" pitchFamily="18" charset="0"/>
                                </a:rPr>
                              </m:ctrlPr>
                            </m:dPr>
                            <m:e>
                              <m:r>
                                <a:rPr lang="pt-PT" sz="1200" i="1">
                                  <a:solidFill>
                                    <a:srgbClr val="000000"/>
                                  </a:solidFill>
                                  <a:latin typeface="Cambria Math"/>
                                </a:rPr>
                                <m:t>0</m:t>
                              </m:r>
                            </m:e>
                          </m:d>
                          <m:r>
                            <a:rPr lang="pt-PT" sz="1200" i="1">
                              <a:solidFill>
                                <a:srgbClr val="000000"/>
                              </a:solidFill>
                              <a:latin typeface="Cambria Math"/>
                            </a:rPr>
                            <m:t>=</m:t>
                          </m:r>
                          <m:f>
                            <m:fPr>
                              <m:ctrlPr>
                                <a:rPr lang="en-US" sz="1200" i="1">
                                  <a:solidFill>
                                    <a:srgbClr val="000000"/>
                                  </a:solidFill>
                                  <a:latin typeface="Cambria Math" panose="02040503050406030204" pitchFamily="18" charset="0"/>
                                </a:rPr>
                              </m:ctrlPr>
                            </m:fPr>
                            <m:num>
                              <m:r>
                                <a:rPr lang="pt-PT" sz="1200" i="1">
                                  <a:solidFill>
                                    <a:srgbClr val="000000"/>
                                  </a:solidFill>
                                  <a:latin typeface="Cambria Math"/>
                                </a:rPr>
                                <m:t>𝐶</m:t>
                              </m:r>
                              <m:d>
                                <m:dPr>
                                  <m:ctrlPr>
                                    <a:rPr lang="en-US" sz="1200" i="1">
                                      <a:solidFill>
                                        <a:srgbClr val="000000"/>
                                      </a:solidFill>
                                      <a:latin typeface="Cambria Math" panose="02040503050406030204" pitchFamily="18" charset="0"/>
                                    </a:rPr>
                                  </m:ctrlPr>
                                </m:dPr>
                                <m:e>
                                  <m:r>
                                    <a:rPr lang="pt-PT" sz="1200" i="1">
                                      <a:solidFill>
                                        <a:srgbClr val="000000"/>
                                      </a:solidFill>
                                      <a:latin typeface="Cambria Math"/>
                                    </a:rPr>
                                    <m:t>𝐾</m:t>
                                  </m:r>
                                </m:e>
                              </m:d>
                            </m:num>
                            <m:den>
                              <m:sSup>
                                <m:sSupPr>
                                  <m:ctrlPr>
                                    <a:rPr lang="en-US" sz="1200" i="1">
                                      <a:solidFill>
                                        <a:srgbClr val="000000"/>
                                      </a:solidFill>
                                      <a:latin typeface="Cambria Math" panose="02040503050406030204" pitchFamily="18" charset="0"/>
                                    </a:rPr>
                                  </m:ctrlPr>
                                </m:sSupPr>
                                <m:e>
                                  <m:r>
                                    <a:rPr lang="pt-PT" sz="1200" i="1">
                                      <a:solidFill>
                                        <a:srgbClr val="000000"/>
                                      </a:solidFill>
                                      <a:latin typeface="Cambria Math"/>
                                    </a:rPr>
                                    <m:t>(1+</m:t>
                                  </m:r>
                                  <m:sSub>
                                    <m:sSubPr>
                                      <m:ctrlPr>
                                        <a:rPr lang="en-US" sz="1200" i="1">
                                          <a:solidFill>
                                            <a:srgbClr val="000000"/>
                                          </a:solidFill>
                                          <a:latin typeface="Cambria Math" panose="02040503050406030204" pitchFamily="18" charset="0"/>
                                        </a:rPr>
                                      </m:ctrlPr>
                                    </m:sSubPr>
                                    <m:e>
                                      <m:r>
                                        <a:rPr lang="pt-PT" sz="1200" i="1">
                                          <a:solidFill>
                                            <a:srgbClr val="000000"/>
                                          </a:solidFill>
                                          <a:latin typeface="Cambria Math"/>
                                        </a:rPr>
                                        <m:t>𝑇</m:t>
                                      </m:r>
                                    </m:e>
                                    <m:sub>
                                      <m:r>
                                        <a:rPr lang="pt-PT" sz="1200" i="1">
                                          <a:solidFill>
                                            <a:srgbClr val="000000"/>
                                          </a:solidFill>
                                          <a:latin typeface="Cambria Math"/>
                                        </a:rPr>
                                        <m:t>𝑎</m:t>
                                      </m:r>
                                    </m:sub>
                                  </m:sSub>
                                  <m:r>
                                    <a:rPr lang="pt-PT" sz="1200" i="1">
                                      <a:solidFill>
                                        <a:srgbClr val="000000"/>
                                      </a:solidFill>
                                      <a:latin typeface="Cambria Math"/>
                                    </a:rPr>
                                    <m:t>)</m:t>
                                  </m:r>
                                </m:e>
                                <m:sup>
                                  <m:r>
                                    <a:rPr lang="pt-PT" sz="1200" i="1">
                                      <a:solidFill>
                                        <a:srgbClr val="000000"/>
                                      </a:solidFill>
                                      <a:latin typeface="Cambria Math"/>
                                    </a:rPr>
                                    <m:t>𝑘</m:t>
                                  </m:r>
                                </m:sup>
                              </m:sSup>
                            </m:den>
                          </m:f>
                        </m:oMath>
                      </m:oMathPara>
                    </a14:m>
                    <a:endParaRPr lang="en-US" sz="1200" i="1" dirty="0">
                      <a:solidFill>
                        <a:srgbClr val="000000"/>
                      </a:solidFill>
                      <a:latin typeface="Cambria Math"/>
                    </a:endParaRPr>
                  </a:p>
                </p:txBody>
              </p:sp>
            </mc:Choice>
            <mc:Fallback xmlns="">
              <p:sp>
                <p:nvSpPr>
                  <p:cNvPr id="74" name="Rectangle 73"/>
                  <p:cNvSpPr>
                    <a:spLocks noRot="1" noChangeAspect="1" noMove="1" noResize="1" noEditPoints="1" noAdjustHandles="1" noChangeArrowheads="1" noChangeShapeType="1" noTextEdit="1"/>
                  </p:cNvSpPr>
                  <p:nvPr/>
                </p:nvSpPr>
                <p:spPr>
                  <a:xfrm>
                    <a:off x="107504" y="3633149"/>
                    <a:ext cx="1354089" cy="668132"/>
                  </a:xfrm>
                  <a:prstGeom prst="rect">
                    <a:avLst/>
                  </a:prstGeom>
                  <a:blipFill rotWithShape="1">
                    <a:blip r:embed="rId4"/>
                    <a:stretch>
                      <a:fillRect b="-4587"/>
                    </a:stretch>
                  </a:blipFill>
                </p:spPr>
                <p:txBody>
                  <a:bodyPr/>
                  <a:lstStyle/>
                  <a:p>
                    <a:r>
                      <a:rPr lang="en-US">
                        <a:noFill/>
                      </a:rPr>
                      <a:t> </a:t>
                    </a:r>
                  </a:p>
                </p:txBody>
              </p:sp>
            </mc:Fallback>
          </mc:AlternateContent>
          <p:sp>
            <p:nvSpPr>
              <p:cNvPr id="75" name="Freeform 3"/>
              <p:cNvSpPr>
                <a:spLocks/>
              </p:cNvSpPr>
              <p:nvPr/>
            </p:nvSpPr>
            <p:spPr bwMode="auto">
              <a:xfrm rot="10800000">
                <a:off x="1123950" y="4299241"/>
                <a:ext cx="1175715" cy="273055"/>
              </a:xfrm>
              <a:custGeom>
                <a:avLst/>
                <a:gdLst>
                  <a:gd name="T0" fmla="*/ 18425 w 20000"/>
                  <a:gd name="T1" fmla="*/ 19409 h 20000"/>
                  <a:gd name="T2" fmla="*/ 18376 w 20000"/>
                  <a:gd name="T3" fmla="*/ 17693 h 20000"/>
                  <a:gd name="T4" fmla="*/ 18237 w 20000"/>
                  <a:gd name="T5" fmla="*/ 15752 h 20000"/>
                  <a:gd name="T6" fmla="*/ 17948 w 20000"/>
                  <a:gd name="T7" fmla="*/ 14038 h 20000"/>
                  <a:gd name="T8" fmla="*/ 17610 w 20000"/>
                  <a:gd name="T9" fmla="*/ 12322 h 20000"/>
                  <a:gd name="T10" fmla="*/ 17181 w 20000"/>
                  <a:gd name="T11" fmla="*/ 10562 h 20000"/>
                  <a:gd name="T12" fmla="*/ 16664 w 20000"/>
                  <a:gd name="T13" fmla="*/ 9073 h 20000"/>
                  <a:gd name="T14" fmla="*/ 16086 w 20000"/>
                  <a:gd name="T15" fmla="*/ 7583 h 20000"/>
                  <a:gd name="T16" fmla="*/ 15469 w 20000"/>
                  <a:gd name="T17" fmla="*/ 6049 h 20000"/>
                  <a:gd name="T18" fmla="*/ 14762 w 20000"/>
                  <a:gd name="T19" fmla="*/ 4739 h 20000"/>
                  <a:gd name="T20" fmla="*/ 13996 w 20000"/>
                  <a:gd name="T21" fmla="*/ 3701 h 20000"/>
                  <a:gd name="T22" fmla="*/ 12373 w 20000"/>
                  <a:gd name="T23" fmla="*/ 1760 h 20000"/>
                  <a:gd name="T24" fmla="*/ 10662 w 20000"/>
                  <a:gd name="T25" fmla="*/ 452 h 20000"/>
                  <a:gd name="T26" fmla="*/ 9806 w 20000"/>
                  <a:gd name="T27" fmla="*/ 226 h 20000"/>
                  <a:gd name="T28" fmla="*/ 8899 w 20000"/>
                  <a:gd name="T29" fmla="*/ 0 h 20000"/>
                  <a:gd name="T30" fmla="*/ 7525 w 20000"/>
                  <a:gd name="T31" fmla="*/ 226 h 20000"/>
                  <a:gd name="T32" fmla="*/ 6142 w 20000"/>
                  <a:gd name="T33" fmla="*/ 1084 h 20000"/>
                  <a:gd name="T34" fmla="*/ 4808 w 20000"/>
                  <a:gd name="T35" fmla="*/ 2166 h 20000"/>
                  <a:gd name="T36" fmla="*/ 3573 w 20000"/>
                  <a:gd name="T37" fmla="*/ 3882 h 20000"/>
                  <a:gd name="T38" fmla="*/ 2479 w 20000"/>
                  <a:gd name="T39" fmla="*/ 5823 h 20000"/>
                  <a:gd name="T40" fmla="*/ 1473 w 20000"/>
                  <a:gd name="T41" fmla="*/ 7989 h 20000"/>
                  <a:gd name="T42" fmla="*/ 617 w 20000"/>
                  <a:gd name="T43" fmla="*/ 10562 h 20000"/>
                  <a:gd name="T44" fmla="*/ 289 w 20000"/>
                  <a:gd name="T45" fmla="*/ 11871 h 20000"/>
                  <a:gd name="T46" fmla="*/ 0 w 20000"/>
                  <a:gd name="T47" fmla="*/ 13180 h 200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000"/>
                  <a:gd name="T73" fmla="*/ 0 h 20000"/>
                  <a:gd name="T74" fmla="*/ 20000 w 20000"/>
                  <a:gd name="T75" fmla="*/ 20000 h 200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000" h="20000">
                    <a:moveTo>
                      <a:pt x="19989" y="19954"/>
                    </a:moveTo>
                    <a:lnTo>
                      <a:pt x="19935" y="18190"/>
                    </a:lnTo>
                    <a:lnTo>
                      <a:pt x="19784" y="16195"/>
                    </a:lnTo>
                    <a:lnTo>
                      <a:pt x="19471" y="14432"/>
                    </a:lnTo>
                    <a:lnTo>
                      <a:pt x="19104" y="12668"/>
                    </a:lnTo>
                    <a:lnTo>
                      <a:pt x="18639" y="10858"/>
                    </a:lnTo>
                    <a:lnTo>
                      <a:pt x="18078" y="9327"/>
                    </a:lnTo>
                    <a:lnTo>
                      <a:pt x="17451" y="7796"/>
                    </a:lnTo>
                    <a:lnTo>
                      <a:pt x="16782" y="6218"/>
                    </a:lnTo>
                    <a:lnTo>
                      <a:pt x="16015" y="4872"/>
                    </a:lnTo>
                    <a:lnTo>
                      <a:pt x="15184" y="3805"/>
                    </a:lnTo>
                    <a:lnTo>
                      <a:pt x="13423" y="1810"/>
                    </a:lnTo>
                    <a:lnTo>
                      <a:pt x="11566" y="464"/>
                    </a:lnTo>
                    <a:lnTo>
                      <a:pt x="10637" y="232"/>
                    </a:lnTo>
                    <a:lnTo>
                      <a:pt x="9654" y="0"/>
                    </a:lnTo>
                    <a:lnTo>
                      <a:pt x="8164" y="232"/>
                    </a:lnTo>
                    <a:lnTo>
                      <a:pt x="6663" y="1114"/>
                    </a:lnTo>
                    <a:lnTo>
                      <a:pt x="5216" y="2227"/>
                    </a:lnTo>
                    <a:lnTo>
                      <a:pt x="3877" y="3991"/>
                    </a:lnTo>
                    <a:lnTo>
                      <a:pt x="2689" y="5986"/>
                    </a:lnTo>
                    <a:lnTo>
                      <a:pt x="1598" y="8213"/>
                    </a:lnTo>
                    <a:lnTo>
                      <a:pt x="670" y="10858"/>
                    </a:lnTo>
                    <a:lnTo>
                      <a:pt x="313" y="12204"/>
                    </a:lnTo>
                    <a:lnTo>
                      <a:pt x="0" y="13550"/>
                    </a:lnTo>
                  </a:path>
                </a:pathLst>
              </a:custGeom>
              <a:noFill/>
              <a:ln w="8890" cap="flat">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mc:AlternateContent xmlns:mc="http://schemas.openxmlformats.org/markup-compatibility/2006">
            <mc:Choice xmlns:a14="http://schemas.microsoft.com/office/drawing/2010/main" Requires="a14">
              <p:sp>
                <p:nvSpPr>
                  <p:cNvPr id="76" name="TextBox 75"/>
                  <p:cNvSpPr txBox="1"/>
                  <p:nvPr/>
                </p:nvSpPr>
                <p:spPr>
                  <a:xfrm>
                    <a:off x="5871534" y="3696970"/>
                    <a:ext cx="621196" cy="461665"/>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pt-PT" sz="1200" i="1">
                              <a:solidFill>
                                <a:srgbClr val="000000"/>
                              </a:solidFill>
                              <a:latin typeface="Cambria Math"/>
                            </a:rPr>
                            <m:t>𝑡</m:t>
                          </m:r>
                          <m:r>
                            <a:rPr lang="pt-PT" sz="1200" i="1">
                              <a:solidFill>
                                <a:srgbClr val="000000"/>
                              </a:solidFill>
                              <a:latin typeface="Cambria Math"/>
                            </a:rPr>
                            <m:t>=</m:t>
                          </m:r>
                          <m:r>
                            <a:rPr lang="pt-PT" sz="1200" i="1">
                              <a:solidFill>
                                <a:srgbClr val="000000"/>
                              </a:solidFill>
                              <a:latin typeface="Cambria Math"/>
                            </a:rPr>
                            <m:t>𝐾</m:t>
                          </m:r>
                        </m:oMath>
                      </m:oMathPara>
                    </a14:m>
                    <a:endParaRPr lang="pt-PT" sz="1200" i="1" dirty="0">
                      <a:solidFill>
                        <a:srgbClr val="000000"/>
                      </a:solidFill>
                      <a:latin typeface="Cambria Math"/>
                    </a:endParaRPr>
                  </a:p>
                  <a:p>
                    <a:pPr/>
                    <a14:m>
                      <m:oMathPara xmlns:m="http://schemas.openxmlformats.org/officeDocument/2006/math">
                        <m:oMathParaPr>
                          <m:jc m:val="centerGroup"/>
                        </m:oMathParaPr>
                        <m:oMath xmlns:m="http://schemas.openxmlformats.org/officeDocument/2006/math">
                          <m:r>
                            <a:rPr lang="pt-PT" sz="1200" i="1">
                              <a:solidFill>
                                <a:srgbClr val="000000"/>
                              </a:solidFill>
                              <a:latin typeface="Cambria Math"/>
                            </a:rPr>
                            <m:t>𝐶</m:t>
                          </m:r>
                          <m:d>
                            <m:dPr>
                              <m:ctrlPr>
                                <a:rPr lang="en-US" sz="1200" i="1">
                                  <a:solidFill>
                                    <a:srgbClr val="000000"/>
                                  </a:solidFill>
                                  <a:latin typeface="Cambria Math" panose="02040503050406030204" pitchFamily="18" charset="0"/>
                                </a:rPr>
                              </m:ctrlPr>
                            </m:dPr>
                            <m:e>
                              <m:r>
                                <a:rPr lang="pt-PT" sz="1200" i="1">
                                  <a:solidFill>
                                    <a:srgbClr val="000000"/>
                                  </a:solidFill>
                                  <a:latin typeface="Cambria Math"/>
                                </a:rPr>
                                <m:t>𝑘</m:t>
                              </m:r>
                            </m:e>
                          </m:d>
                        </m:oMath>
                      </m:oMathPara>
                    </a14:m>
                    <a:endParaRPr lang="en-US" sz="1200" dirty="0">
                      <a:solidFill>
                        <a:srgbClr val="000000"/>
                      </a:solidFill>
                    </a:endParaRPr>
                  </a:p>
                </p:txBody>
              </p:sp>
            </mc:Choice>
            <mc:Fallback>
              <p:sp>
                <p:nvSpPr>
                  <p:cNvPr id="76" name="TextBox 75"/>
                  <p:cNvSpPr txBox="1">
                    <a:spLocks noRot="1" noChangeAspect="1" noMove="1" noResize="1" noEditPoints="1" noAdjustHandles="1" noChangeArrowheads="1" noChangeShapeType="1" noTextEdit="1"/>
                  </p:cNvSpPr>
                  <p:nvPr/>
                </p:nvSpPr>
                <p:spPr>
                  <a:xfrm>
                    <a:off x="5871534" y="3696970"/>
                    <a:ext cx="621196" cy="461665"/>
                  </a:xfrm>
                  <a:prstGeom prst="rect">
                    <a:avLst/>
                  </a:prstGeom>
                  <a:blipFill>
                    <a:blip r:embed="rId5"/>
                    <a:stretch>
                      <a:fillRect/>
                    </a:stretch>
                  </a:blipFill>
                </p:spPr>
                <p:txBody>
                  <a:bodyPr/>
                  <a:lstStyle/>
                  <a:p>
                    <a:r>
                      <a:rPr lang="pt-PT">
                        <a:noFill/>
                      </a:rPr>
                      <a:t> </a:t>
                    </a:r>
                  </a:p>
                </p:txBody>
              </p:sp>
            </mc:Fallback>
          </mc:AlternateContent>
          <p:sp>
            <p:nvSpPr>
              <p:cNvPr id="77" name="Freeform 3"/>
              <p:cNvSpPr>
                <a:spLocks/>
              </p:cNvSpPr>
              <p:nvPr/>
            </p:nvSpPr>
            <p:spPr bwMode="auto">
              <a:xfrm rot="10800000">
                <a:off x="1167641" y="4327963"/>
                <a:ext cx="3589305" cy="418999"/>
              </a:xfrm>
              <a:custGeom>
                <a:avLst/>
                <a:gdLst>
                  <a:gd name="T0" fmla="*/ 18425 w 20000"/>
                  <a:gd name="T1" fmla="*/ 19409 h 20000"/>
                  <a:gd name="T2" fmla="*/ 18376 w 20000"/>
                  <a:gd name="T3" fmla="*/ 17693 h 20000"/>
                  <a:gd name="T4" fmla="*/ 18237 w 20000"/>
                  <a:gd name="T5" fmla="*/ 15752 h 20000"/>
                  <a:gd name="T6" fmla="*/ 17948 w 20000"/>
                  <a:gd name="T7" fmla="*/ 14038 h 20000"/>
                  <a:gd name="T8" fmla="*/ 17610 w 20000"/>
                  <a:gd name="T9" fmla="*/ 12322 h 20000"/>
                  <a:gd name="T10" fmla="*/ 17181 w 20000"/>
                  <a:gd name="T11" fmla="*/ 10562 h 20000"/>
                  <a:gd name="T12" fmla="*/ 16664 w 20000"/>
                  <a:gd name="T13" fmla="*/ 9073 h 20000"/>
                  <a:gd name="T14" fmla="*/ 16086 w 20000"/>
                  <a:gd name="T15" fmla="*/ 7583 h 20000"/>
                  <a:gd name="T16" fmla="*/ 15469 w 20000"/>
                  <a:gd name="T17" fmla="*/ 6049 h 20000"/>
                  <a:gd name="T18" fmla="*/ 14762 w 20000"/>
                  <a:gd name="T19" fmla="*/ 4739 h 20000"/>
                  <a:gd name="T20" fmla="*/ 13996 w 20000"/>
                  <a:gd name="T21" fmla="*/ 3701 h 20000"/>
                  <a:gd name="T22" fmla="*/ 12373 w 20000"/>
                  <a:gd name="T23" fmla="*/ 1760 h 20000"/>
                  <a:gd name="T24" fmla="*/ 10662 w 20000"/>
                  <a:gd name="T25" fmla="*/ 452 h 20000"/>
                  <a:gd name="T26" fmla="*/ 9806 w 20000"/>
                  <a:gd name="T27" fmla="*/ 226 h 20000"/>
                  <a:gd name="T28" fmla="*/ 8899 w 20000"/>
                  <a:gd name="T29" fmla="*/ 0 h 20000"/>
                  <a:gd name="T30" fmla="*/ 7525 w 20000"/>
                  <a:gd name="T31" fmla="*/ 226 h 20000"/>
                  <a:gd name="T32" fmla="*/ 6142 w 20000"/>
                  <a:gd name="T33" fmla="*/ 1084 h 20000"/>
                  <a:gd name="T34" fmla="*/ 4808 w 20000"/>
                  <a:gd name="T35" fmla="*/ 2166 h 20000"/>
                  <a:gd name="T36" fmla="*/ 3573 w 20000"/>
                  <a:gd name="T37" fmla="*/ 3882 h 20000"/>
                  <a:gd name="T38" fmla="*/ 2479 w 20000"/>
                  <a:gd name="T39" fmla="*/ 5823 h 20000"/>
                  <a:gd name="T40" fmla="*/ 1473 w 20000"/>
                  <a:gd name="T41" fmla="*/ 7989 h 20000"/>
                  <a:gd name="T42" fmla="*/ 617 w 20000"/>
                  <a:gd name="T43" fmla="*/ 10562 h 20000"/>
                  <a:gd name="T44" fmla="*/ 289 w 20000"/>
                  <a:gd name="T45" fmla="*/ 11871 h 20000"/>
                  <a:gd name="T46" fmla="*/ 0 w 20000"/>
                  <a:gd name="T47" fmla="*/ 13180 h 200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000"/>
                  <a:gd name="T73" fmla="*/ 0 h 20000"/>
                  <a:gd name="T74" fmla="*/ 20000 w 20000"/>
                  <a:gd name="T75" fmla="*/ 20000 h 200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000" h="20000">
                    <a:moveTo>
                      <a:pt x="19989" y="19954"/>
                    </a:moveTo>
                    <a:lnTo>
                      <a:pt x="19935" y="18190"/>
                    </a:lnTo>
                    <a:lnTo>
                      <a:pt x="19784" y="16195"/>
                    </a:lnTo>
                    <a:lnTo>
                      <a:pt x="19471" y="14432"/>
                    </a:lnTo>
                    <a:lnTo>
                      <a:pt x="19104" y="12668"/>
                    </a:lnTo>
                    <a:lnTo>
                      <a:pt x="18639" y="10858"/>
                    </a:lnTo>
                    <a:lnTo>
                      <a:pt x="18078" y="9327"/>
                    </a:lnTo>
                    <a:lnTo>
                      <a:pt x="17451" y="7796"/>
                    </a:lnTo>
                    <a:lnTo>
                      <a:pt x="16782" y="6218"/>
                    </a:lnTo>
                    <a:lnTo>
                      <a:pt x="16015" y="4872"/>
                    </a:lnTo>
                    <a:lnTo>
                      <a:pt x="15184" y="3805"/>
                    </a:lnTo>
                    <a:lnTo>
                      <a:pt x="13423" y="1810"/>
                    </a:lnTo>
                    <a:lnTo>
                      <a:pt x="11566" y="464"/>
                    </a:lnTo>
                    <a:lnTo>
                      <a:pt x="10637" y="232"/>
                    </a:lnTo>
                    <a:lnTo>
                      <a:pt x="9654" y="0"/>
                    </a:lnTo>
                    <a:lnTo>
                      <a:pt x="8164" y="232"/>
                    </a:lnTo>
                    <a:lnTo>
                      <a:pt x="6663" y="1114"/>
                    </a:lnTo>
                    <a:lnTo>
                      <a:pt x="5216" y="2227"/>
                    </a:lnTo>
                    <a:lnTo>
                      <a:pt x="3877" y="3991"/>
                    </a:lnTo>
                    <a:lnTo>
                      <a:pt x="2689" y="5986"/>
                    </a:lnTo>
                    <a:lnTo>
                      <a:pt x="1598" y="8213"/>
                    </a:lnTo>
                    <a:lnTo>
                      <a:pt x="670" y="10858"/>
                    </a:lnTo>
                    <a:lnTo>
                      <a:pt x="313" y="12204"/>
                    </a:lnTo>
                    <a:lnTo>
                      <a:pt x="0" y="13550"/>
                    </a:lnTo>
                  </a:path>
                </a:pathLst>
              </a:custGeom>
              <a:noFill/>
              <a:ln w="8890" cap="flat">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mc:AlternateContent xmlns:mc="http://schemas.openxmlformats.org/markup-compatibility/2006" xmlns:a14="http://schemas.microsoft.com/office/drawing/2010/main">
            <mc:Choice Requires="a14">
              <p:sp>
                <p:nvSpPr>
                  <p:cNvPr id="78" name="Rectangle 77"/>
                  <p:cNvSpPr/>
                  <p:nvPr/>
                </p:nvSpPr>
                <p:spPr>
                  <a:xfrm>
                    <a:off x="3923928" y="3632391"/>
                    <a:ext cx="1659300" cy="67941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pt-PT" sz="1200" i="1">
                              <a:solidFill>
                                <a:srgbClr val="000000"/>
                              </a:solidFill>
                              <a:latin typeface="Cambria Math"/>
                            </a:rPr>
                            <m:t>𝑡</m:t>
                          </m:r>
                          <m:r>
                            <a:rPr lang="pt-PT" sz="1200" i="1">
                              <a:solidFill>
                                <a:srgbClr val="000000"/>
                              </a:solidFill>
                              <a:latin typeface="Cambria Math"/>
                            </a:rPr>
                            <m:t>=</m:t>
                          </m:r>
                          <m:r>
                            <a:rPr lang="pt-PT" sz="1200" i="1">
                              <a:solidFill>
                                <a:srgbClr val="000000"/>
                              </a:solidFill>
                              <a:latin typeface="Cambria Math"/>
                            </a:rPr>
                            <m:t>𝑘</m:t>
                          </m:r>
                          <m:r>
                            <a:rPr lang="pt-PT" sz="1200" i="1">
                              <a:solidFill>
                                <a:srgbClr val="000000"/>
                              </a:solidFill>
                              <a:latin typeface="Cambria Math"/>
                            </a:rPr>
                            <m:t>−1</m:t>
                          </m:r>
                        </m:oMath>
                      </m:oMathPara>
                    </a14:m>
                    <a:endParaRPr lang="pt-PT" sz="1200" i="1" dirty="0">
                      <a:solidFill>
                        <a:srgbClr val="000000"/>
                      </a:solidFill>
                      <a:latin typeface="Cambria Math"/>
                    </a:endParaRPr>
                  </a:p>
                  <a:p>
                    <a:pPr/>
                    <a14:m>
                      <m:oMathPara xmlns:m="http://schemas.openxmlformats.org/officeDocument/2006/math">
                        <m:oMathParaPr>
                          <m:jc m:val="left"/>
                        </m:oMathParaPr>
                        <m:oMath xmlns:m="http://schemas.openxmlformats.org/officeDocument/2006/math">
                          <m:r>
                            <a:rPr lang="pt-PT" sz="1200" i="1">
                              <a:solidFill>
                                <a:srgbClr val="000000"/>
                              </a:solidFill>
                              <a:latin typeface="Cambria Math"/>
                            </a:rPr>
                            <m:t>𝐶</m:t>
                          </m:r>
                          <m:d>
                            <m:dPr>
                              <m:ctrlPr>
                                <a:rPr lang="en-US" sz="1200" i="1">
                                  <a:solidFill>
                                    <a:srgbClr val="000000"/>
                                  </a:solidFill>
                                  <a:latin typeface="Cambria Math" panose="02040503050406030204" pitchFamily="18" charset="0"/>
                                </a:rPr>
                              </m:ctrlPr>
                            </m:dPr>
                            <m:e>
                              <m:r>
                                <a:rPr lang="pt-PT" sz="1200" i="1">
                                  <a:solidFill>
                                    <a:srgbClr val="000000"/>
                                  </a:solidFill>
                                  <a:latin typeface="Cambria Math"/>
                                </a:rPr>
                                <m:t>𝑘</m:t>
                              </m:r>
                              <m:r>
                                <a:rPr lang="pt-PT" sz="1200" i="1">
                                  <a:solidFill>
                                    <a:srgbClr val="000000"/>
                                  </a:solidFill>
                                  <a:latin typeface="Cambria Math"/>
                                </a:rPr>
                                <m:t>−1</m:t>
                              </m:r>
                            </m:e>
                          </m:d>
                          <m:r>
                            <a:rPr lang="pt-PT" sz="1200" i="1">
                              <a:solidFill>
                                <a:srgbClr val="000000"/>
                              </a:solidFill>
                              <a:latin typeface="Cambria Math"/>
                            </a:rPr>
                            <m:t>=</m:t>
                          </m:r>
                          <m:f>
                            <m:fPr>
                              <m:ctrlPr>
                                <a:rPr lang="en-US" sz="1200" i="1">
                                  <a:solidFill>
                                    <a:srgbClr val="000000"/>
                                  </a:solidFill>
                                  <a:latin typeface="Cambria Math" panose="02040503050406030204" pitchFamily="18" charset="0"/>
                                </a:rPr>
                              </m:ctrlPr>
                            </m:fPr>
                            <m:num>
                              <m:r>
                                <a:rPr lang="pt-PT" sz="1200" i="1">
                                  <a:solidFill>
                                    <a:srgbClr val="000000"/>
                                  </a:solidFill>
                                  <a:latin typeface="Cambria Math"/>
                                </a:rPr>
                                <m:t>𝐶</m:t>
                              </m:r>
                              <m:d>
                                <m:dPr>
                                  <m:ctrlPr>
                                    <a:rPr lang="en-US" sz="1200" i="1">
                                      <a:solidFill>
                                        <a:srgbClr val="000000"/>
                                      </a:solidFill>
                                      <a:latin typeface="Cambria Math" panose="02040503050406030204" pitchFamily="18" charset="0"/>
                                    </a:rPr>
                                  </m:ctrlPr>
                                </m:dPr>
                                <m:e>
                                  <m:r>
                                    <a:rPr lang="pt-PT" sz="1200" i="1">
                                      <a:solidFill>
                                        <a:srgbClr val="000000"/>
                                      </a:solidFill>
                                      <a:latin typeface="Cambria Math"/>
                                    </a:rPr>
                                    <m:t>𝐾</m:t>
                                  </m:r>
                                </m:e>
                              </m:d>
                            </m:num>
                            <m:den>
                              <m:sSup>
                                <m:sSupPr>
                                  <m:ctrlPr>
                                    <a:rPr lang="en-US" sz="1200" i="1">
                                      <a:solidFill>
                                        <a:srgbClr val="000000"/>
                                      </a:solidFill>
                                      <a:latin typeface="Cambria Math" panose="02040503050406030204" pitchFamily="18" charset="0"/>
                                    </a:rPr>
                                  </m:ctrlPr>
                                </m:sSupPr>
                                <m:e>
                                  <m:r>
                                    <a:rPr lang="pt-PT" sz="1200" i="1">
                                      <a:solidFill>
                                        <a:srgbClr val="000000"/>
                                      </a:solidFill>
                                      <a:latin typeface="Cambria Math"/>
                                    </a:rPr>
                                    <m:t>(1+</m:t>
                                  </m:r>
                                  <m:sSub>
                                    <m:sSubPr>
                                      <m:ctrlPr>
                                        <a:rPr lang="en-US" sz="1200" i="1">
                                          <a:solidFill>
                                            <a:srgbClr val="000000"/>
                                          </a:solidFill>
                                          <a:latin typeface="Cambria Math" panose="02040503050406030204" pitchFamily="18" charset="0"/>
                                        </a:rPr>
                                      </m:ctrlPr>
                                    </m:sSubPr>
                                    <m:e>
                                      <m:r>
                                        <a:rPr lang="pt-PT" sz="1200" i="1">
                                          <a:solidFill>
                                            <a:srgbClr val="000000"/>
                                          </a:solidFill>
                                          <a:latin typeface="Cambria Math"/>
                                        </a:rPr>
                                        <m:t>𝑇</m:t>
                                      </m:r>
                                    </m:e>
                                    <m:sub>
                                      <m:r>
                                        <a:rPr lang="pt-PT" sz="1200" i="1">
                                          <a:solidFill>
                                            <a:srgbClr val="000000"/>
                                          </a:solidFill>
                                          <a:latin typeface="Cambria Math"/>
                                        </a:rPr>
                                        <m:t>𝑎</m:t>
                                      </m:r>
                                    </m:sub>
                                  </m:sSub>
                                  <m:r>
                                    <a:rPr lang="pt-PT" sz="1200" i="1">
                                      <a:solidFill>
                                        <a:srgbClr val="000000"/>
                                      </a:solidFill>
                                      <a:latin typeface="Cambria Math"/>
                                    </a:rPr>
                                    <m:t>)</m:t>
                                  </m:r>
                                </m:e>
                                <m:sup/>
                              </m:sSup>
                            </m:den>
                          </m:f>
                        </m:oMath>
                      </m:oMathPara>
                    </a14:m>
                    <a:endParaRPr lang="en-US" sz="1200" i="1" dirty="0">
                      <a:solidFill>
                        <a:srgbClr val="000000"/>
                      </a:solidFill>
                      <a:latin typeface="Cambria Math"/>
                    </a:endParaRPr>
                  </a:p>
                </p:txBody>
              </p:sp>
            </mc:Choice>
            <mc:Fallback xmlns="">
              <p:sp>
                <p:nvSpPr>
                  <p:cNvPr id="78" name="Rectangle 77"/>
                  <p:cNvSpPr>
                    <a:spLocks noRot="1" noChangeAspect="1" noMove="1" noResize="1" noEditPoints="1" noAdjustHandles="1" noChangeArrowheads="1" noChangeShapeType="1" noTextEdit="1"/>
                  </p:cNvSpPr>
                  <p:nvPr/>
                </p:nvSpPr>
                <p:spPr>
                  <a:xfrm>
                    <a:off x="3923928" y="3632391"/>
                    <a:ext cx="1659300" cy="679417"/>
                  </a:xfrm>
                  <a:prstGeom prst="rect">
                    <a:avLst/>
                  </a:prstGeom>
                  <a:blipFill rotWithShape="1">
                    <a:blip r:embed="rId6"/>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1547664" y="3633149"/>
                    <a:ext cx="1501565" cy="6681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pt-PT" sz="1200" i="1">
                              <a:solidFill>
                                <a:srgbClr val="000000"/>
                              </a:solidFill>
                              <a:latin typeface="Cambria Math"/>
                            </a:rPr>
                            <m:t>𝑡</m:t>
                          </m:r>
                          <m:r>
                            <a:rPr lang="pt-PT" sz="1200" i="1">
                              <a:solidFill>
                                <a:srgbClr val="000000"/>
                              </a:solidFill>
                              <a:latin typeface="Cambria Math"/>
                            </a:rPr>
                            <m:t>=1</m:t>
                          </m:r>
                        </m:oMath>
                      </m:oMathPara>
                    </a14:m>
                    <a:endParaRPr lang="pt-PT" sz="1200" i="1" dirty="0">
                      <a:solidFill>
                        <a:srgbClr val="000000"/>
                      </a:solidFill>
                      <a:latin typeface="Cambria Math"/>
                    </a:endParaRPr>
                  </a:p>
                  <a:p>
                    <a:pPr/>
                    <a14:m>
                      <m:oMathPara xmlns:m="http://schemas.openxmlformats.org/officeDocument/2006/math">
                        <m:oMathParaPr>
                          <m:jc m:val="left"/>
                        </m:oMathParaPr>
                        <m:oMath xmlns:m="http://schemas.openxmlformats.org/officeDocument/2006/math">
                          <m:r>
                            <a:rPr lang="pt-PT" sz="1200" i="1">
                              <a:solidFill>
                                <a:srgbClr val="000000"/>
                              </a:solidFill>
                              <a:latin typeface="Cambria Math"/>
                            </a:rPr>
                            <m:t>𝐶</m:t>
                          </m:r>
                          <m:d>
                            <m:dPr>
                              <m:ctrlPr>
                                <a:rPr lang="en-US" sz="1200" i="1">
                                  <a:solidFill>
                                    <a:srgbClr val="000000"/>
                                  </a:solidFill>
                                  <a:latin typeface="Cambria Math" panose="02040503050406030204" pitchFamily="18" charset="0"/>
                                </a:rPr>
                              </m:ctrlPr>
                            </m:dPr>
                            <m:e>
                              <m:r>
                                <a:rPr lang="pt-PT" sz="1200" i="1">
                                  <a:solidFill>
                                    <a:srgbClr val="000000"/>
                                  </a:solidFill>
                                  <a:latin typeface="Cambria Math"/>
                                </a:rPr>
                                <m:t>1</m:t>
                              </m:r>
                            </m:e>
                          </m:d>
                          <m:r>
                            <a:rPr lang="pt-PT" sz="1200" i="1">
                              <a:solidFill>
                                <a:srgbClr val="000000"/>
                              </a:solidFill>
                              <a:latin typeface="Cambria Math"/>
                            </a:rPr>
                            <m:t>=</m:t>
                          </m:r>
                          <m:f>
                            <m:fPr>
                              <m:ctrlPr>
                                <a:rPr lang="en-US" sz="1200" i="1">
                                  <a:solidFill>
                                    <a:srgbClr val="000000"/>
                                  </a:solidFill>
                                  <a:latin typeface="Cambria Math" panose="02040503050406030204" pitchFamily="18" charset="0"/>
                                </a:rPr>
                              </m:ctrlPr>
                            </m:fPr>
                            <m:num>
                              <m:r>
                                <a:rPr lang="pt-PT" sz="1200" i="1">
                                  <a:solidFill>
                                    <a:srgbClr val="000000"/>
                                  </a:solidFill>
                                  <a:latin typeface="Cambria Math"/>
                                </a:rPr>
                                <m:t>𝐶</m:t>
                              </m:r>
                              <m:d>
                                <m:dPr>
                                  <m:ctrlPr>
                                    <a:rPr lang="en-US" sz="1200" i="1">
                                      <a:solidFill>
                                        <a:srgbClr val="000000"/>
                                      </a:solidFill>
                                      <a:latin typeface="Cambria Math" panose="02040503050406030204" pitchFamily="18" charset="0"/>
                                    </a:rPr>
                                  </m:ctrlPr>
                                </m:dPr>
                                <m:e>
                                  <m:r>
                                    <a:rPr lang="pt-PT" sz="1200" i="1">
                                      <a:solidFill>
                                        <a:srgbClr val="000000"/>
                                      </a:solidFill>
                                      <a:latin typeface="Cambria Math"/>
                                    </a:rPr>
                                    <m:t>𝐾</m:t>
                                  </m:r>
                                </m:e>
                              </m:d>
                            </m:num>
                            <m:den>
                              <m:sSup>
                                <m:sSupPr>
                                  <m:ctrlPr>
                                    <a:rPr lang="en-US" sz="1200" i="1">
                                      <a:solidFill>
                                        <a:srgbClr val="000000"/>
                                      </a:solidFill>
                                      <a:latin typeface="Cambria Math" panose="02040503050406030204" pitchFamily="18" charset="0"/>
                                    </a:rPr>
                                  </m:ctrlPr>
                                </m:sSupPr>
                                <m:e>
                                  <m:r>
                                    <a:rPr lang="pt-PT" sz="1200" i="1">
                                      <a:solidFill>
                                        <a:srgbClr val="000000"/>
                                      </a:solidFill>
                                      <a:latin typeface="Cambria Math"/>
                                    </a:rPr>
                                    <m:t>(1+</m:t>
                                  </m:r>
                                  <m:sSub>
                                    <m:sSubPr>
                                      <m:ctrlPr>
                                        <a:rPr lang="en-US" sz="1200" i="1">
                                          <a:solidFill>
                                            <a:srgbClr val="000000"/>
                                          </a:solidFill>
                                          <a:latin typeface="Cambria Math" panose="02040503050406030204" pitchFamily="18" charset="0"/>
                                        </a:rPr>
                                      </m:ctrlPr>
                                    </m:sSubPr>
                                    <m:e>
                                      <m:r>
                                        <a:rPr lang="pt-PT" sz="1200" i="1">
                                          <a:solidFill>
                                            <a:srgbClr val="000000"/>
                                          </a:solidFill>
                                          <a:latin typeface="Cambria Math"/>
                                        </a:rPr>
                                        <m:t>𝑇</m:t>
                                      </m:r>
                                    </m:e>
                                    <m:sub>
                                      <m:r>
                                        <a:rPr lang="pt-PT" sz="1200" i="1">
                                          <a:solidFill>
                                            <a:srgbClr val="000000"/>
                                          </a:solidFill>
                                          <a:latin typeface="Cambria Math"/>
                                        </a:rPr>
                                        <m:t>𝑎</m:t>
                                      </m:r>
                                    </m:sub>
                                  </m:sSub>
                                  <m:r>
                                    <a:rPr lang="pt-PT" sz="1200" i="1">
                                      <a:solidFill>
                                        <a:srgbClr val="000000"/>
                                      </a:solidFill>
                                      <a:latin typeface="Cambria Math"/>
                                    </a:rPr>
                                    <m:t>)</m:t>
                                  </m:r>
                                </m:e>
                                <m:sup>
                                  <m:r>
                                    <a:rPr lang="pt-PT" sz="1200" i="1">
                                      <a:solidFill>
                                        <a:srgbClr val="000000"/>
                                      </a:solidFill>
                                      <a:latin typeface="Cambria Math"/>
                                    </a:rPr>
                                    <m:t>𝑘</m:t>
                                  </m:r>
                                  <m:r>
                                    <a:rPr lang="pt-PT" sz="1200" i="1">
                                      <a:solidFill>
                                        <a:srgbClr val="000000"/>
                                      </a:solidFill>
                                      <a:latin typeface="Cambria Math"/>
                                    </a:rPr>
                                    <m:t>−1</m:t>
                                  </m:r>
                                </m:sup>
                              </m:sSup>
                            </m:den>
                          </m:f>
                        </m:oMath>
                      </m:oMathPara>
                    </a14:m>
                    <a:endParaRPr lang="en-US" sz="1200" i="1" dirty="0">
                      <a:solidFill>
                        <a:srgbClr val="000000"/>
                      </a:solidFill>
                      <a:latin typeface="Cambria Math"/>
                    </a:endParaRPr>
                  </a:p>
                </p:txBody>
              </p:sp>
            </mc:Choice>
            <mc:Fallback xmlns="">
              <p:sp>
                <p:nvSpPr>
                  <p:cNvPr id="79" name="Rectangle 78"/>
                  <p:cNvSpPr>
                    <a:spLocks noRot="1" noChangeAspect="1" noMove="1" noResize="1" noEditPoints="1" noAdjustHandles="1" noChangeArrowheads="1" noChangeShapeType="1" noTextEdit="1"/>
                  </p:cNvSpPr>
                  <p:nvPr/>
                </p:nvSpPr>
                <p:spPr>
                  <a:xfrm>
                    <a:off x="1547664" y="3633149"/>
                    <a:ext cx="1501565" cy="668132"/>
                  </a:xfrm>
                  <a:prstGeom prst="rect">
                    <a:avLst/>
                  </a:prstGeom>
                  <a:blipFill rotWithShape="1">
                    <a:blip r:embed="rId7"/>
                    <a:stretch>
                      <a:fillRect b="-4587"/>
                    </a:stretch>
                  </a:blipFill>
                </p:spPr>
                <p:txBody>
                  <a:bodyPr/>
                  <a:lstStyle/>
                  <a:p>
                    <a:r>
                      <a:rPr lang="en-US">
                        <a:noFill/>
                      </a:rPr>
                      <a:t> </a:t>
                    </a:r>
                  </a:p>
                </p:txBody>
              </p:sp>
            </mc:Fallback>
          </mc:AlternateContent>
          <p:cxnSp>
            <p:nvCxnSpPr>
              <p:cNvPr id="80" name="Straight Arrow Connector 79"/>
              <p:cNvCxnSpPr/>
              <p:nvPr/>
            </p:nvCxnSpPr>
            <p:spPr bwMode="auto">
              <a:xfrm>
                <a:off x="251520" y="3501008"/>
                <a:ext cx="7119099" cy="0"/>
              </a:xfrm>
              <a:prstGeom prst="straightConnector1">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rgbClr val="000000"/>
                </a:solidFill>
                <a:prstDash val="solid"/>
                <a:round/>
                <a:headEnd type="none" w="med" len="med"/>
                <a:tailEnd type="arrow"/>
              </a:ln>
              <a:effectLst/>
            </p:spPr>
          </p:cxnSp>
          <p:cxnSp>
            <p:nvCxnSpPr>
              <p:cNvPr id="81" name="Straight Connector 80"/>
              <p:cNvCxnSpPr/>
              <p:nvPr/>
            </p:nvCxnSpPr>
            <p:spPr bwMode="auto">
              <a:xfrm>
                <a:off x="568241" y="3429000"/>
                <a:ext cx="0" cy="144016"/>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p:spPr>
          </p:cxnSp>
          <p:cxnSp>
            <p:nvCxnSpPr>
              <p:cNvPr id="82" name="Straight Connector 81"/>
              <p:cNvCxnSpPr/>
              <p:nvPr/>
            </p:nvCxnSpPr>
            <p:spPr bwMode="auto">
              <a:xfrm>
                <a:off x="1609979" y="3429000"/>
                <a:ext cx="0" cy="144016"/>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p:spPr>
          </p:cxnSp>
          <p:cxnSp>
            <p:nvCxnSpPr>
              <p:cNvPr id="83" name="Straight Connector 82"/>
              <p:cNvCxnSpPr/>
              <p:nvPr/>
            </p:nvCxnSpPr>
            <p:spPr bwMode="auto">
              <a:xfrm>
                <a:off x="1611978" y="3429000"/>
                <a:ext cx="0" cy="144016"/>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p:spPr>
          </p:cxnSp>
          <p:cxnSp>
            <p:nvCxnSpPr>
              <p:cNvPr id="84" name="Straight Connector 83"/>
              <p:cNvCxnSpPr/>
              <p:nvPr/>
            </p:nvCxnSpPr>
            <p:spPr bwMode="auto">
              <a:xfrm>
                <a:off x="4826406" y="3429000"/>
                <a:ext cx="0" cy="144016"/>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p:spPr>
          </p:cxnSp>
          <p:cxnSp>
            <p:nvCxnSpPr>
              <p:cNvPr id="85" name="Straight Connector 84"/>
              <p:cNvCxnSpPr/>
              <p:nvPr/>
            </p:nvCxnSpPr>
            <p:spPr bwMode="auto">
              <a:xfrm>
                <a:off x="5868144" y="3429000"/>
                <a:ext cx="0" cy="144016"/>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p:spPr>
          </p:cxnSp>
          <mc:AlternateContent xmlns:mc="http://schemas.openxmlformats.org/markup-compatibility/2006">
            <mc:Choice xmlns:a14="http://schemas.microsoft.com/office/drawing/2010/main" Requires="a14">
              <p:sp>
                <p:nvSpPr>
                  <p:cNvPr id="86" name="TextBox 85"/>
                  <p:cNvSpPr txBox="1"/>
                  <p:nvPr/>
                </p:nvSpPr>
                <p:spPr>
                  <a:xfrm>
                    <a:off x="7093261" y="3501008"/>
                    <a:ext cx="303866" cy="27699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pt-PT" sz="1200" i="1">
                              <a:solidFill>
                                <a:srgbClr val="000000"/>
                              </a:solidFill>
                              <a:latin typeface="Cambria Math"/>
                            </a:rPr>
                            <m:t>𝑡</m:t>
                          </m:r>
                        </m:oMath>
                      </m:oMathPara>
                    </a14:m>
                    <a:endParaRPr lang="en-US" sz="1200" dirty="0">
                      <a:solidFill>
                        <a:srgbClr val="000000"/>
                      </a:solidFill>
                    </a:endParaRPr>
                  </a:p>
                </p:txBody>
              </p:sp>
            </mc:Choice>
            <mc:Fallback>
              <p:sp>
                <p:nvSpPr>
                  <p:cNvPr id="86" name="TextBox 85"/>
                  <p:cNvSpPr txBox="1">
                    <a:spLocks noRot="1" noChangeAspect="1" noMove="1" noResize="1" noEditPoints="1" noAdjustHandles="1" noChangeArrowheads="1" noChangeShapeType="1" noTextEdit="1"/>
                  </p:cNvSpPr>
                  <p:nvPr/>
                </p:nvSpPr>
                <p:spPr>
                  <a:xfrm>
                    <a:off x="7093261" y="3501008"/>
                    <a:ext cx="303866" cy="276999"/>
                  </a:xfrm>
                  <a:prstGeom prst="rect">
                    <a:avLst/>
                  </a:prstGeom>
                  <a:blipFill>
                    <a:blip r:embed="rId8"/>
                    <a:stretch>
                      <a:fillRect/>
                    </a:stretch>
                  </a:blipFill>
                </p:spPr>
                <p:txBody>
                  <a:bodyPr/>
                  <a:lstStyle/>
                  <a:p>
                    <a:r>
                      <a:rPr lang="pt-PT">
                        <a:noFill/>
                      </a:rPr>
                      <a:t> </a:t>
                    </a:r>
                  </a:p>
                </p:txBody>
              </p:sp>
            </mc:Fallback>
          </mc:AlternateContent>
        </p:grpSp>
      </p:grpSp>
    </p:spTree>
    <p:extLst>
      <p:ext uri="{BB962C8B-B14F-4D97-AF65-F5344CB8AC3E}">
        <p14:creationId xmlns:p14="http://schemas.microsoft.com/office/powerpoint/2010/main" val="391132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idx="1"/>
          </p:nvPr>
        </p:nvSpPr>
        <p:spPr>
          <a:xfrm>
            <a:off x="312742" y="333379"/>
            <a:ext cx="8651875" cy="719361"/>
          </a:xfrm>
        </p:spPr>
        <p:txBody>
          <a:bodyPr vert="horz" wrap="square" lIns="91440" tIns="45720" rIns="91440" bIns="45720" numCol="1" rtlCol="0" anchor="ctr" anchorCtr="0" compatLnSpc="1">
            <a:prstTxWarp prst="textNoShape">
              <a:avLst/>
            </a:prstTxWarp>
            <a:normAutofit fontScale="97500"/>
          </a:bodyPr>
          <a:lstStyle/>
          <a:p>
            <a:pPr algn="ctr" defTabSz="609600">
              <a:spcBef>
                <a:spcPct val="0"/>
              </a:spcBef>
              <a:buNone/>
            </a:pPr>
            <a:r>
              <a:rPr lang="pt-PT" sz="3200" b="1" dirty="0">
                <a:solidFill>
                  <a:srgbClr val="000000"/>
                </a:solidFill>
                <a:latin typeface="+mj-lt"/>
                <a:ea typeface="+mj-ea"/>
                <a:cs typeface="+mj-cs"/>
              </a:rPr>
              <a:t>Money Time Vale (4):</a:t>
            </a:r>
          </a:p>
        </p:txBody>
      </p:sp>
      <p:sp>
        <p:nvSpPr>
          <p:cNvPr id="1030"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PT"/>
          </a:p>
        </p:txBody>
      </p:sp>
      <p:pic>
        <p:nvPicPr>
          <p:cNvPr id="1031"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 y="0"/>
            <a:ext cx="219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40" name="Rectangle 3"/>
              <p:cNvSpPr txBox="1">
                <a:spLocks noChangeArrowheads="1"/>
              </p:cNvSpPr>
              <p:nvPr/>
            </p:nvSpPr>
            <p:spPr bwMode="auto">
              <a:xfrm>
                <a:off x="-12761" y="1340767"/>
                <a:ext cx="8977375" cy="11583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marL="457200" lvl="1" indent="0">
                  <a:buNone/>
                </a:pPr>
                <a:r>
                  <a:rPr lang="pt-PT" sz="1800" b="1" kern="0" dirty="0">
                    <a:solidFill>
                      <a:srgbClr val="000000"/>
                    </a:solidFill>
                    <a:latin typeface="+mj-lt"/>
                  </a:rPr>
                  <a:t>If </a:t>
                </a:r>
                <a:r>
                  <a:rPr lang="pt-PT" sz="1800" b="1" kern="0" dirty="0" err="1">
                    <a:solidFill>
                      <a:srgbClr val="000000"/>
                    </a:solidFill>
                    <a:latin typeface="+mj-lt"/>
                  </a:rPr>
                  <a:t>we</a:t>
                </a:r>
                <a:r>
                  <a:rPr lang="pt-PT" sz="1800" b="1" kern="0" dirty="0">
                    <a:solidFill>
                      <a:srgbClr val="000000"/>
                    </a:solidFill>
                    <a:latin typeface="+mj-lt"/>
                  </a:rPr>
                  <a:t> </a:t>
                </a:r>
                <a:r>
                  <a:rPr lang="pt-PT" sz="1800" b="1" kern="0" dirty="0" err="1">
                    <a:solidFill>
                      <a:srgbClr val="000000"/>
                    </a:solidFill>
                    <a:latin typeface="+mj-lt"/>
                  </a:rPr>
                  <a:t>have</a:t>
                </a:r>
                <a:r>
                  <a:rPr lang="pt-PT" sz="1800" b="1" kern="0" dirty="0">
                    <a:solidFill>
                      <a:srgbClr val="000000"/>
                    </a:solidFill>
                    <a:latin typeface="+mj-lt"/>
                  </a:rPr>
                  <a:t> a series of financial </a:t>
                </a:r>
                <a:r>
                  <a:rPr lang="pt-PT" sz="1800" b="1" kern="0" dirty="0" err="1">
                    <a:solidFill>
                      <a:srgbClr val="000000"/>
                    </a:solidFill>
                    <a:latin typeface="+mj-lt"/>
                  </a:rPr>
                  <a:t>flows</a:t>
                </a:r>
                <a:r>
                  <a:rPr lang="pt-PT" sz="1800" b="1" kern="0" dirty="0">
                    <a:solidFill>
                      <a:srgbClr val="000000"/>
                    </a:solidFill>
                    <a:latin typeface="+mj-lt"/>
                  </a:rPr>
                  <a:t> in </a:t>
                </a:r>
                <a:r>
                  <a:rPr lang="pt-PT" sz="1800" b="1" kern="0" dirty="0" err="1">
                    <a:solidFill>
                      <a:srgbClr val="000000"/>
                    </a:solidFill>
                    <a:latin typeface="+mj-lt"/>
                  </a:rPr>
                  <a:t>different</a:t>
                </a:r>
                <a:r>
                  <a:rPr lang="pt-PT" sz="1800" b="1" kern="0" dirty="0">
                    <a:solidFill>
                      <a:srgbClr val="000000"/>
                    </a:solidFill>
                    <a:latin typeface="+mj-lt"/>
                  </a:rPr>
                  <a:t> </a:t>
                </a:r>
                <a:r>
                  <a:rPr lang="pt-PT" sz="1800" b="1" kern="0" dirty="0" err="1">
                    <a:solidFill>
                      <a:srgbClr val="000000"/>
                    </a:solidFill>
                    <a:latin typeface="+mj-lt"/>
                  </a:rPr>
                  <a:t>instants</a:t>
                </a:r>
                <a:r>
                  <a:rPr lang="pt-PT" sz="1800" b="1" kern="0" dirty="0">
                    <a:solidFill>
                      <a:srgbClr val="000000"/>
                    </a:solidFill>
                    <a:latin typeface="+mj-lt"/>
                  </a:rPr>
                  <a:t> of time, </a:t>
                </a:r>
                <a14:m>
                  <m:oMath xmlns:m="http://schemas.openxmlformats.org/officeDocument/2006/math">
                    <m:sSub>
                      <m:sSubPr>
                        <m:ctrlPr>
                          <a:rPr lang="pt-PT" sz="1800" i="1">
                            <a:solidFill>
                              <a:srgbClr val="000000"/>
                            </a:solidFill>
                            <a:latin typeface="Cambria Math" panose="02040503050406030204" pitchFamily="18" charset="0"/>
                          </a:rPr>
                        </m:ctrlPr>
                      </m:sSubPr>
                      <m:e>
                        <m:r>
                          <a:rPr lang="pt-PT" sz="1800" i="1">
                            <a:solidFill>
                              <a:srgbClr val="000000"/>
                            </a:solidFill>
                            <a:latin typeface="Cambria Math"/>
                          </a:rPr>
                          <m:t>𝐹</m:t>
                        </m:r>
                      </m:e>
                      <m:sub>
                        <m:r>
                          <a:rPr lang="pt-PT" sz="1800" i="1">
                            <a:solidFill>
                              <a:srgbClr val="000000"/>
                            </a:solidFill>
                            <a:latin typeface="Cambria Math"/>
                          </a:rPr>
                          <m:t>𝑖</m:t>
                        </m:r>
                      </m:sub>
                    </m:sSub>
                    <m:r>
                      <a:rPr lang="pt-PT" sz="1800" i="1">
                        <a:solidFill>
                          <a:srgbClr val="000000"/>
                        </a:solidFill>
                        <a:latin typeface="Cambria Math"/>
                      </a:rPr>
                      <m:t>=</m:t>
                    </m:r>
                    <m:sSub>
                      <m:sSubPr>
                        <m:ctrlPr>
                          <a:rPr lang="pt-PT" sz="1800" i="1">
                            <a:solidFill>
                              <a:srgbClr val="000000"/>
                            </a:solidFill>
                            <a:latin typeface="Cambria Math" panose="02040503050406030204" pitchFamily="18" charset="0"/>
                          </a:rPr>
                        </m:ctrlPr>
                      </m:sSubPr>
                      <m:e>
                        <m:r>
                          <a:rPr lang="pt-PT" sz="1800" i="1">
                            <a:solidFill>
                              <a:srgbClr val="000000"/>
                            </a:solidFill>
                            <a:latin typeface="Cambria Math"/>
                          </a:rPr>
                          <m:t>𝑅</m:t>
                        </m:r>
                      </m:e>
                      <m:sub>
                        <m:r>
                          <a:rPr lang="pt-PT" sz="1800" i="1">
                            <a:solidFill>
                              <a:srgbClr val="000000"/>
                            </a:solidFill>
                            <a:latin typeface="Cambria Math"/>
                          </a:rPr>
                          <m:t>𝑖</m:t>
                        </m:r>
                      </m:sub>
                    </m:sSub>
                    <m:r>
                      <a:rPr lang="pt-PT" sz="1800" i="1">
                        <a:solidFill>
                          <a:srgbClr val="000000"/>
                        </a:solidFill>
                        <a:latin typeface="Cambria Math" panose="02040503050406030204" pitchFamily="18" charset="0"/>
                      </a:rPr>
                      <m:t>−</m:t>
                    </m:r>
                    <m:sSub>
                      <m:sSubPr>
                        <m:ctrlPr>
                          <a:rPr lang="pt-PT" sz="1800" i="1">
                            <a:solidFill>
                              <a:srgbClr val="000000"/>
                            </a:solidFill>
                            <a:latin typeface="Cambria Math" panose="02040503050406030204" pitchFamily="18" charset="0"/>
                          </a:rPr>
                        </m:ctrlPr>
                      </m:sSubPr>
                      <m:e>
                        <m:r>
                          <a:rPr lang="pt-PT" sz="1800" i="1">
                            <a:solidFill>
                              <a:srgbClr val="000000"/>
                            </a:solidFill>
                            <a:latin typeface="Cambria Math"/>
                          </a:rPr>
                          <m:t>𝐸</m:t>
                        </m:r>
                      </m:e>
                      <m:sub>
                        <m:r>
                          <a:rPr lang="pt-PT" sz="1800" i="1">
                            <a:solidFill>
                              <a:srgbClr val="000000"/>
                            </a:solidFill>
                            <a:latin typeface="Cambria Math"/>
                          </a:rPr>
                          <m:t>𝑖</m:t>
                        </m:r>
                      </m:sub>
                    </m:sSub>
                  </m:oMath>
                </a14:m>
                <a:r>
                  <a:rPr lang="pt-PT" sz="1800" b="1" kern="0" dirty="0">
                    <a:solidFill>
                      <a:srgbClr val="000000"/>
                    </a:solidFill>
                    <a:latin typeface="+mj-lt"/>
                  </a:rPr>
                  <a:t>, </a:t>
                </a:r>
                <a:r>
                  <a:rPr lang="pt-PT" sz="1800" b="1" kern="0" dirty="0" err="1">
                    <a:solidFill>
                      <a:srgbClr val="000000"/>
                    </a:solidFill>
                    <a:latin typeface="+mj-lt"/>
                  </a:rPr>
                  <a:t>where</a:t>
                </a:r>
                <a:r>
                  <a:rPr lang="pt-PT" sz="1800" b="1" kern="0" dirty="0">
                    <a:solidFill>
                      <a:srgbClr val="000000"/>
                    </a:solidFill>
                    <a:latin typeface="+mj-lt"/>
                  </a:rPr>
                  <a:t> </a:t>
                </a:r>
                <a14:m>
                  <m:oMath xmlns:m="http://schemas.openxmlformats.org/officeDocument/2006/math">
                    <m:sSub>
                      <m:sSubPr>
                        <m:ctrlPr>
                          <a:rPr lang="pt-PT" sz="1800" i="1">
                            <a:solidFill>
                              <a:srgbClr val="000000"/>
                            </a:solidFill>
                            <a:latin typeface="Cambria Math" panose="02040503050406030204" pitchFamily="18" charset="0"/>
                          </a:rPr>
                        </m:ctrlPr>
                      </m:sSubPr>
                      <m:e>
                        <m:r>
                          <a:rPr lang="pt-PT" sz="1800" i="1">
                            <a:solidFill>
                              <a:srgbClr val="000000"/>
                            </a:solidFill>
                            <a:latin typeface="Cambria Math"/>
                          </a:rPr>
                          <m:t>𝑅</m:t>
                        </m:r>
                      </m:e>
                      <m:sub>
                        <m:r>
                          <a:rPr lang="pt-PT" sz="1800" i="1">
                            <a:solidFill>
                              <a:srgbClr val="000000"/>
                            </a:solidFill>
                            <a:latin typeface="Cambria Math"/>
                          </a:rPr>
                          <m:t>𝑖</m:t>
                        </m:r>
                      </m:sub>
                    </m:sSub>
                  </m:oMath>
                </a14:m>
                <a:r>
                  <a:rPr lang="pt-PT" sz="1800" b="1" kern="0" dirty="0">
                    <a:solidFill>
                      <a:srgbClr val="000000"/>
                    </a:solidFill>
                    <a:latin typeface="+mj-lt"/>
                  </a:rPr>
                  <a:t> and </a:t>
                </a:r>
                <a14:m>
                  <m:oMath xmlns:m="http://schemas.openxmlformats.org/officeDocument/2006/math">
                    <m:sSub>
                      <m:sSubPr>
                        <m:ctrlPr>
                          <a:rPr lang="pt-PT" sz="1800" i="1">
                            <a:solidFill>
                              <a:srgbClr val="000000"/>
                            </a:solidFill>
                            <a:latin typeface="Cambria Math" panose="02040503050406030204" pitchFamily="18" charset="0"/>
                          </a:rPr>
                        </m:ctrlPr>
                      </m:sSubPr>
                      <m:e>
                        <m:r>
                          <a:rPr lang="pt-PT" sz="1800" i="1">
                            <a:solidFill>
                              <a:srgbClr val="000000"/>
                            </a:solidFill>
                            <a:latin typeface="Cambria Math"/>
                          </a:rPr>
                          <m:t>𝐸</m:t>
                        </m:r>
                      </m:e>
                      <m:sub>
                        <m:r>
                          <a:rPr lang="pt-PT" sz="1800" i="1">
                            <a:solidFill>
                              <a:srgbClr val="000000"/>
                            </a:solidFill>
                            <a:latin typeface="Cambria Math"/>
                          </a:rPr>
                          <m:t>𝑖</m:t>
                        </m:r>
                      </m:sub>
                    </m:sSub>
                  </m:oMath>
                </a14:m>
                <a:r>
                  <a:rPr lang="pt-PT" sz="1800" b="1" kern="0" dirty="0">
                    <a:solidFill>
                      <a:srgbClr val="000000"/>
                    </a:solidFill>
                    <a:latin typeface="+mj-lt"/>
                  </a:rPr>
                  <a:t> are, </a:t>
                </a:r>
                <a:r>
                  <a:rPr lang="pt-PT" sz="1800" b="1" kern="0" dirty="0" err="1">
                    <a:solidFill>
                      <a:srgbClr val="000000"/>
                    </a:solidFill>
                    <a:latin typeface="+mj-lt"/>
                  </a:rPr>
                  <a:t>respectively</a:t>
                </a:r>
                <a:r>
                  <a:rPr lang="pt-PT" sz="1800" b="1" kern="0" dirty="0">
                    <a:solidFill>
                      <a:srgbClr val="000000"/>
                    </a:solidFill>
                    <a:latin typeface="+mj-lt"/>
                  </a:rPr>
                  <a:t>, </a:t>
                </a:r>
                <a:r>
                  <a:rPr lang="pt-PT" sz="1800" b="1" kern="0" dirty="0" err="1">
                    <a:solidFill>
                      <a:srgbClr val="000000"/>
                    </a:solidFill>
                    <a:latin typeface="+mj-lt"/>
                  </a:rPr>
                  <a:t>revenues</a:t>
                </a:r>
                <a:r>
                  <a:rPr lang="pt-PT" sz="1800" b="1" kern="0" dirty="0">
                    <a:solidFill>
                      <a:srgbClr val="000000"/>
                    </a:solidFill>
                    <a:latin typeface="+mj-lt"/>
                  </a:rPr>
                  <a:t> and </a:t>
                </a:r>
                <a:r>
                  <a:rPr lang="pt-PT" sz="1800" b="1" kern="0" dirty="0" err="1">
                    <a:solidFill>
                      <a:srgbClr val="000000"/>
                    </a:solidFill>
                    <a:latin typeface="+mj-lt"/>
                  </a:rPr>
                  <a:t>expenses</a:t>
                </a:r>
                <a:r>
                  <a:rPr lang="pt-PT" sz="1800" b="1" kern="0" dirty="0">
                    <a:solidFill>
                      <a:srgbClr val="000000"/>
                    </a:solidFill>
                    <a:latin typeface="+mj-lt"/>
                  </a:rPr>
                  <a:t> </a:t>
                </a:r>
                <a:r>
                  <a:rPr lang="pt-PT" sz="1800" b="1" kern="0" dirty="0" err="1">
                    <a:solidFill>
                      <a:srgbClr val="000000"/>
                    </a:solidFill>
                    <a:latin typeface="+mj-lt"/>
                  </a:rPr>
                  <a:t>at</a:t>
                </a:r>
                <a:r>
                  <a:rPr lang="pt-PT" sz="1800" b="1" kern="0" dirty="0">
                    <a:solidFill>
                      <a:srgbClr val="000000"/>
                    </a:solidFill>
                    <a:latin typeface="+mj-lt"/>
                  </a:rPr>
                  <a:t> time </a:t>
                </a:r>
                <a:r>
                  <a:rPr lang="pt-PT" sz="1800" b="1" i="1" kern="0" dirty="0">
                    <a:solidFill>
                      <a:srgbClr val="000000"/>
                    </a:solidFill>
                    <a:latin typeface="+mj-lt"/>
                  </a:rPr>
                  <a:t>i</a:t>
                </a:r>
                <a:r>
                  <a:rPr lang="pt-PT" sz="1800" b="1" kern="0" dirty="0">
                    <a:solidFill>
                      <a:srgbClr val="000000"/>
                    </a:solidFill>
                    <a:latin typeface="+mj-lt"/>
                  </a:rPr>
                  <a:t>, …   </a:t>
                </a: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endParaRPr lang="pt-PT" sz="1800" b="1" kern="0" dirty="0">
                  <a:solidFill>
                    <a:srgbClr val="000000"/>
                  </a:solidFill>
                  <a:latin typeface="+mj-lt"/>
                </a:endParaRPr>
              </a:p>
              <a:p>
                <a:pPr lvl="1">
                  <a:buFont typeface="Wingdings" pitchFamily="2" charset="2"/>
                  <a:buChar char="§"/>
                </a:pPr>
                <a:endParaRPr lang="pt-PT" sz="1800" b="1" kern="0" dirty="0">
                  <a:solidFill>
                    <a:srgbClr val="000000"/>
                  </a:solidFill>
                  <a:latin typeface="+mj-lt"/>
                </a:endParaRPr>
              </a:p>
              <a:p>
                <a:pPr marL="457200" lvl="1" indent="0">
                  <a:buNone/>
                </a:pPr>
                <a:endParaRPr lang="pt-PT" sz="1800" b="1" kern="0" dirty="0">
                  <a:solidFill>
                    <a:srgbClr val="000000"/>
                  </a:solidFill>
                  <a:latin typeface="+mj-lt"/>
                </a:endParaRPr>
              </a:p>
              <a:p>
                <a:pPr marL="457200" lvl="1" indent="0">
                  <a:buNone/>
                </a:pPr>
                <a:r>
                  <a:rPr lang="pt-PT" sz="1800" b="1" kern="0" dirty="0">
                    <a:solidFill>
                      <a:srgbClr val="000000"/>
                    </a:solidFill>
                    <a:latin typeface="+mj-lt"/>
                  </a:rPr>
                  <a:t>…</a:t>
                </a:r>
                <a:r>
                  <a:rPr lang="pt-PT" sz="1800" b="1" kern="0" dirty="0" err="1">
                    <a:solidFill>
                      <a:srgbClr val="000000"/>
                    </a:solidFill>
                    <a:latin typeface="+mj-lt"/>
                  </a:rPr>
                  <a:t>then</a:t>
                </a:r>
                <a:r>
                  <a:rPr lang="pt-PT" sz="1800" b="1" kern="0" dirty="0">
                    <a:solidFill>
                      <a:srgbClr val="000000"/>
                    </a:solidFill>
                    <a:latin typeface="+mj-lt"/>
                  </a:rPr>
                  <a:t>, </a:t>
                </a:r>
                <a:r>
                  <a:rPr lang="pt-PT" sz="1800" b="1" kern="0" dirty="0" err="1">
                    <a:solidFill>
                      <a:srgbClr val="000000"/>
                    </a:solidFill>
                    <a:latin typeface="+mj-lt"/>
                  </a:rPr>
                  <a:t>the</a:t>
                </a:r>
                <a:r>
                  <a:rPr lang="pt-PT" sz="1800" b="1" kern="0" dirty="0">
                    <a:solidFill>
                      <a:srgbClr val="000000"/>
                    </a:solidFill>
                    <a:latin typeface="+mj-lt"/>
                  </a:rPr>
                  <a:t> Net </a:t>
                </a:r>
                <a:r>
                  <a:rPr lang="pt-PT" sz="1800" b="1" kern="0" dirty="0" err="1">
                    <a:solidFill>
                      <a:srgbClr val="000000"/>
                    </a:solidFill>
                    <a:latin typeface="+mj-lt"/>
                  </a:rPr>
                  <a:t>Present</a:t>
                </a:r>
                <a:r>
                  <a:rPr lang="pt-PT" sz="1800" b="1" kern="0" dirty="0">
                    <a:solidFill>
                      <a:srgbClr val="000000"/>
                    </a:solidFill>
                    <a:latin typeface="+mj-lt"/>
                  </a:rPr>
                  <a:t> </a:t>
                </a:r>
                <a:r>
                  <a:rPr lang="pt-PT" sz="1800" b="1" kern="0" dirty="0" err="1">
                    <a:solidFill>
                      <a:srgbClr val="000000"/>
                    </a:solidFill>
                    <a:latin typeface="+mj-lt"/>
                  </a:rPr>
                  <a:t>Value</a:t>
                </a:r>
                <a:r>
                  <a:rPr lang="pt-PT" sz="1800" b="1" kern="0" dirty="0">
                    <a:solidFill>
                      <a:srgbClr val="000000"/>
                    </a:solidFill>
                    <a:latin typeface="+mj-lt"/>
                  </a:rPr>
                  <a:t> of </a:t>
                </a:r>
                <a:r>
                  <a:rPr lang="pt-PT" sz="1800" b="1" kern="0" dirty="0" err="1">
                    <a:solidFill>
                      <a:srgbClr val="000000"/>
                    </a:solidFill>
                    <a:latin typeface="+mj-lt"/>
                  </a:rPr>
                  <a:t>these</a:t>
                </a:r>
                <a:r>
                  <a:rPr lang="pt-PT" sz="1800" b="1" kern="0" dirty="0">
                    <a:solidFill>
                      <a:srgbClr val="000000"/>
                    </a:solidFill>
                    <a:latin typeface="+mj-lt"/>
                  </a:rPr>
                  <a:t> </a:t>
                </a:r>
                <a:r>
                  <a:rPr lang="pt-PT" sz="1800" b="1" kern="0" dirty="0" err="1">
                    <a:solidFill>
                      <a:srgbClr val="000000"/>
                    </a:solidFill>
                    <a:latin typeface="+mj-lt"/>
                  </a:rPr>
                  <a:t>flows</a:t>
                </a:r>
                <a:r>
                  <a:rPr lang="pt-PT" sz="1800" b="1" kern="0" dirty="0">
                    <a:solidFill>
                      <a:srgbClr val="000000"/>
                    </a:solidFill>
                    <a:latin typeface="+mj-lt"/>
                  </a:rPr>
                  <a:t> </a:t>
                </a:r>
                <a:r>
                  <a:rPr lang="pt-PT" sz="1800" b="1" kern="0" dirty="0" err="1">
                    <a:solidFill>
                      <a:srgbClr val="000000"/>
                    </a:solidFill>
                    <a:latin typeface="+mj-lt"/>
                  </a:rPr>
                  <a:t>refered</a:t>
                </a:r>
                <a:r>
                  <a:rPr lang="pt-PT" sz="1800" b="1" kern="0" dirty="0">
                    <a:solidFill>
                      <a:srgbClr val="000000"/>
                    </a:solidFill>
                    <a:latin typeface="+mj-lt"/>
                  </a:rPr>
                  <a:t> to t=0 </a:t>
                </a:r>
                <a:r>
                  <a:rPr lang="pt-PT" sz="1800" b="1" kern="0" dirty="0" err="1">
                    <a:solidFill>
                      <a:srgbClr val="000000"/>
                    </a:solidFill>
                    <a:latin typeface="+mj-lt"/>
                  </a:rPr>
                  <a:t>is</a:t>
                </a:r>
                <a:r>
                  <a:rPr lang="pt-PT" sz="1800" b="1" kern="0" dirty="0">
                    <a:solidFill>
                      <a:srgbClr val="000000"/>
                    </a:solidFill>
                    <a:latin typeface="+mj-lt"/>
                  </a:rPr>
                  <a:t>:</a:t>
                </a:r>
              </a:p>
              <a:p>
                <a:pPr marL="457200" lvl="1" indent="0">
                  <a:buNone/>
                </a:pPr>
                <a:endParaRPr lang="pt-PT" sz="1800" b="1" kern="0" dirty="0">
                  <a:solidFill>
                    <a:srgbClr val="000000"/>
                  </a:solidFill>
                  <a:latin typeface="+mj-lt"/>
                </a:endParaRPr>
              </a:p>
              <a:p>
                <a:pPr marL="457200" lvl="1" indent="0">
                  <a:buNone/>
                </a:pPr>
                <a:endParaRPr lang="pt-PT" sz="1800" b="1" kern="0" dirty="0">
                  <a:solidFill>
                    <a:srgbClr val="000000"/>
                  </a:solidFill>
                  <a:latin typeface="+mj-lt"/>
                </a:endParaRPr>
              </a:p>
              <a:p>
                <a:pPr marL="457200" lvl="1" indent="0">
                  <a:buNone/>
                </a:pPr>
                <a:endParaRPr lang="pt-PT" sz="1800" b="1" kern="0" dirty="0">
                  <a:solidFill>
                    <a:srgbClr val="000000"/>
                  </a:solidFill>
                  <a:latin typeface="+mj-lt"/>
                </a:endParaRPr>
              </a:p>
              <a:p>
                <a:pPr marL="457200" lvl="1" indent="0">
                  <a:buNone/>
                </a:pPr>
                <a:endParaRPr lang="en-US" sz="1800" b="1" kern="0" dirty="0">
                  <a:solidFill>
                    <a:srgbClr val="000000"/>
                  </a:solidFill>
                  <a:latin typeface="+mj-lt"/>
                </a:endParaRPr>
              </a:p>
            </p:txBody>
          </p:sp>
        </mc:Choice>
        <mc:Fallback>
          <p:sp>
            <p:nvSpPr>
              <p:cNvPr id="40" name="Rectangle 3"/>
              <p:cNvSpPr txBox="1">
                <a:spLocks noRot="1" noChangeAspect="1" noMove="1" noResize="1" noEditPoints="1" noAdjustHandles="1" noChangeArrowheads="1" noChangeShapeType="1" noTextEdit="1"/>
              </p:cNvSpPr>
              <p:nvPr/>
            </p:nvSpPr>
            <p:spPr bwMode="auto">
              <a:xfrm>
                <a:off x="-12761" y="1340767"/>
                <a:ext cx="8977375" cy="1158364"/>
              </a:xfrm>
              <a:prstGeom prst="rect">
                <a:avLst/>
              </a:prstGeom>
              <a:blipFill>
                <a:blip r:embed="rId4"/>
                <a:stretch>
                  <a:fillRect t="-3158" r="-747" b="-16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PT">
                    <a:noFill/>
                  </a:rPr>
                  <a:t> </a:t>
                </a:r>
              </a:p>
            </p:txBody>
          </p:sp>
        </mc:Fallback>
      </mc:AlternateContent>
      <p:grpSp>
        <p:nvGrpSpPr>
          <p:cNvPr id="5" name="Group 4">
            <a:extLst>
              <a:ext uri="{FF2B5EF4-FFF2-40B4-BE49-F238E27FC236}">
                <a16:creationId xmlns:a16="http://schemas.microsoft.com/office/drawing/2014/main" id="{FD3E3943-70BE-4451-92A0-D04ECD0BDAE2}"/>
              </a:ext>
            </a:extLst>
          </p:cNvPr>
          <p:cNvGrpSpPr/>
          <p:nvPr/>
        </p:nvGrpSpPr>
        <p:grpSpPr>
          <a:xfrm>
            <a:off x="1331640" y="2348880"/>
            <a:ext cx="6984776" cy="1217900"/>
            <a:chOff x="1331640" y="2499132"/>
            <a:chExt cx="6984776" cy="1217900"/>
          </a:xfrm>
        </p:grpSpPr>
        <p:cxnSp>
          <p:nvCxnSpPr>
            <p:cNvPr id="4" name="Straight Arrow Connector 3"/>
            <p:cNvCxnSpPr/>
            <p:nvPr/>
          </p:nvCxnSpPr>
          <p:spPr bwMode="auto">
            <a:xfrm>
              <a:off x="1331640" y="3075196"/>
              <a:ext cx="6984776" cy="0"/>
            </a:xfrm>
            <a:prstGeom prst="straightConnector1">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rgbClr val="000000"/>
              </a:solidFill>
              <a:prstDash val="solid"/>
              <a:round/>
              <a:headEnd type="none" w="med" len="med"/>
              <a:tailEnd type="arrow"/>
            </a:ln>
            <a:effectLst/>
          </p:spPr>
        </p:cxnSp>
        <p:cxnSp>
          <p:nvCxnSpPr>
            <p:cNvPr id="6" name="Straight Connector 5"/>
            <p:cNvCxnSpPr/>
            <p:nvPr/>
          </p:nvCxnSpPr>
          <p:spPr bwMode="auto">
            <a:xfrm>
              <a:off x="1979712" y="3075196"/>
              <a:ext cx="0" cy="0"/>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p:spPr>
        </p:cxnSp>
        <p:cxnSp>
          <p:nvCxnSpPr>
            <p:cNvPr id="8" name="Straight Connector 7"/>
            <p:cNvCxnSpPr/>
            <p:nvPr/>
          </p:nvCxnSpPr>
          <p:spPr bwMode="auto">
            <a:xfrm>
              <a:off x="1979712" y="2715156"/>
              <a:ext cx="0" cy="360040"/>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57150" cap="flat" cmpd="sng" algn="ctr">
              <a:solidFill>
                <a:srgbClr val="008000"/>
              </a:solidFill>
              <a:prstDash val="solid"/>
              <a:round/>
              <a:headEnd type="none" w="med" len="med"/>
              <a:tailEnd type="none" w="med" len="med"/>
            </a:ln>
            <a:effectLst/>
          </p:spPr>
        </p:cxnSp>
        <p:cxnSp>
          <p:nvCxnSpPr>
            <p:cNvPr id="14" name="Straight Connector 13"/>
            <p:cNvCxnSpPr/>
            <p:nvPr/>
          </p:nvCxnSpPr>
          <p:spPr bwMode="auto">
            <a:xfrm>
              <a:off x="2555776" y="2499132"/>
              <a:ext cx="0" cy="576064"/>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57150" cap="flat" cmpd="sng" algn="ctr">
              <a:solidFill>
                <a:srgbClr val="008000"/>
              </a:solidFill>
              <a:prstDash val="solid"/>
              <a:round/>
              <a:headEnd type="none" w="med" len="med"/>
              <a:tailEnd type="none" w="med" len="med"/>
            </a:ln>
            <a:effectLst/>
          </p:spPr>
        </p:cxnSp>
        <p:cxnSp>
          <p:nvCxnSpPr>
            <p:cNvPr id="17" name="Straight Connector 16"/>
            <p:cNvCxnSpPr/>
            <p:nvPr/>
          </p:nvCxnSpPr>
          <p:spPr bwMode="auto">
            <a:xfrm>
              <a:off x="3131840" y="2715156"/>
              <a:ext cx="0" cy="360040"/>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57150" cap="flat" cmpd="sng" algn="ctr">
              <a:solidFill>
                <a:srgbClr val="008000"/>
              </a:solidFill>
              <a:prstDash val="solid"/>
              <a:round/>
              <a:headEnd type="none" w="med" len="med"/>
              <a:tailEnd type="none" w="med" len="med"/>
            </a:ln>
            <a:effectLst/>
          </p:spPr>
        </p:cxnSp>
        <p:cxnSp>
          <p:nvCxnSpPr>
            <p:cNvPr id="21" name="Straight Connector 20"/>
            <p:cNvCxnSpPr/>
            <p:nvPr/>
          </p:nvCxnSpPr>
          <p:spPr bwMode="auto">
            <a:xfrm>
              <a:off x="4258568" y="2499132"/>
              <a:ext cx="0" cy="576064"/>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57150" cap="flat" cmpd="sng" algn="ctr">
              <a:solidFill>
                <a:srgbClr val="008000"/>
              </a:solidFill>
              <a:prstDash val="solid"/>
              <a:round/>
              <a:headEnd type="none" w="med" len="med"/>
              <a:tailEnd type="none" w="med" len="med"/>
            </a:ln>
            <a:effectLst/>
          </p:spPr>
        </p:cxnSp>
        <p:cxnSp>
          <p:nvCxnSpPr>
            <p:cNvPr id="24" name="Straight Connector 23"/>
            <p:cNvCxnSpPr/>
            <p:nvPr/>
          </p:nvCxnSpPr>
          <p:spPr bwMode="auto">
            <a:xfrm>
              <a:off x="1437556" y="2967184"/>
              <a:ext cx="0" cy="180020"/>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6350" cap="flat" cmpd="sng" algn="ctr">
              <a:solidFill>
                <a:srgbClr val="000000"/>
              </a:solidFill>
              <a:prstDash val="solid"/>
              <a:round/>
              <a:headEnd type="none" w="med" len="med"/>
              <a:tailEnd type="none" w="med" len="med"/>
            </a:ln>
            <a:effectLst/>
          </p:spPr>
        </p:cxnSp>
        <p:cxnSp>
          <p:nvCxnSpPr>
            <p:cNvPr id="26" name="Straight Connector 25"/>
            <p:cNvCxnSpPr/>
            <p:nvPr/>
          </p:nvCxnSpPr>
          <p:spPr bwMode="auto">
            <a:xfrm>
              <a:off x="1992412" y="2967184"/>
              <a:ext cx="0" cy="180020"/>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6350" cap="flat" cmpd="sng" algn="ctr">
              <a:solidFill>
                <a:srgbClr val="000000"/>
              </a:solidFill>
              <a:prstDash val="solid"/>
              <a:round/>
              <a:headEnd type="none" w="med" len="med"/>
              <a:tailEnd type="none" w="med" len="med"/>
            </a:ln>
            <a:effectLst/>
          </p:spPr>
        </p:cxnSp>
        <p:cxnSp>
          <p:nvCxnSpPr>
            <p:cNvPr id="27" name="Straight Connector 26"/>
            <p:cNvCxnSpPr/>
            <p:nvPr/>
          </p:nvCxnSpPr>
          <p:spPr bwMode="auto">
            <a:xfrm>
              <a:off x="2555776" y="3003188"/>
              <a:ext cx="0" cy="180020"/>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6350" cap="flat" cmpd="sng" algn="ctr">
              <a:solidFill>
                <a:srgbClr val="000000"/>
              </a:solidFill>
              <a:prstDash val="solid"/>
              <a:round/>
              <a:headEnd type="none" w="med" len="med"/>
              <a:tailEnd type="none" w="med" len="med"/>
            </a:ln>
            <a:effectLst/>
          </p:spPr>
        </p:cxnSp>
        <p:cxnSp>
          <p:nvCxnSpPr>
            <p:cNvPr id="28" name="Straight Connector 27"/>
            <p:cNvCxnSpPr/>
            <p:nvPr/>
          </p:nvCxnSpPr>
          <p:spPr bwMode="auto">
            <a:xfrm>
              <a:off x="3131840" y="3003188"/>
              <a:ext cx="0" cy="180020"/>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6350" cap="flat" cmpd="sng" algn="ctr">
              <a:solidFill>
                <a:srgbClr val="000000"/>
              </a:solidFill>
              <a:prstDash val="solid"/>
              <a:round/>
              <a:headEnd type="none" w="med" len="med"/>
              <a:tailEnd type="none" w="med" len="med"/>
            </a:ln>
            <a:effectLst/>
          </p:spPr>
        </p:cxnSp>
        <p:cxnSp>
          <p:nvCxnSpPr>
            <p:cNvPr id="30" name="Straight Connector 29"/>
            <p:cNvCxnSpPr/>
            <p:nvPr/>
          </p:nvCxnSpPr>
          <p:spPr bwMode="auto">
            <a:xfrm>
              <a:off x="4250060" y="3003188"/>
              <a:ext cx="0" cy="180020"/>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6350" cap="flat" cmpd="sng" algn="ctr">
              <a:solidFill>
                <a:srgbClr val="000000"/>
              </a:solidFill>
              <a:prstDash val="solid"/>
              <a:round/>
              <a:headEnd type="none" w="med" len="med"/>
              <a:tailEnd type="none" w="med" len="med"/>
            </a:ln>
            <a:effectLst/>
          </p:spPr>
        </p:cxnSp>
        <mc:AlternateContent xmlns:mc="http://schemas.openxmlformats.org/markup-compatibility/2006">
          <mc:Choice xmlns:a14="http://schemas.microsoft.com/office/drawing/2010/main" Requires="a14">
            <p:sp>
              <p:nvSpPr>
                <p:cNvPr id="31" name="TextBox 30"/>
                <p:cNvSpPr txBox="1"/>
                <p:nvPr/>
              </p:nvSpPr>
              <p:spPr>
                <a:xfrm>
                  <a:off x="1362744" y="3140159"/>
                  <a:ext cx="34656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PT" sz="1400" i="1">
                            <a:solidFill>
                              <a:srgbClr val="000000"/>
                            </a:solidFill>
                            <a:latin typeface="Cambria Math"/>
                          </a:rPr>
                          <m:t>0</m:t>
                        </m:r>
                      </m:oMath>
                    </m:oMathPara>
                  </a14:m>
                  <a:endParaRPr lang="en-US" sz="1400"/>
                </a:p>
              </p:txBody>
            </p:sp>
          </mc:Choice>
          <mc:Fallback>
            <p:sp>
              <p:nvSpPr>
                <p:cNvPr id="31" name="TextBox 30"/>
                <p:cNvSpPr txBox="1">
                  <a:spLocks noRot="1" noChangeAspect="1" noMove="1" noResize="1" noEditPoints="1" noAdjustHandles="1" noChangeArrowheads="1" noChangeShapeType="1" noTextEdit="1"/>
                </p:cNvSpPr>
                <p:nvPr/>
              </p:nvSpPr>
              <p:spPr>
                <a:xfrm>
                  <a:off x="1362744" y="3140159"/>
                  <a:ext cx="346569" cy="307777"/>
                </a:xfrm>
                <a:prstGeom prst="rect">
                  <a:avLst/>
                </a:prstGeom>
                <a:blipFill>
                  <a:blip r:embed="rId5"/>
                  <a:stretch>
                    <a:fillRect/>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832892" y="3147204"/>
                  <a:ext cx="5324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PT" sz="1400" i="1">
                            <a:solidFill>
                              <a:srgbClr val="000000"/>
                            </a:solidFill>
                            <a:latin typeface="Cambria Math"/>
                          </a:rPr>
                          <m:t>1</m:t>
                        </m:r>
                      </m:oMath>
                    </m:oMathPara>
                  </a14:m>
                  <a:endParaRPr lang="pt-PT" sz="1400">
                    <a:solidFill>
                      <a:srgbClr val="000000"/>
                    </a:solidFill>
                  </a:endParaRPr>
                </a:p>
                <a:p>
                  <a:r>
                    <a:rPr lang="en-US" sz="1400">
                      <a:solidFill>
                        <a:srgbClr val="000000"/>
                      </a:solidFill>
                    </a:rPr>
                    <a:t>F</a:t>
                  </a:r>
                  <a14:m>
                    <m:oMath xmlns:m="http://schemas.openxmlformats.org/officeDocument/2006/math">
                      <m:d>
                        <m:dPr>
                          <m:ctrlPr>
                            <a:rPr lang="en-US" sz="1400" i="1">
                              <a:solidFill>
                                <a:srgbClr val="000000"/>
                              </a:solidFill>
                              <a:latin typeface="Cambria Math" panose="02040503050406030204" pitchFamily="18" charset="0"/>
                            </a:rPr>
                          </m:ctrlPr>
                        </m:dPr>
                        <m:e>
                          <m:r>
                            <a:rPr lang="pt-PT" sz="1400" i="1">
                              <a:solidFill>
                                <a:srgbClr val="000000"/>
                              </a:solidFill>
                              <a:latin typeface="Cambria Math"/>
                            </a:rPr>
                            <m:t>1</m:t>
                          </m:r>
                        </m:e>
                      </m:d>
                    </m:oMath>
                  </a14:m>
                  <a:endParaRPr lang="en-US" sz="1400">
                    <a:solidFill>
                      <a:srgbClr val="00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832892" y="3147204"/>
                  <a:ext cx="532453" cy="523220"/>
                </a:xfrm>
                <a:prstGeom prst="rect">
                  <a:avLst/>
                </a:prstGeom>
                <a:blipFill>
                  <a:blip r:embed="rId6"/>
                  <a:stretch>
                    <a:fillRect l="-3448" b="-11765"/>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370856" y="3147204"/>
                  <a:ext cx="5324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PT" sz="1400" i="1">
                            <a:solidFill>
                              <a:srgbClr val="000000"/>
                            </a:solidFill>
                            <a:latin typeface="Cambria Math"/>
                          </a:rPr>
                          <m:t>2</m:t>
                        </m:r>
                      </m:oMath>
                    </m:oMathPara>
                  </a14:m>
                  <a:endParaRPr lang="pt-PT" sz="1400">
                    <a:solidFill>
                      <a:srgbClr val="000000"/>
                    </a:solidFill>
                  </a:endParaRPr>
                </a:p>
                <a:p>
                  <a:r>
                    <a:rPr lang="en-US" sz="1400">
                      <a:solidFill>
                        <a:srgbClr val="000000"/>
                      </a:solidFill>
                    </a:rPr>
                    <a:t>F</a:t>
                  </a:r>
                  <a14:m>
                    <m:oMath xmlns:m="http://schemas.openxmlformats.org/officeDocument/2006/math">
                      <m:d>
                        <m:dPr>
                          <m:ctrlPr>
                            <a:rPr lang="en-US" sz="1400" i="1">
                              <a:solidFill>
                                <a:srgbClr val="000000"/>
                              </a:solidFill>
                              <a:latin typeface="Cambria Math" panose="02040503050406030204" pitchFamily="18" charset="0"/>
                            </a:rPr>
                          </m:ctrlPr>
                        </m:dPr>
                        <m:e>
                          <m:r>
                            <a:rPr lang="pt-PT" sz="1400" i="1">
                              <a:solidFill>
                                <a:srgbClr val="000000"/>
                              </a:solidFill>
                              <a:latin typeface="Cambria Math"/>
                            </a:rPr>
                            <m:t>2</m:t>
                          </m:r>
                        </m:e>
                      </m:d>
                    </m:oMath>
                  </a14:m>
                  <a:endParaRPr lang="en-US" sz="1400">
                    <a:solidFill>
                      <a:srgbClr val="00000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2370856" y="3147204"/>
                  <a:ext cx="532453" cy="523220"/>
                </a:xfrm>
                <a:prstGeom prst="rect">
                  <a:avLst/>
                </a:prstGeom>
                <a:blipFill>
                  <a:blip r:embed="rId7"/>
                  <a:stretch>
                    <a:fillRect l="-3448" b="-11765"/>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2887419" y="3147204"/>
                  <a:ext cx="77720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PT" sz="1400" i="1">
                            <a:solidFill>
                              <a:srgbClr val="000000"/>
                            </a:solidFill>
                            <a:latin typeface="Cambria Math"/>
                          </a:rPr>
                          <m:t>3</m:t>
                        </m:r>
                        <m:r>
                          <a:rPr lang="pt-PT" sz="1400" i="1">
                            <a:solidFill>
                              <a:srgbClr val="000000"/>
                            </a:solidFill>
                            <a:latin typeface="Cambria Math" panose="02040503050406030204" pitchFamily="18" charset="0"/>
                          </a:rPr>
                          <m:t>      </m:t>
                        </m:r>
                      </m:oMath>
                    </m:oMathPara>
                  </a14:m>
                  <a:endParaRPr lang="pt-PT" sz="1400" dirty="0">
                    <a:solidFill>
                      <a:srgbClr val="000000"/>
                    </a:solidFill>
                  </a:endParaRPr>
                </a:p>
                <a:p>
                  <a:r>
                    <a:rPr lang="en-US" sz="1400" dirty="0">
                      <a:solidFill>
                        <a:srgbClr val="000000"/>
                      </a:solidFill>
                    </a:rPr>
                    <a:t>F</a:t>
                  </a:r>
                  <a14:m>
                    <m:oMath xmlns:m="http://schemas.openxmlformats.org/officeDocument/2006/math">
                      <m:d>
                        <m:dPr>
                          <m:ctrlPr>
                            <a:rPr lang="en-US" sz="1400" i="1">
                              <a:solidFill>
                                <a:srgbClr val="000000"/>
                              </a:solidFill>
                              <a:latin typeface="Cambria Math" panose="02040503050406030204" pitchFamily="18" charset="0"/>
                            </a:rPr>
                          </m:ctrlPr>
                        </m:dPr>
                        <m:e>
                          <m:r>
                            <a:rPr lang="pt-PT" sz="1400" i="1">
                              <a:solidFill>
                                <a:srgbClr val="000000"/>
                              </a:solidFill>
                              <a:latin typeface="Cambria Math"/>
                            </a:rPr>
                            <m:t>3</m:t>
                          </m:r>
                        </m:e>
                      </m:d>
                      <m:r>
                        <a:rPr lang="pt-PT" sz="1400" i="1">
                          <a:solidFill>
                            <a:srgbClr val="000000"/>
                          </a:solidFill>
                          <a:latin typeface="Cambria Math" panose="02040503050406030204" pitchFamily="18" charset="0"/>
                        </a:rPr>
                        <m:t>  …</m:t>
                      </m:r>
                    </m:oMath>
                  </a14:m>
                  <a:endParaRPr lang="en-US" sz="1400" dirty="0">
                    <a:solidFill>
                      <a:srgbClr val="00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2887419" y="3147204"/>
                  <a:ext cx="777200" cy="523220"/>
                </a:xfrm>
                <a:prstGeom prst="rect">
                  <a:avLst/>
                </a:prstGeom>
                <a:blipFill>
                  <a:blip r:embed="rId8"/>
                  <a:stretch>
                    <a:fillRect l="-2362" b="-11765"/>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001447" y="3193812"/>
                  <a:ext cx="5377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PT" sz="1400" i="1">
                            <a:solidFill>
                              <a:srgbClr val="000000"/>
                            </a:solidFill>
                            <a:latin typeface="Cambria Math"/>
                          </a:rPr>
                          <m:t>𝑘</m:t>
                        </m:r>
                      </m:oMath>
                    </m:oMathPara>
                  </a14:m>
                  <a:endParaRPr lang="pt-PT" sz="1400">
                    <a:solidFill>
                      <a:srgbClr val="000000"/>
                    </a:solidFill>
                  </a:endParaRPr>
                </a:p>
                <a:p>
                  <a:r>
                    <a:rPr lang="en-US" sz="1400">
                      <a:solidFill>
                        <a:srgbClr val="000000"/>
                      </a:solidFill>
                    </a:rPr>
                    <a:t>F</a:t>
                  </a:r>
                  <a14:m>
                    <m:oMath xmlns:m="http://schemas.openxmlformats.org/officeDocument/2006/math">
                      <m:d>
                        <m:dPr>
                          <m:ctrlPr>
                            <a:rPr lang="en-US" sz="1400" i="1">
                              <a:solidFill>
                                <a:srgbClr val="000000"/>
                              </a:solidFill>
                              <a:latin typeface="Cambria Math" panose="02040503050406030204" pitchFamily="18" charset="0"/>
                            </a:rPr>
                          </m:ctrlPr>
                        </m:dPr>
                        <m:e>
                          <m:r>
                            <a:rPr lang="pt-PT" sz="1400" i="1">
                              <a:solidFill>
                                <a:srgbClr val="000000"/>
                              </a:solidFill>
                              <a:latin typeface="Cambria Math"/>
                            </a:rPr>
                            <m:t>𝑘</m:t>
                          </m:r>
                        </m:e>
                      </m:d>
                    </m:oMath>
                  </a14:m>
                  <a:endParaRPr lang="en-US" sz="1400">
                    <a:solidFill>
                      <a:srgbClr val="000000"/>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001447" y="3193812"/>
                  <a:ext cx="537711" cy="523220"/>
                </a:xfrm>
                <a:prstGeom prst="rect">
                  <a:avLst/>
                </a:prstGeom>
                <a:blipFill>
                  <a:blip r:embed="rId9"/>
                  <a:stretch>
                    <a:fillRect l="-3371" b="-11628"/>
                  </a:stretch>
                </a:blipFill>
              </p:spPr>
              <p:txBody>
                <a:bodyPr/>
                <a:lstStyle/>
                <a:p>
                  <a:r>
                    <a:rPr lang="pt-PT">
                      <a:noFill/>
                    </a:rPr>
                    <a:t> </a:t>
                  </a:r>
                </a:p>
              </p:txBody>
            </p:sp>
          </mc:Fallback>
        </mc:AlternateContent>
        <p:cxnSp>
          <p:nvCxnSpPr>
            <p:cNvPr id="23" name="Straight Connector 22"/>
            <p:cNvCxnSpPr/>
            <p:nvPr/>
          </p:nvCxnSpPr>
          <p:spPr bwMode="auto">
            <a:xfrm flipV="1">
              <a:off x="1437556" y="3071287"/>
              <a:ext cx="7036" cy="599137"/>
            </a:xfrm>
            <a:prstGeom prst="line">
              <a:avLst/>
            </a:prstGeom>
            <a:gradFill rotWithShape="0">
              <a:gsLst>
                <a:gs pos="0">
                  <a:srgbClr val="FF3300">
                    <a:gamma/>
                    <a:shade val="69804"/>
                    <a:invGamma/>
                  </a:srgbClr>
                </a:gs>
                <a:gs pos="50000">
                  <a:srgbClr val="FF3300"/>
                </a:gs>
                <a:gs pos="100000">
                  <a:srgbClr val="FF3300">
                    <a:gamma/>
                    <a:shade val="69804"/>
                    <a:invGamma/>
                  </a:srgbClr>
                </a:gs>
              </a:gsLst>
              <a:lin ang="5400000" scaled="1"/>
            </a:gradFill>
            <a:ln w="57150" cap="flat" cmpd="sng" algn="ctr">
              <a:solidFill>
                <a:srgbClr val="FF0000"/>
              </a:solidFill>
              <a:prstDash val="solid"/>
              <a:round/>
              <a:headEnd type="none" w="med" len="med"/>
              <a:tailEnd type="none" w="med" len="med"/>
            </a:ln>
            <a:effectLst/>
          </p:spPr>
        </p:cxnSp>
        <mc:AlternateContent xmlns:mc="http://schemas.openxmlformats.org/markup-compatibility/2006">
          <mc:Choice xmlns:a14="http://schemas.microsoft.com/office/drawing/2010/main" Requires="a14">
            <p:sp>
              <p:nvSpPr>
                <p:cNvPr id="25" name="TextBox 24"/>
                <p:cNvSpPr txBox="1"/>
                <p:nvPr/>
              </p:nvSpPr>
              <p:spPr>
                <a:xfrm>
                  <a:off x="1375251" y="3166823"/>
                  <a:ext cx="535659" cy="523220"/>
                </a:xfrm>
                <a:prstGeom prst="rect">
                  <a:avLst/>
                </a:prstGeom>
                <a:noFill/>
              </p:spPr>
              <p:txBody>
                <a:bodyPr wrap="none" rtlCol="0">
                  <a:spAutoFit/>
                </a:bodyPr>
                <a:lstStyle/>
                <a:p>
                  <a:endParaRPr lang="pt-PT" sz="1400">
                    <a:solidFill>
                      <a:srgbClr val="000000"/>
                    </a:solidFill>
                  </a:endParaRPr>
                </a:p>
                <a:p>
                  <a:r>
                    <a:rPr lang="en-US" sz="1400">
                      <a:solidFill>
                        <a:srgbClr val="000000"/>
                      </a:solidFill>
                    </a:rPr>
                    <a:t>F</a:t>
                  </a:r>
                  <a14:m>
                    <m:oMath xmlns:m="http://schemas.openxmlformats.org/officeDocument/2006/math">
                      <m:d>
                        <m:dPr>
                          <m:ctrlPr>
                            <a:rPr lang="en-US" sz="1400" i="1">
                              <a:solidFill>
                                <a:srgbClr val="000000"/>
                              </a:solidFill>
                              <a:latin typeface="Cambria Math" panose="02040503050406030204" pitchFamily="18" charset="0"/>
                            </a:rPr>
                          </m:ctrlPr>
                        </m:dPr>
                        <m:e>
                          <m:r>
                            <a:rPr lang="pt-PT" sz="1400" i="1">
                              <a:solidFill>
                                <a:srgbClr val="000000"/>
                              </a:solidFill>
                              <a:latin typeface="Cambria Math"/>
                            </a:rPr>
                            <m:t>0</m:t>
                          </m:r>
                        </m:e>
                      </m:d>
                    </m:oMath>
                  </a14:m>
                  <a:endParaRPr lang="en-US" sz="1400">
                    <a:solidFill>
                      <a:srgbClr val="000000"/>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1375251" y="3166823"/>
                  <a:ext cx="535659" cy="523220"/>
                </a:xfrm>
                <a:prstGeom prst="rect">
                  <a:avLst/>
                </a:prstGeom>
                <a:blipFill>
                  <a:blip r:embed="rId10"/>
                  <a:stretch>
                    <a:fillRect l="-3448" b="-10465"/>
                  </a:stretch>
                </a:blipFill>
              </p:spPr>
              <p:txBody>
                <a:bodyPr/>
                <a:lstStyle/>
                <a:p>
                  <a:r>
                    <a:rPr lang="pt-PT">
                      <a:noFill/>
                    </a:rPr>
                    <a:t> </a:t>
                  </a:r>
                </a:p>
              </p:txBody>
            </p:sp>
          </mc:Fallback>
        </mc:AlternateContent>
      </p:gr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8203DBB-90F7-424E-92A3-E4A69A9EEFCC}"/>
                  </a:ext>
                </a:extLst>
              </p:cNvPr>
              <p:cNvSpPr txBox="1"/>
              <p:nvPr/>
            </p:nvSpPr>
            <p:spPr>
              <a:xfrm>
                <a:off x="1437556" y="4645262"/>
                <a:ext cx="5469702" cy="871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PT" sz="2000" i="1">
                          <a:solidFill>
                            <a:srgbClr val="000000"/>
                          </a:solidFill>
                          <a:latin typeface="Cambria Math"/>
                        </a:rPr>
                        <m:t>𝑁𝑃𝑉</m:t>
                      </m:r>
                      <m:r>
                        <m:rPr>
                          <m:nor/>
                        </m:rPr>
                        <a:rPr lang="en-US" sz="2000">
                          <a:solidFill>
                            <a:srgbClr val="000000"/>
                          </a:solidFill>
                          <a:latin typeface="Cambria Math"/>
                        </a:rPr>
                        <m:t>[</m:t>
                      </m:r>
                      <m:r>
                        <m:rPr>
                          <m:nor/>
                        </m:rPr>
                        <a:rPr lang="en-US" sz="2000" i="1">
                          <a:solidFill>
                            <a:srgbClr val="000000"/>
                          </a:solidFill>
                          <a:latin typeface="Cambria Math"/>
                        </a:rPr>
                        <m:t>F</m:t>
                      </m:r>
                      <m:d>
                        <m:dPr>
                          <m:ctrlPr>
                            <a:rPr lang="en-US" sz="2000" i="1">
                              <a:solidFill>
                                <a:srgbClr val="000000"/>
                              </a:solidFill>
                              <a:latin typeface="Cambria Math" panose="02040503050406030204" pitchFamily="18" charset="0"/>
                            </a:rPr>
                          </m:ctrlPr>
                        </m:dPr>
                        <m:e>
                          <m:r>
                            <a:rPr lang="pt-PT" sz="2000" i="1">
                              <a:solidFill>
                                <a:srgbClr val="000000"/>
                              </a:solidFill>
                              <a:latin typeface="Cambria Math"/>
                            </a:rPr>
                            <m:t>𝑖</m:t>
                          </m:r>
                        </m:e>
                      </m:d>
                      <m:r>
                        <a:rPr lang="pt-PT" sz="2000" i="1">
                          <a:solidFill>
                            <a:srgbClr val="000000"/>
                          </a:solidFill>
                          <a:latin typeface="Cambria Math"/>
                        </a:rPr>
                        <m:t>,</m:t>
                      </m:r>
                      <m:r>
                        <a:rPr lang="pt-PT" sz="2000" i="1" baseline="-25000">
                          <a:solidFill>
                            <a:srgbClr val="000000"/>
                          </a:solidFill>
                          <a:latin typeface="Cambria Math"/>
                        </a:rPr>
                        <m:t>𝑖</m:t>
                      </m:r>
                      <m:r>
                        <a:rPr lang="pt-PT" sz="2000" i="1" baseline="-25000">
                          <a:solidFill>
                            <a:srgbClr val="000000"/>
                          </a:solidFill>
                          <a:latin typeface="Cambria Math"/>
                        </a:rPr>
                        <m:t>=1…</m:t>
                      </m:r>
                      <m:r>
                        <a:rPr lang="pt-PT" sz="2000" i="1" baseline="-25000">
                          <a:solidFill>
                            <a:srgbClr val="000000"/>
                          </a:solidFill>
                          <a:latin typeface="Cambria Math"/>
                        </a:rPr>
                        <m:t>𝑘</m:t>
                      </m:r>
                      <m:r>
                        <a:rPr lang="pt-PT" sz="2000" i="1">
                          <a:solidFill>
                            <a:srgbClr val="000000"/>
                          </a:solidFill>
                          <a:latin typeface="Cambria Math"/>
                        </a:rPr>
                        <m:t>]=</m:t>
                      </m:r>
                      <m:nary>
                        <m:naryPr>
                          <m:chr m:val="∑"/>
                          <m:ctrlPr>
                            <a:rPr lang="pt-PT" sz="2000" i="1">
                              <a:solidFill>
                                <a:schemeClr val="accent5">
                                  <a:lumMod val="10000"/>
                                </a:schemeClr>
                              </a:solidFill>
                              <a:latin typeface="Cambria Math" panose="02040503050406030204" pitchFamily="18" charset="0"/>
                            </a:rPr>
                          </m:ctrlPr>
                        </m:naryPr>
                        <m:sub>
                          <m:r>
                            <m:rPr>
                              <m:brk m:alnAt="23"/>
                            </m:rPr>
                            <a:rPr lang="pt-PT" sz="2000" i="1">
                              <a:solidFill>
                                <a:schemeClr val="accent5">
                                  <a:lumMod val="10000"/>
                                </a:schemeClr>
                              </a:solidFill>
                              <a:latin typeface="Cambria Math" panose="02040503050406030204" pitchFamily="18" charset="0"/>
                            </a:rPr>
                            <m:t>𝑖</m:t>
                          </m:r>
                          <m:r>
                            <a:rPr lang="pt-PT" sz="2000" i="1">
                              <a:solidFill>
                                <a:schemeClr val="accent5">
                                  <a:lumMod val="10000"/>
                                </a:schemeClr>
                              </a:solidFill>
                              <a:latin typeface="Cambria Math" panose="02040503050406030204" pitchFamily="18" charset="0"/>
                            </a:rPr>
                            <m:t>=0</m:t>
                          </m:r>
                        </m:sub>
                        <m:sup>
                          <m:r>
                            <a:rPr lang="pt-PT" sz="2000" i="1">
                              <a:solidFill>
                                <a:schemeClr val="accent5">
                                  <a:lumMod val="10000"/>
                                </a:schemeClr>
                              </a:solidFill>
                              <a:latin typeface="Cambria Math" panose="02040503050406030204" pitchFamily="18" charset="0"/>
                            </a:rPr>
                            <m:t>𝑘</m:t>
                          </m:r>
                        </m:sup>
                        <m:e>
                          <m:f>
                            <m:fPr>
                              <m:ctrlPr>
                                <a:rPr lang="pt-PT" sz="2000" i="1">
                                  <a:solidFill>
                                    <a:srgbClr val="000000"/>
                                  </a:solidFill>
                                  <a:latin typeface="Cambria Math" panose="02040503050406030204" pitchFamily="18" charset="0"/>
                                </a:rPr>
                              </m:ctrlPr>
                            </m:fPr>
                            <m:num>
                              <m:sSub>
                                <m:sSubPr>
                                  <m:ctrlPr>
                                    <a:rPr lang="pt-PT" sz="2000" i="1">
                                      <a:solidFill>
                                        <a:srgbClr val="000000"/>
                                      </a:solidFill>
                                      <a:latin typeface="Cambria Math" panose="02040503050406030204" pitchFamily="18" charset="0"/>
                                    </a:rPr>
                                  </m:ctrlPr>
                                </m:sSubPr>
                                <m:e>
                                  <m:r>
                                    <a:rPr lang="pt-PT" sz="2000" i="1">
                                      <a:solidFill>
                                        <a:srgbClr val="000000"/>
                                      </a:solidFill>
                                      <a:latin typeface="Cambria Math"/>
                                    </a:rPr>
                                    <m:t>𝐹</m:t>
                                  </m:r>
                                </m:e>
                                <m:sub>
                                  <m:r>
                                    <a:rPr lang="pt-PT" sz="2000" i="1">
                                      <a:solidFill>
                                        <a:srgbClr val="000000"/>
                                      </a:solidFill>
                                      <a:latin typeface="Cambria Math"/>
                                    </a:rPr>
                                    <m:t>𝑖</m:t>
                                  </m:r>
                                </m:sub>
                              </m:sSub>
                            </m:num>
                            <m:den>
                              <m:sSup>
                                <m:sSupPr>
                                  <m:ctrlPr>
                                    <a:rPr lang="pt-PT" sz="2000" i="1">
                                      <a:solidFill>
                                        <a:srgbClr val="000000"/>
                                      </a:solidFill>
                                      <a:latin typeface="Cambria Math" panose="02040503050406030204" pitchFamily="18" charset="0"/>
                                    </a:rPr>
                                  </m:ctrlPr>
                                </m:sSupPr>
                                <m:e>
                                  <m:r>
                                    <a:rPr lang="pt-PT" sz="2000" i="1">
                                      <a:solidFill>
                                        <a:srgbClr val="000000"/>
                                      </a:solidFill>
                                      <a:latin typeface="Cambria Math"/>
                                    </a:rPr>
                                    <m:t>(1+</m:t>
                                  </m:r>
                                  <m:sSub>
                                    <m:sSubPr>
                                      <m:ctrlPr>
                                        <a:rPr lang="pt-PT" sz="2000" i="1">
                                          <a:solidFill>
                                            <a:srgbClr val="000000"/>
                                          </a:solidFill>
                                          <a:latin typeface="Cambria Math" panose="02040503050406030204" pitchFamily="18" charset="0"/>
                                        </a:rPr>
                                      </m:ctrlPr>
                                    </m:sSubPr>
                                    <m:e>
                                      <m:r>
                                        <a:rPr lang="pt-PT" sz="2000" i="1">
                                          <a:solidFill>
                                            <a:srgbClr val="000000"/>
                                          </a:solidFill>
                                          <a:latin typeface="Cambria Math"/>
                                        </a:rPr>
                                        <m:t>𝑟</m:t>
                                      </m:r>
                                    </m:e>
                                    <m:sub>
                                      <m:r>
                                        <a:rPr lang="pt-PT" sz="2000" i="1">
                                          <a:solidFill>
                                            <a:srgbClr val="000000"/>
                                          </a:solidFill>
                                          <a:latin typeface="Cambria Math"/>
                                        </a:rPr>
                                        <m:t>𝑎</m:t>
                                      </m:r>
                                    </m:sub>
                                  </m:sSub>
                                  <m:r>
                                    <a:rPr lang="pt-PT" sz="2000" i="1">
                                      <a:solidFill>
                                        <a:srgbClr val="000000"/>
                                      </a:solidFill>
                                      <a:latin typeface="Cambria Math"/>
                                    </a:rPr>
                                    <m:t>)</m:t>
                                  </m:r>
                                </m:e>
                                <m:sup>
                                  <m:r>
                                    <a:rPr lang="pt-PT" sz="2000" i="1">
                                      <a:solidFill>
                                        <a:srgbClr val="000000"/>
                                      </a:solidFill>
                                      <a:latin typeface="Cambria Math"/>
                                    </a:rPr>
                                    <m:t>𝑘</m:t>
                                  </m:r>
                                </m:sup>
                              </m:sSup>
                            </m:den>
                          </m:f>
                        </m:e>
                      </m:nary>
                      <m:r>
                        <a:rPr lang="pt-PT" sz="2000" i="1">
                          <a:solidFill>
                            <a:schemeClr val="accent5">
                              <a:lumMod val="10000"/>
                            </a:schemeClr>
                          </a:solidFill>
                          <a:latin typeface="Cambria Math" panose="02040503050406030204" pitchFamily="18" charset="0"/>
                        </a:rPr>
                        <m:t>=</m:t>
                      </m:r>
                      <m:nary>
                        <m:naryPr>
                          <m:chr m:val="∑"/>
                          <m:ctrlPr>
                            <a:rPr lang="pt-PT" sz="2000" i="1">
                              <a:solidFill>
                                <a:schemeClr val="accent5">
                                  <a:lumMod val="10000"/>
                                </a:schemeClr>
                              </a:solidFill>
                              <a:latin typeface="Cambria Math" panose="02040503050406030204" pitchFamily="18" charset="0"/>
                            </a:rPr>
                          </m:ctrlPr>
                        </m:naryPr>
                        <m:sub>
                          <m:r>
                            <m:rPr>
                              <m:brk m:alnAt="23"/>
                            </m:rPr>
                            <a:rPr lang="pt-PT" sz="2000" i="1">
                              <a:solidFill>
                                <a:schemeClr val="accent5">
                                  <a:lumMod val="10000"/>
                                </a:schemeClr>
                              </a:solidFill>
                              <a:latin typeface="Cambria Math" panose="02040503050406030204" pitchFamily="18" charset="0"/>
                            </a:rPr>
                            <m:t>𝑖</m:t>
                          </m:r>
                          <m:r>
                            <a:rPr lang="pt-PT" sz="2000" i="1">
                              <a:solidFill>
                                <a:schemeClr val="accent5">
                                  <a:lumMod val="10000"/>
                                </a:schemeClr>
                              </a:solidFill>
                              <a:latin typeface="Cambria Math" panose="02040503050406030204" pitchFamily="18" charset="0"/>
                            </a:rPr>
                            <m:t>=0</m:t>
                          </m:r>
                        </m:sub>
                        <m:sup>
                          <m:r>
                            <a:rPr lang="pt-PT" sz="2000" i="1">
                              <a:solidFill>
                                <a:schemeClr val="accent5">
                                  <a:lumMod val="10000"/>
                                </a:schemeClr>
                              </a:solidFill>
                              <a:latin typeface="Cambria Math" panose="02040503050406030204" pitchFamily="18" charset="0"/>
                            </a:rPr>
                            <m:t>𝑘</m:t>
                          </m:r>
                        </m:sup>
                        <m:e>
                          <m:f>
                            <m:fPr>
                              <m:ctrlPr>
                                <a:rPr lang="pt-PT" sz="2000" i="1">
                                  <a:solidFill>
                                    <a:srgbClr val="000000"/>
                                  </a:solidFill>
                                  <a:latin typeface="Cambria Math" panose="02040503050406030204" pitchFamily="18" charset="0"/>
                                </a:rPr>
                              </m:ctrlPr>
                            </m:fPr>
                            <m:num>
                              <m:sSub>
                                <m:sSubPr>
                                  <m:ctrlPr>
                                    <a:rPr lang="pt-PT" sz="2000" i="1">
                                      <a:solidFill>
                                        <a:srgbClr val="000000"/>
                                      </a:solidFill>
                                      <a:latin typeface="Cambria Math" panose="02040503050406030204" pitchFamily="18" charset="0"/>
                                    </a:rPr>
                                  </m:ctrlPr>
                                </m:sSubPr>
                                <m:e>
                                  <m:r>
                                    <a:rPr lang="pt-PT" sz="2000" i="1">
                                      <a:solidFill>
                                        <a:srgbClr val="000000"/>
                                      </a:solidFill>
                                      <a:latin typeface="Cambria Math" panose="02040503050406030204" pitchFamily="18" charset="0"/>
                                    </a:rPr>
                                    <m:t>𝑅</m:t>
                                  </m:r>
                                </m:e>
                                <m:sub>
                                  <m:r>
                                    <a:rPr lang="pt-PT" sz="2000" i="1">
                                      <a:solidFill>
                                        <a:srgbClr val="000000"/>
                                      </a:solidFill>
                                      <a:latin typeface="Cambria Math"/>
                                    </a:rPr>
                                    <m:t>𝑖</m:t>
                                  </m:r>
                                </m:sub>
                              </m:sSub>
                              <m:r>
                                <a:rPr lang="pt-PT" sz="2000" i="1">
                                  <a:solidFill>
                                    <a:srgbClr val="000000"/>
                                  </a:solidFill>
                                  <a:latin typeface="Cambria Math" panose="02040503050406030204" pitchFamily="18" charset="0"/>
                                </a:rPr>
                                <m:t>−</m:t>
                              </m:r>
                              <m:sSub>
                                <m:sSubPr>
                                  <m:ctrlPr>
                                    <a:rPr lang="pt-PT" sz="2000" i="1">
                                      <a:solidFill>
                                        <a:srgbClr val="000000"/>
                                      </a:solidFill>
                                      <a:latin typeface="Cambria Math" panose="02040503050406030204" pitchFamily="18" charset="0"/>
                                    </a:rPr>
                                  </m:ctrlPr>
                                </m:sSubPr>
                                <m:e>
                                  <m:r>
                                    <a:rPr lang="pt-PT" sz="2000" i="1">
                                      <a:solidFill>
                                        <a:srgbClr val="000000"/>
                                      </a:solidFill>
                                      <a:latin typeface="Cambria Math" panose="02040503050406030204" pitchFamily="18" charset="0"/>
                                    </a:rPr>
                                    <m:t>𝐸</m:t>
                                  </m:r>
                                </m:e>
                                <m:sub>
                                  <m:r>
                                    <a:rPr lang="pt-PT" sz="2000" i="1">
                                      <a:solidFill>
                                        <a:srgbClr val="000000"/>
                                      </a:solidFill>
                                      <a:latin typeface="Cambria Math"/>
                                    </a:rPr>
                                    <m:t>𝑖</m:t>
                                  </m:r>
                                </m:sub>
                              </m:sSub>
                            </m:num>
                            <m:den>
                              <m:sSup>
                                <m:sSupPr>
                                  <m:ctrlPr>
                                    <a:rPr lang="pt-PT" sz="2000" i="1">
                                      <a:solidFill>
                                        <a:srgbClr val="000000"/>
                                      </a:solidFill>
                                      <a:latin typeface="Cambria Math" panose="02040503050406030204" pitchFamily="18" charset="0"/>
                                    </a:rPr>
                                  </m:ctrlPr>
                                </m:sSupPr>
                                <m:e>
                                  <m:r>
                                    <a:rPr lang="pt-PT" sz="2000" i="1">
                                      <a:solidFill>
                                        <a:srgbClr val="000000"/>
                                      </a:solidFill>
                                      <a:latin typeface="Cambria Math"/>
                                    </a:rPr>
                                    <m:t>(1+</m:t>
                                  </m:r>
                                  <m:sSub>
                                    <m:sSubPr>
                                      <m:ctrlPr>
                                        <a:rPr lang="pt-PT" sz="2000" i="1">
                                          <a:solidFill>
                                            <a:srgbClr val="000000"/>
                                          </a:solidFill>
                                          <a:latin typeface="Cambria Math" panose="02040503050406030204" pitchFamily="18" charset="0"/>
                                        </a:rPr>
                                      </m:ctrlPr>
                                    </m:sSubPr>
                                    <m:e>
                                      <m:r>
                                        <a:rPr lang="pt-PT" sz="2000" i="1">
                                          <a:solidFill>
                                            <a:srgbClr val="000000"/>
                                          </a:solidFill>
                                          <a:latin typeface="Cambria Math"/>
                                        </a:rPr>
                                        <m:t>𝑟</m:t>
                                      </m:r>
                                    </m:e>
                                    <m:sub>
                                      <m:r>
                                        <a:rPr lang="pt-PT" sz="2000" i="1">
                                          <a:solidFill>
                                            <a:srgbClr val="000000"/>
                                          </a:solidFill>
                                          <a:latin typeface="Cambria Math"/>
                                        </a:rPr>
                                        <m:t>𝑎</m:t>
                                      </m:r>
                                    </m:sub>
                                  </m:sSub>
                                  <m:r>
                                    <a:rPr lang="pt-PT" sz="2000" i="1">
                                      <a:solidFill>
                                        <a:srgbClr val="000000"/>
                                      </a:solidFill>
                                      <a:latin typeface="Cambria Math"/>
                                    </a:rPr>
                                    <m:t>)</m:t>
                                  </m:r>
                                </m:e>
                                <m:sup>
                                  <m:r>
                                    <a:rPr lang="pt-PT" sz="2000" i="1">
                                      <a:solidFill>
                                        <a:srgbClr val="000000"/>
                                      </a:solidFill>
                                      <a:latin typeface="Cambria Math"/>
                                    </a:rPr>
                                    <m:t>𝑘</m:t>
                                  </m:r>
                                </m:sup>
                              </m:sSup>
                            </m:den>
                          </m:f>
                        </m:e>
                      </m:nary>
                    </m:oMath>
                  </m:oMathPara>
                </a14:m>
                <a:endParaRPr lang="pt-PT" sz="2000" dirty="0">
                  <a:solidFill>
                    <a:schemeClr val="accent5">
                      <a:lumMod val="10000"/>
                    </a:schemeClr>
                  </a:solidFill>
                </a:endParaRPr>
              </a:p>
            </p:txBody>
          </p:sp>
        </mc:Choice>
        <mc:Fallback>
          <p:sp>
            <p:nvSpPr>
              <p:cNvPr id="3" name="TextBox 2">
                <a:extLst>
                  <a:ext uri="{FF2B5EF4-FFF2-40B4-BE49-F238E27FC236}">
                    <a16:creationId xmlns:a16="http://schemas.microsoft.com/office/drawing/2014/main" id="{B8203DBB-90F7-424E-92A3-E4A69A9EEFCC}"/>
                  </a:ext>
                </a:extLst>
              </p:cNvPr>
              <p:cNvSpPr txBox="1">
                <a:spLocks noRot="1" noChangeAspect="1" noMove="1" noResize="1" noEditPoints="1" noAdjustHandles="1" noChangeArrowheads="1" noChangeShapeType="1" noTextEdit="1"/>
              </p:cNvSpPr>
              <p:nvPr/>
            </p:nvSpPr>
            <p:spPr>
              <a:xfrm>
                <a:off x="1437556" y="4645262"/>
                <a:ext cx="5469702" cy="871970"/>
              </a:xfrm>
              <a:prstGeom prst="rect">
                <a:avLst/>
              </a:prstGeom>
              <a:blipFill>
                <a:blip r:embed="rId11"/>
                <a:stretch>
                  <a:fillRect/>
                </a:stretch>
              </a:blipFill>
            </p:spPr>
            <p:txBody>
              <a:bodyPr/>
              <a:lstStyle/>
              <a:p>
                <a:r>
                  <a:rPr lang="pt-PT">
                    <a:noFill/>
                  </a:rPr>
                  <a:t> </a:t>
                </a:r>
              </a:p>
            </p:txBody>
          </p:sp>
        </mc:Fallback>
      </mc:AlternateContent>
    </p:spTree>
    <p:extLst>
      <p:ext uri="{BB962C8B-B14F-4D97-AF65-F5344CB8AC3E}">
        <p14:creationId xmlns:p14="http://schemas.microsoft.com/office/powerpoint/2010/main" val="2696746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7C64-F233-4003-882D-90CC22A4F019}"/>
              </a:ext>
            </a:extLst>
          </p:cNvPr>
          <p:cNvSpPr>
            <a:spLocks noGrp="1"/>
          </p:cNvSpPr>
          <p:nvPr>
            <p:ph type="title"/>
          </p:nvPr>
        </p:nvSpPr>
        <p:spPr>
          <a:xfrm>
            <a:off x="304800" y="369545"/>
            <a:ext cx="8515672" cy="611187"/>
          </a:xfrm>
        </p:spPr>
        <p:txBody>
          <a:bodyPr/>
          <a:lstStyle/>
          <a:p>
            <a:pPr marL="342900" indent="-342900"/>
            <a:r>
              <a:rPr lang="pt-PT" sz="3100" b="1" dirty="0" err="1">
                <a:solidFill>
                  <a:srgbClr val="000000"/>
                </a:solidFill>
              </a:rPr>
              <a:t>Engineering</a:t>
            </a:r>
            <a:r>
              <a:rPr lang="pt-PT" sz="3100" b="1" dirty="0">
                <a:solidFill>
                  <a:srgbClr val="000000"/>
                </a:solidFill>
              </a:rPr>
              <a:t> </a:t>
            </a:r>
            <a:r>
              <a:rPr lang="pt-PT" sz="3100" b="1" dirty="0" err="1">
                <a:solidFill>
                  <a:srgbClr val="000000"/>
                </a:solidFill>
              </a:rPr>
              <a:t>Projects</a:t>
            </a:r>
            <a:r>
              <a:rPr lang="pt-PT" sz="3100" b="1" dirty="0">
                <a:solidFill>
                  <a:srgbClr val="000000"/>
                </a:solidFill>
              </a:rPr>
              <a:t> </a:t>
            </a:r>
            <a:r>
              <a:rPr lang="pt-PT" sz="3100" b="1" dirty="0" err="1">
                <a:solidFill>
                  <a:srgbClr val="000000"/>
                </a:solidFill>
              </a:rPr>
              <a:t>Profitability</a:t>
            </a:r>
            <a:r>
              <a:rPr lang="pt-PT" sz="3100" b="1" dirty="0">
                <a:solidFill>
                  <a:srgbClr val="000000"/>
                </a:solidFill>
              </a:rPr>
              <a:t> </a:t>
            </a:r>
            <a:r>
              <a:rPr lang="pt-PT" sz="3100" b="1" dirty="0" err="1">
                <a:solidFill>
                  <a:srgbClr val="000000"/>
                </a:solidFill>
              </a:rPr>
              <a:t>Metrics</a:t>
            </a:r>
            <a:r>
              <a:rPr lang="pt-PT" sz="3100" b="1" dirty="0">
                <a:solidFill>
                  <a:srgbClr val="000000"/>
                </a:solidFill>
              </a:rPr>
              <a:t>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8E3CEC-7093-41AE-B160-1BDC98421867}"/>
                  </a:ext>
                </a:extLst>
              </p:cNvPr>
              <p:cNvSpPr>
                <a:spLocks noGrp="1"/>
              </p:cNvSpPr>
              <p:nvPr>
                <p:ph idx="1"/>
              </p:nvPr>
            </p:nvSpPr>
            <p:spPr>
              <a:xfrm>
                <a:off x="304800" y="1295400"/>
                <a:ext cx="8515672" cy="4953000"/>
              </a:xfrm>
            </p:spPr>
            <p:txBody>
              <a:bodyPr/>
              <a:lstStyle/>
              <a:p>
                <a:r>
                  <a:rPr lang="pt-PT" sz="2000" b="1" dirty="0">
                    <a:solidFill>
                      <a:srgbClr val="000000"/>
                    </a:solidFill>
                    <a:cs typeface="Arial" pitchFamily="34" charset="0"/>
                  </a:rPr>
                  <a:t>Net </a:t>
                </a:r>
                <a:r>
                  <a:rPr lang="pt-PT" sz="2000" b="1" dirty="0" err="1">
                    <a:solidFill>
                      <a:srgbClr val="000000"/>
                    </a:solidFill>
                    <a:cs typeface="Arial" pitchFamily="34" charset="0"/>
                  </a:rPr>
                  <a:t>Present</a:t>
                </a:r>
                <a:r>
                  <a:rPr lang="pt-PT" sz="2000" b="1" dirty="0">
                    <a:solidFill>
                      <a:srgbClr val="000000"/>
                    </a:solidFill>
                    <a:cs typeface="Arial" pitchFamily="34" charset="0"/>
                  </a:rPr>
                  <a:t> </a:t>
                </a:r>
                <a:r>
                  <a:rPr lang="pt-PT" sz="2000" b="1" dirty="0" err="1">
                    <a:solidFill>
                      <a:srgbClr val="000000"/>
                    </a:solidFill>
                    <a:cs typeface="Arial" pitchFamily="34" charset="0"/>
                  </a:rPr>
                  <a:t>Value</a:t>
                </a:r>
                <a:r>
                  <a:rPr lang="pt-PT" sz="2000" b="1" dirty="0">
                    <a:solidFill>
                      <a:srgbClr val="000000"/>
                    </a:solidFill>
                    <a:cs typeface="Arial" pitchFamily="34" charset="0"/>
                  </a:rPr>
                  <a:t> (NPV):</a:t>
                </a:r>
              </a:p>
              <a:p>
                <a:pPr marL="400050" lvl="2" indent="0">
                  <a:buNone/>
                </a:pPr>
                <a:r>
                  <a:rPr lang="pt-PT" b="1" kern="1200" dirty="0" err="1">
                    <a:solidFill>
                      <a:srgbClr val="000000"/>
                    </a:solidFill>
                    <a:latin typeface="+mj-lt"/>
                    <a:ea typeface="+mn-ea"/>
                    <a:cs typeface="Arial" pitchFamily="34" charset="0"/>
                  </a:rPr>
                  <a:t>One</a:t>
                </a:r>
                <a:r>
                  <a:rPr lang="pt-PT" b="1" kern="1200" dirty="0">
                    <a:solidFill>
                      <a:srgbClr val="000000"/>
                    </a:solidFill>
                    <a:latin typeface="+mj-lt"/>
                    <a:ea typeface="+mn-ea"/>
                    <a:cs typeface="Arial" pitchFamily="34" charset="0"/>
                  </a:rPr>
                  <a:t> </a:t>
                </a:r>
                <a:r>
                  <a:rPr lang="pt-PT" b="1" kern="1200" dirty="0" err="1">
                    <a:solidFill>
                      <a:srgbClr val="000000"/>
                    </a:solidFill>
                    <a:latin typeface="+mj-lt"/>
                    <a:ea typeface="+mn-ea"/>
                    <a:cs typeface="Arial" pitchFamily="34" charset="0"/>
                  </a:rPr>
                  <a:t>of</a:t>
                </a:r>
                <a:r>
                  <a:rPr lang="pt-PT" b="1" kern="1200" dirty="0">
                    <a:solidFill>
                      <a:srgbClr val="000000"/>
                    </a:solidFill>
                    <a:latin typeface="+mj-lt"/>
                    <a:ea typeface="+mn-ea"/>
                    <a:cs typeface="Arial" pitchFamily="34" charset="0"/>
                  </a:rPr>
                  <a:t> </a:t>
                </a:r>
                <a:r>
                  <a:rPr lang="pt-PT" b="1" kern="1200" dirty="0" err="1">
                    <a:solidFill>
                      <a:srgbClr val="000000"/>
                    </a:solidFill>
                    <a:latin typeface="+mj-lt"/>
                    <a:ea typeface="+mn-ea"/>
                    <a:cs typeface="Arial" pitchFamily="34" charset="0"/>
                  </a:rPr>
                  <a:t>the</a:t>
                </a:r>
                <a:r>
                  <a:rPr lang="pt-PT" b="1" kern="1200" dirty="0">
                    <a:solidFill>
                      <a:srgbClr val="000000"/>
                    </a:solidFill>
                    <a:latin typeface="+mj-lt"/>
                    <a:ea typeface="+mn-ea"/>
                    <a:cs typeface="Arial" pitchFamily="34" charset="0"/>
                  </a:rPr>
                  <a:t> </a:t>
                </a:r>
                <a:r>
                  <a:rPr lang="pt-PT" b="1" kern="1200" dirty="0" err="1">
                    <a:solidFill>
                      <a:srgbClr val="000000"/>
                    </a:solidFill>
                    <a:latin typeface="+mj-lt"/>
                    <a:ea typeface="+mn-ea"/>
                    <a:cs typeface="Arial" pitchFamily="34" charset="0"/>
                  </a:rPr>
                  <a:t>most</a:t>
                </a:r>
                <a:r>
                  <a:rPr lang="pt-PT" b="1" kern="1200" dirty="0">
                    <a:solidFill>
                      <a:srgbClr val="000000"/>
                    </a:solidFill>
                    <a:latin typeface="+mj-lt"/>
                    <a:ea typeface="+mn-ea"/>
                    <a:cs typeface="Arial" pitchFamily="34" charset="0"/>
                  </a:rPr>
                  <a:t> </a:t>
                </a:r>
                <a:r>
                  <a:rPr lang="pt-PT" b="1" kern="1200" dirty="0" err="1">
                    <a:solidFill>
                      <a:srgbClr val="000000"/>
                    </a:solidFill>
                    <a:latin typeface="+mj-lt"/>
                    <a:ea typeface="+mn-ea"/>
                    <a:cs typeface="Arial" pitchFamily="34" charset="0"/>
                  </a:rPr>
                  <a:t>common</a:t>
                </a:r>
                <a:r>
                  <a:rPr lang="pt-PT" b="1" kern="1200" dirty="0">
                    <a:solidFill>
                      <a:srgbClr val="000000"/>
                    </a:solidFill>
                    <a:latin typeface="+mj-lt"/>
                    <a:ea typeface="+mn-ea"/>
                    <a:cs typeface="Arial" pitchFamily="34" charset="0"/>
                  </a:rPr>
                  <a:t> </a:t>
                </a:r>
                <a:r>
                  <a:rPr lang="pt-PT" b="1" kern="1200" dirty="0" err="1">
                    <a:solidFill>
                      <a:srgbClr val="000000"/>
                    </a:solidFill>
                    <a:latin typeface="+mj-lt"/>
                    <a:ea typeface="+mn-ea"/>
                    <a:cs typeface="Arial" pitchFamily="34" charset="0"/>
                  </a:rPr>
                  <a:t>profitability</a:t>
                </a:r>
                <a:r>
                  <a:rPr lang="pt-PT" b="1" kern="1200" dirty="0">
                    <a:solidFill>
                      <a:srgbClr val="000000"/>
                    </a:solidFill>
                    <a:latin typeface="+mj-lt"/>
                    <a:ea typeface="+mn-ea"/>
                    <a:cs typeface="Arial" pitchFamily="34" charset="0"/>
                  </a:rPr>
                  <a:t> </a:t>
                </a:r>
                <a:r>
                  <a:rPr lang="pt-PT" b="1" kern="1200" dirty="0" err="1">
                    <a:solidFill>
                      <a:srgbClr val="000000"/>
                    </a:solidFill>
                    <a:latin typeface="+mj-lt"/>
                    <a:ea typeface="+mn-ea"/>
                    <a:cs typeface="Arial" pitchFamily="34" charset="0"/>
                  </a:rPr>
                  <a:t>metrics</a:t>
                </a:r>
                <a:r>
                  <a:rPr lang="pt-PT" b="1" kern="1200" dirty="0">
                    <a:solidFill>
                      <a:srgbClr val="000000"/>
                    </a:solidFill>
                    <a:latin typeface="+mj-lt"/>
                    <a:ea typeface="+mn-ea"/>
                    <a:cs typeface="Arial" pitchFamily="34" charset="0"/>
                  </a:rPr>
                  <a:t> for </a:t>
                </a:r>
                <a:r>
                  <a:rPr lang="pt-PT" b="1" kern="1200" dirty="0" err="1">
                    <a:solidFill>
                      <a:srgbClr val="000000"/>
                    </a:solidFill>
                    <a:latin typeface="+mj-lt"/>
                    <a:ea typeface="+mn-ea"/>
                    <a:cs typeface="Arial" pitchFamily="34" charset="0"/>
                  </a:rPr>
                  <a:t>engineering</a:t>
                </a:r>
                <a:r>
                  <a:rPr lang="pt-PT" b="1" kern="1200" dirty="0">
                    <a:solidFill>
                      <a:srgbClr val="000000"/>
                    </a:solidFill>
                    <a:latin typeface="+mj-lt"/>
                    <a:ea typeface="+mn-ea"/>
                    <a:cs typeface="Arial" pitchFamily="34" charset="0"/>
                  </a:rPr>
                  <a:t> </a:t>
                </a:r>
                <a:r>
                  <a:rPr lang="pt-PT" b="1" kern="1200" dirty="0" err="1">
                    <a:solidFill>
                      <a:srgbClr val="000000"/>
                    </a:solidFill>
                    <a:latin typeface="+mj-lt"/>
                    <a:ea typeface="+mn-ea"/>
                    <a:cs typeface="Arial" pitchFamily="34" charset="0"/>
                  </a:rPr>
                  <a:t>projects</a:t>
                </a:r>
                <a:r>
                  <a:rPr lang="pt-PT" b="1" kern="1200" dirty="0">
                    <a:solidFill>
                      <a:srgbClr val="000000"/>
                    </a:solidFill>
                    <a:latin typeface="+mj-lt"/>
                    <a:ea typeface="+mn-ea"/>
                    <a:cs typeface="Arial" pitchFamily="34" charset="0"/>
                  </a:rPr>
                  <a:t> </a:t>
                </a:r>
                <a:r>
                  <a:rPr lang="pt-PT" b="1" kern="1200" dirty="0" err="1">
                    <a:solidFill>
                      <a:srgbClr val="000000"/>
                    </a:solidFill>
                    <a:latin typeface="+mj-lt"/>
                    <a:ea typeface="+mn-ea"/>
                    <a:cs typeface="Arial" pitchFamily="34" charset="0"/>
                  </a:rPr>
                  <a:t>has</a:t>
                </a:r>
                <a:r>
                  <a:rPr lang="pt-PT" b="1" kern="1200" dirty="0">
                    <a:solidFill>
                      <a:srgbClr val="000000"/>
                    </a:solidFill>
                    <a:latin typeface="+mj-lt"/>
                    <a:ea typeface="+mn-ea"/>
                    <a:cs typeface="Arial" pitchFamily="34" charset="0"/>
                  </a:rPr>
                  <a:t> </a:t>
                </a:r>
                <a:r>
                  <a:rPr lang="pt-PT" b="1" kern="1200" dirty="0" err="1">
                    <a:solidFill>
                      <a:srgbClr val="000000"/>
                    </a:solidFill>
                    <a:latin typeface="+mj-lt"/>
                    <a:ea typeface="+mn-ea"/>
                    <a:cs typeface="Arial" pitchFamily="34" charset="0"/>
                  </a:rPr>
                  <a:t>already</a:t>
                </a:r>
                <a:r>
                  <a:rPr lang="pt-PT" b="1" kern="1200" dirty="0">
                    <a:solidFill>
                      <a:srgbClr val="000000"/>
                    </a:solidFill>
                    <a:latin typeface="+mj-lt"/>
                    <a:ea typeface="+mn-ea"/>
                    <a:cs typeface="Arial" pitchFamily="34" charset="0"/>
                  </a:rPr>
                  <a:t> </a:t>
                </a:r>
                <a:r>
                  <a:rPr lang="pt-PT" b="1" kern="1200" dirty="0" err="1">
                    <a:solidFill>
                      <a:srgbClr val="000000"/>
                    </a:solidFill>
                    <a:latin typeface="+mj-lt"/>
                    <a:ea typeface="+mn-ea"/>
                    <a:cs typeface="Arial" pitchFamily="34" charset="0"/>
                  </a:rPr>
                  <a:t>been</a:t>
                </a:r>
                <a:r>
                  <a:rPr lang="pt-PT" b="1" kern="1200" dirty="0">
                    <a:solidFill>
                      <a:srgbClr val="000000"/>
                    </a:solidFill>
                    <a:latin typeface="+mj-lt"/>
                    <a:ea typeface="+mn-ea"/>
                    <a:cs typeface="Arial" pitchFamily="34" charset="0"/>
                  </a:rPr>
                  <a:t> </a:t>
                </a:r>
                <a:r>
                  <a:rPr lang="pt-PT" b="1" kern="1200" dirty="0" err="1">
                    <a:solidFill>
                      <a:srgbClr val="000000"/>
                    </a:solidFill>
                    <a:latin typeface="+mj-lt"/>
                    <a:ea typeface="+mn-ea"/>
                    <a:cs typeface="Arial" pitchFamily="34" charset="0"/>
                  </a:rPr>
                  <a:t>introduced</a:t>
                </a:r>
                <a:r>
                  <a:rPr lang="pt-PT" b="1" kern="1200" dirty="0">
                    <a:solidFill>
                      <a:srgbClr val="000000"/>
                    </a:solidFill>
                    <a:latin typeface="+mj-lt"/>
                    <a:ea typeface="+mn-ea"/>
                    <a:cs typeface="Arial" pitchFamily="34" charset="0"/>
                  </a:rPr>
                  <a:t>: Net </a:t>
                </a:r>
                <a:r>
                  <a:rPr lang="pt-PT" b="1" kern="1200" dirty="0" err="1">
                    <a:solidFill>
                      <a:srgbClr val="000000"/>
                    </a:solidFill>
                    <a:latin typeface="+mj-lt"/>
                    <a:ea typeface="+mn-ea"/>
                    <a:cs typeface="Arial" pitchFamily="34" charset="0"/>
                  </a:rPr>
                  <a:t>Present</a:t>
                </a:r>
                <a:r>
                  <a:rPr lang="pt-PT" b="1" kern="1200" dirty="0">
                    <a:solidFill>
                      <a:srgbClr val="000000"/>
                    </a:solidFill>
                    <a:latin typeface="+mj-lt"/>
                    <a:ea typeface="+mn-ea"/>
                    <a:cs typeface="Arial" pitchFamily="34" charset="0"/>
                  </a:rPr>
                  <a:t> </a:t>
                </a:r>
                <a:r>
                  <a:rPr lang="pt-PT" b="1" kern="1200" dirty="0" err="1">
                    <a:solidFill>
                      <a:srgbClr val="000000"/>
                    </a:solidFill>
                    <a:latin typeface="+mj-lt"/>
                    <a:ea typeface="+mn-ea"/>
                    <a:cs typeface="Arial" pitchFamily="34" charset="0"/>
                  </a:rPr>
                  <a:t>Value</a:t>
                </a:r>
                <a:r>
                  <a:rPr lang="pt-PT" b="1" kern="1200" dirty="0">
                    <a:solidFill>
                      <a:srgbClr val="000000"/>
                    </a:solidFill>
                    <a:latin typeface="+mj-lt"/>
                    <a:ea typeface="+mn-ea"/>
                    <a:cs typeface="Arial" pitchFamily="34" charset="0"/>
                  </a:rPr>
                  <a:t> (NPV).</a:t>
                </a:r>
              </a:p>
              <a:p>
                <a:pPr marL="0" indent="0">
                  <a:buNone/>
                </a:pPr>
                <a14:m>
                  <m:oMathPara xmlns:m="http://schemas.openxmlformats.org/officeDocument/2006/math">
                    <m:oMathParaPr>
                      <m:jc m:val="centerGroup"/>
                    </m:oMathParaPr>
                    <m:oMath xmlns:m="http://schemas.openxmlformats.org/officeDocument/2006/math">
                      <m:r>
                        <a:rPr lang="pt-PT" sz="1600" i="1">
                          <a:solidFill>
                            <a:srgbClr val="000000"/>
                          </a:solidFill>
                          <a:latin typeface="Cambria Math"/>
                        </a:rPr>
                        <m:t>𝑁𝑃𝑉</m:t>
                      </m:r>
                      <m:r>
                        <m:rPr>
                          <m:nor/>
                        </m:rPr>
                        <a:rPr lang="en-US" sz="1600">
                          <a:solidFill>
                            <a:srgbClr val="000000"/>
                          </a:solidFill>
                          <a:latin typeface="Cambria Math"/>
                        </a:rPr>
                        <m:t>[</m:t>
                      </m:r>
                      <m:r>
                        <m:rPr>
                          <m:nor/>
                        </m:rPr>
                        <a:rPr lang="en-US" sz="1600" i="1">
                          <a:solidFill>
                            <a:srgbClr val="000000"/>
                          </a:solidFill>
                          <a:latin typeface="Cambria Math"/>
                        </a:rPr>
                        <m:t>F</m:t>
                      </m:r>
                      <m:d>
                        <m:dPr>
                          <m:ctrlPr>
                            <a:rPr lang="en-US" sz="1600" i="1">
                              <a:solidFill>
                                <a:srgbClr val="000000"/>
                              </a:solidFill>
                              <a:latin typeface="Cambria Math" panose="02040503050406030204" pitchFamily="18" charset="0"/>
                            </a:rPr>
                          </m:ctrlPr>
                        </m:dPr>
                        <m:e>
                          <m:r>
                            <a:rPr lang="pt-PT" sz="1600" i="1">
                              <a:solidFill>
                                <a:srgbClr val="000000"/>
                              </a:solidFill>
                              <a:latin typeface="Cambria Math"/>
                            </a:rPr>
                            <m:t>𝑖</m:t>
                          </m:r>
                        </m:e>
                      </m:d>
                      <m:r>
                        <a:rPr lang="pt-PT" sz="1600" i="1">
                          <a:solidFill>
                            <a:srgbClr val="000000"/>
                          </a:solidFill>
                          <a:latin typeface="Cambria Math"/>
                        </a:rPr>
                        <m:t>,</m:t>
                      </m:r>
                      <m:r>
                        <a:rPr lang="pt-PT" sz="1600" i="1" baseline="-25000">
                          <a:solidFill>
                            <a:srgbClr val="000000"/>
                          </a:solidFill>
                          <a:latin typeface="Cambria Math"/>
                        </a:rPr>
                        <m:t>𝑖</m:t>
                      </m:r>
                      <m:r>
                        <a:rPr lang="pt-PT" sz="1600" i="1" baseline="-25000">
                          <a:solidFill>
                            <a:srgbClr val="000000"/>
                          </a:solidFill>
                          <a:latin typeface="Cambria Math"/>
                        </a:rPr>
                        <m:t>=1…</m:t>
                      </m:r>
                      <m:r>
                        <a:rPr lang="pt-PT" sz="1600" i="1" baseline="-25000">
                          <a:solidFill>
                            <a:srgbClr val="000000"/>
                          </a:solidFill>
                          <a:latin typeface="Cambria Math"/>
                        </a:rPr>
                        <m:t>𝑘</m:t>
                      </m:r>
                      <m:r>
                        <a:rPr lang="pt-PT" sz="1600" i="1">
                          <a:solidFill>
                            <a:srgbClr val="000000"/>
                          </a:solidFill>
                          <a:latin typeface="Cambria Math"/>
                        </a:rPr>
                        <m:t>]=</m:t>
                      </m:r>
                      <m:nary>
                        <m:naryPr>
                          <m:chr m:val="∑"/>
                          <m:ctrlPr>
                            <a:rPr lang="pt-PT" sz="1600" i="1">
                              <a:solidFill>
                                <a:schemeClr val="accent5">
                                  <a:lumMod val="10000"/>
                                </a:schemeClr>
                              </a:solidFill>
                              <a:latin typeface="Cambria Math" panose="02040503050406030204" pitchFamily="18" charset="0"/>
                            </a:rPr>
                          </m:ctrlPr>
                        </m:naryPr>
                        <m:sub>
                          <m:r>
                            <m:rPr>
                              <m:brk m:alnAt="23"/>
                            </m:rPr>
                            <a:rPr lang="pt-PT" sz="1600" i="1">
                              <a:solidFill>
                                <a:schemeClr val="accent5">
                                  <a:lumMod val="10000"/>
                                </a:schemeClr>
                              </a:solidFill>
                              <a:latin typeface="Cambria Math" panose="02040503050406030204" pitchFamily="18" charset="0"/>
                            </a:rPr>
                            <m:t>𝑖</m:t>
                          </m:r>
                          <m:r>
                            <a:rPr lang="pt-PT" sz="1600" i="1">
                              <a:solidFill>
                                <a:schemeClr val="accent5">
                                  <a:lumMod val="10000"/>
                                </a:schemeClr>
                              </a:solidFill>
                              <a:latin typeface="Cambria Math" panose="02040503050406030204" pitchFamily="18" charset="0"/>
                            </a:rPr>
                            <m:t>=0</m:t>
                          </m:r>
                        </m:sub>
                        <m:sup>
                          <m:r>
                            <a:rPr lang="pt-PT" sz="1600" i="1">
                              <a:solidFill>
                                <a:schemeClr val="accent5">
                                  <a:lumMod val="10000"/>
                                </a:schemeClr>
                              </a:solidFill>
                              <a:latin typeface="Cambria Math" panose="02040503050406030204" pitchFamily="18" charset="0"/>
                            </a:rPr>
                            <m:t>𝑘</m:t>
                          </m:r>
                        </m:sup>
                        <m:e>
                          <m:f>
                            <m:fPr>
                              <m:ctrlPr>
                                <a:rPr lang="pt-PT" sz="1600" i="1">
                                  <a:solidFill>
                                    <a:srgbClr val="000000"/>
                                  </a:solidFill>
                                  <a:latin typeface="Cambria Math" panose="02040503050406030204" pitchFamily="18" charset="0"/>
                                </a:rPr>
                              </m:ctrlPr>
                            </m:fPr>
                            <m:num>
                              <m:sSub>
                                <m:sSubPr>
                                  <m:ctrlPr>
                                    <a:rPr lang="pt-PT" sz="1600" i="1">
                                      <a:solidFill>
                                        <a:srgbClr val="000000"/>
                                      </a:solidFill>
                                      <a:latin typeface="Cambria Math" panose="02040503050406030204" pitchFamily="18" charset="0"/>
                                    </a:rPr>
                                  </m:ctrlPr>
                                </m:sSubPr>
                                <m:e>
                                  <m:r>
                                    <a:rPr lang="pt-PT" sz="1600" i="1">
                                      <a:solidFill>
                                        <a:srgbClr val="000000"/>
                                      </a:solidFill>
                                      <a:latin typeface="Cambria Math"/>
                                    </a:rPr>
                                    <m:t>𝐹</m:t>
                                  </m:r>
                                </m:e>
                                <m:sub>
                                  <m:r>
                                    <a:rPr lang="pt-PT" sz="1600" i="1">
                                      <a:solidFill>
                                        <a:srgbClr val="000000"/>
                                      </a:solidFill>
                                      <a:latin typeface="Cambria Math"/>
                                    </a:rPr>
                                    <m:t>𝑖</m:t>
                                  </m:r>
                                </m:sub>
                              </m:sSub>
                            </m:num>
                            <m:den>
                              <m:sSup>
                                <m:sSupPr>
                                  <m:ctrlPr>
                                    <a:rPr lang="pt-PT" sz="1600" i="1">
                                      <a:solidFill>
                                        <a:srgbClr val="000000"/>
                                      </a:solidFill>
                                      <a:latin typeface="Cambria Math" panose="02040503050406030204" pitchFamily="18" charset="0"/>
                                    </a:rPr>
                                  </m:ctrlPr>
                                </m:sSupPr>
                                <m:e>
                                  <m:r>
                                    <a:rPr lang="pt-PT" sz="1600" i="1">
                                      <a:solidFill>
                                        <a:srgbClr val="000000"/>
                                      </a:solidFill>
                                      <a:latin typeface="Cambria Math"/>
                                    </a:rPr>
                                    <m:t>(1+</m:t>
                                  </m:r>
                                  <m:sSub>
                                    <m:sSubPr>
                                      <m:ctrlPr>
                                        <a:rPr lang="pt-PT" sz="1600" i="1">
                                          <a:solidFill>
                                            <a:srgbClr val="000000"/>
                                          </a:solidFill>
                                          <a:latin typeface="Cambria Math" panose="02040503050406030204" pitchFamily="18" charset="0"/>
                                        </a:rPr>
                                      </m:ctrlPr>
                                    </m:sSubPr>
                                    <m:e>
                                      <m:r>
                                        <a:rPr lang="pt-PT" sz="1600" i="1">
                                          <a:solidFill>
                                            <a:srgbClr val="000000"/>
                                          </a:solidFill>
                                          <a:latin typeface="Cambria Math"/>
                                        </a:rPr>
                                        <m:t>𝑟</m:t>
                                      </m:r>
                                    </m:e>
                                    <m:sub>
                                      <m:r>
                                        <a:rPr lang="pt-PT" sz="1600" i="1">
                                          <a:solidFill>
                                            <a:srgbClr val="000000"/>
                                          </a:solidFill>
                                          <a:latin typeface="Cambria Math"/>
                                        </a:rPr>
                                        <m:t>𝑎</m:t>
                                      </m:r>
                                    </m:sub>
                                  </m:sSub>
                                  <m:r>
                                    <a:rPr lang="pt-PT" sz="1600" i="1">
                                      <a:solidFill>
                                        <a:srgbClr val="000000"/>
                                      </a:solidFill>
                                      <a:latin typeface="Cambria Math"/>
                                    </a:rPr>
                                    <m:t>)</m:t>
                                  </m:r>
                                </m:e>
                                <m:sup>
                                  <m:r>
                                    <a:rPr lang="pt-PT" sz="1600" i="1">
                                      <a:solidFill>
                                        <a:srgbClr val="000000"/>
                                      </a:solidFill>
                                      <a:latin typeface="Cambria Math"/>
                                    </a:rPr>
                                    <m:t>𝑘</m:t>
                                  </m:r>
                                </m:sup>
                              </m:sSup>
                            </m:den>
                          </m:f>
                        </m:e>
                      </m:nary>
                      <m:r>
                        <a:rPr lang="pt-PT" sz="1600" i="1">
                          <a:solidFill>
                            <a:schemeClr val="accent5">
                              <a:lumMod val="10000"/>
                            </a:schemeClr>
                          </a:solidFill>
                          <a:latin typeface="Cambria Math" panose="02040503050406030204" pitchFamily="18" charset="0"/>
                        </a:rPr>
                        <m:t>=</m:t>
                      </m:r>
                      <m:nary>
                        <m:naryPr>
                          <m:chr m:val="∑"/>
                          <m:ctrlPr>
                            <a:rPr lang="pt-PT" sz="1600" i="1">
                              <a:solidFill>
                                <a:schemeClr val="accent5">
                                  <a:lumMod val="10000"/>
                                </a:schemeClr>
                              </a:solidFill>
                              <a:latin typeface="Cambria Math" panose="02040503050406030204" pitchFamily="18" charset="0"/>
                            </a:rPr>
                          </m:ctrlPr>
                        </m:naryPr>
                        <m:sub>
                          <m:r>
                            <m:rPr>
                              <m:brk m:alnAt="23"/>
                            </m:rPr>
                            <a:rPr lang="pt-PT" sz="1600" i="1">
                              <a:solidFill>
                                <a:schemeClr val="accent5">
                                  <a:lumMod val="10000"/>
                                </a:schemeClr>
                              </a:solidFill>
                              <a:latin typeface="Cambria Math" panose="02040503050406030204" pitchFamily="18" charset="0"/>
                            </a:rPr>
                            <m:t>𝑖</m:t>
                          </m:r>
                          <m:r>
                            <a:rPr lang="pt-PT" sz="1600" i="1">
                              <a:solidFill>
                                <a:schemeClr val="accent5">
                                  <a:lumMod val="10000"/>
                                </a:schemeClr>
                              </a:solidFill>
                              <a:latin typeface="Cambria Math" panose="02040503050406030204" pitchFamily="18" charset="0"/>
                            </a:rPr>
                            <m:t>=0</m:t>
                          </m:r>
                        </m:sub>
                        <m:sup>
                          <m:r>
                            <a:rPr lang="pt-PT" sz="1600" i="1">
                              <a:solidFill>
                                <a:schemeClr val="accent5">
                                  <a:lumMod val="10000"/>
                                </a:schemeClr>
                              </a:solidFill>
                              <a:latin typeface="Cambria Math" panose="02040503050406030204" pitchFamily="18" charset="0"/>
                            </a:rPr>
                            <m:t>𝑘</m:t>
                          </m:r>
                        </m:sup>
                        <m:e>
                          <m:f>
                            <m:fPr>
                              <m:ctrlPr>
                                <a:rPr lang="pt-PT" sz="1600" i="1">
                                  <a:solidFill>
                                    <a:srgbClr val="000000"/>
                                  </a:solidFill>
                                  <a:latin typeface="Cambria Math" panose="02040503050406030204" pitchFamily="18" charset="0"/>
                                </a:rPr>
                              </m:ctrlPr>
                            </m:fPr>
                            <m:num>
                              <m:sSub>
                                <m:sSubPr>
                                  <m:ctrlPr>
                                    <a:rPr lang="pt-PT" sz="1600" i="1">
                                      <a:solidFill>
                                        <a:srgbClr val="000000"/>
                                      </a:solidFill>
                                      <a:latin typeface="Cambria Math" panose="02040503050406030204" pitchFamily="18" charset="0"/>
                                    </a:rPr>
                                  </m:ctrlPr>
                                </m:sSubPr>
                                <m:e>
                                  <m:r>
                                    <a:rPr lang="pt-PT" sz="1600" i="1">
                                      <a:solidFill>
                                        <a:srgbClr val="000000"/>
                                      </a:solidFill>
                                      <a:latin typeface="Cambria Math" panose="02040503050406030204" pitchFamily="18" charset="0"/>
                                    </a:rPr>
                                    <m:t>𝑅</m:t>
                                  </m:r>
                                </m:e>
                                <m:sub>
                                  <m:r>
                                    <a:rPr lang="pt-PT" sz="1600" i="1">
                                      <a:solidFill>
                                        <a:srgbClr val="000000"/>
                                      </a:solidFill>
                                      <a:latin typeface="Cambria Math"/>
                                    </a:rPr>
                                    <m:t>𝑖</m:t>
                                  </m:r>
                                </m:sub>
                              </m:sSub>
                              <m:r>
                                <a:rPr lang="pt-PT" sz="1600" i="1">
                                  <a:solidFill>
                                    <a:srgbClr val="000000"/>
                                  </a:solidFill>
                                  <a:latin typeface="Cambria Math" panose="02040503050406030204" pitchFamily="18" charset="0"/>
                                </a:rPr>
                                <m:t>−</m:t>
                              </m:r>
                              <m:sSub>
                                <m:sSubPr>
                                  <m:ctrlPr>
                                    <a:rPr lang="pt-PT" sz="1600" i="1">
                                      <a:solidFill>
                                        <a:srgbClr val="000000"/>
                                      </a:solidFill>
                                      <a:latin typeface="Cambria Math" panose="02040503050406030204" pitchFamily="18" charset="0"/>
                                    </a:rPr>
                                  </m:ctrlPr>
                                </m:sSubPr>
                                <m:e>
                                  <m:r>
                                    <a:rPr lang="pt-PT" sz="1600" i="1">
                                      <a:solidFill>
                                        <a:srgbClr val="000000"/>
                                      </a:solidFill>
                                      <a:latin typeface="Cambria Math" panose="02040503050406030204" pitchFamily="18" charset="0"/>
                                    </a:rPr>
                                    <m:t>𝐸</m:t>
                                  </m:r>
                                </m:e>
                                <m:sub>
                                  <m:r>
                                    <a:rPr lang="pt-PT" sz="1600" i="1">
                                      <a:solidFill>
                                        <a:srgbClr val="000000"/>
                                      </a:solidFill>
                                      <a:latin typeface="Cambria Math"/>
                                    </a:rPr>
                                    <m:t>𝑖</m:t>
                                  </m:r>
                                </m:sub>
                              </m:sSub>
                            </m:num>
                            <m:den>
                              <m:sSup>
                                <m:sSupPr>
                                  <m:ctrlPr>
                                    <a:rPr lang="pt-PT" sz="1600" i="1">
                                      <a:solidFill>
                                        <a:srgbClr val="000000"/>
                                      </a:solidFill>
                                      <a:latin typeface="Cambria Math" panose="02040503050406030204" pitchFamily="18" charset="0"/>
                                    </a:rPr>
                                  </m:ctrlPr>
                                </m:sSupPr>
                                <m:e>
                                  <m:r>
                                    <a:rPr lang="pt-PT" sz="1600" i="1">
                                      <a:solidFill>
                                        <a:srgbClr val="000000"/>
                                      </a:solidFill>
                                      <a:latin typeface="Cambria Math"/>
                                    </a:rPr>
                                    <m:t>(1+</m:t>
                                  </m:r>
                                  <m:sSub>
                                    <m:sSubPr>
                                      <m:ctrlPr>
                                        <a:rPr lang="pt-PT" sz="1600" i="1">
                                          <a:solidFill>
                                            <a:srgbClr val="000000"/>
                                          </a:solidFill>
                                          <a:latin typeface="Cambria Math" panose="02040503050406030204" pitchFamily="18" charset="0"/>
                                        </a:rPr>
                                      </m:ctrlPr>
                                    </m:sSubPr>
                                    <m:e>
                                      <m:r>
                                        <a:rPr lang="pt-PT" sz="1600" i="1">
                                          <a:solidFill>
                                            <a:srgbClr val="000000"/>
                                          </a:solidFill>
                                          <a:latin typeface="Cambria Math"/>
                                        </a:rPr>
                                        <m:t>𝑟</m:t>
                                      </m:r>
                                    </m:e>
                                    <m:sub>
                                      <m:r>
                                        <a:rPr lang="pt-PT" sz="1600" i="1">
                                          <a:solidFill>
                                            <a:srgbClr val="000000"/>
                                          </a:solidFill>
                                          <a:latin typeface="Cambria Math"/>
                                        </a:rPr>
                                        <m:t>𝑎</m:t>
                                      </m:r>
                                    </m:sub>
                                  </m:sSub>
                                  <m:r>
                                    <a:rPr lang="pt-PT" sz="1600" i="1">
                                      <a:solidFill>
                                        <a:srgbClr val="000000"/>
                                      </a:solidFill>
                                      <a:latin typeface="Cambria Math"/>
                                    </a:rPr>
                                    <m:t>)</m:t>
                                  </m:r>
                                </m:e>
                                <m:sup>
                                  <m:r>
                                    <a:rPr lang="pt-PT" sz="1600" i="1">
                                      <a:solidFill>
                                        <a:srgbClr val="000000"/>
                                      </a:solidFill>
                                      <a:latin typeface="Cambria Math"/>
                                    </a:rPr>
                                    <m:t>𝑘</m:t>
                                  </m:r>
                                </m:sup>
                              </m:sSup>
                            </m:den>
                          </m:f>
                        </m:e>
                      </m:nary>
                    </m:oMath>
                  </m:oMathPara>
                </a14:m>
                <a:endParaRPr lang="pt-PT" sz="1600" b="1" dirty="0">
                  <a:solidFill>
                    <a:srgbClr val="000000"/>
                  </a:solidFill>
                  <a:latin typeface="+mj-lt"/>
                  <a:cs typeface="Arial" pitchFamily="34" charset="0"/>
                </a:endParaRPr>
              </a:p>
              <a:p>
                <a:pPr marL="400050" lvl="2" indent="0">
                  <a:buNone/>
                </a:pPr>
                <a:r>
                  <a:rPr lang="en-US" sz="1800" b="1" dirty="0">
                    <a:solidFill>
                      <a:srgbClr val="000000"/>
                    </a:solidFill>
                    <a:latin typeface="+mj-lt"/>
                    <a:cs typeface="Arial" pitchFamily="34" charset="0"/>
                  </a:rPr>
                  <a:t>where </a:t>
                </a:r>
                <a14:m>
                  <m:oMath xmlns:m="http://schemas.openxmlformats.org/officeDocument/2006/math">
                    <m:sSub>
                      <m:sSubPr>
                        <m:ctrlPr>
                          <a:rPr lang="pt-PT" sz="1800" b="1" i="1">
                            <a:solidFill>
                              <a:srgbClr val="000000"/>
                            </a:solidFill>
                            <a:latin typeface="Cambria Math" panose="02040503050406030204" pitchFamily="18" charset="0"/>
                            <a:cs typeface="Arial" pitchFamily="34" charset="0"/>
                          </a:rPr>
                        </m:ctrlPr>
                      </m:sSubPr>
                      <m:e>
                        <m:r>
                          <a:rPr lang="pt-PT" sz="1800" b="1">
                            <a:solidFill>
                              <a:srgbClr val="000000"/>
                            </a:solidFill>
                            <a:latin typeface="Cambria Math" panose="02040503050406030204" pitchFamily="18" charset="0"/>
                            <a:cs typeface="Arial" pitchFamily="34" charset="0"/>
                          </a:rPr>
                          <m:t>𝑅</m:t>
                        </m:r>
                      </m:e>
                      <m:sub>
                        <m:r>
                          <a:rPr lang="pt-PT" sz="1800" b="1">
                            <a:solidFill>
                              <a:srgbClr val="000000"/>
                            </a:solidFill>
                            <a:latin typeface="Cambria Math" panose="02040503050406030204" pitchFamily="18" charset="0"/>
                            <a:cs typeface="Arial" pitchFamily="34" charset="0"/>
                          </a:rPr>
                          <m:t>𝑖</m:t>
                        </m:r>
                      </m:sub>
                    </m:sSub>
                    <m:r>
                      <m:rPr>
                        <m:nor/>
                      </m:rPr>
                      <a:rPr lang="pt-PT" sz="1800" b="1">
                        <a:solidFill>
                          <a:srgbClr val="000000"/>
                        </a:solidFill>
                        <a:latin typeface="+mj-lt"/>
                        <a:cs typeface="Arial" pitchFamily="34" charset="0"/>
                      </a:rPr>
                      <m:t>and</m:t>
                    </m:r>
                    <m:r>
                      <m:rPr>
                        <m:nor/>
                      </m:rPr>
                      <a:rPr lang="pt-PT" sz="1800" b="1">
                        <a:solidFill>
                          <a:srgbClr val="000000"/>
                        </a:solidFill>
                        <a:latin typeface="+mj-lt"/>
                        <a:cs typeface="Arial" pitchFamily="34" charset="0"/>
                      </a:rPr>
                      <m:t> </m:t>
                    </m:r>
                    <m:sSub>
                      <m:sSubPr>
                        <m:ctrlPr>
                          <a:rPr lang="pt-PT" sz="1800" b="1" i="1">
                            <a:solidFill>
                              <a:srgbClr val="000000"/>
                            </a:solidFill>
                            <a:latin typeface="Cambria Math" panose="02040503050406030204" pitchFamily="18" charset="0"/>
                            <a:cs typeface="Arial" pitchFamily="34" charset="0"/>
                          </a:rPr>
                        </m:ctrlPr>
                      </m:sSubPr>
                      <m:e>
                        <m:r>
                          <a:rPr lang="pt-PT" sz="1800" b="1">
                            <a:solidFill>
                              <a:srgbClr val="000000"/>
                            </a:solidFill>
                            <a:latin typeface="Cambria Math" panose="02040503050406030204" pitchFamily="18" charset="0"/>
                            <a:cs typeface="Arial" pitchFamily="34" charset="0"/>
                          </a:rPr>
                          <m:t>𝐸</m:t>
                        </m:r>
                      </m:e>
                      <m:sub>
                        <m:r>
                          <a:rPr lang="pt-PT" sz="1800" b="1">
                            <a:solidFill>
                              <a:srgbClr val="000000"/>
                            </a:solidFill>
                            <a:latin typeface="Cambria Math" panose="02040503050406030204" pitchFamily="18" charset="0"/>
                            <a:cs typeface="Arial" pitchFamily="34" charset="0"/>
                          </a:rPr>
                          <m:t>𝑖</m:t>
                        </m:r>
                      </m:sub>
                    </m:sSub>
                  </m:oMath>
                </a14:m>
                <a:r>
                  <a:rPr lang="en-US" sz="1800" b="1" dirty="0">
                    <a:solidFill>
                      <a:srgbClr val="000000"/>
                    </a:solidFill>
                    <a:latin typeface="+mj-lt"/>
                    <a:cs typeface="Arial" pitchFamily="34" charset="0"/>
                  </a:rPr>
                  <a:t> are, respectively, revenues and expenses at time </a:t>
                </a:r>
                <a:r>
                  <a:rPr lang="en-US" sz="1800" b="1" dirty="0" err="1">
                    <a:solidFill>
                      <a:srgbClr val="000000"/>
                    </a:solidFill>
                    <a:latin typeface="+mj-lt"/>
                    <a:cs typeface="Arial" pitchFamily="34" charset="0"/>
                  </a:rPr>
                  <a:t>i</a:t>
                </a:r>
                <a:endParaRPr lang="pt-PT" sz="1800" b="1" dirty="0">
                  <a:solidFill>
                    <a:srgbClr val="000000"/>
                  </a:solidFill>
                  <a:latin typeface="+mj-lt"/>
                  <a:cs typeface="Arial" pitchFamily="34" charset="0"/>
                </a:endParaRPr>
              </a:p>
              <a:p>
                <a:pPr marL="400050" lvl="2" indent="0">
                  <a:buNone/>
                </a:pPr>
                <a:r>
                  <a:rPr lang="pt-PT" sz="1800" b="1" dirty="0">
                    <a:solidFill>
                      <a:srgbClr val="000000"/>
                    </a:solidFill>
                    <a:latin typeface="+mj-lt"/>
                    <a:cs typeface="Arial" pitchFamily="34" charset="0"/>
                  </a:rPr>
                  <a:t>NPV </a:t>
                </a:r>
                <a:r>
                  <a:rPr lang="pt-PT" sz="1800" b="1" dirty="0" err="1">
                    <a:solidFill>
                      <a:srgbClr val="000000"/>
                    </a:solidFill>
                    <a:latin typeface="+mj-lt"/>
                    <a:cs typeface="Arial" pitchFamily="34" charset="0"/>
                  </a:rPr>
                  <a:t>corresponds</a:t>
                </a:r>
                <a:r>
                  <a:rPr lang="pt-PT" sz="1800" b="1" dirty="0">
                    <a:solidFill>
                      <a:srgbClr val="000000"/>
                    </a:solidFill>
                    <a:latin typeface="+mj-lt"/>
                    <a:cs typeface="Arial" pitchFamily="34" charset="0"/>
                  </a:rPr>
                  <a:t> to </a:t>
                </a:r>
                <a:r>
                  <a:rPr lang="pt-PT" sz="1800" b="1" dirty="0" err="1">
                    <a:solidFill>
                      <a:srgbClr val="000000"/>
                    </a:solidFill>
                    <a:latin typeface="+mj-lt"/>
                    <a:cs typeface="Arial" pitchFamily="34" charset="0"/>
                  </a:rPr>
                  <a:t>the</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accumulated</a:t>
                </a:r>
                <a:r>
                  <a:rPr lang="pt-PT" sz="1800" b="1" dirty="0">
                    <a:solidFill>
                      <a:srgbClr val="000000"/>
                    </a:solidFill>
                    <a:latin typeface="+mj-lt"/>
                    <a:cs typeface="Arial" pitchFamily="34" charset="0"/>
                  </a:rPr>
                  <a:t> sum </a:t>
                </a:r>
                <a:r>
                  <a:rPr lang="pt-PT" sz="1800" b="1" dirty="0" err="1">
                    <a:solidFill>
                      <a:srgbClr val="000000"/>
                    </a:solidFill>
                    <a:latin typeface="+mj-lt"/>
                    <a:cs typeface="Arial" pitchFamily="34" charset="0"/>
                  </a:rPr>
                  <a:t>of</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all</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CashFlows</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each</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one</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of</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them</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referred</a:t>
                </a:r>
                <a:r>
                  <a:rPr lang="pt-PT" sz="1800" b="1" dirty="0">
                    <a:solidFill>
                      <a:srgbClr val="000000"/>
                    </a:solidFill>
                    <a:latin typeface="+mj-lt"/>
                    <a:cs typeface="Arial" pitchFamily="34" charset="0"/>
                  </a:rPr>
                  <a:t> to time </a:t>
                </a:r>
                <a14:m>
                  <m:oMath xmlns:m="http://schemas.openxmlformats.org/officeDocument/2006/math">
                    <m:r>
                      <a:rPr lang="pt-PT" sz="1800" b="1" i="1">
                        <a:solidFill>
                          <a:srgbClr val="000000"/>
                        </a:solidFill>
                        <a:latin typeface="Cambria Math"/>
                      </a:rPr>
                      <m:t>𝒕</m:t>
                    </m:r>
                    <m:r>
                      <a:rPr lang="pt-PT" sz="1800" b="1" i="1">
                        <a:solidFill>
                          <a:srgbClr val="000000"/>
                        </a:solidFill>
                        <a:latin typeface="Cambria Math" panose="02040503050406030204" pitchFamily="18" charset="0"/>
                      </a:rPr>
                      <m:t>=</m:t>
                    </m:r>
                    <m:r>
                      <a:rPr lang="pt-PT" sz="1800" b="1" i="1">
                        <a:solidFill>
                          <a:srgbClr val="000000"/>
                        </a:solidFill>
                        <a:latin typeface="Cambria Math" panose="02040503050406030204" pitchFamily="18" charset="0"/>
                      </a:rPr>
                      <m:t>𝟎</m:t>
                    </m:r>
                  </m:oMath>
                </a14:m>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or</a:t>
                </a:r>
                <a:r>
                  <a:rPr lang="pt-PT" sz="1800" b="1" dirty="0">
                    <a:solidFill>
                      <a:srgbClr val="000000"/>
                    </a:solidFill>
                    <a:latin typeface="+mj-lt"/>
                    <a:cs typeface="Arial" pitchFamily="34" charset="0"/>
                  </a:rPr>
                  <a:t>, in </a:t>
                </a:r>
                <a:r>
                  <a:rPr lang="pt-PT" sz="1800" b="1" dirty="0" err="1">
                    <a:solidFill>
                      <a:srgbClr val="000000"/>
                    </a:solidFill>
                    <a:latin typeface="+mj-lt"/>
                    <a:cs typeface="Arial" pitchFamily="34" charset="0"/>
                  </a:rPr>
                  <a:t>an</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alternative</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way</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of</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saying</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discounted</a:t>
                </a:r>
                <a:r>
                  <a:rPr lang="pt-PT" sz="1800" b="1" dirty="0">
                    <a:solidFill>
                      <a:srgbClr val="000000"/>
                    </a:solidFill>
                    <a:latin typeface="+mj-lt"/>
                    <a:cs typeface="Arial" pitchFamily="34" charset="0"/>
                  </a:rPr>
                  <a:t> to </a:t>
                </a:r>
                <a14:m>
                  <m:oMath xmlns:m="http://schemas.openxmlformats.org/officeDocument/2006/math">
                    <m:r>
                      <a:rPr lang="pt-PT" sz="1800" b="1" i="1">
                        <a:solidFill>
                          <a:srgbClr val="000000"/>
                        </a:solidFill>
                        <a:latin typeface="Cambria Math"/>
                      </a:rPr>
                      <m:t>𝒕</m:t>
                    </m:r>
                    <m:r>
                      <a:rPr lang="pt-PT" sz="1800" b="1" i="1">
                        <a:solidFill>
                          <a:srgbClr val="000000"/>
                        </a:solidFill>
                        <a:latin typeface="Cambria Math" panose="02040503050406030204" pitchFamily="18" charset="0"/>
                      </a:rPr>
                      <m:t>=</m:t>
                    </m:r>
                    <m:r>
                      <a:rPr lang="pt-PT" sz="1800" b="1" i="1">
                        <a:solidFill>
                          <a:srgbClr val="000000"/>
                        </a:solidFill>
                        <a:latin typeface="Cambria Math" panose="02040503050406030204" pitchFamily="18" charset="0"/>
                      </a:rPr>
                      <m:t>𝟎</m:t>
                    </m:r>
                  </m:oMath>
                </a14:m>
                <a:r>
                  <a:rPr lang="pt-PT" sz="1800" b="1" dirty="0">
                    <a:solidFill>
                      <a:srgbClr val="000000"/>
                    </a:solidFill>
                    <a:latin typeface="+mj-lt"/>
                    <a:cs typeface="Arial" pitchFamily="34" charset="0"/>
                  </a:rPr>
                  <a:t>”). NPV </a:t>
                </a:r>
                <a:r>
                  <a:rPr lang="pt-PT" sz="1800" b="1" dirty="0" err="1">
                    <a:solidFill>
                      <a:srgbClr val="000000"/>
                    </a:solidFill>
                    <a:latin typeface="+mj-lt"/>
                    <a:cs typeface="Arial" pitchFamily="34" charset="0"/>
                  </a:rPr>
                  <a:t>is</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therefore</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the</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same</a:t>
                </a:r>
                <a:r>
                  <a:rPr lang="pt-PT" sz="1800" b="1" dirty="0">
                    <a:solidFill>
                      <a:srgbClr val="000000"/>
                    </a:solidFill>
                    <a:latin typeface="+mj-lt"/>
                    <a:cs typeface="Arial" pitchFamily="34" charset="0"/>
                  </a:rPr>
                  <a:t> as </a:t>
                </a:r>
                <a:r>
                  <a:rPr lang="pt-PT" sz="1800" b="1" dirty="0" err="1">
                    <a:solidFill>
                      <a:srgbClr val="000000"/>
                    </a:solidFill>
                    <a:latin typeface="+mj-lt"/>
                    <a:cs typeface="Arial" pitchFamily="34" charset="0"/>
                  </a:rPr>
                  <a:t>the</a:t>
                </a:r>
                <a:r>
                  <a:rPr lang="pt-PT" sz="1800" b="1" dirty="0">
                    <a:solidFill>
                      <a:srgbClr val="000000"/>
                    </a:solidFill>
                    <a:latin typeface="+mj-lt"/>
                    <a:cs typeface="Arial" pitchFamily="34" charset="0"/>
                  </a:rPr>
                  <a:t> final </a:t>
                </a:r>
                <a:r>
                  <a:rPr lang="pt-PT" sz="1800" b="1" dirty="0" err="1">
                    <a:solidFill>
                      <a:srgbClr val="000000"/>
                    </a:solidFill>
                    <a:latin typeface="+mj-lt"/>
                    <a:cs typeface="Arial" pitchFamily="34" charset="0"/>
                  </a:rPr>
                  <a:t>value</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of</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the</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project</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CashBalance</a:t>
                </a:r>
                <a:r>
                  <a:rPr lang="pt-PT" sz="1800" b="1" dirty="0">
                    <a:solidFill>
                      <a:srgbClr val="000000"/>
                    </a:solidFill>
                    <a:latin typeface="+mj-lt"/>
                    <a:cs typeface="Arial" pitchFamily="34" charset="0"/>
                  </a:rPr>
                  <a:t>.</a:t>
                </a:r>
              </a:p>
              <a:p>
                <a:pPr marL="0" lvl="1" indent="0">
                  <a:buNone/>
                </a:pPr>
                <a:endParaRPr lang="pt-PT" sz="1800" b="1" dirty="0">
                  <a:solidFill>
                    <a:srgbClr val="000000"/>
                  </a:solidFill>
                  <a:latin typeface="+mj-lt"/>
                  <a:cs typeface="Arial" pitchFamily="34" charset="0"/>
                </a:endParaRPr>
              </a:p>
              <a:p>
                <a:pPr marL="0" lvl="1" indent="0">
                  <a:buNone/>
                </a:pPr>
                <a:r>
                  <a:rPr lang="pt-PT" sz="1800" b="1" dirty="0" err="1">
                    <a:solidFill>
                      <a:srgbClr val="000000"/>
                    </a:solidFill>
                    <a:latin typeface="+mj-lt"/>
                    <a:cs typeface="Arial" pitchFamily="34" charset="0"/>
                  </a:rPr>
                  <a:t>Two</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other</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common</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profitability</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metrics</a:t>
                </a:r>
                <a:r>
                  <a:rPr lang="pt-PT" sz="1800" b="1" dirty="0">
                    <a:solidFill>
                      <a:srgbClr val="000000"/>
                    </a:solidFill>
                    <a:latin typeface="+mj-lt"/>
                    <a:cs typeface="Arial" pitchFamily="34" charset="0"/>
                  </a:rPr>
                  <a:t> for </a:t>
                </a:r>
                <a:r>
                  <a:rPr lang="pt-PT" sz="1800" b="1" dirty="0" err="1">
                    <a:solidFill>
                      <a:srgbClr val="000000"/>
                    </a:solidFill>
                    <a:latin typeface="+mj-lt"/>
                    <a:cs typeface="Arial" pitchFamily="34" charset="0"/>
                  </a:rPr>
                  <a:t>engineering</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projects</a:t>
                </a:r>
                <a:r>
                  <a:rPr lang="pt-PT" sz="1800" b="1" dirty="0">
                    <a:solidFill>
                      <a:srgbClr val="000000"/>
                    </a:solidFill>
                    <a:latin typeface="+mj-lt"/>
                    <a:cs typeface="Arial" pitchFamily="34" charset="0"/>
                  </a:rPr>
                  <a:t> to </a:t>
                </a:r>
                <a:r>
                  <a:rPr lang="pt-PT" sz="1800" b="1" dirty="0" err="1">
                    <a:solidFill>
                      <a:srgbClr val="000000"/>
                    </a:solidFill>
                    <a:latin typeface="+mj-lt"/>
                    <a:cs typeface="Arial" pitchFamily="34" charset="0"/>
                  </a:rPr>
                  <a:t>be</a:t>
                </a:r>
                <a:r>
                  <a:rPr lang="pt-PT" sz="1800" b="1" dirty="0">
                    <a:solidFill>
                      <a:srgbClr val="000000"/>
                    </a:solidFill>
                    <a:latin typeface="+mj-lt"/>
                    <a:cs typeface="Arial" pitchFamily="34" charset="0"/>
                  </a:rPr>
                  <a:t> </a:t>
                </a:r>
                <a:r>
                  <a:rPr lang="pt-PT" sz="1800" b="1" dirty="0" err="1">
                    <a:solidFill>
                      <a:srgbClr val="000000"/>
                    </a:solidFill>
                    <a:latin typeface="+mj-lt"/>
                    <a:cs typeface="Arial" pitchFamily="34" charset="0"/>
                  </a:rPr>
                  <a:t>addressed</a:t>
                </a:r>
                <a:r>
                  <a:rPr lang="pt-PT" sz="1800" b="1" dirty="0">
                    <a:solidFill>
                      <a:srgbClr val="000000"/>
                    </a:solidFill>
                    <a:latin typeface="+mj-lt"/>
                    <a:cs typeface="Arial" pitchFamily="34" charset="0"/>
                  </a:rPr>
                  <a:t> in </a:t>
                </a:r>
                <a:r>
                  <a:rPr lang="pt-PT" sz="1800" b="1" dirty="0" err="1">
                    <a:solidFill>
                      <a:srgbClr val="000000"/>
                    </a:solidFill>
                    <a:latin typeface="+mj-lt"/>
                    <a:cs typeface="Arial" pitchFamily="34" charset="0"/>
                  </a:rPr>
                  <a:t>these</a:t>
                </a:r>
                <a:r>
                  <a:rPr lang="pt-PT" sz="1800" b="1" dirty="0">
                    <a:solidFill>
                      <a:srgbClr val="000000"/>
                    </a:solidFill>
                    <a:latin typeface="+mj-lt"/>
                    <a:cs typeface="Arial" pitchFamily="34" charset="0"/>
                  </a:rPr>
                  <a:t> slides are:</a:t>
                </a:r>
              </a:p>
              <a:p>
                <a:r>
                  <a:rPr lang="pt-PT" sz="2000" b="1" dirty="0" err="1">
                    <a:solidFill>
                      <a:srgbClr val="000000"/>
                    </a:solidFill>
                    <a:cs typeface="Arial" pitchFamily="34" charset="0"/>
                  </a:rPr>
                  <a:t>Internal</a:t>
                </a:r>
                <a:r>
                  <a:rPr lang="pt-PT" sz="2000" b="1" dirty="0">
                    <a:solidFill>
                      <a:srgbClr val="000000"/>
                    </a:solidFill>
                    <a:cs typeface="Arial" pitchFamily="34" charset="0"/>
                  </a:rPr>
                  <a:t> Rate </a:t>
                </a:r>
                <a:r>
                  <a:rPr lang="pt-PT" sz="2000" b="1" dirty="0" err="1">
                    <a:solidFill>
                      <a:srgbClr val="000000"/>
                    </a:solidFill>
                    <a:cs typeface="Arial" pitchFamily="34" charset="0"/>
                  </a:rPr>
                  <a:t>of</a:t>
                </a:r>
                <a:r>
                  <a:rPr lang="pt-PT" sz="2000" b="1" dirty="0">
                    <a:solidFill>
                      <a:srgbClr val="000000"/>
                    </a:solidFill>
                    <a:cs typeface="Arial" pitchFamily="34" charset="0"/>
                  </a:rPr>
                  <a:t> </a:t>
                </a:r>
                <a:r>
                  <a:rPr lang="pt-PT" sz="2000" b="1" dirty="0" err="1">
                    <a:solidFill>
                      <a:srgbClr val="000000"/>
                    </a:solidFill>
                    <a:cs typeface="Arial" pitchFamily="34" charset="0"/>
                  </a:rPr>
                  <a:t>Return</a:t>
                </a:r>
                <a:r>
                  <a:rPr lang="pt-PT" sz="2000" b="1" dirty="0">
                    <a:solidFill>
                      <a:srgbClr val="000000"/>
                    </a:solidFill>
                    <a:cs typeface="Arial" pitchFamily="34" charset="0"/>
                  </a:rPr>
                  <a:t> (IIR)</a:t>
                </a:r>
              </a:p>
              <a:p>
                <a:r>
                  <a:rPr lang="pt-PT" sz="2000" b="1" dirty="0" err="1">
                    <a:solidFill>
                      <a:srgbClr val="000000"/>
                    </a:solidFill>
                    <a:cs typeface="Arial" pitchFamily="34" charset="0"/>
                  </a:rPr>
                  <a:t>Payback</a:t>
                </a:r>
                <a:r>
                  <a:rPr lang="pt-PT" sz="2000" b="1" dirty="0">
                    <a:solidFill>
                      <a:srgbClr val="000000"/>
                    </a:solidFill>
                    <a:cs typeface="Arial" pitchFamily="34" charset="0"/>
                  </a:rPr>
                  <a:t> </a:t>
                </a:r>
                <a:r>
                  <a:rPr lang="pt-PT" sz="2000" b="1" dirty="0" err="1">
                    <a:solidFill>
                      <a:srgbClr val="000000"/>
                    </a:solidFill>
                    <a:cs typeface="Arial" pitchFamily="34" charset="0"/>
                  </a:rPr>
                  <a:t>Period</a:t>
                </a:r>
                <a:r>
                  <a:rPr lang="pt-PT" sz="2000" b="1" dirty="0">
                    <a:solidFill>
                      <a:srgbClr val="000000"/>
                    </a:solidFill>
                    <a:cs typeface="Arial" pitchFamily="34" charset="0"/>
                  </a:rPr>
                  <a:t> (PBP)</a:t>
                </a:r>
              </a:p>
              <a:p>
                <a:pPr marL="0" indent="0">
                  <a:buNone/>
                </a:pPr>
                <a:endParaRPr lang="pt-PT" sz="1800" b="1" dirty="0">
                  <a:solidFill>
                    <a:srgbClr val="000000"/>
                  </a:solidFill>
                  <a:latin typeface="+mj-lt"/>
                  <a:cs typeface="Arial" pitchFamily="34" charset="0"/>
                </a:endParaRPr>
              </a:p>
            </p:txBody>
          </p:sp>
        </mc:Choice>
        <mc:Fallback>
          <p:sp>
            <p:nvSpPr>
              <p:cNvPr id="3" name="Content Placeholder 2">
                <a:extLst>
                  <a:ext uri="{FF2B5EF4-FFF2-40B4-BE49-F238E27FC236}">
                    <a16:creationId xmlns:a16="http://schemas.microsoft.com/office/drawing/2014/main" id="{298E3CEC-7093-41AE-B160-1BDC98421867}"/>
                  </a:ext>
                </a:extLst>
              </p:cNvPr>
              <p:cNvSpPr>
                <a:spLocks noGrp="1" noRot="1" noChangeAspect="1" noMove="1" noResize="1" noEditPoints="1" noAdjustHandles="1" noChangeArrowheads="1" noChangeShapeType="1" noTextEdit="1"/>
              </p:cNvSpPr>
              <p:nvPr>
                <p:ph idx="1"/>
              </p:nvPr>
            </p:nvSpPr>
            <p:spPr>
              <a:xfrm>
                <a:off x="304800" y="1295400"/>
                <a:ext cx="8515672" cy="4953000"/>
              </a:xfrm>
              <a:blipFill>
                <a:blip r:embed="rId3"/>
                <a:stretch>
                  <a:fillRect l="-787" t="-862" b="-1355"/>
                </a:stretch>
              </a:blipFill>
            </p:spPr>
            <p:txBody>
              <a:bodyPr/>
              <a:lstStyle/>
              <a:p>
                <a:r>
                  <a:rPr lang="pt-PT">
                    <a:noFill/>
                  </a:rPr>
                  <a:t> </a:t>
                </a:r>
              </a:p>
            </p:txBody>
          </p:sp>
        </mc:Fallback>
      </mc:AlternateContent>
      <p:sp>
        <p:nvSpPr>
          <p:cNvPr id="4" name="Slide Number Placeholder 3">
            <a:extLst>
              <a:ext uri="{FF2B5EF4-FFF2-40B4-BE49-F238E27FC236}">
                <a16:creationId xmlns:a16="http://schemas.microsoft.com/office/drawing/2014/main" id="{7FE6C6EF-7B27-4705-8E92-7FFD37FF7711}"/>
              </a:ext>
            </a:extLst>
          </p:cNvPr>
          <p:cNvSpPr>
            <a:spLocks noGrp="1"/>
          </p:cNvSpPr>
          <p:nvPr>
            <p:ph type="sldNum" sz="quarter" idx="10"/>
          </p:nvPr>
        </p:nvSpPr>
        <p:spPr/>
        <p:txBody>
          <a:bodyPr/>
          <a:lstStyle/>
          <a:p>
            <a:pPr>
              <a:defRPr/>
            </a:pPr>
            <a:fld id="{7A7D64B5-3825-4A68-989D-A6330152079C}" type="slidenum">
              <a:rPr lang="pt-PT" smtClean="0"/>
              <a:pPr>
                <a:defRPr/>
              </a:pPr>
              <a:t>25</a:t>
            </a:fld>
            <a:endParaRPr lang="pt-PT" dirty="0"/>
          </a:p>
        </p:txBody>
      </p:sp>
    </p:spTree>
    <p:extLst>
      <p:ext uri="{BB962C8B-B14F-4D97-AF65-F5344CB8AC3E}">
        <p14:creationId xmlns:p14="http://schemas.microsoft.com/office/powerpoint/2010/main" val="3113267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idx="1"/>
          </p:nvPr>
        </p:nvSpPr>
        <p:spPr>
          <a:xfrm>
            <a:off x="312742" y="333376"/>
            <a:ext cx="8651875" cy="503336"/>
          </a:xfrm>
        </p:spPr>
        <p:txBody>
          <a:bodyPr/>
          <a:lstStyle/>
          <a:p>
            <a:pPr marL="0" indent="0" algn="ctr" defTabSz="609600">
              <a:spcBef>
                <a:spcPct val="0"/>
              </a:spcBef>
              <a:buNone/>
            </a:pPr>
            <a:r>
              <a:rPr lang="pt-PT" sz="2400" b="1" dirty="0" err="1">
                <a:solidFill>
                  <a:srgbClr val="000000"/>
                </a:solidFill>
              </a:rPr>
              <a:t>Engineering</a:t>
            </a:r>
            <a:r>
              <a:rPr lang="pt-PT" sz="2400" b="1" dirty="0">
                <a:solidFill>
                  <a:srgbClr val="000000"/>
                </a:solidFill>
              </a:rPr>
              <a:t> </a:t>
            </a:r>
            <a:r>
              <a:rPr lang="pt-PT" sz="2400" b="1" dirty="0" err="1">
                <a:solidFill>
                  <a:srgbClr val="000000"/>
                </a:solidFill>
              </a:rPr>
              <a:t>Projects</a:t>
            </a:r>
            <a:r>
              <a:rPr lang="pt-PT" sz="2400" b="1" dirty="0">
                <a:solidFill>
                  <a:srgbClr val="000000"/>
                </a:solidFill>
              </a:rPr>
              <a:t> </a:t>
            </a:r>
            <a:r>
              <a:rPr lang="pt-PT" sz="2400" b="1" dirty="0" err="1">
                <a:solidFill>
                  <a:srgbClr val="000000"/>
                </a:solidFill>
              </a:rPr>
              <a:t>Profitability</a:t>
            </a:r>
            <a:r>
              <a:rPr lang="pt-PT" sz="2400" b="1" dirty="0">
                <a:solidFill>
                  <a:srgbClr val="000000"/>
                </a:solidFill>
              </a:rPr>
              <a:t> </a:t>
            </a:r>
            <a:r>
              <a:rPr lang="pt-PT" sz="2400" b="1" dirty="0" err="1">
                <a:solidFill>
                  <a:srgbClr val="000000"/>
                </a:solidFill>
              </a:rPr>
              <a:t>Metrics</a:t>
            </a:r>
            <a:r>
              <a:rPr lang="pt-PT" sz="2400" b="1" dirty="0">
                <a:solidFill>
                  <a:srgbClr val="000000"/>
                </a:solidFill>
              </a:rPr>
              <a:t> (2)</a:t>
            </a:r>
            <a:endParaRPr lang="en-US" sz="2400" b="1" dirty="0">
              <a:solidFill>
                <a:srgbClr val="000000"/>
              </a:solidFill>
            </a:endParaRPr>
          </a:p>
        </p:txBody>
      </p:sp>
      <p:sp>
        <p:nvSpPr>
          <p:cNvPr id="1030"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PT"/>
          </a:p>
        </p:txBody>
      </p:sp>
      <p:pic>
        <p:nvPicPr>
          <p:cNvPr id="1031"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 y="0"/>
            <a:ext cx="219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40" name="Rectangle 3"/>
              <p:cNvSpPr txBox="1">
                <a:spLocks noChangeArrowheads="1"/>
              </p:cNvSpPr>
              <p:nvPr/>
            </p:nvSpPr>
            <p:spPr bwMode="auto">
              <a:xfrm>
                <a:off x="457200" y="1340768"/>
                <a:ext cx="8686800" cy="489654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marL="342900" lvl="1" indent="-342900">
                  <a:buChar char="•"/>
                </a:pPr>
                <a:r>
                  <a:rPr lang="pt-PT" sz="2000" b="1" dirty="0" err="1">
                    <a:solidFill>
                      <a:srgbClr val="000000"/>
                    </a:solidFill>
                  </a:rPr>
                  <a:t>Internal</a:t>
                </a:r>
                <a:r>
                  <a:rPr lang="pt-PT" sz="2000" b="1" dirty="0">
                    <a:solidFill>
                      <a:srgbClr val="000000"/>
                    </a:solidFill>
                  </a:rPr>
                  <a:t> Rate </a:t>
                </a:r>
                <a:r>
                  <a:rPr lang="pt-PT" sz="2000" b="1" dirty="0" err="1">
                    <a:solidFill>
                      <a:srgbClr val="000000"/>
                    </a:solidFill>
                  </a:rPr>
                  <a:t>of</a:t>
                </a:r>
                <a:r>
                  <a:rPr lang="pt-PT" sz="2000" b="1" dirty="0">
                    <a:solidFill>
                      <a:srgbClr val="000000"/>
                    </a:solidFill>
                  </a:rPr>
                  <a:t> </a:t>
                </a:r>
                <a:r>
                  <a:rPr lang="pt-PT" sz="2000" b="1" dirty="0" err="1">
                    <a:solidFill>
                      <a:srgbClr val="000000"/>
                    </a:solidFill>
                  </a:rPr>
                  <a:t>Return</a:t>
                </a:r>
                <a:r>
                  <a:rPr lang="pt-PT" sz="2000" b="1" dirty="0">
                    <a:solidFill>
                      <a:srgbClr val="000000"/>
                    </a:solidFill>
                  </a:rPr>
                  <a:t> (IRR):</a:t>
                </a:r>
              </a:p>
              <a:p>
                <a:pPr marL="400050" lvl="2" indent="0">
                  <a:buNone/>
                </a:pPr>
                <a:r>
                  <a:rPr lang="en-US" b="1" dirty="0">
                    <a:solidFill>
                      <a:srgbClr val="000000"/>
                    </a:solidFill>
                    <a:latin typeface="+mj-lt"/>
                  </a:rPr>
                  <a:t>The IIR of a project is the value that the actualization rate </a:t>
                </a:r>
                <a14:m>
                  <m:oMath xmlns:m="http://schemas.openxmlformats.org/officeDocument/2006/math">
                    <m:sSub>
                      <m:sSubPr>
                        <m:ctrlPr>
                          <a:rPr lang="pt-PT" b="1" i="1">
                            <a:solidFill>
                              <a:srgbClr val="000000"/>
                            </a:solidFill>
                            <a:latin typeface="Cambria Math" panose="02040503050406030204" pitchFamily="18" charset="0"/>
                          </a:rPr>
                        </m:ctrlPr>
                      </m:sSubPr>
                      <m:e>
                        <m:r>
                          <a:rPr lang="pt-PT" b="1">
                            <a:solidFill>
                              <a:srgbClr val="000000"/>
                            </a:solidFill>
                            <a:latin typeface="Cambria Math" panose="02040503050406030204" pitchFamily="18" charset="0"/>
                          </a:rPr>
                          <m:t>𝑇</m:t>
                        </m:r>
                      </m:e>
                      <m:sub>
                        <m:r>
                          <a:rPr lang="pt-PT" b="1">
                            <a:solidFill>
                              <a:srgbClr val="000000"/>
                            </a:solidFill>
                            <a:latin typeface="Cambria Math" panose="02040503050406030204" pitchFamily="18" charset="0"/>
                          </a:rPr>
                          <m:t>𝑎</m:t>
                        </m:r>
                      </m:sub>
                    </m:sSub>
                  </m:oMath>
                </a14:m>
                <a:r>
                  <a:rPr lang="en-US" b="1" dirty="0">
                    <a:solidFill>
                      <a:srgbClr val="000000"/>
                    </a:solidFill>
                    <a:latin typeface="+mj-lt"/>
                  </a:rPr>
                  <a:t> (</a:t>
                </a:r>
                <a:r>
                  <a:rPr lang="en-US" sz="1800" b="1" dirty="0">
                    <a:solidFill>
                      <a:srgbClr val="000000"/>
                    </a:solidFill>
                  </a:rPr>
                  <a:t>the joint effect of interest rate and inflation</a:t>
                </a:r>
                <a:r>
                  <a:rPr lang="en-US" b="1" dirty="0">
                    <a:solidFill>
                      <a:srgbClr val="000000"/>
                    </a:solidFill>
                    <a:latin typeface="+mj-lt"/>
                  </a:rPr>
                  <a:t>) should have to make the net present value (NPV) of the project equal to zero:</a:t>
                </a:r>
                <a:endParaRPr lang="pt-PT" b="1" dirty="0">
                  <a:solidFill>
                    <a:srgbClr val="000000"/>
                  </a:solidFill>
                  <a:latin typeface="+mj-lt"/>
                </a:endParaRPr>
              </a:p>
              <a:p>
                <a:pPr marL="0" indent="0">
                  <a:buNone/>
                </a:pPr>
                <a14:m>
                  <m:oMathPara xmlns:m="http://schemas.openxmlformats.org/officeDocument/2006/math">
                    <m:oMathParaPr>
                      <m:jc m:val="centerGroup"/>
                    </m:oMathParaPr>
                    <m:oMath xmlns:m="http://schemas.openxmlformats.org/officeDocument/2006/math">
                      <m:r>
                        <a:rPr lang="pt-PT" sz="2000" i="1">
                          <a:solidFill>
                            <a:srgbClr val="000000"/>
                          </a:solidFill>
                          <a:latin typeface="Cambria Math"/>
                          <a:cs typeface="Arial" pitchFamily="34" charset="0"/>
                        </a:rPr>
                        <m:t>𝐼𝑅𝑅</m:t>
                      </m:r>
                      <m:r>
                        <a:rPr lang="pt-PT" sz="2000" i="1">
                          <a:solidFill>
                            <a:srgbClr val="000000"/>
                          </a:solidFill>
                          <a:latin typeface="Cambria Math"/>
                          <a:cs typeface="Arial" pitchFamily="34" charset="0"/>
                        </a:rPr>
                        <m:t>: </m:t>
                      </m:r>
                      <m:r>
                        <a:rPr lang="pt-PT" sz="2000" i="1">
                          <a:solidFill>
                            <a:srgbClr val="000000"/>
                          </a:solidFill>
                          <a:latin typeface="Cambria Math"/>
                          <a:cs typeface="Arial" pitchFamily="34" charset="0"/>
                        </a:rPr>
                        <m:t>𝑁𝑃𝑉</m:t>
                      </m:r>
                      <m:sSub>
                        <m:sSubPr>
                          <m:ctrlPr>
                            <a:rPr lang="pt-PT" sz="2000" i="1">
                              <a:solidFill>
                                <a:srgbClr val="000000"/>
                              </a:solidFill>
                              <a:latin typeface="Cambria Math" panose="02040503050406030204" pitchFamily="18" charset="0"/>
                              <a:cs typeface="Arial" pitchFamily="34" charset="0"/>
                            </a:rPr>
                          </m:ctrlPr>
                        </m:sSubPr>
                        <m:e>
                          <m:r>
                            <m:rPr>
                              <m:nor/>
                            </m:rPr>
                            <a:rPr lang="en-US" sz="2000">
                              <a:solidFill>
                                <a:srgbClr val="000000"/>
                              </a:solidFill>
                              <a:latin typeface="Cambria Math"/>
                            </a:rPr>
                            <m:t>[</m:t>
                          </m:r>
                          <m:r>
                            <a:rPr lang="pt-PT" sz="2000" i="1">
                              <a:solidFill>
                                <a:srgbClr val="000000"/>
                              </a:solidFill>
                              <a:latin typeface="Cambria Math"/>
                              <a:cs typeface="Arial" pitchFamily="34" charset="0"/>
                            </a:rPr>
                            <m:t>𝐹</m:t>
                          </m:r>
                        </m:e>
                        <m:sub>
                          <m:r>
                            <a:rPr lang="pt-PT" sz="2000" i="1">
                              <a:solidFill>
                                <a:srgbClr val="000000"/>
                              </a:solidFill>
                              <a:latin typeface="Cambria Math"/>
                              <a:cs typeface="Arial" pitchFamily="34" charset="0"/>
                            </a:rPr>
                            <m:t>𝑖</m:t>
                          </m:r>
                        </m:sub>
                      </m:sSub>
                      <m:r>
                        <a:rPr lang="en-US" sz="2000" i="1">
                          <a:solidFill>
                            <a:srgbClr val="000000"/>
                          </a:solidFill>
                          <a:latin typeface="Cambria Math"/>
                          <a:cs typeface="Arial" pitchFamily="34" charset="0"/>
                        </a:rPr>
                        <m:t>|</m:t>
                      </m:r>
                      <m:sSub>
                        <m:sSubPr>
                          <m:ctrlPr>
                            <a:rPr lang="pt-PT" sz="2000" i="1">
                              <a:solidFill>
                                <a:srgbClr val="000000"/>
                              </a:solidFill>
                              <a:latin typeface="Cambria Math" panose="02040503050406030204" pitchFamily="18" charset="0"/>
                              <a:cs typeface="Arial" pitchFamily="34" charset="0"/>
                            </a:rPr>
                          </m:ctrlPr>
                        </m:sSubPr>
                        <m:e>
                          <m:r>
                            <a:rPr lang="pt-PT" sz="2000" i="1">
                              <a:solidFill>
                                <a:srgbClr val="000000"/>
                              </a:solidFill>
                              <a:latin typeface="Cambria Math"/>
                              <a:cs typeface="Arial" pitchFamily="34" charset="0"/>
                            </a:rPr>
                            <m:t>𝑇</m:t>
                          </m:r>
                        </m:e>
                        <m:sub>
                          <m:r>
                            <a:rPr lang="pt-PT" sz="2000" i="1">
                              <a:solidFill>
                                <a:srgbClr val="000000"/>
                              </a:solidFill>
                              <a:latin typeface="Cambria Math"/>
                              <a:cs typeface="Arial" pitchFamily="34" charset="0"/>
                            </a:rPr>
                            <m:t>𝑎</m:t>
                          </m:r>
                        </m:sub>
                      </m:sSub>
                      <m:r>
                        <a:rPr lang="pt-PT" sz="2000" i="1">
                          <a:solidFill>
                            <a:srgbClr val="000000"/>
                          </a:solidFill>
                          <a:latin typeface="Cambria Math"/>
                          <a:cs typeface="Arial" pitchFamily="34" charset="0"/>
                        </a:rPr>
                        <m:t>=</m:t>
                      </m:r>
                      <m:r>
                        <a:rPr lang="pt-PT" sz="2000" i="1">
                          <a:solidFill>
                            <a:srgbClr val="000000"/>
                          </a:solidFill>
                          <a:latin typeface="Cambria Math"/>
                          <a:cs typeface="Arial" pitchFamily="34" charset="0"/>
                        </a:rPr>
                        <m:t>𝐼𝑅𝑅</m:t>
                      </m:r>
                      <m:r>
                        <a:rPr lang="en-US" sz="2000" i="1">
                          <a:solidFill>
                            <a:srgbClr val="000000"/>
                          </a:solidFill>
                          <a:latin typeface="Cambria Math"/>
                          <a:cs typeface="Arial" pitchFamily="34" charset="0"/>
                        </a:rPr>
                        <m:t>]=</m:t>
                      </m:r>
                      <m:nary>
                        <m:naryPr>
                          <m:chr m:val="∑"/>
                          <m:ctrlPr>
                            <a:rPr lang="pt-PT" sz="2000" i="1">
                              <a:solidFill>
                                <a:srgbClr val="000000"/>
                              </a:solidFill>
                              <a:latin typeface="Cambria Math" panose="02040503050406030204" pitchFamily="18" charset="0"/>
                              <a:cs typeface="Arial" pitchFamily="34" charset="0"/>
                            </a:rPr>
                          </m:ctrlPr>
                        </m:naryPr>
                        <m:sub>
                          <m:r>
                            <a:rPr lang="pt-PT" sz="2000" i="1">
                              <a:solidFill>
                                <a:srgbClr val="000000"/>
                              </a:solidFill>
                              <a:latin typeface="Cambria Math"/>
                              <a:cs typeface="Arial" pitchFamily="34" charset="0"/>
                            </a:rPr>
                            <m:t>𝑖</m:t>
                          </m:r>
                          <m:r>
                            <a:rPr lang="en-US" sz="2000" i="1">
                              <a:solidFill>
                                <a:srgbClr val="000000"/>
                              </a:solidFill>
                              <a:latin typeface="Cambria Math"/>
                              <a:cs typeface="Arial" pitchFamily="34" charset="0"/>
                            </a:rPr>
                            <m:t>=1</m:t>
                          </m:r>
                        </m:sub>
                        <m:sup>
                          <m:r>
                            <a:rPr lang="pt-PT" sz="2000" i="1">
                              <a:solidFill>
                                <a:srgbClr val="000000"/>
                              </a:solidFill>
                              <a:latin typeface="Cambria Math"/>
                              <a:cs typeface="Arial" pitchFamily="34" charset="0"/>
                            </a:rPr>
                            <m:t>𝑘</m:t>
                          </m:r>
                        </m:sup>
                        <m:e>
                          <m:f>
                            <m:fPr>
                              <m:ctrlPr>
                                <a:rPr lang="pt-PT" sz="2000" i="1">
                                  <a:solidFill>
                                    <a:srgbClr val="000000"/>
                                  </a:solidFill>
                                  <a:latin typeface="Cambria Math" panose="02040503050406030204" pitchFamily="18" charset="0"/>
                                  <a:cs typeface="Arial" pitchFamily="34" charset="0"/>
                                </a:rPr>
                              </m:ctrlPr>
                            </m:fPr>
                            <m:num>
                              <m:sSub>
                                <m:sSubPr>
                                  <m:ctrlPr>
                                    <a:rPr lang="pt-PT" sz="2000" i="1">
                                      <a:solidFill>
                                        <a:srgbClr val="000000"/>
                                      </a:solidFill>
                                      <a:latin typeface="Cambria Math" panose="02040503050406030204" pitchFamily="18" charset="0"/>
                                      <a:cs typeface="Arial" pitchFamily="34" charset="0"/>
                                    </a:rPr>
                                  </m:ctrlPr>
                                </m:sSubPr>
                                <m:e>
                                  <m:r>
                                    <a:rPr lang="pt-PT" sz="2000" i="1">
                                      <a:solidFill>
                                        <a:srgbClr val="000000"/>
                                      </a:solidFill>
                                      <a:latin typeface="Cambria Math"/>
                                      <a:cs typeface="Arial" pitchFamily="34" charset="0"/>
                                    </a:rPr>
                                    <m:t>𝐹</m:t>
                                  </m:r>
                                </m:e>
                                <m:sub>
                                  <m:r>
                                    <a:rPr lang="pt-PT" sz="2000" i="1">
                                      <a:solidFill>
                                        <a:srgbClr val="000000"/>
                                      </a:solidFill>
                                      <a:latin typeface="Cambria Math"/>
                                      <a:cs typeface="Arial" pitchFamily="34" charset="0"/>
                                    </a:rPr>
                                    <m:t>𝑖</m:t>
                                  </m:r>
                                </m:sub>
                              </m:sSub>
                            </m:num>
                            <m:den>
                              <m:sSup>
                                <m:sSupPr>
                                  <m:ctrlPr>
                                    <a:rPr lang="pt-PT" sz="2000" i="1">
                                      <a:solidFill>
                                        <a:srgbClr val="000000"/>
                                      </a:solidFill>
                                      <a:latin typeface="Cambria Math" panose="02040503050406030204" pitchFamily="18" charset="0"/>
                                      <a:cs typeface="Arial" pitchFamily="34" charset="0"/>
                                    </a:rPr>
                                  </m:ctrlPr>
                                </m:sSupPr>
                                <m:e>
                                  <m:r>
                                    <a:rPr lang="en-US" sz="2000" i="1">
                                      <a:solidFill>
                                        <a:srgbClr val="000000"/>
                                      </a:solidFill>
                                      <a:latin typeface="Cambria Math"/>
                                      <a:cs typeface="Arial" pitchFamily="34" charset="0"/>
                                    </a:rPr>
                                    <m:t>(1+</m:t>
                                  </m:r>
                                  <m:r>
                                    <a:rPr lang="pt-PT" sz="2000" i="1">
                                      <a:solidFill>
                                        <a:srgbClr val="000000"/>
                                      </a:solidFill>
                                      <a:latin typeface="Cambria Math"/>
                                      <a:cs typeface="Arial" pitchFamily="34" charset="0"/>
                                    </a:rPr>
                                    <m:t>𝐼𝑅𝑅</m:t>
                                  </m:r>
                                  <m:r>
                                    <a:rPr lang="en-US" sz="2000" i="1">
                                      <a:solidFill>
                                        <a:srgbClr val="000000"/>
                                      </a:solidFill>
                                      <a:latin typeface="Cambria Math"/>
                                      <a:cs typeface="Arial" pitchFamily="34" charset="0"/>
                                    </a:rPr>
                                    <m:t>)</m:t>
                                  </m:r>
                                </m:e>
                                <m:sup>
                                  <m:r>
                                    <a:rPr lang="pt-PT" sz="2000" i="1">
                                      <a:solidFill>
                                        <a:srgbClr val="000000"/>
                                      </a:solidFill>
                                      <a:latin typeface="Cambria Math"/>
                                      <a:cs typeface="Arial" pitchFamily="34" charset="0"/>
                                    </a:rPr>
                                    <m:t>𝑖</m:t>
                                  </m:r>
                                </m:sup>
                              </m:sSup>
                            </m:den>
                          </m:f>
                          <m:r>
                            <a:rPr lang="en-US" sz="2000" i="1">
                              <a:solidFill>
                                <a:srgbClr val="000000"/>
                              </a:solidFill>
                              <a:latin typeface="Cambria Math"/>
                              <a:cs typeface="Arial" pitchFamily="34" charset="0"/>
                            </a:rPr>
                            <m:t>=0</m:t>
                          </m:r>
                        </m:e>
                      </m:nary>
                    </m:oMath>
                  </m:oMathPara>
                </a14:m>
                <a:endParaRPr lang="pt-PT" sz="2000" i="1" dirty="0">
                  <a:solidFill>
                    <a:srgbClr val="000000"/>
                  </a:solidFill>
                  <a:latin typeface="Cambria Math"/>
                  <a:cs typeface="Arial" pitchFamily="34" charset="0"/>
                </a:endParaRPr>
              </a:p>
              <a:p>
                <a:pPr marL="457200" lvl="1" indent="0">
                  <a:buNone/>
                </a:pPr>
                <a:r>
                  <a:rPr lang="en-US" sz="2000" b="1" kern="0" dirty="0">
                    <a:solidFill>
                      <a:srgbClr val="000000"/>
                    </a:solidFill>
                    <a:latin typeface="+mj-lt"/>
                  </a:rPr>
                  <a:t>When analyzing if a certain project should go ahead or not, IRR indicates the rate of return that will be earned on the overall project if all projected future cash flows (expenses and revenues) do occur at the initially expected actualization rate of </a:t>
                </a:r>
                <a14:m>
                  <m:oMath xmlns:m="http://schemas.openxmlformats.org/officeDocument/2006/math">
                    <m:sSub>
                      <m:sSubPr>
                        <m:ctrlPr>
                          <a:rPr lang="pt-PT" sz="2000" b="1" i="1" kern="0">
                            <a:solidFill>
                              <a:srgbClr val="000000"/>
                            </a:solidFill>
                            <a:latin typeface="Cambria Math" panose="02040503050406030204" pitchFamily="18" charset="0"/>
                          </a:rPr>
                        </m:ctrlPr>
                      </m:sSubPr>
                      <m:e>
                        <m:r>
                          <a:rPr lang="pt-PT" sz="2000" b="1" kern="0">
                            <a:solidFill>
                              <a:srgbClr val="000000"/>
                            </a:solidFill>
                            <a:latin typeface="Cambria Math" panose="02040503050406030204" pitchFamily="18" charset="0"/>
                          </a:rPr>
                          <m:t>𝑇</m:t>
                        </m:r>
                      </m:e>
                      <m:sub>
                        <m:r>
                          <a:rPr lang="pt-PT" sz="2000" b="1" kern="0">
                            <a:solidFill>
                              <a:srgbClr val="000000"/>
                            </a:solidFill>
                            <a:latin typeface="Cambria Math" panose="02040503050406030204" pitchFamily="18" charset="0"/>
                          </a:rPr>
                          <m:t>𝑎</m:t>
                        </m:r>
                      </m:sub>
                    </m:sSub>
                  </m:oMath>
                </a14:m>
                <a:r>
                  <a:rPr lang="en-US" sz="2000" b="1" kern="0" dirty="0">
                    <a:solidFill>
                      <a:srgbClr val="000000"/>
                    </a:solidFill>
                    <a:latin typeface="+mj-lt"/>
                  </a:rPr>
                  <a:t>.</a:t>
                </a:r>
              </a:p>
              <a:p>
                <a:pPr marL="457200" lvl="1" indent="0">
                  <a:buNone/>
                </a:pPr>
                <a:endParaRPr lang="en-US" sz="2000" b="1" kern="0" dirty="0">
                  <a:solidFill>
                    <a:srgbClr val="000000"/>
                  </a:solidFill>
                  <a:latin typeface="+mj-lt"/>
                </a:endParaRPr>
              </a:p>
              <a:p>
                <a:pPr marL="457200" lvl="1" indent="0">
                  <a:buNone/>
                </a:pPr>
                <a:r>
                  <a:rPr lang="en-US" sz="2000" b="1" kern="0" dirty="0">
                    <a:solidFill>
                      <a:srgbClr val="000000"/>
                    </a:solidFill>
                    <a:latin typeface="+mj-lt"/>
                  </a:rPr>
                  <a:t>If the IRR exceeds the rate of return that can be earned elsewhere (for example in a bank earnings deposit) the project should go ahead. Otherwise, it is better to use the investment elsewhere.</a:t>
                </a:r>
              </a:p>
            </p:txBody>
          </p:sp>
        </mc:Choice>
        <mc:Fallback>
          <p:sp>
            <p:nvSpPr>
              <p:cNvPr id="40" name="Rectangle 3"/>
              <p:cNvSpPr txBox="1">
                <a:spLocks noRot="1" noChangeAspect="1" noMove="1" noResize="1" noEditPoints="1" noAdjustHandles="1" noChangeArrowheads="1" noChangeShapeType="1" noTextEdit="1"/>
              </p:cNvSpPr>
              <p:nvPr/>
            </p:nvSpPr>
            <p:spPr bwMode="auto">
              <a:xfrm>
                <a:off x="457200" y="1340768"/>
                <a:ext cx="8686800" cy="4896544"/>
              </a:xfrm>
              <a:prstGeom prst="rect">
                <a:avLst/>
              </a:prstGeom>
              <a:blipFill>
                <a:blip r:embed="rId4"/>
                <a:stretch>
                  <a:fillRect l="-211" t="-747" b="-14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PT">
                    <a:noFill/>
                  </a:rPr>
                  <a:t> </a:t>
                </a:r>
              </a:p>
            </p:txBody>
          </p:sp>
        </mc:Fallback>
      </mc:AlternateContent>
    </p:spTree>
    <p:extLst>
      <p:ext uri="{BB962C8B-B14F-4D97-AF65-F5344CB8AC3E}">
        <p14:creationId xmlns:p14="http://schemas.microsoft.com/office/powerpoint/2010/main" val="2050079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PT"/>
          </a:p>
        </p:txBody>
      </p:sp>
      <p:pic>
        <p:nvPicPr>
          <p:cNvPr id="1031"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 y="0"/>
            <a:ext cx="219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
          <p:cNvSpPr txBox="1">
            <a:spLocks noChangeArrowheads="1"/>
          </p:cNvSpPr>
          <p:nvPr/>
        </p:nvSpPr>
        <p:spPr bwMode="auto">
          <a:xfrm>
            <a:off x="-12762" y="1052738"/>
            <a:ext cx="8977375" cy="468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marL="457200" lvl="1" indent="0">
              <a:buNone/>
            </a:pPr>
            <a:r>
              <a:rPr lang="en-US" sz="2000" b="1" kern="0" dirty="0">
                <a:solidFill>
                  <a:srgbClr val="000000"/>
                </a:solidFill>
                <a:latin typeface="+mj-lt"/>
              </a:rPr>
              <a:t>For an illustration of the concept of IIR let us consider a very simple project with just the 2 cashflows as shown in the following figure:</a:t>
            </a:r>
          </a:p>
          <a:p>
            <a:pPr marL="457200" lvl="1" indent="0">
              <a:buNone/>
            </a:pPr>
            <a:endParaRPr lang="en-US" sz="2000" b="1" kern="0" dirty="0">
              <a:solidFill>
                <a:srgbClr val="000000"/>
              </a:solidFill>
              <a:latin typeface="+mj-lt"/>
            </a:endParaRPr>
          </a:p>
          <a:p>
            <a:pPr marL="457200" lvl="1" indent="0">
              <a:buNone/>
            </a:pPr>
            <a:endParaRPr lang="en-US" sz="2000" b="1" kern="0" dirty="0">
              <a:solidFill>
                <a:srgbClr val="000000"/>
              </a:solidFill>
              <a:latin typeface="+mj-lt"/>
            </a:endParaRPr>
          </a:p>
          <a:p>
            <a:pPr marL="457200" lvl="1" indent="0">
              <a:buNone/>
            </a:pPr>
            <a:endParaRPr lang="en-US" sz="2000" b="1" kern="0" dirty="0">
              <a:solidFill>
                <a:srgbClr val="000000"/>
              </a:solidFill>
              <a:latin typeface="+mj-lt"/>
            </a:endParaRPr>
          </a:p>
          <a:p>
            <a:pPr marL="457200" lvl="1" indent="0">
              <a:buNone/>
            </a:pPr>
            <a:endParaRPr lang="en-US" sz="2000" b="1" kern="0" dirty="0">
              <a:solidFill>
                <a:srgbClr val="000000"/>
              </a:solidFill>
              <a:latin typeface="+mj-lt"/>
            </a:endParaRPr>
          </a:p>
          <a:p>
            <a:pPr marL="457200" lvl="1" indent="0">
              <a:buNone/>
            </a:pPr>
            <a:endParaRPr lang="en-US" sz="2000" b="1" kern="0" dirty="0">
              <a:solidFill>
                <a:srgbClr val="000000"/>
              </a:solidFill>
              <a:latin typeface="+mj-lt"/>
            </a:endParaRPr>
          </a:p>
          <a:p>
            <a:pPr marL="457200" lvl="1" indent="0">
              <a:buNone/>
            </a:pPr>
            <a:endParaRPr lang="en-US" sz="2000" b="1" kern="0" dirty="0">
              <a:solidFill>
                <a:srgbClr val="000000"/>
              </a:solidFill>
              <a:latin typeface="+mj-lt"/>
            </a:endParaRPr>
          </a:p>
          <a:p>
            <a:pPr marL="457200" lvl="1" indent="0">
              <a:buNone/>
            </a:pPr>
            <a:endParaRPr lang="en-US" sz="2000" b="1" kern="0" dirty="0">
              <a:solidFill>
                <a:srgbClr val="000000"/>
              </a:solidFill>
              <a:latin typeface="+mj-lt"/>
            </a:endParaRPr>
          </a:p>
          <a:p>
            <a:pPr marL="457200" lvl="1" indent="0">
              <a:buNone/>
            </a:pPr>
            <a:endParaRPr lang="en-US" sz="2000" b="1" kern="0" dirty="0">
              <a:solidFill>
                <a:srgbClr val="000000"/>
              </a:solidFill>
              <a:latin typeface="+mj-lt"/>
            </a:endParaRPr>
          </a:p>
          <a:p>
            <a:pPr marL="457200" lvl="1" indent="0">
              <a:buNone/>
            </a:pPr>
            <a:r>
              <a:rPr lang="en-US" sz="2000" b="1" kern="0" dirty="0">
                <a:solidFill>
                  <a:srgbClr val="000000"/>
                </a:solidFill>
                <a:latin typeface="+mj-lt"/>
              </a:rPr>
              <a:t>At a first glance, a project where it is made an initial investment of 100 units of money and returns 200 units of money, even if only after 5 years, seems an “interesting” project… or not?</a:t>
            </a:r>
          </a:p>
          <a:p>
            <a:pPr marL="457200" lvl="1" indent="0">
              <a:buNone/>
            </a:pPr>
            <a:r>
              <a:rPr lang="en-US" sz="2000" b="1" kern="0" dirty="0">
                <a:solidFill>
                  <a:srgbClr val="000000"/>
                </a:solidFill>
                <a:latin typeface="+mj-lt"/>
              </a:rPr>
              <a:t>To answer this question next picture presents the value of the NPV associated with this “project” for different values of the actualization rate.</a:t>
            </a:r>
          </a:p>
        </p:txBody>
      </p:sp>
      <p:pic>
        <p:nvPicPr>
          <p:cNvPr id="9" name="Picture 8">
            <a:extLst>
              <a:ext uri="{FF2B5EF4-FFF2-40B4-BE49-F238E27FC236}">
                <a16:creationId xmlns:a16="http://schemas.microsoft.com/office/drawing/2014/main" id="{599C31BA-A047-48B4-B13D-31CDE2C2403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844828"/>
            <a:ext cx="4896544" cy="2723621"/>
          </a:xfrm>
          <a:prstGeom prst="rect">
            <a:avLst/>
          </a:prstGeom>
          <a:noFill/>
        </p:spPr>
      </p:pic>
      <p:sp>
        <p:nvSpPr>
          <p:cNvPr id="12" name="Rectangle 3">
            <a:extLst>
              <a:ext uri="{FF2B5EF4-FFF2-40B4-BE49-F238E27FC236}">
                <a16:creationId xmlns:a16="http://schemas.microsoft.com/office/drawing/2014/main" id="{54C521E1-69B9-4F49-82DF-098D19B153E8}"/>
              </a:ext>
            </a:extLst>
          </p:cNvPr>
          <p:cNvSpPr txBox="1">
            <a:spLocks noChangeArrowheads="1"/>
          </p:cNvSpPr>
          <p:nvPr/>
        </p:nvSpPr>
        <p:spPr bwMode="auto">
          <a:xfrm>
            <a:off x="312742" y="333376"/>
            <a:ext cx="8651875" cy="50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marL="0" indent="0" algn="ctr" defTabSz="609600">
              <a:spcBef>
                <a:spcPct val="0"/>
              </a:spcBef>
              <a:buNone/>
            </a:pPr>
            <a:r>
              <a:rPr lang="pt-PT" sz="2400" b="1" kern="0" dirty="0" err="1">
                <a:solidFill>
                  <a:srgbClr val="000000"/>
                </a:solidFill>
              </a:rPr>
              <a:t>Engineering</a:t>
            </a:r>
            <a:r>
              <a:rPr lang="pt-PT" sz="2400" b="1" kern="0" dirty="0">
                <a:solidFill>
                  <a:srgbClr val="000000"/>
                </a:solidFill>
              </a:rPr>
              <a:t> </a:t>
            </a:r>
            <a:r>
              <a:rPr lang="pt-PT" sz="2400" b="1" kern="0" dirty="0" err="1">
                <a:solidFill>
                  <a:srgbClr val="000000"/>
                </a:solidFill>
              </a:rPr>
              <a:t>Projects</a:t>
            </a:r>
            <a:r>
              <a:rPr lang="pt-PT" sz="2400" b="1" kern="0" dirty="0">
                <a:solidFill>
                  <a:srgbClr val="000000"/>
                </a:solidFill>
              </a:rPr>
              <a:t> </a:t>
            </a:r>
            <a:r>
              <a:rPr lang="pt-PT" sz="2400" b="1" kern="0" dirty="0" err="1">
                <a:solidFill>
                  <a:srgbClr val="000000"/>
                </a:solidFill>
              </a:rPr>
              <a:t>Profitability</a:t>
            </a:r>
            <a:r>
              <a:rPr lang="pt-PT" sz="2400" b="1" kern="0" dirty="0">
                <a:solidFill>
                  <a:srgbClr val="000000"/>
                </a:solidFill>
              </a:rPr>
              <a:t> </a:t>
            </a:r>
            <a:r>
              <a:rPr lang="pt-PT" sz="2400" b="1" kern="0" dirty="0" err="1">
                <a:solidFill>
                  <a:srgbClr val="000000"/>
                </a:solidFill>
              </a:rPr>
              <a:t>Metrics</a:t>
            </a:r>
            <a:r>
              <a:rPr lang="pt-PT" sz="2400" b="1" kern="0" dirty="0">
                <a:solidFill>
                  <a:srgbClr val="000000"/>
                </a:solidFill>
              </a:rPr>
              <a:t> (3)</a:t>
            </a:r>
            <a:endParaRPr lang="en-US" sz="2400" b="1" kern="0" dirty="0">
              <a:solidFill>
                <a:srgbClr val="000000"/>
              </a:solidFill>
            </a:endParaRPr>
          </a:p>
        </p:txBody>
      </p:sp>
    </p:spTree>
    <p:extLst>
      <p:ext uri="{BB962C8B-B14F-4D97-AF65-F5344CB8AC3E}">
        <p14:creationId xmlns:p14="http://schemas.microsoft.com/office/powerpoint/2010/main" val="205199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PT"/>
          </a:p>
        </p:txBody>
      </p:sp>
      <p:pic>
        <p:nvPicPr>
          <p:cNvPr id="1031"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 y="0"/>
            <a:ext cx="219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40" name="Rectangle 3"/>
              <p:cNvSpPr txBox="1">
                <a:spLocks noChangeArrowheads="1"/>
              </p:cNvSpPr>
              <p:nvPr/>
            </p:nvSpPr>
            <p:spPr bwMode="auto">
              <a:xfrm>
                <a:off x="131254" y="908724"/>
                <a:ext cx="8833234" cy="56159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lvl="1">
                  <a:buFont typeface="Wingdings" pitchFamily="2" charset="2"/>
                  <a:buChar char="§"/>
                </a:pPr>
                <a:r>
                  <a:rPr lang="en-US" sz="2000" b="1" kern="0" dirty="0">
                    <a:solidFill>
                      <a:srgbClr val="000000"/>
                    </a:solidFill>
                    <a:latin typeface="+mj-lt"/>
                  </a:rPr>
                  <a:t>As can be seen, when </a:t>
                </a:r>
                <a14:m>
                  <m:oMath xmlns:m="http://schemas.openxmlformats.org/officeDocument/2006/math">
                    <m:sSub>
                      <m:sSubPr>
                        <m:ctrlPr>
                          <a:rPr lang="pt-PT" sz="2000" b="1" i="1">
                            <a:solidFill>
                              <a:srgbClr val="000000"/>
                            </a:solidFill>
                            <a:latin typeface="Cambria Math" panose="02040503050406030204" pitchFamily="18" charset="0"/>
                          </a:rPr>
                        </m:ctrlPr>
                      </m:sSubPr>
                      <m:e>
                        <m:r>
                          <a:rPr lang="pt-PT" sz="2000" b="1">
                            <a:solidFill>
                              <a:srgbClr val="000000"/>
                            </a:solidFill>
                            <a:latin typeface="Cambria Math" panose="02040503050406030204" pitchFamily="18" charset="0"/>
                          </a:rPr>
                          <m:t>𝑇</m:t>
                        </m:r>
                      </m:e>
                      <m:sub>
                        <m:r>
                          <a:rPr lang="pt-PT" sz="2000" b="1">
                            <a:solidFill>
                              <a:srgbClr val="000000"/>
                            </a:solidFill>
                            <a:latin typeface="Cambria Math" panose="02040503050406030204" pitchFamily="18" charset="0"/>
                          </a:rPr>
                          <m:t>𝑎</m:t>
                        </m:r>
                      </m:sub>
                    </m:sSub>
                  </m:oMath>
                </a14:m>
                <a:r>
                  <a:rPr lang="en-US" sz="2000" b="1" kern="0" dirty="0">
                    <a:solidFill>
                      <a:srgbClr val="000000"/>
                    </a:solidFill>
                    <a:latin typeface="+mj-lt"/>
                  </a:rPr>
                  <a:t> increases the corresponding NPV decreases and there a value of </a:t>
                </a:r>
                <a14:m>
                  <m:oMath xmlns:m="http://schemas.openxmlformats.org/officeDocument/2006/math">
                    <m:sSub>
                      <m:sSubPr>
                        <m:ctrlPr>
                          <a:rPr lang="pt-PT" sz="2000" b="1" i="1">
                            <a:solidFill>
                              <a:srgbClr val="000000"/>
                            </a:solidFill>
                            <a:latin typeface="Cambria Math" panose="02040503050406030204" pitchFamily="18" charset="0"/>
                          </a:rPr>
                        </m:ctrlPr>
                      </m:sSubPr>
                      <m:e>
                        <m:r>
                          <a:rPr lang="pt-PT" sz="2000" b="1">
                            <a:solidFill>
                              <a:srgbClr val="000000"/>
                            </a:solidFill>
                            <a:latin typeface="Cambria Math" panose="02040503050406030204" pitchFamily="18" charset="0"/>
                          </a:rPr>
                          <m:t>𝑇</m:t>
                        </m:r>
                      </m:e>
                      <m:sub>
                        <m:r>
                          <a:rPr lang="pt-PT" sz="2000" b="1">
                            <a:solidFill>
                              <a:srgbClr val="000000"/>
                            </a:solidFill>
                            <a:latin typeface="Cambria Math" panose="02040503050406030204" pitchFamily="18" charset="0"/>
                          </a:rPr>
                          <m:t>𝑎</m:t>
                        </m:r>
                      </m:sub>
                    </m:sSub>
                  </m:oMath>
                </a14:m>
                <a:r>
                  <a:rPr lang="en-US" sz="2000" b="1" kern="0" dirty="0">
                    <a:solidFill>
                      <a:srgbClr val="000000"/>
                    </a:solidFill>
                    <a:latin typeface="+mj-lt"/>
                  </a:rPr>
                  <a:t> when NPV=0. This value of </a:t>
                </a:r>
                <a14:m>
                  <m:oMath xmlns:m="http://schemas.openxmlformats.org/officeDocument/2006/math">
                    <m:sSub>
                      <m:sSubPr>
                        <m:ctrlPr>
                          <a:rPr lang="pt-PT" sz="2000" b="1" i="1">
                            <a:solidFill>
                              <a:srgbClr val="000000"/>
                            </a:solidFill>
                            <a:latin typeface="Cambria Math" panose="02040503050406030204" pitchFamily="18" charset="0"/>
                          </a:rPr>
                        </m:ctrlPr>
                      </m:sSubPr>
                      <m:e>
                        <m:r>
                          <a:rPr lang="pt-PT" sz="2000" b="1">
                            <a:solidFill>
                              <a:srgbClr val="000000"/>
                            </a:solidFill>
                            <a:latin typeface="Cambria Math" panose="02040503050406030204" pitchFamily="18" charset="0"/>
                          </a:rPr>
                          <m:t>𝑇</m:t>
                        </m:r>
                      </m:e>
                      <m:sub>
                        <m:r>
                          <a:rPr lang="pt-PT" sz="2000" b="1">
                            <a:solidFill>
                              <a:srgbClr val="000000"/>
                            </a:solidFill>
                            <a:latin typeface="Cambria Math" panose="02040503050406030204" pitchFamily="18" charset="0"/>
                          </a:rPr>
                          <m:t>𝑎</m:t>
                        </m:r>
                      </m:sub>
                    </m:sSub>
                  </m:oMath>
                </a14:m>
                <a:r>
                  <a:rPr lang="en-US" sz="2000" b="1" kern="0" dirty="0">
                    <a:solidFill>
                      <a:srgbClr val="000000"/>
                    </a:solidFill>
                    <a:latin typeface="+mj-lt"/>
                  </a:rPr>
                  <a:t> corresponds to the IIR of this “project”.</a:t>
                </a:r>
                <a:endParaRPr lang="en-US" dirty="0">
                  <a:solidFill>
                    <a:srgbClr val="000000"/>
                  </a:solidFill>
                </a:endParaRP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r>
                  <a:rPr lang="en-US" sz="2000" b="1" kern="0" dirty="0">
                    <a:solidFill>
                      <a:srgbClr val="000000"/>
                    </a:solidFill>
                    <a:latin typeface="+mj-lt"/>
                  </a:rPr>
                  <a:t>By visual inspection it can be conclude that for this case, IIR is around 15%.</a:t>
                </a:r>
              </a:p>
              <a:p>
                <a:pPr lvl="1">
                  <a:buFont typeface="Wingdings" pitchFamily="2" charset="2"/>
                  <a:buChar char="§"/>
                </a:pPr>
                <a:endParaRPr lang="en-US" sz="1400" b="1" kern="0" dirty="0">
                  <a:solidFill>
                    <a:srgbClr val="000000"/>
                  </a:solidFill>
                  <a:latin typeface="+mj-lt"/>
                </a:endParaRPr>
              </a:p>
              <a:p>
                <a:pPr lvl="1">
                  <a:buFont typeface="Wingdings" pitchFamily="2" charset="2"/>
                  <a:buChar char="§"/>
                </a:pPr>
                <a:endParaRPr lang="en-US" sz="1400" b="1" kern="0" dirty="0">
                  <a:solidFill>
                    <a:srgbClr val="000000"/>
                  </a:solidFill>
                  <a:latin typeface="+mj-lt"/>
                </a:endParaRPr>
              </a:p>
            </p:txBody>
          </p:sp>
        </mc:Choice>
        <mc:Fallback>
          <p:sp>
            <p:nvSpPr>
              <p:cNvPr id="40" name="Rectangle 3"/>
              <p:cNvSpPr txBox="1">
                <a:spLocks noRot="1" noChangeAspect="1" noMove="1" noResize="1" noEditPoints="1" noAdjustHandles="1" noChangeArrowheads="1" noChangeShapeType="1" noTextEdit="1"/>
              </p:cNvSpPr>
              <p:nvPr/>
            </p:nvSpPr>
            <p:spPr bwMode="auto">
              <a:xfrm>
                <a:off x="131254" y="908724"/>
                <a:ext cx="8833234" cy="5615901"/>
              </a:xfrm>
              <a:prstGeom prst="rect">
                <a:avLst/>
              </a:prstGeom>
              <a:blipFill>
                <a:blip r:embed="rId4"/>
                <a:stretch>
                  <a:fillRect t="-43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PT">
                    <a:noFill/>
                  </a:rPr>
                  <a:t> </a:t>
                </a:r>
              </a:p>
            </p:txBody>
          </p:sp>
        </mc:Fallback>
      </mc:AlternateContent>
      <p:pic>
        <p:nvPicPr>
          <p:cNvPr id="7" name="Picture 6">
            <a:extLst>
              <a:ext uri="{FF2B5EF4-FFF2-40B4-BE49-F238E27FC236}">
                <a16:creationId xmlns:a16="http://schemas.microsoft.com/office/drawing/2014/main" id="{4B1AB065-3F69-4EAF-8429-6848F36B5D2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060852"/>
            <a:ext cx="5803726" cy="3370615"/>
          </a:xfrm>
          <a:prstGeom prst="rect">
            <a:avLst/>
          </a:prstGeom>
          <a:noFill/>
        </p:spPr>
      </p:pic>
      <p:sp>
        <p:nvSpPr>
          <p:cNvPr id="2" name="Content Placeholder 1">
            <a:extLst>
              <a:ext uri="{FF2B5EF4-FFF2-40B4-BE49-F238E27FC236}">
                <a16:creationId xmlns:a16="http://schemas.microsoft.com/office/drawing/2014/main" id="{E006CD2F-43EE-4840-AB3B-9DEF56D82EEE}"/>
              </a:ext>
            </a:extLst>
          </p:cNvPr>
          <p:cNvSpPr>
            <a:spLocks noGrp="1"/>
          </p:cNvSpPr>
          <p:nvPr>
            <p:ph idx="1"/>
          </p:nvPr>
        </p:nvSpPr>
        <p:spPr/>
        <p:txBody>
          <a:bodyPr/>
          <a:lstStyle/>
          <a:p>
            <a:endParaRPr lang="pt-PT" dirty="0"/>
          </a:p>
        </p:txBody>
      </p:sp>
      <p:sp>
        <p:nvSpPr>
          <p:cNvPr id="9" name="Rectangle 3">
            <a:extLst>
              <a:ext uri="{FF2B5EF4-FFF2-40B4-BE49-F238E27FC236}">
                <a16:creationId xmlns:a16="http://schemas.microsoft.com/office/drawing/2014/main" id="{EB6638CA-C195-4505-A3F7-985DB31AD33D}"/>
              </a:ext>
            </a:extLst>
          </p:cNvPr>
          <p:cNvSpPr txBox="1">
            <a:spLocks noChangeArrowheads="1"/>
          </p:cNvSpPr>
          <p:nvPr/>
        </p:nvSpPr>
        <p:spPr bwMode="auto">
          <a:xfrm>
            <a:off x="312742" y="333376"/>
            <a:ext cx="8651875" cy="50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marL="0" indent="0" algn="ctr" defTabSz="609600">
              <a:spcBef>
                <a:spcPct val="0"/>
              </a:spcBef>
              <a:buNone/>
            </a:pPr>
            <a:r>
              <a:rPr lang="pt-PT" sz="2400" b="1" kern="0" dirty="0" err="1">
                <a:solidFill>
                  <a:srgbClr val="000000"/>
                </a:solidFill>
              </a:rPr>
              <a:t>Engineering</a:t>
            </a:r>
            <a:r>
              <a:rPr lang="pt-PT" sz="2400" b="1" kern="0" dirty="0">
                <a:solidFill>
                  <a:srgbClr val="000000"/>
                </a:solidFill>
              </a:rPr>
              <a:t> </a:t>
            </a:r>
            <a:r>
              <a:rPr lang="pt-PT" sz="2400" b="1" kern="0" dirty="0" err="1">
                <a:solidFill>
                  <a:srgbClr val="000000"/>
                </a:solidFill>
              </a:rPr>
              <a:t>Projects</a:t>
            </a:r>
            <a:r>
              <a:rPr lang="pt-PT" sz="2400" b="1" kern="0" dirty="0">
                <a:solidFill>
                  <a:srgbClr val="000000"/>
                </a:solidFill>
              </a:rPr>
              <a:t> </a:t>
            </a:r>
            <a:r>
              <a:rPr lang="pt-PT" sz="2400" b="1" kern="0" dirty="0" err="1">
                <a:solidFill>
                  <a:srgbClr val="000000"/>
                </a:solidFill>
              </a:rPr>
              <a:t>Profitability</a:t>
            </a:r>
            <a:r>
              <a:rPr lang="pt-PT" sz="2400" b="1" kern="0" dirty="0">
                <a:solidFill>
                  <a:srgbClr val="000000"/>
                </a:solidFill>
              </a:rPr>
              <a:t> </a:t>
            </a:r>
            <a:r>
              <a:rPr lang="pt-PT" sz="2400" b="1" kern="0" dirty="0" err="1">
                <a:solidFill>
                  <a:srgbClr val="000000"/>
                </a:solidFill>
              </a:rPr>
              <a:t>Metrics</a:t>
            </a:r>
            <a:r>
              <a:rPr lang="pt-PT" sz="2400" b="1" kern="0" dirty="0">
                <a:solidFill>
                  <a:srgbClr val="000000"/>
                </a:solidFill>
              </a:rPr>
              <a:t> (4)</a:t>
            </a:r>
            <a:endParaRPr lang="en-US" sz="2400" b="1" kern="0" dirty="0">
              <a:solidFill>
                <a:srgbClr val="000000"/>
              </a:solidFill>
            </a:endParaRPr>
          </a:p>
        </p:txBody>
      </p:sp>
    </p:spTree>
    <p:extLst>
      <p:ext uri="{BB962C8B-B14F-4D97-AF65-F5344CB8AC3E}">
        <p14:creationId xmlns:p14="http://schemas.microsoft.com/office/powerpoint/2010/main" val="273331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5"/>
          <p:cNvSpPr>
            <a:spLocks noChangeArrowheads="1"/>
          </p:cNvSpPr>
          <p:nvPr/>
        </p:nvSpPr>
        <p:spPr bwMode="auto">
          <a:xfrm>
            <a:off x="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pt-PT"/>
          </a:p>
        </p:txBody>
      </p:sp>
      <p:pic>
        <p:nvPicPr>
          <p:cNvPr id="1031"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 y="0"/>
            <a:ext cx="219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40" name="Rectangle 3"/>
              <p:cNvSpPr txBox="1">
                <a:spLocks noChangeArrowheads="1"/>
              </p:cNvSpPr>
              <p:nvPr/>
            </p:nvSpPr>
            <p:spPr bwMode="auto">
              <a:xfrm>
                <a:off x="301059" y="1124748"/>
                <a:ext cx="8651875" cy="46805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marL="0" lvl="1" indent="0">
                  <a:buNone/>
                </a:pPr>
                <a:r>
                  <a:rPr lang="en-US" sz="2000" b="1" dirty="0">
                    <a:solidFill>
                      <a:srgbClr val="000000"/>
                    </a:solidFill>
                    <a:latin typeface="+mj-lt"/>
                  </a:rPr>
                  <a:t>To </a:t>
                </a:r>
                <a:r>
                  <a:rPr lang="en-US" sz="2000" b="1" dirty="0" err="1">
                    <a:solidFill>
                      <a:srgbClr val="000000"/>
                    </a:solidFill>
                    <a:latin typeface="+mj-lt"/>
                  </a:rPr>
                  <a:t>consolidadate</a:t>
                </a:r>
                <a:r>
                  <a:rPr lang="en-US" sz="2000" b="1" dirty="0">
                    <a:solidFill>
                      <a:srgbClr val="000000"/>
                    </a:solidFill>
                    <a:latin typeface="+mj-lt"/>
                  </a:rPr>
                  <a:t> the understanding about </a:t>
                </a:r>
                <a14:m>
                  <m:oMath xmlns:m="http://schemas.openxmlformats.org/officeDocument/2006/math">
                    <m:r>
                      <a:rPr lang="pt-PT" sz="2000" b="1">
                        <a:solidFill>
                          <a:srgbClr val="000000"/>
                        </a:solidFill>
                        <a:latin typeface="Cambria Math" panose="02040503050406030204" pitchFamily="18" charset="0"/>
                      </a:rPr>
                      <m:t>𝐼𝐼𝑅</m:t>
                    </m:r>
                  </m:oMath>
                </a14:m>
                <a:r>
                  <a:rPr lang="en-US" sz="2000" b="1" dirty="0">
                    <a:solidFill>
                      <a:srgbClr val="000000"/>
                    </a:solidFill>
                    <a:latin typeface="+mj-lt"/>
                  </a:rPr>
                  <a:t> consider the following:</a:t>
                </a:r>
              </a:p>
              <a:p>
                <a:pPr marL="0" lvl="1" indent="0">
                  <a:buNone/>
                </a:pPr>
                <a:endParaRPr lang="en-US" sz="2000" b="1" dirty="0">
                  <a:solidFill>
                    <a:srgbClr val="000000"/>
                  </a:solidFill>
                  <a:latin typeface="+mj-lt"/>
                </a:endParaRPr>
              </a:p>
              <a:p>
                <a:pPr lvl="1">
                  <a:buFont typeface="Wingdings" pitchFamily="2" charset="2"/>
                  <a:buChar char="§"/>
                </a:pPr>
                <a:r>
                  <a:rPr lang="en-US" sz="2000" dirty="0">
                    <a:solidFill>
                      <a:srgbClr val="000000"/>
                    </a:solidFill>
                    <a:latin typeface="+mj-lt"/>
                  </a:rPr>
                  <a:t>When </a:t>
                </a:r>
                <a14:m>
                  <m:oMath xmlns:m="http://schemas.openxmlformats.org/officeDocument/2006/math">
                    <m:sSub>
                      <m:sSubPr>
                        <m:ctrlPr>
                          <a:rPr lang="pt-PT" sz="2000" i="1">
                            <a:solidFill>
                              <a:srgbClr val="000000"/>
                            </a:solidFill>
                            <a:latin typeface="Cambria Math" panose="02040503050406030204" pitchFamily="18" charset="0"/>
                          </a:rPr>
                        </m:ctrlPr>
                      </m:sSubPr>
                      <m:e>
                        <m:r>
                          <a:rPr lang="pt-PT" sz="2000" i="1">
                            <a:solidFill>
                              <a:srgbClr val="000000"/>
                            </a:solidFill>
                            <a:latin typeface="Cambria Math" panose="02040503050406030204" pitchFamily="18" charset="0"/>
                          </a:rPr>
                          <m:t>𝑇</m:t>
                        </m:r>
                      </m:e>
                      <m:sub>
                        <m:r>
                          <a:rPr lang="pt-PT" sz="2000" i="1">
                            <a:solidFill>
                              <a:srgbClr val="000000"/>
                            </a:solidFill>
                            <a:latin typeface="Cambria Math" panose="02040503050406030204" pitchFamily="18" charset="0"/>
                          </a:rPr>
                          <m:t>𝑎</m:t>
                        </m:r>
                      </m:sub>
                    </m:sSub>
                    <m:r>
                      <a:rPr lang="pt-PT" sz="2000" i="1">
                        <a:solidFill>
                          <a:srgbClr val="000000"/>
                        </a:solidFill>
                        <a:latin typeface="Cambria Math" panose="02040503050406030204" pitchFamily="18" charset="0"/>
                      </a:rPr>
                      <m:t>=</m:t>
                    </m:r>
                    <m:r>
                      <a:rPr lang="pt-PT" sz="2000" i="1">
                        <a:solidFill>
                          <a:srgbClr val="000000"/>
                        </a:solidFill>
                        <a:latin typeface="Cambria Math" panose="02040503050406030204" pitchFamily="18" charset="0"/>
                      </a:rPr>
                      <m:t>𝐼</m:t>
                    </m:r>
                    <m:r>
                      <a:rPr lang="pt-PT" sz="2000" i="1">
                        <a:solidFill>
                          <a:srgbClr val="000000"/>
                        </a:solidFill>
                        <a:latin typeface="Cambria Math" panose="02040503050406030204" pitchFamily="18" charset="0"/>
                      </a:rPr>
                      <m:t>𝑅</m:t>
                    </m:r>
                    <m:r>
                      <a:rPr lang="pt-PT" sz="2000" i="1">
                        <a:solidFill>
                          <a:srgbClr val="000000"/>
                        </a:solidFill>
                        <a:latin typeface="Cambria Math" panose="02040503050406030204" pitchFamily="18" charset="0"/>
                      </a:rPr>
                      <m:t>𝑅</m:t>
                    </m:r>
                  </m:oMath>
                </a14:m>
                <a:r>
                  <a:rPr lang="en-US" sz="2000" dirty="0">
                    <a:solidFill>
                      <a:srgbClr val="000000"/>
                    </a:solidFill>
                    <a:latin typeface="+mj-lt"/>
                  </a:rPr>
                  <a:t>, it means that the investor of the project is going to get from the project the same that he would get from putting the money in a bank at an actualization rate of </a:t>
                </a:r>
                <a14:m>
                  <m:oMath xmlns:m="http://schemas.openxmlformats.org/officeDocument/2006/math">
                    <m:sSub>
                      <m:sSubPr>
                        <m:ctrlPr>
                          <a:rPr lang="pt-PT" sz="2000" i="1">
                            <a:solidFill>
                              <a:srgbClr val="000000"/>
                            </a:solidFill>
                            <a:latin typeface="Cambria Math" panose="02040503050406030204" pitchFamily="18" charset="0"/>
                          </a:rPr>
                        </m:ctrlPr>
                      </m:sSubPr>
                      <m:e>
                        <m:r>
                          <a:rPr lang="pt-PT" sz="2000" i="1">
                            <a:solidFill>
                              <a:srgbClr val="000000"/>
                            </a:solidFill>
                            <a:latin typeface="Cambria Math" panose="02040503050406030204" pitchFamily="18" charset="0"/>
                          </a:rPr>
                          <m:t>𝑇</m:t>
                        </m:r>
                      </m:e>
                      <m:sub>
                        <m:r>
                          <a:rPr lang="pt-PT" sz="2000" i="1">
                            <a:solidFill>
                              <a:srgbClr val="000000"/>
                            </a:solidFill>
                            <a:latin typeface="Cambria Math" panose="02040503050406030204" pitchFamily="18" charset="0"/>
                          </a:rPr>
                          <m:t>𝑎</m:t>
                        </m:r>
                      </m:sub>
                    </m:sSub>
                  </m:oMath>
                </a14:m>
                <a:r>
                  <a:rPr lang="en-US" sz="2000" dirty="0">
                    <a:solidFill>
                      <a:srgbClr val="000000"/>
                    </a:solidFill>
                    <a:latin typeface="+mj-lt"/>
                  </a:rPr>
                  <a:t>. In such case it would be indifferent to him to invest in the project or to invest in a bank.</a:t>
                </a:r>
              </a:p>
              <a:p>
                <a:pPr lvl="1">
                  <a:buFont typeface="Wingdings" pitchFamily="2" charset="2"/>
                  <a:buChar char="§"/>
                </a:pPr>
                <a:endParaRPr lang="en-US" sz="2000" dirty="0">
                  <a:solidFill>
                    <a:srgbClr val="000000"/>
                  </a:solidFill>
                  <a:latin typeface="+mj-lt"/>
                </a:endParaRPr>
              </a:p>
              <a:p>
                <a:pPr lvl="1">
                  <a:buFont typeface="Wingdings" pitchFamily="2" charset="2"/>
                  <a:buChar char="§"/>
                </a:pPr>
                <a:r>
                  <a:rPr lang="en-US" sz="2000" dirty="0">
                    <a:solidFill>
                      <a:srgbClr val="000000"/>
                    </a:solidFill>
                    <a:latin typeface="+mj-lt"/>
                  </a:rPr>
                  <a:t>If</a:t>
                </a:r>
                <a14:m>
                  <m:oMath xmlns:m="http://schemas.openxmlformats.org/officeDocument/2006/math">
                    <m:r>
                      <a:rPr lang="pt-PT" sz="2000">
                        <a:solidFill>
                          <a:srgbClr val="000000"/>
                        </a:solidFill>
                        <a:latin typeface="Cambria Math" panose="02040503050406030204" pitchFamily="18" charset="0"/>
                      </a:rPr>
                      <m:t> </m:t>
                    </m:r>
                    <m:sSub>
                      <m:sSubPr>
                        <m:ctrlPr>
                          <a:rPr lang="pt-PT" sz="2000" i="1">
                            <a:solidFill>
                              <a:srgbClr val="000000"/>
                            </a:solidFill>
                            <a:latin typeface="Cambria Math" panose="02040503050406030204" pitchFamily="18" charset="0"/>
                          </a:rPr>
                        </m:ctrlPr>
                      </m:sSubPr>
                      <m:e>
                        <m:r>
                          <a:rPr lang="pt-PT" sz="2000" i="1">
                            <a:solidFill>
                              <a:srgbClr val="000000"/>
                            </a:solidFill>
                            <a:latin typeface="Cambria Math" panose="02040503050406030204" pitchFamily="18" charset="0"/>
                          </a:rPr>
                          <m:t>𝑇</m:t>
                        </m:r>
                      </m:e>
                      <m:sub>
                        <m:r>
                          <a:rPr lang="pt-PT" sz="2000" i="1">
                            <a:solidFill>
                              <a:srgbClr val="000000"/>
                            </a:solidFill>
                            <a:latin typeface="Cambria Math" panose="02040503050406030204" pitchFamily="18" charset="0"/>
                          </a:rPr>
                          <m:t>𝑎</m:t>
                        </m:r>
                      </m:sub>
                    </m:sSub>
                    <m:r>
                      <a:rPr lang="pt-PT" sz="2000" i="1">
                        <a:solidFill>
                          <a:srgbClr val="000000"/>
                        </a:solidFill>
                        <a:latin typeface="Cambria Math" panose="02040503050406030204" pitchFamily="18" charset="0"/>
                      </a:rPr>
                      <m:t>&lt;</m:t>
                    </m:r>
                    <m:r>
                      <a:rPr lang="pt-PT" sz="2000" i="1">
                        <a:solidFill>
                          <a:srgbClr val="000000"/>
                        </a:solidFill>
                        <a:latin typeface="Cambria Math" panose="02040503050406030204" pitchFamily="18" charset="0"/>
                      </a:rPr>
                      <m:t>𝐼</m:t>
                    </m:r>
                    <m:r>
                      <a:rPr lang="pt-PT" sz="2000" i="1">
                        <a:solidFill>
                          <a:srgbClr val="000000"/>
                        </a:solidFill>
                        <a:latin typeface="Cambria Math" panose="02040503050406030204" pitchFamily="18" charset="0"/>
                      </a:rPr>
                      <m:t>𝑅</m:t>
                    </m:r>
                    <m:r>
                      <a:rPr lang="pt-PT" sz="2000" i="1">
                        <a:solidFill>
                          <a:srgbClr val="000000"/>
                        </a:solidFill>
                        <a:latin typeface="Cambria Math" panose="02040503050406030204" pitchFamily="18" charset="0"/>
                      </a:rPr>
                      <m:t>𝑅</m:t>
                    </m:r>
                  </m:oMath>
                </a14:m>
                <a:r>
                  <a:rPr lang="en-US" sz="2000" dirty="0">
                    <a:solidFill>
                      <a:srgbClr val="000000"/>
                    </a:solidFill>
                    <a:latin typeface="+mj-lt"/>
                  </a:rPr>
                  <a:t>, then the investor gets more from the project than from somewhere else and the project </a:t>
                </a:r>
                <a:r>
                  <a:rPr lang="en-US" sz="2000" dirty="0" err="1">
                    <a:solidFill>
                      <a:srgbClr val="000000"/>
                    </a:solidFill>
                    <a:latin typeface="+mj-lt"/>
                  </a:rPr>
                  <a:t>shoul</a:t>
                </a:r>
                <a:r>
                  <a:rPr lang="en-US" sz="2000" dirty="0">
                    <a:solidFill>
                      <a:srgbClr val="000000"/>
                    </a:solidFill>
                    <a:latin typeface="+mj-lt"/>
                  </a:rPr>
                  <a:t> go ahead..</a:t>
                </a:r>
              </a:p>
              <a:p>
                <a:pPr lvl="1">
                  <a:buFont typeface="Wingdings" pitchFamily="2" charset="2"/>
                  <a:buChar char="§"/>
                </a:pPr>
                <a:endParaRPr lang="en-US" sz="2000" dirty="0">
                  <a:solidFill>
                    <a:srgbClr val="000000"/>
                  </a:solidFill>
                  <a:latin typeface="+mj-lt"/>
                </a:endParaRPr>
              </a:p>
              <a:p>
                <a:pPr lvl="1">
                  <a:buFont typeface="Wingdings" pitchFamily="2" charset="2"/>
                  <a:buChar char="§"/>
                </a:pPr>
                <a:r>
                  <a:rPr lang="en-US" sz="2000" dirty="0">
                    <a:solidFill>
                      <a:srgbClr val="000000"/>
                    </a:solidFill>
                    <a:latin typeface="+mj-lt"/>
                  </a:rPr>
                  <a:t>If</a:t>
                </a:r>
                <a14:m>
                  <m:oMath xmlns:m="http://schemas.openxmlformats.org/officeDocument/2006/math">
                    <m:r>
                      <a:rPr lang="pt-PT" sz="2000">
                        <a:solidFill>
                          <a:srgbClr val="000000"/>
                        </a:solidFill>
                        <a:latin typeface="Cambria Math" panose="02040503050406030204" pitchFamily="18" charset="0"/>
                      </a:rPr>
                      <m:t> </m:t>
                    </m:r>
                    <m:sSub>
                      <m:sSubPr>
                        <m:ctrlPr>
                          <a:rPr lang="pt-PT" sz="2000" i="1">
                            <a:solidFill>
                              <a:srgbClr val="000000"/>
                            </a:solidFill>
                            <a:latin typeface="Cambria Math" panose="02040503050406030204" pitchFamily="18" charset="0"/>
                          </a:rPr>
                        </m:ctrlPr>
                      </m:sSubPr>
                      <m:e>
                        <m:r>
                          <a:rPr lang="pt-PT" sz="2000" i="1">
                            <a:solidFill>
                              <a:srgbClr val="000000"/>
                            </a:solidFill>
                            <a:latin typeface="Cambria Math" panose="02040503050406030204" pitchFamily="18" charset="0"/>
                          </a:rPr>
                          <m:t>𝑇</m:t>
                        </m:r>
                      </m:e>
                      <m:sub>
                        <m:r>
                          <a:rPr lang="pt-PT" sz="2000" i="1">
                            <a:solidFill>
                              <a:srgbClr val="000000"/>
                            </a:solidFill>
                            <a:latin typeface="Cambria Math" panose="02040503050406030204" pitchFamily="18" charset="0"/>
                          </a:rPr>
                          <m:t>𝑎</m:t>
                        </m:r>
                      </m:sub>
                    </m:sSub>
                    <m:r>
                      <a:rPr lang="pt-PT" sz="2000" i="1">
                        <a:solidFill>
                          <a:srgbClr val="000000"/>
                        </a:solidFill>
                        <a:latin typeface="Cambria Math" panose="02040503050406030204" pitchFamily="18" charset="0"/>
                      </a:rPr>
                      <m:t>&gt;</m:t>
                    </m:r>
                    <m:r>
                      <a:rPr lang="pt-PT" sz="2000" i="1">
                        <a:solidFill>
                          <a:srgbClr val="000000"/>
                        </a:solidFill>
                        <a:latin typeface="Cambria Math" panose="02040503050406030204" pitchFamily="18" charset="0"/>
                      </a:rPr>
                      <m:t>𝐼</m:t>
                    </m:r>
                    <m:r>
                      <a:rPr lang="pt-PT" sz="2000" i="1">
                        <a:solidFill>
                          <a:srgbClr val="000000"/>
                        </a:solidFill>
                        <a:latin typeface="Cambria Math" panose="02040503050406030204" pitchFamily="18" charset="0"/>
                      </a:rPr>
                      <m:t>𝑅</m:t>
                    </m:r>
                    <m:r>
                      <a:rPr lang="pt-PT" sz="2000" i="1">
                        <a:solidFill>
                          <a:srgbClr val="000000"/>
                        </a:solidFill>
                        <a:latin typeface="Cambria Math" panose="02040503050406030204" pitchFamily="18" charset="0"/>
                      </a:rPr>
                      <m:t>𝑅</m:t>
                    </m:r>
                  </m:oMath>
                </a14:m>
                <a:r>
                  <a:rPr lang="en-US" sz="2000" dirty="0">
                    <a:solidFill>
                      <a:srgbClr val="000000"/>
                    </a:solidFill>
                    <a:latin typeface="+mj-lt"/>
                  </a:rPr>
                  <a:t>, then  for the promoter of the project it is better to invest putting the money in a bank at an actualization rate of </a:t>
                </a:r>
                <a14:m>
                  <m:oMath xmlns:m="http://schemas.openxmlformats.org/officeDocument/2006/math">
                    <m:sSub>
                      <m:sSubPr>
                        <m:ctrlPr>
                          <a:rPr lang="pt-PT" sz="2000" i="1">
                            <a:solidFill>
                              <a:srgbClr val="000000"/>
                            </a:solidFill>
                            <a:latin typeface="Cambria Math" panose="02040503050406030204" pitchFamily="18" charset="0"/>
                          </a:rPr>
                        </m:ctrlPr>
                      </m:sSubPr>
                      <m:e>
                        <m:r>
                          <a:rPr lang="pt-PT" sz="2000" i="1">
                            <a:solidFill>
                              <a:srgbClr val="000000"/>
                            </a:solidFill>
                            <a:latin typeface="Cambria Math" panose="02040503050406030204" pitchFamily="18" charset="0"/>
                          </a:rPr>
                          <m:t>𝑇</m:t>
                        </m:r>
                      </m:e>
                      <m:sub>
                        <m:r>
                          <a:rPr lang="pt-PT" sz="2000" i="1">
                            <a:solidFill>
                              <a:srgbClr val="000000"/>
                            </a:solidFill>
                            <a:latin typeface="Cambria Math" panose="02040503050406030204" pitchFamily="18" charset="0"/>
                          </a:rPr>
                          <m:t>𝑎</m:t>
                        </m:r>
                      </m:sub>
                    </m:sSub>
                  </m:oMath>
                </a14:m>
                <a:r>
                  <a:rPr lang="en-US" sz="2000" dirty="0">
                    <a:solidFill>
                      <a:srgbClr val="000000"/>
                    </a:solidFill>
                    <a:latin typeface="+mj-lt"/>
                  </a:rPr>
                  <a:t> or more.</a:t>
                </a:r>
              </a:p>
              <a:p>
                <a:pPr lvl="1">
                  <a:buFont typeface="Wingdings" pitchFamily="2" charset="2"/>
                  <a:buChar char="§"/>
                </a:pPr>
                <a:endParaRPr lang="en-US" sz="1400" b="1" kern="0" dirty="0">
                  <a:solidFill>
                    <a:srgbClr val="000000"/>
                  </a:solidFill>
                  <a:latin typeface="+mj-lt"/>
                </a:endParaRPr>
              </a:p>
            </p:txBody>
          </p:sp>
        </mc:Choice>
        <mc:Fallback>
          <p:sp>
            <p:nvSpPr>
              <p:cNvPr id="40" name="Rectangle 3"/>
              <p:cNvSpPr txBox="1">
                <a:spLocks noRot="1" noChangeAspect="1" noMove="1" noResize="1" noEditPoints="1" noAdjustHandles="1" noChangeArrowheads="1" noChangeShapeType="1" noTextEdit="1"/>
              </p:cNvSpPr>
              <p:nvPr/>
            </p:nvSpPr>
            <p:spPr bwMode="auto">
              <a:xfrm>
                <a:off x="301059" y="1124748"/>
                <a:ext cx="8651875" cy="4680515"/>
              </a:xfrm>
              <a:prstGeom prst="rect">
                <a:avLst/>
              </a:prstGeom>
              <a:blipFill>
                <a:blip r:embed="rId4"/>
                <a:stretch>
                  <a:fillRect l="-704" t="-652" r="-1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PT">
                    <a:noFill/>
                  </a:rPr>
                  <a:t> </a:t>
                </a:r>
              </a:p>
            </p:txBody>
          </p:sp>
        </mc:Fallback>
      </mc:AlternateContent>
      <p:sp>
        <p:nvSpPr>
          <p:cNvPr id="7" name="Rectangle 3">
            <a:extLst>
              <a:ext uri="{FF2B5EF4-FFF2-40B4-BE49-F238E27FC236}">
                <a16:creationId xmlns:a16="http://schemas.microsoft.com/office/drawing/2014/main" id="{C6F641E9-3F22-4F5B-8827-780A0418977E}"/>
              </a:ext>
            </a:extLst>
          </p:cNvPr>
          <p:cNvSpPr txBox="1">
            <a:spLocks noChangeArrowheads="1"/>
          </p:cNvSpPr>
          <p:nvPr/>
        </p:nvSpPr>
        <p:spPr bwMode="auto">
          <a:xfrm>
            <a:off x="312742" y="333376"/>
            <a:ext cx="8651875" cy="50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marL="0" indent="0" algn="ctr" defTabSz="609600">
              <a:spcBef>
                <a:spcPct val="0"/>
              </a:spcBef>
              <a:buNone/>
            </a:pPr>
            <a:r>
              <a:rPr lang="pt-PT" sz="2400" b="1" kern="0" dirty="0" err="1">
                <a:solidFill>
                  <a:srgbClr val="000000"/>
                </a:solidFill>
              </a:rPr>
              <a:t>Engineering</a:t>
            </a:r>
            <a:r>
              <a:rPr lang="pt-PT" sz="2400" b="1" kern="0" dirty="0">
                <a:solidFill>
                  <a:srgbClr val="000000"/>
                </a:solidFill>
              </a:rPr>
              <a:t> </a:t>
            </a:r>
            <a:r>
              <a:rPr lang="pt-PT" sz="2400" b="1" kern="0" dirty="0" err="1">
                <a:solidFill>
                  <a:srgbClr val="000000"/>
                </a:solidFill>
              </a:rPr>
              <a:t>Projects</a:t>
            </a:r>
            <a:r>
              <a:rPr lang="pt-PT" sz="2400" b="1" kern="0" dirty="0">
                <a:solidFill>
                  <a:srgbClr val="000000"/>
                </a:solidFill>
              </a:rPr>
              <a:t> </a:t>
            </a:r>
            <a:r>
              <a:rPr lang="pt-PT" sz="2400" b="1" kern="0" dirty="0" err="1">
                <a:solidFill>
                  <a:srgbClr val="000000"/>
                </a:solidFill>
              </a:rPr>
              <a:t>Profitability</a:t>
            </a:r>
            <a:r>
              <a:rPr lang="pt-PT" sz="2400" b="1" kern="0" dirty="0">
                <a:solidFill>
                  <a:srgbClr val="000000"/>
                </a:solidFill>
              </a:rPr>
              <a:t> </a:t>
            </a:r>
            <a:r>
              <a:rPr lang="pt-PT" sz="2400" b="1" kern="0" dirty="0" err="1">
                <a:solidFill>
                  <a:srgbClr val="000000"/>
                </a:solidFill>
              </a:rPr>
              <a:t>Metrics</a:t>
            </a:r>
            <a:r>
              <a:rPr lang="pt-PT" sz="2400" b="1" kern="0" dirty="0">
                <a:solidFill>
                  <a:srgbClr val="000000"/>
                </a:solidFill>
              </a:rPr>
              <a:t> (5)</a:t>
            </a:r>
            <a:endParaRPr lang="en-US" sz="2400" b="1" kern="0" dirty="0">
              <a:solidFill>
                <a:srgbClr val="000000"/>
              </a:solidFill>
            </a:endParaRPr>
          </a:p>
        </p:txBody>
      </p:sp>
    </p:spTree>
    <p:extLst>
      <p:ext uri="{BB962C8B-B14F-4D97-AF65-F5344CB8AC3E}">
        <p14:creationId xmlns:p14="http://schemas.microsoft.com/office/powerpoint/2010/main" val="238736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69863" y="1641305"/>
            <a:ext cx="8939212"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z="2400" b="1" dirty="0">
                <a:solidFill>
                  <a:srgbClr val="000000"/>
                </a:solidFill>
              </a:rPr>
              <a:t>Phases of an engineering project</a:t>
            </a:r>
          </a:p>
        </p:txBody>
      </p:sp>
      <p:sp>
        <p:nvSpPr>
          <p:cNvPr id="4" name="Rectangle 2">
            <a:extLst>
              <a:ext uri="{FF2B5EF4-FFF2-40B4-BE49-F238E27FC236}">
                <a16:creationId xmlns:a16="http://schemas.microsoft.com/office/drawing/2014/main" id="{067AB4BE-DEDC-4D8F-9A65-C5482C403A0F}"/>
              </a:ext>
            </a:extLst>
          </p:cNvPr>
          <p:cNvSpPr txBox="1">
            <a:spLocks noChangeArrowheads="1"/>
          </p:cNvSpPr>
          <p:nvPr/>
        </p:nvSpPr>
        <p:spPr bwMode="auto">
          <a:xfrm>
            <a:off x="179516" y="615280"/>
            <a:ext cx="8785101" cy="725488"/>
          </a:xfrm>
          <a:prstGeom prst="rect">
            <a:avLst/>
          </a:prstGeom>
          <a:noFill/>
          <a:ln>
            <a:miter lim="800000"/>
            <a:headEnd/>
            <a:tailEnd/>
          </a:ln>
        </p:spPr>
        <p:txBody>
          <a:bodyPr/>
          <a:lstStyle/>
          <a:p>
            <a:pPr algn="ctr" defTabSz="609600">
              <a:defRPr/>
            </a:pPr>
            <a:r>
              <a:rPr lang="pt-PT" sz="3200" b="1" kern="0" dirty="0" err="1">
                <a:solidFill>
                  <a:srgbClr val="000000"/>
                </a:solidFill>
                <a:latin typeface="+mj-lt"/>
                <a:ea typeface="+mj-ea"/>
                <a:cs typeface="+mj-cs"/>
              </a:rPr>
              <a:t>About</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the</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nature</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of</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Engineering</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Projects</a:t>
            </a:r>
            <a:r>
              <a:rPr lang="pt-PT" sz="3200" b="1" kern="0" dirty="0">
                <a:solidFill>
                  <a:srgbClr val="000000"/>
                </a:solidFill>
                <a:latin typeface="+mj-lt"/>
                <a:ea typeface="+mj-ea"/>
                <a:cs typeface="+mj-cs"/>
              </a:rPr>
              <a:t> (2)</a:t>
            </a:r>
            <a:endParaRPr lang="en-US" sz="3200" b="1" kern="0" dirty="0">
              <a:solidFill>
                <a:srgbClr val="000000"/>
              </a:solidFill>
              <a:latin typeface="+mj-lt"/>
              <a:ea typeface="+mj-ea"/>
              <a:cs typeface="+mj-cs"/>
            </a:endParaRPr>
          </a:p>
        </p:txBody>
      </p:sp>
      <p:pic>
        <p:nvPicPr>
          <p:cNvPr id="2" name="Picture 1">
            <a:extLst>
              <a:ext uri="{FF2B5EF4-FFF2-40B4-BE49-F238E27FC236}">
                <a16:creationId xmlns:a16="http://schemas.microsoft.com/office/drawing/2014/main" id="{94C7AB4B-C099-4005-A41F-156682A7FAB5}"/>
              </a:ext>
            </a:extLst>
          </p:cNvPr>
          <p:cNvPicPr>
            <a:picLocks noChangeAspect="1"/>
          </p:cNvPicPr>
          <p:nvPr/>
        </p:nvPicPr>
        <p:blipFill>
          <a:blip r:embed="rId3"/>
          <a:stretch>
            <a:fillRect/>
          </a:stretch>
        </p:blipFill>
        <p:spPr>
          <a:xfrm>
            <a:off x="847725" y="2094258"/>
            <a:ext cx="7448550" cy="4286250"/>
          </a:xfrm>
          <a:prstGeom prst="rect">
            <a:avLst/>
          </a:prstGeom>
        </p:spPr>
      </p:pic>
    </p:spTree>
    <p:extLst>
      <p:ext uri="{BB962C8B-B14F-4D97-AF65-F5344CB8AC3E}">
        <p14:creationId xmlns:p14="http://schemas.microsoft.com/office/powerpoint/2010/main" val="532800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b="1" dirty="0">
                <a:solidFill>
                  <a:srgbClr val="000000"/>
                </a:solidFill>
              </a:rPr>
              <a:t>Payback period</a:t>
            </a:r>
          </a:p>
        </p:txBody>
      </p:sp>
      <mc:AlternateContent xmlns:mc="http://schemas.openxmlformats.org/markup-compatibility/2006">
        <mc:Choice xmlns:a14="http://schemas.microsoft.com/office/drawing/2010/main" Requires="a14">
          <p:sp>
            <p:nvSpPr>
              <p:cNvPr id="43012" name="Rectangle 3"/>
              <p:cNvSpPr>
                <a:spLocks noGrp="1" noChangeArrowheads="1"/>
              </p:cNvSpPr>
              <p:nvPr>
                <p:ph idx="1"/>
              </p:nvPr>
            </p:nvSpPr>
            <p:spPr/>
            <p:txBody>
              <a:bodyPr>
                <a:normAutofit lnSpcReduction="10000"/>
              </a:bodyPr>
              <a:lstStyle/>
              <a:p>
                <a:pPr>
                  <a:lnSpc>
                    <a:spcPct val="90000"/>
                  </a:lnSpc>
                </a:pPr>
                <a:r>
                  <a:rPr lang="en-US" dirty="0">
                    <a:solidFill>
                      <a:srgbClr val="000000"/>
                    </a:solidFill>
                  </a:rPr>
                  <a:t>The period of time taken by the project until the </a:t>
                </a:r>
                <a:r>
                  <a:rPr lang="en-US" dirty="0" err="1">
                    <a:solidFill>
                      <a:srgbClr val="000000"/>
                    </a:solidFill>
                  </a:rPr>
                  <a:t>CashBalance</a:t>
                </a:r>
                <a:r>
                  <a:rPr lang="en-US" dirty="0">
                    <a:solidFill>
                      <a:srgbClr val="000000"/>
                    </a:solidFill>
                  </a:rPr>
                  <a:t> changes from negative to positive is called </a:t>
                </a:r>
                <a:r>
                  <a:rPr lang="pt-PT" i="1" dirty="0" err="1">
                    <a:solidFill>
                      <a:srgbClr val="000000"/>
                    </a:solidFill>
                  </a:rPr>
                  <a:t>payback</a:t>
                </a:r>
                <a:r>
                  <a:rPr lang="pt-PT" i="1" dirty="0">
                    <a:solidFill>
                      <a:srgbClr val="000000"/>
                    </a:solidFill>
                  </a:rPr>
                  <a:t> </a:t>
                </a:r>
                <a:r>
                  <a:rPr lang="pt-PT" i="1" dirty="0" err="1">
                    <a:solidFill>
                      <a:srgbClr val="000000"/>
                    </a:solidFill>
                  </a:rPr>
                  <a:t>period</a:t>
                </a:r>
                <a:r>
                  <a:rPr lang="pt-PT" i="1" dirty="0">
                    <a:solidFill>
                      <a:srgbClr val="000000"/>
                    </a:solidFill>
                  </a:rPr>
                  <a:t>:</a:t>
                </a:r>
                <a:endParaRPr lang="pt-PT" dirty="0">
                  <a:solidFill>
                    <a:srgbClr val="000000"/>
                  </a:solidFill>
                </a:endParaRPr>
              </a:p>
              <a:p>
                <a:pPr marL="0" indent="0">
                  <a:buNone/>
                </a:pPr>
                <a:endParaRPr lang="pt-PT" sz="2000" i="1" dirty="0">
                  <a:solidFill>
                    <a:srgbClr val="000000"/>
                  </a:solidFill>
                  <a:latin typeface="Cambria Math"/>
                </a:endParaRPr>
              </a:p>
              <a:p>
                <a:pPr marL="0" indent="0">
                  <a:buNone/>
                </a:pPr>
                <a14:m>
                  <m:oMathPara xmlns:m="http://schemas.openxmlformats.org/officeDocument/2006/math">
                    <m:oMathParaPr>
                      <m:jc m:val="centerGroup"/>
                    </m:oMathParaPr>
                    <m:oMath xmlns:m="http://schemas.openxmlformats.org/officeDocument/2006/math">
                      <m:r>
                        <a:rPr lang="pt-PT" sz="2000" i="1">
                          <a:solidFill>
                            <a:srgbClr val="000000"/>
                          </a:solidFill>
                          <a:latin typeface="Cambria Math"/>
                        </a:rPr>
                        <m:t>𝑃</m:t>
                      </m:r>
                      <m:r>
                        <a:rPr lang="pt-PT" sz="2000" i="1">
                          <a:solidFill>
                            <a:srgbClr val="000000"/>
                          </a:solidFill>
                          <a:latin typeface="Cambria Math" panose="02040503050406030204" pitchFamily="18" charset="0"/>
                        </a:rPr>
                        <m:t>𝐵𝑃</m:t>
                      </m:r>
                      <m:r>
                        <a:rPr lang="pt-PT" sz="2000" i="1">
                          <a:solidFill>
                            <a:srgbClr val="000000"/>
                          </a:solidFill>
                          <a:latin typeface="Cambria Math" panose="02040503050406030204" pitchFamily="18" charset="0"/>
                        </a:rPr>
                        <m:t>=</m:t>
                      </m:r>
                      <m:r>
                        <a:rPr lang="pt-PT" sz="2000" i="1">
                          <a:solidFill>
                            <a:srgbClr val="000000"/>
                          </a:solidFill>
                          <a:latin typeface="Cambria Math" panose="02040503050406030204" pitchFamily="18" charset="0"/>
                        </a:rPr>
                        <m:t>𝑃</m:t>
                      </m:r>
                      <m:r>
                        <a:rPr lang="pt-PT" sz="2000" i="1">
                          <a:solidFill>
                            <a:srgbClr val="000000"/>
                          </a:solidFill>
                          <a:latin typeface="Cambria Math" panose="02040503050406030204" pitchFamily="18" charset="0"/>
                        </a:rPr>
                        <m:t>:</m:t>
                      </m:r>
                      <m:r>
                        <a:rPr lang="pt-PT" sz="2000" i="1">
                          <a:solidFill>
                            <a:srgbClr val="000000"/>
                          </a:solidFill>
                          <a:latin typeface="Cambria Math"/>
                        </a:rPr>
                        <m:t>𝑁𝑃𝑉</m:t>
                      </m:r>
                      <m:r>
                        <m:rPr>
                          <m:nor/>
                        </m:rPr>
                        <a:rPr lang="en-US" sz="2000">
                          <a:solidFill>
                            <a:srgbClr val="000000"/>
                          </a:solidFill>
                          <a:latin typeface="Cambria Math"/>
                        </a:rPr>
                        <m:t>[</m:t>
                      </m:r>
                      <m:r>
                        <m:rPr>
                          <m:nor/>
                        </m:rPr>
                        <a:rPr lang="en-US" sz="2000" i="1">
                          <a:solidFill>
                            <a:srgbClr val="000000"/>
                          </a:solidFill>
                          <a:latin typeface="Cambria Math"/>
                        </a:rPr>
                        <m:t>F</m:t>
                      </m:r>
                      <m:d>
                        <m:dPr>
                          <m:ctrlPr>
                            <a:rPr lang="en-US" sz="2000" i="1">
                              <a:solidFill>
                                <a:srgbClr val="000000"/>
                              </a:solidFill>
                              <a:latin typeface="Cambria Math" panose="02040503050406030204" pitchFamily="18" charset="0"/>
                            </a:rPr>
                          </m:ctrlPr>
                        </m:dPr>
                        <m:e>
                          <m:r>
                            <a:rPr lang="pt-PT" sz="2000" i="1">
                              <a:solidFill>
                                <a:srgbClr val="000000"/>
                              </a:solidFill>
                              <a:latin typeface="Cambria Math"/>
                            </a:rPr>
                            <m:t>𝑖</m:t>
                          </m:r>
                        </m:e>
                      </m:d>
                      <m:r>
                        <a:rPr lang="pt-PT" sz="2000" i="1">
                          <a:solidFill>
                            <a:srgbClr val="000000"/>
                          </a:solidFill>
                          <a:latin typeface="Cambria Math"/>
                        </a:rPr>
                        <m:t>,</m:t>
                      </m:r>
                      <m:r>
                        <a:rPr lang="pt-PT" sz="2000" i="1" baseline="-25000">
                          <a:solidFill>
                            <a:srgbClr val="000000"/>
                          </a:solidFill>
                          <a:latin typeface="Cambria Math"/>
                        </a:rPr>
                        <m:t>𝑖</m:t>
                      </m:r>
                      <m:r>
                        <a:rPr lang="pt-PT" sz="2000" i="1" baseline="-25000">
                          <a:solidFill>
                            <a:srgbClr val="000000"/>
                          </a:solidFill>
                          <a:latin typeface="Cambria Math"/>
                        </a:rPr>
                        <m:t>=1…</m:t>
                      </m:r>
                      <m:r>
                        <a:rPr lang="pt-PT" sz="2000" i="1" baseline="-25000">
                          <a:solidFill>
                            <a:srgbClr val="000000"/>
                          </a:solidFill>
                          <a:latin typeface="Cambria Math" panose="02040503050406030204" pitchFamily="18" charset="0"/>
                        </a:rPr>
                        <m:t>𝑃</m:t>
                      </m:r>
                      <m:r>
                        <a:rPr lang="pt-PT" sz="2000" i="1">
                          <a:solidFill>
                            <a:srgbClr val="000000"/>
                          </a:solidFill>
                          <a:latin typeface="Cambria Math"/>
                        </a:rPr>
                        <m:t>]</m:t>
                      </m:r>
                      <m:r>
                        <a:rPr lang="pt-PT" sz="2000" i="1">
                          <a:solidFill>
                            <a:srgbClr val="000000"/>
                          </a:solidFill>
                          <a:latin typeface="Cambria Math" panose="02040503050406030204" pitchFamily="18" charset="0"/>
                        </a:rPr>
                        <m:t>&lt;0</m:t>
                      </m:r>
                      <m:r>
                        <a:rPr lang="pt-PT" sz="2000" i="1">
                          <a:solidFill>
                            <a:srgbClr val="000000"/>
                          </a:solidFill>
                          <a:latin typeface="Cambria Math" panose="02040503050406030204" pitchFamily="18" charset="0"/>
                          <a:sym typeface="Symbol" panose="05050102010706020507" pitchFamily="18" charset="2"/>
                        </a:rPr>
                        <m:t></m:t>
                      </m:r>
                      <m:r>
                        <a:rPr lang="pt-PT" sz="2000" i="1">
                          <a:solidFill>
                            <a:srgbClr val="000000"/>
                          </a:solidFill>
                          <a:latin typeface="Cambria Math" panose="02040503050406030204" pitchFamily="18" charset="0"/>
                        </a:rPr>
                        <m:t>&amp;</m:t>
                      </m:r>
                      <m:r>
                        <a:rPr lang="pt-PT" sz="2000" i="1">
                          <a:solidFill>
                            <a:srgbClr val="000000"/>
                          </a:solidFill>
                          <a:latin typeface="Cambria Math" panose="02040503050406030204" pitchFamily="18" charset="0"/>
                          <a:sym typeface="Symbol" panose="05050102010706020507" pitchFamily="18" charset="2"/>
                        </a:rPr>
                        <m:t></m:t>
                      </m:r>
                      <m:r>
                        <a:rPr lang="pt-PT" sz="2000" i="1">
                          <a:solidFill>
                            <a:srgbClr val="000000"/>
                          </a:solidFill>
                          <a:latin typeface="Cambria Math"/>
                        </a:rPr>
                        <m:t>𝑁𝑃𝑉</m:t>
                      </m:r>
                      <m:r>
                        <m:rPr>
                          <m:nor/>
                        </m:rPr>
                        <a:rPr lang="en-US" sz="2000">
                          <a:solidFill>
                            <a:srgbClr val="000000"/>
                          </a:solidFill>
                          <a:latin typeface="Cambria Math"/>
                        </a:rPr>
                        <m:t>[</m:t>
                      </m:r>
                      <m:r>
                        <m:rPr>
                          <m:nor/>
                        </m:rPr>
                        <a:rPr lang="en-US" sz="2000" i="1">
                          <a:solidFill>
                            <a:srgbClr val="000000"/>
                          </a:solidFill>
                          <a:latin typeface="Cambria Math"/>
                        </a:rPr>
                        <m:t>F</m:t>
                      </m:r>
                      <m:d>
                        <m:dPr>
                          <m:ctrlPr>
                            <a:rPr lang="en-US" sz="2000" i="1">
                              <a:solidFill>
                                <a:srgbClr val="000000"/>
                              </a:solidFill>
                              <a:latin typeface="Cambria Math" panose="02040503050406030204" pitchFamily="18" charset="0"/>
                            </a:rPr>
                          </m:ctrlPr>
                        </m:dPr>
                        <m:e>
                          <m:r>
                            <a:rPr lang="pt-PT" sz="2000" i="1">
                              <a:solidFill>
                                <a:srgbClr val="000000"/>
                              </a:solidFill>
                              <a:latin typeface="Cambria Math"/>
                            </a:rPr>
                            <m:t>𝑖</m:t>
                          </m:r>
                        </m:e>
                      </m:d>
                      <m:r>
                        <a:rPr lang="pt-PT" sz="2000" i="1">
                          <a:solidFill>
                            <a:srgbClr val="000000"/>
                          </a:solidFill>
                          <a:latin typeface="Cambria Math"/>
                        </a:rPr>
                        <m:t>,</m:t>
                      </m:r>
                      <m:r>
                        <a:rPr lang="pt-PT" sz="2000" i="1" baseline="-25000">
                          <a:solidFill>
                            <a:srgbClr val="000000"/>
                          </a:solidFill>
                          <a:latin typeface="Cambria Math"/>
                        </a:rPr>
                        <m:t>𝑖</m:t>
                      </m:r>
                      <m:r>
                        <a:rPr lang="pt-PT" sz="2000" i="1" baseline="-25000">
                          <a:solidFill>
                            <a:srgbClr val="000000"/>
                          </a:solidFill>
                          <a:latin typeface="Cambria Math"/>
                        </a:rPr>
                        <m:t>=1…</m:t>
                      </m:r>
                      <m:r>
                        <a:rPr lang="pt-PT" sz="2000" i="1" baseline="-25000">
                          <a:solidFill>
                            <a:srgbClr val="000000"/>
                          </a:solidFill>
                          <a:latin typeface="Cambria Math" panose="02040503050406030204" pitchFamily="18" charset="0"/>
                        </a:rPr>
                        <m:t>𝑃</m:t>
                      </m:r>
                      <m:r>
                        <a:rPr lang="pt-PT" sz="2000" i="1" baseline="-25000">
                          <a:solidFill>
                            <a:srgbClr val="000000"/>
                          </a:solidFill>
                          <a:latin typeface="Cambria Math" panose="02040503050406030204" pitchFamily="18" charset="0"/>
                        </a:rPr>
                        <m:t>+1]&gt;0</m:t>
                      </m:r>
                    </m:oMath>
                  </m:oMathPara>
                </a14:m>
                <a:endParaRPr lang="pt-PT" sz="2000" i="1" dirty="0">
                  <a:solidFill>
                    <a:srgbClr val="000000"/>
                  </a:solidFill>
                  <a:latin typeface="Cambria Math"/>
                </a:endParaRPr>
              </a:p>
              <a:p>
                <a:pPr marL="0" indent="0" algn="ctr">
                  <a:buNone/>
                </a:pPr>
                <a:r>
                  <a:rPr lang="pt-PT" sz="2000" dirty="0" err="1">
                    <a:solidFill>
                      <a:srgbClr val="000000"/>
                    </a:solidFill>
                    <a:latin typeface="Cambria Math"/>
                  </a:rPr>
                  <a:t>or</a:t>
                </a:r>
                <a:endParaRPr lang="pt-PT" sz="2000" dirty="0">
                  <a:solidFill>
                    <a:srgbClr val="000000"/>
                  </a:solidFill>
                  <a:latin typeface="Cambria Math"/>
                </a:endParaRPr>
              </a:p>
              <a:p>
                <a:pPr marL="0" indent="0">
                  <a:buNone/>
                </a:pPr>
                <a14:m>
                  <m:oMathPara xmlns:m="http://schemas.openxmlformats.org/officeDocument/2006/math">
                    <m:oMathParaPr>
                      <m:jc m:val="centerGroup"/>
                    </m:oMathParaPr>
                    <m:oMath xmlns:m="http://schemas.openxmlformats.org/officeDocument/2006/math">
                      <m:r>
                        <a:rPr lang="pt-PT" sz="2000" i="1">
                          <a:solidFill>
                            <a:srgbClr val="000000"/>
                          </a:solidFill>
                          <a:latin typeface="Cambria Math" panose="02040503050406030204" pitchFamily="18" charset="0"/>
                          <a:sym typeface="Symbol" panose="05050102010706020507" pitchFamily="18" charset="2"/>
                        </a:rPr>
                        <m:t></m:t>
                      </m:r>
                      <m:nary>
                        <m:naryPr>
                          <m:chr m:val="∑"/>
                          <m:ctrlPr>
                            <a:rPr lang="pt-PT" sz="2000" i="1">
                              <a:solidFill>
                                <a:schemeClr val="accent5">
                                  <a:lumMod val="10000"/>
                                </a:schemeClr>
                              </a:solidFill>
                              <a:latin typeface="Cambria Math" panose="02040503050406030204" pitchFamily="18" charset="0"/>
                            </a:rPr>
                          </m:ctrlPr>
                        </m:naryPr>
                        <m:sub>
                          <m:r>
                            <m:rPr>
                              <m:brk m:alnAt="23"/>
                            </m:rPr>
                            <a:rPr lang="pt-PT" sz="2000" i="1">
                              <a:solidFill>
                                <a:schemeClr val="accent5">
                                  <a:lumMod val="10000"/>
                                </a:schemeClr>
                              </a:solidFill>
                              <a:latin typeface="Cambria Math" panose="02040503050406030204" pitchFamily="18" charset="0"/>
                            </a:rPr>
                            <m:t>𝑖</m:t>
                          </m:r>
                          <m:r>
                            <a:rPr lang="pt-PT" sz="2000" i="1">
                              <a:solidFill>
                                <a:schemeClr val="accent5">
                                  <a:lumMod val="10000"/>
                                </a:schemeClr>
                              </a:solidFill>
                              <a:latin typeface="Cambria Math" panose="02040503050406030204" pitchFamily="18" charset="0"/>
                            </a:rPr>
                            <m:t>=0</m:t>
                          </m:r>
                        </m:sub>
                        <m:sup>
                          <m:r>
                            <a:rPr lang="pt-PT" sz="2000" i="1">
                              <a:solidFill>
                                <a:schemeClr val="accent5">
                                  <a:lumMod val="10000"/>
                                </a:schemeClr>
                              </a:solidFill>
                              <a:latin typeface="Cambria Math" panose="02040503050406030204" pitchFamily="18" charset="0"/>
                            </a:rPr>
                            <m:t>𝑃</m:t>
                          </m:r>
                        </m:sup>
                        <m:e>
                          <m:f>
                            <m:fPr>
                              <m:ctrlPr>
                                <a:rPr lang="pt-PT" sz="2000" i="1">
                                  <a:solidFill>
                                    <a:srgbClr val="000000"/>
                                  </a:solidFill>
                                  <a:latin typeface="Cambria Math" panose="02040503050406030204" pitchFamily="18" charset="0"/>
                                </a:rPr>
                              </m:ctrlPr>
                            </m:fPr>
                            <m:num>
                              <m:sSub>
                                <m:sSubPr>
                                  <m:ctrlPr>
                                    <a:rPr lang="pt-PT" sz="2000" i="1">
                                      <a:solidFill>
                                        <a:srgbClr val="000000"/>
                                      </a:solidFill>
                                      <a:latin typeface="Cambria Math" panose="02040503050406030204" pitchFamily="18" charset="0"/>
                                    </a:rPr>
                                  </m:ctrlPr>
                                </m:sSubPr>
                                <m:e>
                                  <m:r>
                                    <a:rPr lang="pt-PT" sz="2000" i="1">
                                      <a:solidFill>
                                        <a:srgbClr val="000000"/>
                                      </a:solidFill>
                                      <a:latin typeface="Cambria Math"/>
                                    </a:rPr>
                                    <m:t>𝐹</m:t>
                                  </m:r>
                                </m:e>
                                <m:sub>
                                  <m:r>
                                    <a:rPr lang="pt-PT" sz="2000" i="1">
                                      <a:solidFill>
                                        <a:srgbClr val="000000"/>
                                      </a:solidFill>
                                      <a:latin typeface="Cambria Math"/>
                                    </a:rPr>
                                    <m:t>𝑖</m:t>
                                  </m:r>
                                </m:sub>
                              </m:sSub>
                            </m:num>
                            <m:den>
                              <m:sSup>
                                <m:sSupPr>
                                  <m:ctrlPr>
                                    <a:rPr lang="pt-PT" sz="2000" i="1">
                                      <a:solidFill>
                                        <a:srgbClr val="000000"/>
                                      </a:solidFill>
                                      <a:latin typeface="Cambria Math" panose="02040503050406030204" pitchFamily="18" charset="0"/>
                                    </a:rPr>
                                  </m:ctrlPr>
                                </m:sSupPr>
                                <m:e>
                                  <m:r>
                                    <a:rPr lang="pt-PT" sz="2000" i="1">
                                      <a:solidFill>
                                        <a:srgbClr val="000000"/>
                                      </a:solidFill>
                                      <a:latin typeface="Cambria Math"/>
                                    </a:rPr>
                                    <m:t>(1+</m:t>
                                  </m:r>
                                  <m:sSub>
                                    <m:sSubPr>
                                      <m:ctrlPr>
                                        <a:rPr lang="pt-PT" sz="2000" i="1">
                                          <a:solidFill>
                                            <a:srgbClr val="000000"/>
                                          </a:solidFill>
                                          <a:latin typeface="Cambria Math" panose="02040503050406030204" pitchFamily="18" charset="0"/>
                                        </a:rPr>
                                      </m:ctrlPr>
                                    </m:sSubPr>
                                    <m:e>
                                      <m:r>
                                        <a:rPr lang="pt-PT" sz="2000" i="1">
                                          <a:solidFill>
                                            <a:srgbClr val="000000"/>
                                          </a:solidFill>
                                          <a:latin typeface="Cambria Math" panose="02040503050406030204" pitchFamily="18" charset="0"/>
                                        </a:rPr>
                                        <m:t>𝑇</m:t>
                                      </m:r>
                                    </m:e>
                                    <m:sub>
                                      <m:r>
                                        <a:rPr lang="pt-PT" sz="2000" i="1">
                                          <a:solidFill>
                                            <a:srgbClr val="000000"/>
                                          </a:solidFill>
                                          <a:latin typeface="Cambria Math"/>
                                        </a:rPr>
                                        <m:t>𝑎</m:t>
                                      </m:r>
                                    </m:sub>
                                  </m:sSub>
                                  <m:r>
                                    <a:rPr lang="pt-PT" sz="2000" i="1">
                                      <a:solidFill>
                                        <a:srgbClr val="000000"/>
                                      </a:solidFill>
                                      <a:latin typeface="Cambria Math"/>
                                    </a:rPr>
                                    <m:t>)</m:t>
                                  </m:r>
                                </m:e>
                                <m:sup>
                                  <m:r>
                                    <a:rPr lang="pt-PT" sz="2000" i="1">
                                      <a:solidFill>
                                        <a:srgbClr val="000000"/>
                                      </a:solidFill>
                                      <a:latin typeface="Cambria Math" panose="02040503050406030204" pitchFamily="18" charset="0"/>
                                    </a:rPr>
                                    <m:t>𝑃</m:t>
                                  </m:r>
                                </m:sup>
                              </m:sSup>
                            </m:den>
                          </m:f>
                          <m:r>
                            <a:rPr lang="pt-PT" sz="2000" i="1">
                              <a:solidFill>
                                <a:srgbClr val="000000"/>
                              </a:solidFill>
                              <a:latin typeface="Cambria Math" panose="02040503050406030204" pitchFamily="18" charset="0"/>
                            </a:rPr>
                            <m:t>&lt;0</m:t>
                          </m:r>
                          <m:r>
                            <a:rPr lang="pt-PT" sz="2000" i="1">
                              <a:solidFill>
                                <a:srgbClr val="000000"/>
                              </a:solidFill>
                              <a:latin typeface="Cambria Math" panose="02040503050406030204" pitchFamily="18" charset="0"/>
                              <a:sym typeface="Symbol" panose="05050102010706020507" pitchFamily="18" charset="2"/>
                            </a:rPr>
                            <m:t></m:t>
                          </m:r>
                          <m:r>
                            <a:rPr lang="pt-PT" sz="2000" i="1">
                              <a:solidFill>
                                <a:srgbClr val="000000"/>
                              </a:solidFill>
                              <a:latin typeface="Cambria Math" panose="02040503050406030204" pitchFamily="18" charset="0"/>
                            </a:rPr>
                            <m:t>&amp;</m:t>
                          </m:r>
                          <m:r>
                            <a:rPr lang="pt-PT" sz="2000" i="1">
                              <a:solidFill>
                                <a:srgbClr val="000000"/>
                              </a:solidFill>
                              <a:latin typeface="Cambria Math" panose="02040503050406030204" pitchFamily="18" charset="0"/>
                              <a:sym typeface="Symbol" panose="05050102010706020507" pitchFamily="18" charset="2"/>
                            </a:rPr>
                            <m:t></m:t>
                          </m:r>
                          <m:nary>
                            <m:naryPr>
                              <m:chr m:val="∑"/>
                              <m:ctrlPr>
                                <a:rPr lang="pt-PT" sz="2000" i="1">
                                  <a:solidFill>
                                    <a:schemeClr val="accent5">
                                      <a:lumMod val="10000"/>
                                    </a:schemeClr>
                                  </a:solidFill>
                                  <a:latin typeface="Cambria Math" panose="02040503050406030204" pitchFamily="18" charset="0"/>
                                </a:rPr>
                              </m:ctrlPr>
                            </m:naryPr>
                            <m:sub>
                              <m:r>
                                <m:rPr>
                                  <m:brk m:alnAt="23"/>
                                </m:rPr>
                                <a:rPr lang="pt-PT" sz="2000" i="1">
                                  <a:solidFill>
                                    <a:schemeClr val="accent5">
                                      <a:lumMod val="10000"/>
                                    </a:schemeClr>
                                  </a:solidFill>
                                  <a:latin typeface="Cambria Math" panose="02040503050406030204" pitchFamily="18" charset="0"/>
                                </a:rPr>
                                <m:t>𝑖</m:t>
                              </m:r>
                              <m:r>
                                <a:rPr lang="pt-PT" sz="2000" i="1">
                                  <a:solidFill>
                                    <a:schemeClr val="accent5">
                                      <a:lumMod val="10000"/>
                                    </a:schemeClr>
                                  </a:solidFill>
                                  <a:latin typeface="Cambria Math" panose="02040503050406030204" pitchFamily="18" charset="0"/>
                                </a:rPr>
                                <m:t>=0</m:t>
                              </m:r>
                            </m:sub>
                            <m:sup>
                              <m:r>
                                <a:rPr lang="pt-PT" sz="2000" i="1">
                                  <a:solidFill>
                                    <a:schemeClr val="accent5">
                                      <a:lumMod val="10000"/>
                                    </a:schemeClr>
                                  </a:solidFill>
                                  <a:latin typeface="Cambria Math" panose="02040503050406030204" pitchFamily="18" charset="0"/>
                                </a:rPr>
                                <m:t>𝑃</m:t>
                              </m:r>
                              <m:r>
                                <a:rPr lang="pt-PT" sz="2000" i="1">
                                  <a:solidFill>
                                    <a:schemeClr val="accent5">
                                      <a:lumMod val="10000"/>
                                    </a:schemeClr>
                                  </a:solidFill>
                                  <a:latin typeface="Cambria Math" panose="02040503050406030204" pitchFamily="18" charset="0"/>
                                </a:rPr>
                                <m:t>+1</m:t>
                              </m:r>
                            </m:sup>
                            <m:e>
                              <m:f>
                                <m:fPr>
                                  <m:ctrlPr>
                                    <a:rPr lang="pt-PT" sz="2000" i="1">
                                      <a:solidFill>
                                        <a:srgbClr val="000000"/>
                                      </a:solidFill>
                                      <a:latin typeface="Cambria Math" panose="02040503050406030204" pitchFamily="18" charset="0"/>
                                    </a:rPr>
                                  </m:ctrlPr>
                                </m:fPr>
                                <m:num>
                                  <m:sSub>
                                    <m:sSubPr>
                                      <m:ctrlPr>
                                        <a:rPr lang="pt-PT" sz="2000" i="1">
                                          <a:solidFill>
                                            <a:srgbClr val="000000"/>
                                          </a:solidFill>
                                          <a:latin typeface="Cambria Math" panose="02040503050406030204" pitchFamily="18" charset="0"/>
                                        </a:rPr>
                                      </m:ctrlPr>
                                    </m:sSubPr>
                                    <m:e>
                                      <m:r>
                                        <a:rPr lang="pt-PT" sz="2000" i="1">
                                          <a:solidFill>
                                            <a:srgbClr val="000000"/>
                                          </a:solidFill>
                                          <a:latin typeface="Cambria Math"/>
                                        </a:rPr>
                                        <m:t>𝐹</m:t>
                                      </m:r>
                                    </m:e>
                                    <m:sub>
                                      <m:r>
                                        <a:rPr lang="pt-PT" sz="2000" i="1">
                                          <a:solidFill>
                                            <a:srgbClr val="000000"/>
                                          </a:solidFill>
                                          <a:latin typeface="Cambria Math"/>
                                        </a:rPr>
                                        <m:t>𝑖</m:t>
                                      </m:r>
                                    </m:sub>
                                  </m:sSub>
                                </m:num>
                                <m:den>
                                  <m:sSup>
                                    <m:sSupPr>
                                      <m:ctrlPr>
                                        <a:rPr lang="pt-PT" sz="2000" i="1">
                                          <a:solidFill>
                                            <a:srgbClr val="000000"/>
                                          </a:solidFill>
                                          <a:latin typeface="Cambria Math" panose="02040503050406030204" pitchFamily="18" charset="0"/>
                                        </a:rPr>
                                      </m:ctrlPr>
                                    </m:sSupPr>
                                    <m:e>
                                      <m:r>
                                        <a:rPr lang="pt-PT" sz="2000" i="1">
                                          <a:solidFill>
                                            <a:srgbClr val="000000"/>
                                          </a:solidFill>
                                          <a:latin typeface="Cambria Math"/>
                                        </a:rPr>
                                        <m:t>(1+</m:t>
                                      </m:r>
                                      <m:sSub>
                                        <m:sSubPr>
                                          <m:ctrlPr>
                                            <a:rPr lang="pt-PT" sz="2000" i="1">
                                              <a:solidFill>
                                                <a:srgbClr val="000000"/>
                                              </a:solidFill>
                                              <a:latin typeface="Cambria Math" panose="02040503050406030204" pitchFamily="18" charset="0"/>
                                            </a:rPr>
                                          </m:ctrlPr>
                                        </m:sSubPr>
                                        <m:e>
                                          <m:r>
                                            <a:rPr lang="pt-PT" sz="2000" i="1">
                                              <a:solidFill>
                                                <a:srgbClr val="000000"/>
                                              </a:solidFill>
                                              <a:latin typeface="Cambria Math" panose="02040503050406030204" pitchFamily="18" charset="0"/>
                                            </a:rPr>
                                            <m:t>𝑇</m:t>
                                          </m:r>
                                        </m:e>
                                        <m:sub>
                                          <m:r>
                                            <a:rPr lang="pt-PT" sz="2000" i="1">
                                              <a:solidFill>
                                                <a:srgbClr val="000000"/>
                                              </a:solidFill>
                                              <a:latin typeface="Cambria Math"/>
                                            </a:rPr>
                                            <m:t>𝑎</m:t>
                                          </m:r>
                                        </m:sub>
                                      </m:sSub>
                                      <m:r>
                                        <a:rPr lang="pt-PT" sz="2000" i="1">
                                          <a:solidFill>
                                            <a:srgbClr val="000000"/>
                                          </a:solidFill>
                                          <a:latin typeface="Cambria Math"/>
                                        </a:rPr>
                                        <m:t>)</m:t>
                                      </m:r>
                                    </m:e>
                                    <m:sup>
                                      <m:r>
                                        <a:rPr lang="pt-PT" sz="2000" i="1">
                                          <a:solidFill>
                                            <a:srgbClr val="000000"/>
                                          </a:solidFill>
                                          <a:latin typeface="Cambria Math" panose="02040503050406030204" pitchFamily="18" charset="0"/>
                                        </a:rPr>
                                        <m:t>𝑃</m:t>
                                      </m:r>
                                      <m:r>
                                        <a:rPr lang="pt-PT" sz="2000" i="1">
                                          <a:solidFill>
                                            <a:srgbClr val="000000"/>
                                          </a:solidFill>
                                          <a:latin typeface="Cambria Math" panose="02040503050406030204" pitchFamily="18" charset="0"/>
                                        </a:rPr>
                                        <m:t>+1</m:t>
                                      </m:r>
                                    </m:sup>
                                  </m:sSup>
                                </m:den>
                              </m:f>
                              <m:r>
                                <a:rPr lang="pt-PT" sz="2000" i="1">
                                  <a:solidFill>
                                    <a:srgbClr val="000000"/>
                                  </a:solidFill>
                                  <a:latin typeface="Cambria Math" panose="02040503050406030204" pitchFamily="18" charset="0"/>
                                </a:rPr>
                                <m:t>&gt;0</m:t>
                              </m:r>
                              <m:r>
                                <a:rPr lang="pt-PT" sz="2000" i="1">
                                  <a:solidFill>
                                    <a:srgbClr val="000000"/>
                                  </a:solidFill>
                                  <a:latin typeface="Cambria Math" panose="02040503050406030204" pitchFamily="18" charset="0"/>
                                  <a:sym typeface="Symbol" panose="05050102010706020507" pitchFamily="18" charset="2"/>
                                </a:rPr>
                                <m:t></m:t>
                              </m:r>
                            </m:e>
                          </m:nary>
                        </m:e>
                      </m:nary>
                    </m:oMath>
                  </m:oMathPara>
                </a14:m>
                <a:endParaRPr lang="pt-PT" sz="2400" dirty="0">
                  <a:solidFill>
                    <a:srgbClr val="000000"/>
                  </a:solidFill>
                </a:endParaRPr>
              </a:p>
              <a:p>
                <a:pPr marL="0" indent="0">
                  <a:buNone/>
                </a:pPr>
                <a:endParaRPr lang="en-US" dirty="0">
                  <a:solidFill>
                    <a:srgbClr val="000000"/>
                  </a:solidFill>
                </a:endParaRPr>
              </a:p>
              <a:p>
                <a:pPr>
                  <a:lnSpc>
                    <a:spcPct val="90000"/>
                  </a:lnSpc>
                </a:pPr>
                <a:r>
                  <a:rPr lang="en-US" dirty="0">
                    <a:solidFill>
                      <a:srgbClr val="000000"/>
                    </a:solidFill>
                  </a:rPr>
                  <a:t>Its calculation is simple, but it does not take into account what happens after the recovery period nor does it allow to measure the profitability of the project</a:t>
                </a:r>
                <a:r>
                  <a:rPr lang="pt-PT" dirty="0">
                    <a:solidFill>
                      <a:srgbClr val="000000"/>
                    </a:solidFill>
                  </a:rPr>
                  <a:t>.</a:t>
                </a:r>
                <a:endParaRPr lang="en-US" dirty="0">
                  <a:solidFill>
                    <a:srgbClr val="000000"/>
                  </a:solidFill>
                </a:endParaRPr>
              </a:p>
            </p:txBody>
          </p:sp>
        </mc:Choice>
        <mc:Fallback>
          <p:sp>
            <p:nvSpPr>
              <p:cNvPr id="43012" name="Rectangle 3"/>
              <p:cNvSpPr>
                <a:spLocks noGrp="1" noRot="1" noChangeAspect="1" noMove="1" noResize="1" noEditPoints="1" noAdjustHandles="1" noChangeArrowheads="1" noChangeShapeType="1" noTextEdit="1"/>
              </p:cNvSpPr>
              <p:nvPr>
                <p:ph idx="1"/>
              </p:nvPr>
            </p:nvSpPr>
            <p:spPr>
              <a:blipFill>
                <a:blip r:embed="rId3"/>
                <a:stretch>
                  <a:fillRect l="-1345" t="-2833" r="-2167"/>
                </a:stretch>
              </a:blipFill>
            </p:spPr>
            <p:txBody>
              <a:bodyPr/>
              <a:lstStyle/>
              <a:p>
                <a:r>
                  <a:rPr lang="pt-PT">
                    <a:noFill/>
                  </a:rPr>
                  <a:t> </a:t>
                </a:r>
              </a:p>
            </p:txBody>
          </p:sp>
        </mc:Fallback>
      </mc:AlternateContent>
      <p:sp>
        <p:nvSpPr>
          <p:cNvPr id="48130" name="Marcador de Posição do Número do Diapositivo 4"/>
          <p:cNvSpPr>
            <a:spLocks noGrp="1"/>
          </p:cNvSpPr>
          <p:nvPr>
            <p:ph type="sldNum" sz="quarter" idx="10"/>
          </p:nvPr>
        </p:nvSpPr>
        <p:spPr>
          <a:xfrm>
            <a:off x="7010400" y="6172200"/>
            <a:ext cx="1447800" cy="457200"/>
          </a:xfrm>
        </p:spPr>
        <p:txBody>
          <a:bodyPr/>
          <a:lstStyle/>
          <a:p>
            <a:pPr>
              <a:defRPr/>
            </a:pPr>
            <a:fld id="{EEA199AF-04D1-4B45-85C4-5D226610A219}" type="slidenum">
              <a:rPr lang="en-US" smtClean="0">
                <a:solidFill>
                  <a:srgbClr val="000000"/>
                </a:solidFill>
              </a:rPr>
              <a:pPr>
                <a:defRPr/>
              </a:pPr>
              <a:t>30</a:t>
            </a:fld>
            <a:endParaRPr lang="en-US">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69863" y="561975"/>
            <a:ext cx="8939212"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b="1" dirty="0">
                <a:solidFill>
                  <a:srgbClr val="000000"/>
                </a:solidFill>
              </a:rPr>
              <a:t>Simple Example Reformulated (1)</a:t>
            </a:r>
          </a:p>
        </p:txBody>
      </p:sp>
      <p:sp>
        <p:nvSpPr>
          <p:cNvPr id="16387" name="Rectangle 3"/>
          <p:cNvSpPr>
            <a:spLocks noGrp="1" noChangeArrowheads="1"/>
          </p:cNvSpPr>
          <p:nvPr>
            <p:ph type="body" idx="1"/>
          </p:nvPr>
        </p:nvSpPr>
        <p:spPr>
          <a:xfrm>
            <a:off x="0" y="1196752"/>
            <a:ext cx="8676456" cy="1800200"/>
          </a:xfrm>
        </p:spPr>
        <p:txBody>
          <a:bodyPr/>
          <a:lstStyle/>
          <a:p>
            <a:pPr marL="457200" lvl="1" indent="0">
              <a:buNone/>
            </a:pPr>
            <a:r>
              <a:rPr lang="pt-PT" sz="2000" b="1" dirty="0" err="1">
                <a:solidFill>
                  <a:srgbClr val="000000"/>
                </a:solidFill>
                <a:latin typeface="+mj-lt"/>
              </a:rPr>
              <a:t>It</a:t>
            </a:r>
            <a:r>
              <a:rPr lang="pt-PT" sz="2000" b="1" dirty="0">
                <a:solidFill>
                  <a:srgbClr val="000000"/>
                </a:solidFill>
                <a:latin typeface="+mj-lt"/>
              </a:rPr>
              <a:t> </a:t>
            </a:r>
            <a:r>
              <a:rPr lang="pt-PT" sz="2000" b="1" dirty="0" err="1">
                <a:solidFill>
                  <a:srgbClr val="000000"/>
                </a:solidFill>
                <a:latin typeface="+mj-lt"/>
              </a:rPr>
              <a:t>is</a:t>
            </a:r>
            <a:r>
              <a:rPr lang="pt-PT" sz="2000" b="1" dirty="0">
                <a:solidFill>
                  <a:srgbClr val="000000"/>
                </a:solidFill>
                <a:latin typeface="+mj-lt"/>
              </a:rPr>
              <a:t> </a:t>
            </a:r>
            <a:r>
              <a:rPr lang="pt-PT" sz="2000" b="1" dirty="0" err="1">
                <a:solidFill>
                  <a:srgbClr val="000000"/>
                </a:solidFill>
                <a:latin typeface="+mj-lt"/>
              </a:rPr>
              <a:t>now</a:t>
            </a:r>
            <a:r>
              <a:rPr lang="pt-PT" sz="2000" b="1" dirty="0">
                <a:solidFill>
                  <a:srgbClr val="000000"/>
                </a:solidFill>
                <a:latin typeface="+mj-lt"/>
              </a:rPr>
              <a:t> time to </a:t>
            </a:r>
            <a:r>
              <a:rPr lang="pt-PT" sz="2000" b="1" dirty="0" err="1">
                <a:solidFill>
                  <a:srgbClr val="000000"/>
                </a:solidFill>
                <a:latin typeface="+mj-lt"/>
              </a:rPr>
              <a:t>reformulate</a:t>
            </a:r>
            <a:r>
              <a:rPr lang="pt-PT" sz="2000" b="1" dirty="0">
                <a:solidFill>
                  <a:srgbClr val="000000"/>
                </a:solidFill>
                <a:latin typeface="+mj-lt"/>
              </a:rPr>
              <a:t> </a:t>
            </a:r>
            <a:r>
              <a:rPr lang="pt-PT" sz="2000" b="1" dirty="0" err="1">
                <a:solidFill>
                  <a:srgbClr val="000000"/>
                </a:solidFill>
                <a:latin typeface="+mj-lt"/>
              </a:rPr>
              <a:t>the</a:t>
            </a:r>
            <a:r>
              <a:rPr lang="pt-PT" sz="2000" b="1" dirty="0">
                <a:solidFill>
                  <a:srgbClr val="000000"/>
                </a:solidFill>
                <a:latin typeface="+mj-lt"/>
              </a:rPr>
              <a:t> “</a:t>
            </a:r>
            <a:r>
              <a:rPr lang="pt-PT" sz="2000" b="1" dirty="0" err="1">
                <a:solidFill>
                  <a:srgbClr val="000000"/>
                </a:solidFill>
                <a:latin typeface="+mj-lt"/>
              </a:rPr>
              <a:t>Simple</a:t>
            </a:r>
            <a:r>
              <a:rPr lang="pt-PT" sz="2000" b="1" dirty="0">
                <a:solidFill>
                  <a:srgbClr val="000000"/>
                </a:solidFill>
                <a:latin typeface="+mj-lt"/>
              </a:rPr>
              <a:t> </a:t>
            </a:r>
            <a:r>
              <a:rPr lang="pt-PT" sz="2000" b="1" dirty="0" err="1">
                <a:solidFill>
                  <a:srgbClr val="000000"/>
                </a:solidFill>
                <a:latin typeface="+mj-lt"/>
              </a:rPr>
              <a:t>Example</a:t>
            </a:r>
            <a:r>
              <a:rPr lang="pt-PT" sz="2000" b="1" dirty="0">
                <a:solidFill>
                  <a:srgbClr val="000000"/>
                </a:solidFill>
                <a:latin typeface="+mj-lt"/>
              </a:rPr>
              <a:t>” </a:t>
            </a:r>
            <a:r>
              <a:rPr lang="pt-PT" sz="2000" b="1" dirty="0" err="1">
                <a:solidFill>
                  <a:srgbClr val="000000"/>
                </a:solidFill>
                <a:latin typeface="+mj-lt"/>
              </a:rPr>
              <a:t>considered</a:t>
            </a:r>
            <a:r>
              <a:rPr lang="pt-PT" sz="2000" b="1" dirty="0">
                <a:solidFill>
                  <a:srgbClr val="000000"/>
                </a:solidFill>
                <a:latin typeface="+mj-lt"/>
              </a:rPr>
              <a:t> </a:t>
            </a:r>
            <a:r>
              <a:rPr lang="pt-PT" sz="2000" b="1" dirty="0" err="1">
                <a:solidFill>
                  <a:srgbClr val="000000"/>
                </a:solidFill>
                <a:latin typeface="+mj-lt"/>
              </a:rPr>
              <a:t>previously</a:t>
            </a:r>
            <a:r>
              <a:rPr lang="pt-PT" sz="2000" b="1" dirty="0">
                <a:solidFill>
                  <a:srgbClr val="000000"/>
                </a:solidFill>
                <a:latin typeface="+mj-lt"/>
              </a:rPr>
              <a:t> </a:t>
            </a:r>
            <a:r>
              <a:rPr lang="pt-PT" sz="2000" b="1" dirty="0" err="1">
                <a:solidFill>
                  <a:srgbClr val="000000"/>
                </a:solidFill>
                <a:latin typeface="+mj-lt"/>
              </a:rPr>
              <a:t>taking</a:t>
            </a:r>
            <a:r>
              <a:rPr lang="pt-PT" sz="2000" b="1" dirty="0">
                <a:solidFill>
                  <a:srgbClr val="000000"/>
                </a:solidFill>
                <a:latin typeface="+mj-lt"/>
              </a:rPr>
              <a:t> </a:t>
            </a:r>
            <a:r>
              <a:rPr lang="pt-PT" sz="2000" b="1" dirty="0" err="1">
                <a:solidFill>
                  <a:srgbClr val="000000"/>
                </a:solidFill>
                <a:latin typeface="+mj-lt"/>
              </a:rPr>
              <a:t>into</a:t>
            </a:r>
            <a:r>
              <a:rPr lang="pt-PT" sz="2000" b="1" dirty="0">
                <a:solidFill>
                  <a:srgbClr val="000000"/>
                </a:solidFill>
                <a:latin typeface="+mj-lt"/>
              </a:rPr>
              <a:t> </a:t>
            </a:r>
            <a:r>
              <a:rPr lang="pt-PT" sz="2000" b="1" dirty="0" err="1">
                <a:solidFill>
                  <a:srgbClr val="000000"/>
                </a:solidFill>
                <a:latin typeface="+mj-lt"/>
              </a:rPr>
              <a:t>account</a:t>
            </a:r>
            <a:r>
              <a:rPr lang="pt-PT" sz="2000" b="1" dirty="0">
                <a:solidFill>
                  <a:srgbClr val="000000"/>
                </a:solidFill>
                <a:latin typeface="+mj-lt"/>
              </a:rPr>
              <a:t> </a:t>
            </a:r>
            <a:r>
              <a:rPr lang="pt-PT" sz="2000" b="1" dirty="0" err="1">
                <a:solidFill>
                  <a:srgbClr val="000000"/>
                </a:solidFill>
                <a:latin typeface="+mj-lt"/>
              </a:rPr>
              <a:t>the</a:t>
            </a:r>
            <a:r>
              <a:rPr lang="pt-PT" sz="2000" b="1" dirty="0">
                <a:solidFill>
                  <a:srgbClr val="000000"/>
                </a:solidFill>
                <a:latin typeface="+mj-lt"/>
              </a:rPr>
              <a:t> </a:t>
            </a:r>
            <a:r>
              <a:rPr lang="pt-PT" sz="2000" b="1" dirty="0" err="1">
                <a:solidFill>
                  <a:srgbClr val="000000"/>
                </a:solidFill>
                <a:latin typeface="+mj-lt"/>
              </a:rPr>
              <a:t>effects</a:t>
            </a:r>
            <a:r>
              <a:rPr lang="pt-PT" sz="2000" b="1" dirty="0">
                <a:solidFill>
                  <a:srgbClr val="000000"/>
                </a:solidFill>
                <a:latin typeface="+mj-lt"/>
              </a:rPr>
              <a:t> </a:t>
            </a:r>
            <a:r>
              <a:rPr lang="pt-PT" sz="2000" b="1" dirty="0" err="1">
                <a:solidFill>
                  <a:srgbClr val="000000"/>
                </a:solidFill>
                <a:latin typeface="+mj-lt"/>
              </a:rPr>
              <a:t>of</a:t>
            </a:r>
            <a:r>
              <a:rPr lang="pt-PT" sz="2000" b="1" dirty="0">
                <a:solidFill>
                  <a:srgbClr val="000000"/>
                </a:solidFill>
                <a:latin typeface="+mj-lt"/>
              </a:rPr>
              <a:t> time </a:t>
            </a:r>
            <a:r>
              <a:rPr lang="pt-PT" sz="2000" b="1" dirty="0" err="1">
                <a:solidFill>
                  <a:srgbClr val="000000"/>
                </a:solidFill>
                <a:latin typeface="+mj-lt"/>
              </a:rPr>
              <a:t>over</a:t>
            </a:r>
            <a:r>
              <a:rPr lang="pt-PT" sz="2000" b="1" dirty="0">
                <a:solidFill>
                  <a:srgbClr val="000000"/>
                </a:solidFill>
                <a:latin typeface="+mj-lt"/>
              </a:rPr>
              <a:t> </a:t>
            </a:r>
            <a:r>
              <a:rPr lang="pt-PT" sz="2000" b="1" dirty="0" err="1">
                <a:solidFill>
                  <a:srgbClr val="000000"/>
                </a:solidFill>
                <a:latin typeface="+mj-lt"/>
              </a:rPr>
              <a:t>the</a:t>
            </a:r>
            <a:r>
              <a:rPr lang="pt-PT" sz="2000" b="1" dirty="0">
                <a:solidFill>
                  <a:srgbClr val="000000"/>
                </a:solidFill>
                <a:latin typeface="+mj-lt"/>
              </a:rPr>
              <a:t> </a:t>
            </a:r>
            <a:r>
              <a:rPr lang="pt-PT" sz="2000" b="1" dirty="0" err="1">
                <a:solidFill>
                  <a:srgbClr val="000000"/>
                </a:solidFill>
                <a:latin typeface="+mj-lt"/>
              </a:rPr>
              <a:t>vlue</a:t>
            </a:r>
            <a:r>
              <a:rPr lang="pt-PT" sz="2000" b="1" dirty="0">
                <a:solidFill>
                  <a:srgbClr val="000000"/>
                </a:solidFill>
                <a:latin typeface="+mj-lt"/>
              </a:rPr>
              <a:t> </a:t>
            </a:r>
            <a:r>
              <a:rPr lang="pt-PT" sz="2000" b="1" dirty="0" err="1">
                <a:solidFill>
                  <a:srgbClr val="000000"/>
                </a:solidFill>
                <a:latin typeface="+mj-lt"/>
              </a:rPr>
              <a:t>of</a:t>
            </a:r>
            <a:r>
              <a:rPr lang="pt-PT" sz="2000" b="1" dirty="0">
                <a:solidFill>
                  <a:srgbClr val="000000"/>
                </a:solidFill>
                <a:latin typeface="+mj-lt"/>
              </a:rPr>
              <a:t> Money. </a:t>
            </a:r>
            <a:r>
              <a:rPr lang="pt-PT" sz="2000" b="1" dirty="0" err="1">
                <a:solidFill>
                  <a:srgbClr val="000000"/>
                </a:solidFill>
                <a:latin typeface="+mj-lt"/>
              </a:rPr>
              <a:t>That</a:t>
            </a:r>
            <a:r>
              <a:rPr lang="pt-PT" sz="2000" b="1" dirty="0">
                <a:solidFill>
                  <a:srgbClr val="000000"/>
                </a:solidFill>
                <a:latin typeface="+mj-lt"/>
              </a:rPr>
              <a:t> </a:t>
            </a:r>
            <a:r>
              <a:rPr lang="pt-PT" sz="2000" b="1" dirty="0" err="1">
                <a:solidFill>
                  <a:srgbClr val="000000"/>
                </a:solidFill>
                <a:latin typeface="+mj-lt"/>
              </a:rPr>
              <a:t>is</a:t>
            </a:r>
            <a:r>
              <a:rPr lang="pt-PT" sz="2000" b="1" dirty="0">
                <a:solidFill>
                  <a:srgbClr val="000000"/>
                </a:solidFill>
                <a:latin typeface="+mj-lt"/>
              </a:rPr>
              <a:t> </a:t>
            </a:r>
            <a:r>
              <a:rPr lang="pt-PT" sz="2000" b="1" dirty="0" err="1">
                <a:solidFill>
                  <a:srgbClr val="000000"/>
                </a:solidFill>
                <a:latin typeface="+mj-lt"/>
              </a:rPr>
              <a:t>presented</a:t>
            </a:r>
            <a:r>
              <a:rPr lang="pt-PT" sz="2000" b="1" dirty="0">
                <a:solidFill>
                  <a:srgbClr val="000000"/>
                </a:solidFill>
                <a:latin typeface="+mj-lt"/>
              </a:rPr>
              <a:t> in </a:t>
            </a:r>
            <a:r>
              <a:rPr lang="pt-PT" sz="2000" b="1" dirty="0" err="1">
                <a:solidFill>
                  <a:srgbClr val="000000"/>
                </a:solidFill>
                <a:latin typeface="+mj-lt"/>
              </a:rPr>
              <a:t>the</a:t>
            </a:r>
            <a:r>
              <a:rPr lang="pt-PT" sz="2000" b="1" dirty="0">
                <a:solidFill>
                  <a:srgbClr val="000000"/>
                </a:solidFill>
                <a:latin typeface="+mj-lt"/>
              </a:rPr>
              <a:t> </a:t>
            </a:r>
            <a:r>
              <a:rPr lang="pt-PT" sz="2000" b="1" dirty="0" err="1">
                <a:solidFill>
                  <a:srgbClr val="000000"/>
                </a:solidFill>
                <a:latin typeface="+mj-lt"/>
              </a:rPr>
              <a:t>following</a:t>
            </a:r>
            <a:r>
              <a:rPr lang="pt-PT" sz="2000" b="1" dirty="0">
                <a:solidFill>
                  <a:srgbClr val="000000"/>
                </a:solidFill>
                <a:latin typeface="+mj-lt"/>
              </a:rPr>
              <a:t> </a:t>
            </a:r>
            <a:r>
              <a:rPr lang="pt-PT" sz="2000" b="1" dirty="0" err="1">
                <a:solidFill>
                  <a:srgbClr val="000000"/>
                </a:solidFill>
                <a:latin typeface="+mj-lt"/>
              </a:rPr>
              <a:t>table</a:t>
            </a:r>
            <a:r>
              <a:rPr lang="pt-PT" sz="2000" b="1" dirty="0">
                <a:solidFill>
                  <a:srgbClr val="000000"/>
                </a:solidFill>
                <a:latin typeface="+mj-lt"/>
              </a:rPr>
              <a:t> </a:t>
            </a:r>
            <a:r>
              <a:rPr lang="pt-PT" sz="2000" b="1" dirty="0" err="1">
                <a:solidFill>
                  <a:srgbClr val="000000"/>
                </a:solidFill>
                <a:latin typeface="+mj-lt"/>
              </a:rPr>
              <a:t>assuming</a:t>
            </a:r>
            <a:r>
              <a:rPr lang="pt-PT" sz="2000" b="1" dirty="0">
                <a:solidFill>
                  <a:srgbClr val="000000"/>
                </a:solidFill>
                <a:latin typeface="+mj-lt"/>
              </a:rPr>
              <a:t> </a:t>
            </a:r>
            <a:r>
              <a:rPr lang="pt-PT" sz="2000" b="1" dirty="0" err="1">
                <a:solidFill>
                  <a:srgbClr val="000000"/>
                </a:solidFill>
                <a:latin typeface="+mj-lt"/>
              </a:rPr>
              <a:t>an</a:t>
            </a:r>
            <a:r>
              <a:rPr lang="pt-PT" sz="2000" b="1" dirty="0">
                <a:solidFill>
                  <a:srgbClr val="000000"/>
                </a:solidFill>
                <a:latin typeface="+mj-lt"/>
              </a:rPr>
              <a:t> </a:t>
            </a:r>
            <a:r>
              <a:rPr lang="pt-PT" sz="2000" b="1" dirty="0" err="1">
                <a:solidFill>
                  <a:srgbClr val="000000"/>
                </a:solidFill>
                <a:latin typeface="+mj-lt"/>
              </a:rPr>
              <a:t>actualization</a:t>
            </a:r>
            <a:r>
              <a:rPr lang="pt-PT" sz="2000" b="1" dirty="0">
                <a:solidFill>
                  <a:srgbClr val="000000"/>
                </a:solidFill>
                <a:latin typeface="+mj-lt"/>
              </a:rPr>
              <a:t> rate </a:t>
            </a:r>
            <a:r>
              <a:rPr lang="pt-PT" sz="2000" b="1" dirty="0" err="1">
                <a:solidFill>
                  <a:srgbClr val="000000"/>
                </a:solidFill>
                <a:latin typeface="+mj-lt"/>
              </a:rPr>
              <a:t>of</a:t>
            </a:r>
            <a:r>
              <a:rPr lang="pt-PT" sz="2000" b="1" dirty="0">
                <a:solidFill>
                  <a:srgbClr val="000000"/>
                </a:solidFill>
                <a:latin typeface="+mj-lt"/>
              </a:rPr>
              <a:t> 5%.</a:t>
            </a:r>
          </a:p>
          <a:p>
            <a:pPr marL="457200" lvl="1" indent="0">
              <a:buNone/>
            </a:pPr>
            <a:endParaRPr lang="pt-PT" sz="2000" b="1" dirty="0">
              <a:solidFill>
                <a:srgbClr val="000000"/>
              </a:solidFill>
              <a:latin typeface="+mj-lt"/>
            </a:endParaRPr>
          </a:p>
          <a:p>
            <a:pPr marL="457200" lvl="1" indent="0">
              <a:buNone/>
            </a:pPr>
            <a:endParaRPr lang="pt-PT" sz="2000" b="1" dirty="0">
              <a:solidFill>
                <a:srgbClr val="000000"/>
              </a:solidFill>
              <a:latin typeface="+mj-lt"/>
            </a:endParaRPr>
          </a:p>
          <a:p>
            <a:pPr marL="457200" lvl="1" indent="0">
              <a:buNone/>
            </a:pPr>
            <a:endParaRPr lang="pt-PT" sz="2000" b="1" dirty="0">
              <a:solidFill>
                <a:srgbClr val="000000"/>
              </a:solidFill>
              <a:latin typeface="+mj-lt"/>
            </a:endParaRPr>
          </a:p>
          <a:p>
            <a:pPr marL="457200" lvl="1" indent="0">
              <a:buNone/>
            </a:pPr>
            <a:endParaRPr lang="pt-PT" sz="2000" b="1" dirty="0">
              <a:solidFill>
                <a:srgbClr val="000000"/>
              </a:solidFill>
              <a:latin typeface="+mj-lt"/>
            </a:endParaRPr>
          </a:p>
          <a:p>
            <a:pPr marL="457200" lvl="1" indent="0">
              <a:buNone/>
            </a:pPr>
            <a:endParaRPr lang="pt-PT" sz="2000" b="1" dirty="0">
              <a:solidFill>
                <a:srgbClr val="000000"/>
              </a:solidFill>
              <a:latin typeface="+mj-lt"/>
            </a:endParaRPr>
          </a:p>
          <a:p>
            <a:pPr marL="457200" lvl="1" indent="0">
              <a:buNone/>
            </a:pPr>
            <a:endParaRPr lang="pt-PT" sz="2000" b="1" dirty="0">
              <a:solidFill>
                <a:srgbClr val="000000"/>
              </a:solidFill>
              <a:latin typeface="+mj-lt"/>
            </a:endParaRPr>
          </a:p>
          <a:p>
            <a:pPr marL="457200" lvl="1" indent="0">
              <a:buNone/>
            </a:pPr>
            <a:r>
              <a:rPr lang="pt-PT" sz="2000" b="1" dirty="0">
                <a:solidFill>
                  <a:srgbClr val="000000"/>
                </a:solidFill>
                <a:latin typeface="+mj-lt"/>
              </a:rPr>
              <a:t>In </a:t>
            </a:r>
            <a:r>
              <a:rPr lang="pt-PT" sz="2000" b="1" dirty="0" err="1">
                <a:solidFill>
                  <a:srgbClr val="000000"/>
                </a:solidFill>
                <a:latin typeface="+mj-lt"/>
              </a:rPr>
              <a:t>the</a:t>
            </a:r>
            <a:r>
              <a:rPr lang="pt-PT" sz="2000" b="1" dirty="0">
                <a:solidFill>
                  <a:srgbClr val="000000"/>
                </a:solidFill>
                <a:latin typeface="+mj-lt"/>
              </a:rPr>
              <a:t> </a:t>
            </a:r>
            <a:r>
              <a:rPr lang="pt-PT" sz="2000" b="1" dirty="0" err="1">
                <a:solidFill>
                  <a:srgbClr val="000000"/>
                </a:solidFill>
                <a:latin typeface="+mj-lt"/>
              </a:rPr>
              <a:t>above</a:t>
            </a:r>
            <a:r>
              <a:rPr lang="pt-PT" sz="2000" b="1" dirty="0">
                <a:solidFill>
                  <a:srgbClr val="000000"/>
                </a:solidFill>
                <a:latin typeface="+mj-lt"/>
              </a:rPr>
              <a:t> </a:t>
            </a:r>
            <a:r>
              <a:rPr lang="pt-PT" sz="2000" b="1" dirty="0" err="1">
                <a:solidFill>
                  <a:srgbClr val="000000"/>
                </a:solidFill>
                <a:latin typeface="+mj-lt"/>
              </a:rPr>
              <a:t>table</a:t>
            </a:r>
            <a:r>
              <a:rPr lang="pt-PT" sz="2000" b="1" dirty="0">
                <a:solidFill>
                  <a:srgbClr val="000000"/>
                </a:solidFill>
                <a:latin typeface="+mj-lt"/>
              </a:rPr>
              <a:t> </a:t>
            </a:r>
            <a:r>
              <a:rPr lang="pt-PT" sz="2000" b="1" dirty="0" err="1">
                <a:solidFill>
                  <a:srgbClr val="000000"/>
                </a:solidFill>
                <a:latin typeface="+mj-lt"/>
              </a:rPr>
              <a:t>have</a:t>
            </a:r>
            <a:r>
              <a:rPr lang="pt-PT" sz="2000" b="1" dirty="0">
                <a:solidFill>
                  <a:srgbClr val="000000"/>
                </a:solidFill>
                <a:latin typeface="+mj-lt"/>
              </a:rPr>
              <a:t> </a:t>
            </a:r>
            <a:r>
              <a:rPr lang="pt-PT" sz="2000" b="1" dirty="0" err="1">
                <a:solidFill>
                  <a:srgbClr val="000000"/>
                </a:solidFill>
                <a:latin typeface="+mj-lt"/>
              </a:rPr>
              <a:t>also</a:t>
            </a:r>
            <a:r>
              <a:rPr lang="pt-PT" sz="2000" b="1" dirty="0">
                <a:solidFill>
                  <a:srgbClr val="000000"/>
                </a:solidFill>
                <a:latin typeface="+mj-lt"/>
              </a:rPr>
              <a:t> </a:t>
            </a:r>
            <a:r>
              <a:rPr lang="pt-PT" sz="2000" b="1" dirty="0" err="1">
                <a:solidFill>
                  <a:srgbClr val="000000"/>
                </a:solidFill>
                <a:latin typeface="+mj-lt"/>
              </a:rPr>
              <a:t>been</a:t>
            </a:r>
            <a:r>
              <a:rPr lang="pt-PT" sz="2000" b="1" dirty="0">
                <a:solidFill>
                  <a:srgbClr val="000000"/>
                </a:solidFill>
                <a:latin typeface="+mj-lt"/>
              </a:rPr>
              <a:t> </a:t>
            </a:r>
            <a:r>
              <a:rPr lang="pt-PT" sz="2000" b="1" dirty="0" err="1">
                <a:solidFill>
                  <a:srgbClr val="000000"/>
                </a:solidFill>
                <a:latin typeface="+mj-lt"/>
              </a:rPr>
              <a:t>included</a:t>
            </a:r>
            <a:r>
              <a:rPr lang="pt-PT" sz="2000" b="1" dirty="0">
                <a:solidFill>
                  <a:srgbClr val="000000"/>
                </a:solidFill>
                <a:latin typeface="+mj-lt"/>
              </a:rPr>
              <a:t> </a:t>
            </a:r>
            <a:r>
              <a:rPr lang="pt-PT" sz="2000" b="1" dirty="0" err="1">
                <a:solidFill>
                  <a:srgbClr val="000000"/>
                </a:solidFill>
                <a:latin typeface="+mj-lt"/>
              </a:rPr>
              <a:t>the</a:t>
            </a:r>
            <a:r>
              <a:rPr lang="pt-PT" sz="2000" b="1" dirty="0">
                <a:solidFill>
                  <a:srgbClr val="000000"/>
                </a:solidFill>
                <a:latin typeface="+mj-lt"/>
              </a:rPr>
              <a:t> </a:t>
            </a:r>
            <a:r>
              <a:rPr lang="pt-PT" sz="2000" b="1" dirty="0" err="1">
                <a:solidFill>
                  <a:srgbClr val="000000"/>
                </a:solidFill>
                <a:latin typeface="+mj-lt"/>
              </a:rPr>
              <a:t>values</a:t>
            </a:r>
            <a:r>
              <a:rPr lang="pt-PT" sz="2000" b="1" dirty="0">
                <a:solidFill>
                  <a:srgbClr val="000000"/>
                </a:solidFill>
                <a:latin typeface="+mj-lt"/>
              </a:rPr>
              <a:t> </a:t>
            </a:r>
            <a:r>
              <a:rPr lang="pt-PT" sz="2000" b="1" dirty="0" err="1">
                <a:solidFill>
                  <a:srgbClr val="000000"/>
                </a:solidFill>
                <a:latin typeface="+mj-lt"/>
              </a:rPr>
              <a:t>of</a:t>
            </a:r>
            <a:r>
              <a:rPr lang="pt-PT" sz="2000" b="1" dirty="0">
                <a:solidFill>
                  <a:srgbClr val="000000"/>
                </a:solidFill>
                <a:latin typeface="+mj-lt"/>
              </a:rPr>
              <a:t> NPV (Net </a:t>
            </a:r>
            <a:r>
              <a:rPr lang="pt-PT" sz="2000" b="1" dirty="0" err="1">
                <a:solidFill>
                  <a:srgbClr val="000000"/>
                </a:solidFill>
                <a:latin typeface="+mj-lt"/>
              </a:rPr>
              <a:t>Present</a:t>
            </a:r>
            <a:r>
              <a:rPr lang="pt-PT" sz="2000" b="1" dirty="0">
                <a:solidFill>
                  <a:srgbClr val="000000"/>
                </a:solidFill>
                <a:latin typeface="+mj-lt"/>
              </a:rPr>
              <a:t> </a:t>
            </a:r>
            <a:r>
              <a:rPr lang="pt-PT" sz="2000" b="1" dirty="0" err="1">
                <a:solidFill>
                  <a:srgbClr val="000000"/>
                </a:solidFill>
                <a:latin typeface="+mj-lt"/>
              </a:rPr>
              <a:t>Value</a:t>
            </a:r>
            <a:r>
              <a:rPr lang="pt-PT" sz="2000" b="1" dirty="0">
                <a:solidFill>
                  <a:srgbClr val="000000"/>
                </a:solidFill>
                <a:latin typeface="+mj-lt"/>
              </a:rPr>
              <a:t>), IIR (</a:t>
            </a:r>
            <a:r>
              <a:rPr lang="pt-PT" sz="2000" b="1" dirty="0" err="1">
                <a:solidFill>
                  <a:srgbClr val="000000"/>
                </a:solidFill>
                <a:latin typeface="+mj-lt"/>
              </a:rPr>
              <a:t>Internal</a:t>
            </a:r>
            <a:r>
              <a:rPr lang="pt-PT" sz="2000" b="1" dirty="0">
                <a:solidFill>
                  <a:srgbClr val="000000"/>
                </a:solidFill>
                <a:latin typeface="+mj-lt"/>
              </a:rPr>
              <a:t> Rate </a:t>
            </a:r>
            <a:r>
              <a:rPr lang="pt-PT" sz="2000" b="1" dirty="0" err="1">
                <a:solidFill>
                  <a:srgbClr val="000000"/>
                </a:solidFill>
                <a:latin typeface="+mj-lt"/>
              </a:rPr>
              <a:t>of</a:t>
            </a:r>
            <a:r>
              <a:rPr lang="pt-PT" sz="2000" b="1" dirty="0">
                <a:solidFill>
                  <a:srgbClr val="000000"/>
                </a:solidFill>
                <a:latin typeface="+mj-lt"/>
              </a:rPr>
              <a:t> </a:t>
            </a:r>
            <a:r>
              <a:rPr lang="pt-PT" sz="2000" b="1" dirty="0" err="1">
                <a:solidFill>
                  <a:srgbClr val="000000"/>
                </a:solidFill>
                <a:latin typeface="+mj-lt"/>
              </a:rPr>
              <a:t>Return</a:t>
            </a:r>
            <a:r>
              <a:rPr lang="pt-PT" sz="2000" b="1" dirty="0">
                <a:solidFill>
                  <a:srgbClr val="000000"/>
                </a:solidFill>
                <a:latin typeface="+mj-lt"/>
              </a:rPr>
              <a:t>) and PBP (</a:t>
            </a:r>
            <a:r>
              <a:rPr lang="pt-PT" sz="2000" b="1" dirty="0" err="1">
                <a:solidFill>
                  <a:srgbClr val="000000"/>
                </a:solidFill>
                <a:latin typeface="+mj-lt"/>
              </a:rPr>
              <a:t>Payback</a:t>
            </a:r>
            <a:r>
              <a:rPr lang="pt-PT" sz="2000" b="1" dirty="0">
                <a:solidFill>
                  <a:srgbClr val="000000"/>
                </a:solidFill>
                <a:latin typeface="+mj-lt"/>
              </a:rPr>
              <a:t> </a:t>
            </a:r>
            <a:r>
              <a:rPr lang="pt-PT" sz="2000" b="1" dirty="0" err="1">
                <a:solidFill>
                  <a:srgbClr val="000000"/>
                </a:solidFill>
                <a:latin typeface="+mj-lt"/>
              </a:rPr>
              <a:t>Period</a:t>
            </a:r>
            <a:r>
              <a:rPr lang="pt-PT" sz="2000" b="1" dirty="0">
                <a:solidFill>
                  <a:srgbClr val="000000"/>
                </a:solidFill>
                <a:latin typeface="+mj-lt"/>
              </a:rPr>
              <a:t>)</a:t>
            </a:r>
          </a:p>
        </p:txBody>
      </p:sp>
      <p:sp>
        <p:nvSpPr>
          <p:cNvPr id="5" name="Rectangle 4">
            <a:extLst>
              <a:ext uri="{FF2B5EF4-FFF2-40B4-BE49-F238E27FC236}">
                <a16:creationId xmlns:a16="http://schemas.microsoft.com/office/drawing/2014/main" id="{78A11E9D-ADC8-4358-9691-BC65213D1EE8}"/>
              </a:ext>
            </a:extLst>
          </p:cNvPr>
          <p:cNvSpPr/>
          <p:nvPr/>
        </p:nvSpPr>
        <p:spPr>
          <a:xfrm>
            <a:off x="0" y="5804470"/>
            <a:ext cx="7181849" cy="720197"/>
          </a:xfrm>
          <a:prstGeom prst="rect">
            <a:avLst/>
          </a:prstGeom>
        </p:spPr>
        <p:txBody>
          <a:bodyPr wrap="square">
            <a:spAutoFit/>
          </a:bodyPr>
          <a:lstStyle/>
          <a:p>
            <a:pPr lvl="1" eaLnBrk="0" hangingPunct="0">
              <a:spcBef>
                <a:spcPct val="20000"/>
              </a:spcBef>
              <a:buSzPct val="70000"/>
            </a:pPr>
            <a:r>
              <a:rPr lang="pt-PT" sz="1200" b="1" kern="0" dirty="0">
                <a:solidFill>
                  <a:srgbClr val="000000"/>
                </a:solidFill>
                <a:latin typeface="Arial"/>
              </a:rPr>
              <a:t>Note: </a:t>
            </a:r>
          </a:p>
          <a:p>
            <a:pPr lvl="1" eaLnBrk="0" hangingPunct="0">
              <a:spcBef>
                <a:spcPct val="20000"/>
              </a:spcBef>
              <a:buSzPct val="70000"/>
            </a:pPr>
            <a:r>
              <a:rPr lang="pt-PT" sz="1200" b="1" kern="0" dirty="0" err="1">
                <a:solidFill>
                  <a:srgbClr val="000000"/>
                </a:solidFill>
                <a:latin typeface="Arial"/>
              </a:rPr>
              <a:t>The</a:t>
            </a:r>
            <a:r>
              <a:rPr lang="pt-PT" sz="1200" b="1" kern="0" dirty="0">
                <a:solidFill>
                  <a:srgbClr val="000000"/>
                </a:solidFill>
                <a:latin typeface="Arial"/>
              </a:rPr>
              <a:t> </a:t>
            </a:r>
            <a:r>
              <a:rPr lang="pt-PT" sz="1200" b="1" kern="0" dirty="0" err="1">
                <a:solidFill>
                  <a:srgbClr val="000000"/>
                </a:solidFill>
                <a:latin typeface="Arial"/>
              </a:rPr>
              <a:t>above</a:t>
            </a:r>
            <a:r>
              <a:rPr lang="pt-PT" sz="1200" b="1" kern="0" dirty="0">
                <a:solidFill>
                  <a:srgbClr val="000000"/>
                </a:solidFill>
                <a:latin typeface="Arial"/>
              </a:rPr>
              <a:t> </a:t>
            </a:r>
            <a:r>
              <a:rPr lang="pt-PT" sz="1200" b="1" kern="0" dirty="0" err="1">
                <a:solidFill>
                  <a:srgbClr val="000000"/>
                </a:solidFill>
                <a:latin typeface="Arial"/>
              </a:rPr>
              <a:t>table</a:t>
            </a:r>
            <a:r>
              <a:rPr lang="pt-PT" sz="1200" b="1" kern="0" dirty="0">
                <a:solidFill>
                  <a:srgbClr val="000000"/>
                </a:solidFill>
                <a:latin typeface="Arial"/>
              </a:rPr>
              <a:t>/</a:t>
            </a:r>
            <a:r>
              <a:rPr lang="pt-PT" sz="1200" b="1" kern="0" dirty="0" err="1">
                <a:solidFill>
                  <a:srgbClr val="000000"/>
                </a:solidFill>
                <a:latin typeface="Arial"/>
              </a:rPr>
              <a:t>graph</a:t>
            </a:r>
            <a:r>
              <a:rPr lang="pt-PT" sz="1200" b="1" kern="0" dirty="0">
                <a:solidFill>
                  <a:srgbClr val="000000"/>
                </a:solidFill>
                <a:latin typeface="Arial"/>
              </a:rPr>
              <a:t> comes </a:t>
            </a:r>
            <a:r>
              <a:rPr lang="pt-PT" sz="1200" b="1" kern="0" dirty="0" err="1">
                <a:solidFill>
                  <a:srgbClr val="000000"/>
                </a:solidFill>
                <a:latin typeface="Arial"/>
              </a:rPr>
              <a:t>from</a:t>
            </a:r>
            <a:r>
              <a:rPr lang="pt-PT" sz="1200" b="1" kern="0" dirty="0">
                <a:solidFill>
                  <a:srgbClr val="000000"/>
                </a:solidFill>
                <a:latin typeface="Arial"/>
              </a:rPr>
              <a:t> </a:t>
            </a:r>
            <a:r>
              <a:rPr lang="pt-PT" sz="1200" b="1" kern="0" dirty="0" err="1">
                <a:solidFill>
                  <a:srgbClr val="000000"/>
                </a:solidFill>
                <a:latin typeface="Arial"/>
              </a:rPr>
              <a:t>the</a:t>
            </a:r>
            <a:r>
              <a:rPr lang="pt-PT" sz="1200" b="1" kern="0" dirty="0">
                <a:solidFill>
                  <a:srgbClr val="000000"/>
                </a:solidFill>
                <a:latin typeface="Arial"/>
              </a:rPr>
              <a:t> </a:t>
            </a:r>
            <a:r>
              <a:rPr lang="pt-PT" sz="1200" b="1" kern="0" dirty="0" err="1">
                <a:solidFill>
                  <a:srgbClr val="000000"/>
                </a:solidFill>
                <a:latin typeface="Arial"/>
              </a:rPr>
              <a:t>companion</a:t>
            </a:r>
            <a:r>
              <a:rPr lang="pt-PT" sz="1200" b="1" kern="0" dirty="0">
                <a:solidFill>
                  <a:srgbClr val="000000"/>
                </a:solidFill>
                <a:latin typeface="Arial"/>
              </a:rPr>
              <a:t> </a:t>
            </a:r>
            <a:r>
              <a:rPr lang="pt-PT" sz="1200" b="1" kern="0" dirty="0" err="1">
                <a:solidFill>
                  <a:srgbClr val="000000"/>
                </a:solidFill>
                <a:latin typeface="Arial"/>
              </a:rPr>
              <a:t>Worksheet</a:t>
            </a:r>
            <a:r>
              <a:rPr lang="pt-PT" sz="1200" b="1" kern="0" dirty="0">
                <a:solidFill>
                  <a:srgbClr val="000000"/>
                </a:solidFill>
                <a:latin typeface="Arial"/>
              </a:rPr>
              <a:t>: </a:t>
            </a:r>
          </a:p>
          <a:p>
            <a:pPr lvl="1" eaLnBrk="0" hangingPunct="0">
              <a:spcBef>
                <a:spcPct val="20000"/>
              </a:spcBef>
              <a:buSzPct val="70000"/>
            </a:pPr>
            <a:r>
              <a:rPr lang="pt-PT" sz="1200" b="1" kern="0" dirty="0">
                <a:solidFill>
                  <a:srgbClr val="000000"/>
                </a:solidFill>
                <a:latin typeface="Arial"/>
              </a:rPr>
              <a:t>“Simple_Financial_Analysis_MOD_20191028.xlsx”</a:t>
            </a:r>
            <a:endParaRPr lang="pt-PT" dirty="0"/>
          </a:p>
        </p:txBody>
      </p:sp>
      <p:pic>
        <p:nvPicPr>
          <p:cNvPr id="4" name="Picture 3">
            <a:extLst>
              <a:ext uri="{FF2B5EF4-FFF2-40B4-BE49-F238E27FC236}">
                <a16:creationId xmlns:a16="http://schemas.microsoft.com/office/drawing/2014/main" id="{2E207282-AF6E-4D71-BF3D-760D28184A2D}"/>
              </a:ext>
            </a:extLst>
          </p:cNvPr>
          <p:cNvPicPr>
            <a:picLocks noChangeAspect="1"/>
          </p:cNvPicPr>
          <p:nvPr/>
        </p:nvPicPr>
        <p:blipFill>
          <a:blip r:embed="rId3"/>
          <a:stretch>
            <a:fillRect/>
          </a:stretch>
        </p:blipFill>
        <p:spPr>
          <a:xfrm>
            <a:off x="314325" y="2944880"/>
            <a:ext cx="8515350" cy="1657350"/>
          </a:xfrm>
          <a:prstGeom prst="rect">
            <a:avLst/>
          </a:prstGeom>
        </p:spPr>
      </p:pic>
    </p:spTree>
    <p:extLst>
      <p:ext uri="{BB962C8B-B14F-4D97-AF65-F5344CB8AC3E}">
        <p14:creationId xmlns:p14="http://schemas.microsoft.com/office/powerpoint/2010/main" val="199875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69863" y="561979"/>
            <a:ext cx="8939212"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z="2400" b="1" dirty="0">
                <a:solidFill>
                  <a:srgbClr val="000000"/>
                </a:solidFill>
              </a:rPr>
              <a:t>Simple Example Reformulated (2)</a:t>
            </a:r>
          </a:p>
        </p:txBody>
      </p:sp>
      <p:sp>
        <p:nvSpPr>
          <p:cNvPr id="7" name="Rectangle 3"/>
          <p:cNvSpPr txBox="1">
            <a:spLocks noChangeArrowheads="1"/>
          </p:cNvSpPr>
          <p:nvPr/>
        </p:nvSpPr>
        <p:spPr bwMode="auto">
          <a:xfrm>
            <a:off x="-12762" y="1340768"/>
            <a:ext cx="8532440"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marL="457200" lvl="1" indent="0">
              <a:buNone/>
            </a:pPr>
            <a:r>
              <a:rPr lang="pt-PT" sz="2000" b="1" kern="0" dirty="0" err="1">
                <a:solidFill>
                  <a:srgbClr val="000000"/>
                </a:solidFill>
                <a:latin typeface="+mj-lt"/>
              </a:rPr>
              <a:t>The</a:t>
            </a:r>
            <a:r>
              <a:rPr lang="pt-PT" sz="2000" b="1" kern="0" dirty="0">
                <a:solidFill>
                  <a:srgbClr val="000000"/>
                </a:solidFill>
                <a:latin typeface="+mj-lt"/>
              </a:rPr>
              <a:t> </a:t>
            </a:r>
            <a:r>
              <a:rPr lang="pt-PT" sz="2000" b="1" kern="0" dirty="0" err="1">
                <a:solidFill>
                  <a:srgbClr val="000000"/>
                </a:solidFill>
                <a:latin typeface="+mj-lt"/>
              </a:rPr>
              <a:t>following</a:t>
            </a:r>
            <a:r>
              <a:rPr lang="pt-PT" sz="2000" b="1" kern="0" dirty="0">
                <a:solidFill>
                  <a:srgbClr val="000000"/>
                </a:solidFill>
                <a:latin typeface="+mj-lt"/>
              </a:rPr>
              <a:t> </a:t>
            </a:r>
            <a:r>
              <a:rPr lang="pt-PT" sz="2000" b="1" kern="0" dirty="0" err="1">
                <a:solidFill>
                  <a:srgbClr val="000000"/>
                </a:solidFill>
                <a:latin typeface="+mj-lt"/>
              </a:rPr>
              <a:t>graphic</a:t>
            </a:r>
            <a:r>
              <a:rPr lang="pt-PT" sz="2000" b="1" kern="0" dirty="0">
                <a:solidFill>
                  <a:srgbClr val="000000"/>
                </a:solidFill>
                <a:latin typeface="+mj-lt"/>
              </a:rPr>
              <a:t> compares </a:t>
            </a:r>
            <a:r>
              <a:rPr lang="pt-PT" sz="2000" b="1" kern="0" dirty="0" err="1">
                <a:solidFill>
                  <a:srgbClr val="000000"/>
                </a:solidFill>
                <a:latin typeface="+mj-lt"/>
              </a:rPr>
              <a:t>the</a:t>
            </a:r>
            <a:r>
              <a:rPr lang="pt-PT" sz="2000" b="1" kern="0" dirty="0">
                <a:solidFill>
                  <a:srgbClr val="000000"/>
                </a:solidFill>
                <a:latin typeface="+mj-lt"/>
              </a:rPr>
              <a:t> </a:t>
            </a:r>
            <a:r>
              <a:rPr lang="pt-PT" sz="2000" b="1" kern="0" dirty="0" err="1">
                <a:solidFill>
                  <a:srgbClr val="000000"/>
                </a:solidFill>
                <a:latin typeface="+mj-lt"/>
              </a:rPr>
              <a:t>effects</a:t>
            </a:r>
            <a:r>
              <a:rPr lang="pt-PT" sz="2000" b="1" kern="0" dirty="0">
                <a:solidFill>
                  <a:srgbClr val="000000"/>
                </a:solidFill>
                <a:latin typeface="+mj-lt"/>
              </a:rPr>
              <a:t> </a:t>
            </a:r>
            <a:r>
              <a:rPr lang="pt-PT" sz="2000" b="1" kern="0" dirty="0" err="1">
                <a:solidFill>
                  <a:srgbClr val="000000"/>
                </a:solidFill>
                <a:latin typeface="+mj-lt"/>
              </a:rPr>
              <a:t>on</a:t>
            </a:r>
            <a:r>
              <a:rPr lang="pt-PT" sz="2000" b="1" kern="0" dirty="0">
                <a:solidFill>
                  <a:srgbClr val="000000"/>
                </a:solidFill>
                <a:latin typeface="+mj-lt"/>
              </a:rPr>
              <a:t> </a:t>
            </a:r>
            <a:r>
              <a:rPr lang="pt-PT" sz="2000" b="1" kern="0" dirty="0" err="1">
                <a:solidFill>
                  <a:srgbClr val="000000"/>
                </a:solidFill>
                <a:latin typeface="+mj-lt"/>
              </a:rPr>
              <a:t>CashBalance</a:t>
            </a:r>
            <a:r>
              <a:rPr lang="pt-PT" sz="2000" b="1" kern="0" dirty="0">
                <a:solidFill>
                  <a:srgbClr val="000000"/>
                </a:solidFill>
                <a:latin typeface="+mj-lt"/>
              </a:rPr>
              <a:t> </a:t>
            </a:r>
            <a:r>
              <a:rPr lang="pt-PT" sz="2000" b="1" kern="0" dirty="0" err="1">
                <a:solidFill>
                  <a:srgbClr val="000000"/>
                </a:solidFill>
                <a:latin typeface="+mj-lt"/>
              </a:rPr>
              <a:t>of</a:t>
            </a:r>
            <a:r>
              <a:rPr lang="pt-PT" sz="2000" b="1" kern="0" dirty="0">
                <a:solidFill>
                  <a:srgbClr val="000000"/>
                </a:solidFill>
                <a:latin typeface="+mj-lt"/>
              </a:rPr>
              <a:t> </a:t>
            </a:r>
            <a:r>
              <a:rPr lang="pt-PT" sz="2000" b="1" kern="0" dirty="0" err="1">
                <a:solidFill>
                  <a:srgbClr val="000000"/>
                </a:solidFill>
                <a:latin typeface="+mj-lt"/>
              </a:rPr>
              <a:t>taking</a:t>
            </a:r>
            <a:r>
              <a:rPr lang="pt-PT" sz="2000" b="1" kern="0" dirty="0">
                <a:solidFill>
                  <a:srgbClr val="000000"/>
                </a:solidFill>
                <a:latin typeface="+mj-lt"/>
              </a:rPr>
              <a:t> </a:t>
            </a:r>
            <a:r>
              <a:rPr lang="pt-PT" sz="2000" b="1" kern="0" dirty="0" err="1">
                <a:solidFill>
                  <a:srgbClr val="000000"/>
                </a:solidFill>
                <a:latin typeface="+mj-lt"/>
              </a:rPr>
              <a:t>or</a:t>
            </a:r>
            <a:r>
              <a:rPr lang="pt-PT" sz="2000" b="1" kern="0" dirty="0">
                <a:solidFill>
                  <a:srgbClr val="000000"/>
                </a:solidFill>
                <a:latin typeface="+mj-lt"/>
              </a:rPr>
              <a:t> </a:t>
            </a:r>
            <a:r>
              <a:rPr lang="pt-PT" sz="2000" b="1" kern="0" dirty="0" err="1">
                <a:solidFill>
                  <a:srgbClr val="000000"/>
                </a:solidFill>
                <a:latin typeface="+mj-lt"/>
              </a:rPr>
              <a:t>not</a:t>
            </a:r>
            <a:r>
              <a:rPr lang="pt-PT" sz="2000" b="1" kern="0" dirty="0">
                <a:solidFill>
                  <a:srgbClr val="000000"/>
                </a:solidFill>
                <a:latin typeface="+mj-lt"/>
              </a:rPr>
              <a:t> </a:t>
            </a:r>
            <a:r>
              <a:rPr lang="pt-PT" sz="2000" b="1" kern="0" dirty="0" err="1">
                <a:solidFill>
                  <a:srgbClr val="000000"/>
                </a:solidFill>
                <a:latin typeface="+mj-lt"/>
              </a:rPr>
              <a:t>taking</a:t>
            </a:r>
            <a:r>
              <a:rPr lang="pt-PT" sz="2000" b="1" kern="0" dirty="0">
                <a:solidFill>
                  <a:srgbClr val="000000"/>
                </a:solidFill>
                <a:latin typeface="+mj-lt"/>
              </a:rPr>
              <a:t> </a:t>
            </a:r>
            <a:r>
              <a:rPr lang="pt-PT" sz="2000" b="1" kern="0" dirty="0" err="1">
                <a:solidFill>
                  <a:srgbClr val="000000"/>
                </a:solidFill>
                <a:latin typeface="+mj-lt"/>
              </a:rPr>
              <a:t>into</a:t>
            </a:r>
            <a:r>
              <a:rPr lang="pt-PT" sz="2000" b="1" kern="0" dirty="0">
                <a:solidFill>
                  <a:srgbClr val="000000"/>
                </a:solidFill>
                <a:latin typeface="+mj-lt"/>
              </a:rPr>
              <a:t> </a:t>
            </a:r>
            <a:r>
              <a:rPr lang="pt-PT" sz="2000" b="1" kern="0" dirty="0" err="1">
                <a:solidFill>
                  <a:srgbClr val="000000"/>
                </a:solidFill>
                <a:latin typeface="+mj-lt"/>
              </a:rPr>
              <a:t>account</a:t>
            </a:r>
            <a:r>
              <a:rPr lang="pt-PT" sz="2000" b="1" kern="0" dirty="0">
                <a:solidFill>
                  <a:srgbClr val="000000"/>
                </a:solidFill>
                <a:latin typeface="+mj-lt"/>
              </a:rPr>
              <a:t> </a:t>
            </a:r>
            <a:r>
              <a:rPr lang="pt-PT" sz="2000" b="1" kern="0" dirty="0" err="1">
                <a:solidFill>
                  <a:srgbClr val="000000"/>
                </a:solidFill>
                <a:latin typeface="+mj-lt"/>
              </a:rPr>
              <a:t>the</a:t>
            </a:r>
            <a:r>
              <a:rPr lang="pt-PT" sz="2000" b="1" kern="0" dirty="0">
                <a:solidFill>
                  <a:srgbClr val="000000"/>
                </a:solidFill>
                <a:latin typeface="+mj-lt"/>
              </a:rPr>
              <a:t> </a:t>
            </a:r>
            <a:r>
              <a:rPr lang="pt-PT" sz="2000" b="1" kern="0" dirty="0" err="1">
                <a:solidFill>
                  <a:srgbClr val="000000"/>
                </a:solidFill>
                <a:latin typeface="+mj-lt"/>
              </a:rPr>
              <a:t>effects</a:t>
            </a:r>
            <a:r>
              <a:rPr lang="pt-PT" sz="2000" b="1" kern="0" dirty="0">
                <a:solidFill>
                  <a:srgbClr val="000000"/>
                </a:solidFill>
                <a:latin typeface="+mj-lt"/>
              </a:rPr>
              <a:t> </a:t>
            </a:r>
            <a:r>
              <a:rPr lang="pt-PT" sz="2000" b="1" kern="0" dirty="0" err="1">
                <a:solidFill>
                  <a:srgbClr val="000000"/>
                </a:solidFill>
                <a:latin typeface="+mj-lt"/>
              </a:rPr>
              <a:t>of</a:t>
            </a:r>
            <a:r>
              <a:rPr lang="pt-PT" sz="2000" b="1" kern="0" dirty="0">
                <a:solidFill>
                  <a:srgbClr val="000000"/>
                </a:solidFill>
                <a:latin typeface="+mj-lt"/>
              </a:rPr>
              <a:t> time:</a:t>
            </a:r>
          </a:p>
          <a:p>
            <a:pPr marL="457200" lvl="1" indent="0">
              <a:buNone/>
            </a:pPr>
            <a:endParaRPr lang="pt-PT" sz="2000" b="1" kern="0" dirty="0">
              <a:solidFill>
                <a:srgbClr val="000000"/>
              </a:solidFill>
              <a:latin typeface="+mj-lt"/>
            </a:endParaRPr>
          </a:p>
          <a:p>
            <a:pPr marL="457200" lvl="1" indent="0">
              <a:buNone/>
            </a:pPr>
            <a:endParaRPr lang="pt-PT" sz="2000" b="1" kern="0" dirty="0">
              <a:solidFill>
                <a:srgbClr val="000000"/>
              </a:solidFill>
              <a:latin typeface="+mj-lt"/>
            </a:endParaRPr>
          </a:p>
          <a:p>
            <a:pPr marL="457200" lvl="1" indent="0">
              <a:buNone/>
            </a:pPr>
            <a:endParaRPr lang="pt-PT" sz="2000" b="1" kern="0" dirty="0">
              <a:solidFill>
                <a:srgbClr val="000000"/>
              </a:solidFill>
              <a:latin typeface="+mj-lt"/>
            </a:endParaRPr>
          </a:p>
          <a:p>
            <a:pPr marL="457200" lvl="1" indent="0">
              <a:buNone/>
            </a:pPr>
            <a:endParaRPr lang="pt-PT" sz="2000" b="1" kern="0" dirty="0">
              <a:solidFill>
                <a:srgbClr val="000000"/>
              </a:solidFill>
              <a:latin typeface="+mj-lt"/>
            </a:endParaRPr>
          </a:p>
          <a:p>
            <a:pPr marL="457200" lvl="1" indent="0">
              <a:buNone/>
            </a:pPr>
            <a:endParaRPr lang="pt-PT" sz="2000" b="1" kern="0" dirty="0">
              <a:solidFill>
                <a:srgbClr val="000000"/>
              </a:solidFill>
              <a:latin typeface="+mj-lt"/>
            </a:endParaRPr>
          </a:p>
          <a:p>
            <a:pPr marL="457200" lvl="1" indent="0">
              <a:buNone/>
            </a:pPr>
            <a:endParaRPr lang="pt-PT" sz="2000" b="1" kern="0" dirty="0">
              <a:solidFill>
                <a:srgbClr val="000000"/>
              </a:solidFill>
              <a:latin typeface="+mj-lt"/>
            </a:endParaRPr>
          </a:p>
          <a:p>
            <a:pPr marL="457200" lvl="1" indent="0">
              <a:buNone/>
            </a:pPr>
            <a:endParaRPr lang="pt-PT" sz="2000" b="1" kern="0" dirty="0">
              <a:solidFill>
                <a:srgbClr val="000000"/>
              </a:solidFill>
              <a:latin typeface="+mj-lt"/>
            </a:endParaRPr>
          </a:p>
          <a:p>
            <a:pPr marL="457200" lvl="1" indent="0">
              <a:buNone/>
            </a:pPr>
            <a:endParaRPr lang="pt-PT" sz="2000" b="1" kern="0" dirty="0">
              <a:solidFill>
                <a:srgbClr val="000000"/>
              </a:solidFill>
              <a:latin typeface="+mj-lt"/>
            </a:endParaRPr>
          </a:p>
          <a:p>
            <a:pPr marL="457200" lvl="1" indent="0">
              <a:buNone/>
            </a:pPr>
            <a:r>
              <a:rPr lang="en-US" sz="2000" b="1" kern="0" dirty="0">
                <a:solidFill>
                  <a:srgbClr val="000000"/>
                </a:solidFill>
                <a:latin typeface="+mj-lt"/>
              </a:rPr>
              <a:t>The curves </a:t>
            </a:r>
            <a:r>
              <a:rPr lang="en-US" sz="1600" b="1" kern="0" dirty="0">
                <a:solidFill>
                  <a:srgbClr val="000000"/>
                </a:solidFill>
                <a:latin typeface="+mj-lt"/>
              </a:rPr>
              <a:t>"Accumulated </a:t>
            </a:r>
            <a:r>
              <a:rPr lang="en-US" sz="1600" b="1" kern="0" dirty="0" err="1">
                <a:solidFill>
                  <a:srgbClr val="000000"/>
                </a:solidFill>
                <a:latin typeface="+mj-lt"/>
              </a:rPr>
              <a:t>CashFlow</a:t>
            </a:r>
            <a:r>
              <a:rPr lang="en-US" sz="1600" b="1" kern="0" dirty="0">
                <a:solidFill>
                  <a:srgbClr val="000000"/>
                </a:solidFill>
                <a:latin typeface="+mj-lt"/>
              </a:rPr>
              <a:t>=</a:t>
            </a:r>
            <a:r>
              <a:rPr lang="en-US" sz="1600" b="1" kern="0" dirty="0" err="1">
                <a:solidFill>
                  <a:srgbClr val="000000"/>
                </a:solidFill>
                <a:latin typeface="+mj-lt"/>
              </a:rPr>
              <a:t>CashBalance</a:t>
            </a:r>
            <a:r>
              <a:rPr lang="en-US" sz="1600" b="1" kern="0" dirty="0">
                <a:solidFill>
                  <a:srgbClr val="000000"/>
                </a:solidFill>
                <a:latin typeface="+mj-lt"/>
              </a:rPr>
              <a:t>" </a:t>
            </a:r>
            <a:r>
              <a:rPr lang="en-US" sz="2000" b="1" kern="0" dirty="0">
                <a:solidFill>
                  <a:srgbClr val="000000"/>
                </a:solidFill>
                <a:latin typeface="+mj-lt"/>
              </a:rPr>
              <a:t>and </a:t>
            </a:r>
            <a:r>
              <a:rPr lang="en-US" sz="1600" b="1" kern="0" dirty="0">
                <a:solidFill>
                  <a:srgbClr val="000000"/>
                </a:solidFill>
                <a:latin typeface="+mj-lt"/>
              </a:rPr>
              <a:t>"Discounted Accumulated </a:t>
            </a:r>
            <a:r>
              <a:rPr lang="en-US" sz="1600" b="1" kern="0" dirty="0" err="1">
                <a:solidFill>
                  <a:srgbClr val="000000"/>
                </a:solidFill>
                <a:latin typeface="+mj-lt"/>
              </a:rPr>
              <a:t>CashFlow</a:t>
            </a:r>
            <a:r>
              <a:rPr lang="en-US" sz="1600" b="1" kern="0" dirty="0">
                <a:solidFill>
                  <a:srgbClr val="000000"/>
                </a:solidFill>
                <a:latin typeface="+mj-lt"/>
              </a:rPr>
              <a:t>=Discounted </a:t>
            </a:r>
            <a:r>
              <a:rPr lang="en-US" sz="1600" b="1" kern="0" dirty="0" err="1">
                <a:solidFill>
                  <a:srgbClr val="000000"/>
                </a:solidFill>
                <a:latin typeface="+mj-lt"/>
              </a:rPr>
              <a:t>CashBalance</a:t>
            </a:r>
            <a:r>
              <a:rPr lang="en-US" sz="1600" b="1" kern="0" dirty="0">
                <a:solidFill>
                  <a:srgbClr val="000000"/>
                </a:solidFill>
                <a:latin typeface="+mj-lt"/>
              </a:rPr>
              <a:t>“</a:t>
            </a:r>
            <a:r>
              <a:rPr lang="en-US" sz="2000" b="1" kern="0" dirty="0">
                <a:solidFill>
                  <a:srgbClr val="000000"/>
                </a:solidFill>
                <a:latin typeface="+mj-lt"/>
              </a:rPr>
              <a:t> refer, respectively to not having and having taken into account the effects of time.</a:t>
            </a:r>
            <a:endParaRPr lang="pt-PT" sz="2000" b="1" kern="0" dirty="0">
              <a:solidFill>
                <a:srgbClr val="000000"/>
              </a:solidFill>
              <a:latin typeface="+mj-lt"/>
            </a:endParaRPr>
          </a:p>
          <a:p>
            <a:pPr lvl="1">
              <a:buFont typeface="Wingdings" pitchFamily="2" charset="2"/>
              <a:buChar char="§"/>
            </a:pPr>
            <a:endParaRPr lang="pt-PT" sz="2000" b="1" kern="0" dirty="0">
              <a:solidFill>
                <a:srgbClr val="000000"/>
              </a:solidFill>
              <a:latin typeface="+mj-lt"/>
            </a:endParaRPr>
          </a:p>
          <a:p>
            <a:pPr marL="457200" lvl="1" indent="0">
              <a:buNone/>
            </a:pPr>
            <a:endParaRPr lang="pt-PT" sz="2000" b="1" kern="0" dirty="0">
              <a:solidFill>
                <a:srgbClr val="000000"/>
              </a:solidFill>
              <a:latin typeface="+mj-lt"/>
            </a:endParaRPr>
          </a:p>
        </p:txBody>
      </p:sp>
      <p:pic>
        <p:nvPicPr>
          <p:cNvPr id="3" name="Picture 2">
            <a:extLst>
              <a:ext uri="{FF2B5EF4-FFF2-40B4-BE49-F238E27FC236}">
                <a16:creationId xmlns:a16="http://schemas.microsoft.com/office/drawing/2014/main" id="{18346029-B319-4463-838D-8B82F31C764D}"/>
              </a:ext>
            </a:extLst>
          </p:cNvPr>
          <p:cNvPicPr>
            <a:picLocks noChangeAspect="1"/>
          </p:cNvPicPr>
          <p:nvPr/>
        </p:nvPicPr>
        <p:blipFill>
          <a:blip r:embed="rId3"/>
          <a:stretch>
            <a:fillRect/>
          </a:stretch>
        </p:blipFill>
        <p:spPr>
          <a:xfrm>
            <a:off x="295285" y="2242423"/>
            <a:ext cx="8553429" cy="2505673"/>
          </a:xfrm>
          <a:prstGeom prst="rect">
            <a:avLst/>
          </a:prstGeom>
        </p:spPr>
      </p:pic>
    </p:spTree>
    <p:extLst>
      <p:ext uri="{BB962C8B-B14F-4D97-AF65-F5344CB8AC3E}">
        <p14:creationId xmlns:p14="http://schemas.microsoft.com/office/powerpoint/2010/main" val="3256574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2"/>
          </p:nvPr>
        </p:nvSpPr>
        <p:spPr/>
        <p:txBody>
          <a:bodyPr/>
          <a:lstStyle/>
          <a:p>
            <a:pPr>
              <a:defRPr/>
            </a:pPr>
            <a:fld id="{A1A2522C-0987-4195-A94E-331AFD77A602}" type="slidenum">
              <a:rPr lang="pt-PT" smtClean="0"/>
              <a:pPr>
                <a:defRPr/>
              </a:pPr>
              <a:t>33</a:t>
            </a:fld>
            <a:endParaRPr lang="pt-PT"/>
          </a:p>
        </p:txBody>
      </p:sp>
      <p:sp>
        <p:nvSpPr>
          <p:cNvPr id="35843" name="Text Box 2"/>
          <p:cNvSpPr txBox="1">
            <a:spLocks noChangeArrowheads="1"/>
          </p:cNvSpPr>
          <p:nvPr/>
        </p:nvSpPr>
        <p:spPr bwMode="auto">
          <a:xfrm>
            <a:off x="2546172" y="1844828"/>
            <a:ext cx="3477235" cy="2739211"/>
          </a:xfrm>
          <a:prstGeom prst="rect">
            <a:avLst/>
          </a:prstGeom>
          <a:noFill/>
          <a:ln w="19050">
            <a:noFill/>
            <a:miter lim="800000"/>
            <a:headEnd/>
            <a:tailEnd/>
          </a:ln>
        </p:spPr>
        <p:txBody>
          <a:bodyPr wrap="none">
            <a:spAutoFit/>
          </a:bodyPr>
          <a:lstStyle/>
          <a:p>
            <a:pPr algn="ctr" eaLnBrk="0" hangingPunct="0">
              <a:defRPr/>
            </a:pPr>
            <a:r>
              <a:rPr lang="pt-PT" sz="9600" dirty="0" err="1">
                <a:solidFill>
                  <a:srgbClr val="000000"/>
                </a:solidFill>
                <a:latin typeface="+mj-lt"/>
              </a:rPr>
              <a:t>End</a:t>
            </a:r>
            <a:endParaRPr lang="pt-PT" sz="9600" dirty="0">
              <a:solidFill>
                <a:srgbClr val="000000"/>
              </a:solidFill>
              <a:latin typeface="+mj-lt"/>
            </a:endParaRPr>
          </a:p>
          <a:p>
            <a:pPr algn="ctr" eaLnBrk="0" hangingPunct="0">
              <a:defRPr/>
            </a:pPr>
            <a:r>
              <a:rPr lang="pt-PT" b="1" dirty="0">
                <a:solidFill>
                  <a:srgbClr val="000000"/>
                </a:solidFill>
                <a:latin typeface="+mj-lt"/>
              </a:rPr>
              <a:t>…for </a:t>
            </a:r>
            <a:r>
              <a:rPr lang="pt-PT" b="1" dirty="0" err="1">
                <a:solidFill>
                  <a:srgbClr val="000000"/>
                </a:solidFill>
                <a:latin typeface="+mj-lt"/>
              </a:rPr>
              <a:t>the</a:t>
            </a:r>
            <a:r>
              <a:rPr lang="pt-PT" b="1" dirty="0">
                <a:solidFill>
                  <a:srgbClr val="000000"/>
                </a:solidFill>
                <a:latin typeface="+mj-lt"/>
              </a:rPr>
              <a:t> time </a:t>
            </a:r>
            <a:r>
              <a:rPr lang="pt-PT" b="1" dirty="0" err="1">
                <a:solidFill>
                  <a:srgbClr val="000000"/>
                </a:solidFill>
                <a:latin typeface="+mj-lt"/>
              </a:rPr>
              <a:t>being</a:t>
            </a:r>
            <a:endParaRPr lang="pt-PT" b="1" dirty="0">
              <a:solidFill>
                <a:srgbClr val="000000"/>
              </a:solidFill>
              <a:latin typeface="+mj-lt"/>
            </a:endParaRPr>
          </a:p>
          <a:p>
            <a:pPr algn="ctr" eaLnBrk="0" hangingPunct="0">
              <a:defRPr/>
            </a:pPr>
            <a:endParaRPr lang="pt-PT" dirty="0">
              <a:solidFill>
                <a:schemeClr val="tx2"/>
              </a:solidFill>
              <a:latin typeface="+mj-lt"/>
            </a:endParaRPr>
          </a:p>
          <a:p>
            <a:pPr algn="ctr" eaLnBrk="0" hangingPunct="0">
              <a:defRPr/>
            </a:pPr>
            <a:r>
              <a:rPr lang="pt-PT" sz="4000" b="1" dirty="0">
                <a:solidFill>
                  <a:srgbClr val="FF0000"/>
                </a:solidFill>
                <a:latin typeface="+mj-lt"/>
              </a:rPr>
              <a:t>duarte@ua.pt</a:t>
            </a:r>
            <a:endParaRPr lang="en-GB" b="1" dirty="0">
              <a:solidFill>
                <a:srgbClr val="FF0000"/>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178246" y="1844824"/>
            <a:ext cx="8858250" cy="4536504"/>
          </a:xfrm>
        </p:spPr>
        <p:txBody>
          <a:bodyPr/>
          <a:lstStyle/>
          <a:p>
            <a:pPr>
              <a:spcBef>
                <a:spcPts val="600"/>
              </a:spcBef>
              <a:spcAft>
                <a:spcPts val="600"/>
              </a:spcAft>
            </a:pPr>
            <a:r>
              <a:rPr lang="pt-PT" sz="2000" b="1" dirty="0" err="1">
                <a:solidFill>
                  <a:srgbClr val="000000"/>
                </a:solidFill>
                <a:latin typeface="Arial" pitchFamily="34" charset="0"/>
                <a:cs typeface="Arial" pitchFamily="34" charset="0"/>
              </a:rPr>
              <a:t>Engineering</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projects</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require</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resources</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of</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different</a:t>
            </a:r>
            <a:r>
              <a:rPr lang="pt-PT" sz="2000" b="1" dirty="0">
                <a:solidFill>
                  <a:srgbClr val="000000"/>
                </a:solidFill>
                <a:latin typeface="Arial" pitchFamily="34" charset="0"/>
                <a:cs typeface="Arial" pitchFamily="34" charset="0"/>
              </a:rPr>
              <a:t> </a:t>
            </a:r>
            <a:r>
              <a:rPr lang="pt-PT" sz="2000" b="1" dirty="0" err="1">
                <a:solidFill>
                  <a:srgbClr val="000000"/>
                </a:solidFill>
                <a:latin typeface="Arial" pitchFamily="34" charset="0"/>
                <a:cs typeface="Arial" pitchFamily="34" charset="0"/>
              </a:rPr>
              <a:t>nature</a:t>
            </a:r>
            <a:r>
              <a:rPr lang="pt-PT" sz="2000" b="1" dirty="0">
                <a:solidFill>
                  <a:srgbClr val="000000"/>
                </a:solidFill>
                <a:latin typeface="Arial" pitchFamily="34" charset="0"/>
                <a:cs typeface="Arial" pitchFamily="34" charset="0"/>
              </a:rPr>
              <a:t>:</a:t>
            </a:r>
          </a:p>
          <a:p>
            <a:pPr lvl="1">
              <a:spcBef>
                <a:spcPts val="600"/>
              </a:spcBef>
              <a:spcAft>
                <a:spcPts val="600"/>
              </a:spcAft>
              <a:buFont typeface="Wingdings" pitchFamily="2" charset="2"/>
              <a:buChar char="§"/>
            </a:pPr>
            <a:r>
              <a:rPr lang="pt-PT" sz="1800" b="1" dirty="0" err="1">
                <a:solidFill>
                  <a:srgbClr val="000000"/>
                </a:solidFill>
                <a:latin typeface="Arial" pitchFamily="34" charset="0"/>
                <a:cs typeface="Arial" pitchFamily="34" charset="0"/>
              </a:rPr>
              <a:t>Human</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resources</a:t>
            </a:r>
            <a:r>
              <a:rPr lang="pt-PT" sz="1800" b="1" dirty="0">
                <a:solidFill>
                  <a:srgbClr val="000000"/>
                </a:solidFill>
                <a:latin typeface="Arial" pitchFamily="34" charset="0"/>
                <a:cs typeface="Arial" pitchFamily="34" charset="0"/>
              </a:rPr>
              <a:t>.</a:t>
            </a:r>
          </a:p>
          <a:p>
            <a:pPr lvl="1">
              <a:spcBef>
                <a:spcPts val="600"/>
              </a:spcBef>
              <a:spcAft>
                <a:spcPts val="600"/>
              </a:spcAft>
              <a:buFont typeface="Wingdings" pitchFamily="2" charset="2"/>
              <a:buChar char="§"/>
            </a:pPr>
            <a:r>
              <a:rPr lang="pt-PT" sz="1800" b="1" dirty="0" err="1">
                <a:solidFill>
                  <a:srgbClr val="000000"/>
                </a:solidFill>
                <a:latin typeface="Arial" pitchFamily="34" charset="0"/>
                <a:cs typeface="Arial" pitchFamily="34" charset="0"/>
              </a:rPr>
              <a:t>Equipment</a:t>
            </a:r>
            <a:r>
              <a:rPr lang="pt-PT" sz="1800" b="1" dirty="0">
                <a:solidFill>
                  <a:srgbClr val="000000"/>
                </a:solidFill>
                <a:latin typeface="Arial" pitchFamily="34" charset="0"/>
                <a:cs typeface="Arial" pitchFamily="34" charset="0"/>
              </a:rPr>
              <a:t> (e.g.:  </a:t>
            </a:r>
            <a:r>
              <a:rPr lang="pt-PT" sz="1800" b="1" dirty="0" err="1">
                <a:solidFill>
                  <a:srgbClr val="000000"/>
                </a:solidFill>
                <a:latin typeface="Arial" pitchFamily="34" charset="0"/>
                <a:cs typeface="Arial" pitchFamily="34" charset="0"/>
              </a:rPr>
              <a:t>machinery</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tools</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furniture</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etc</a:t>
            </a:r>
            <a:r>
              <a:rPr lang="pt-PT" sz="1800" b="1" dirty="0">
                <a:solidFill>
                  <a:srgbClr val="000000"/>
                </a:solidFill>
                <a:latin typeface="Arial" pitchFamily="34" charset="0"/>
                <a:cs typeface="Arial" pitchFamily="34" charset="0"/>
              </a:rPr>
              <a:t>).</a:t>
            </a:r>
          </a:p>
          <a:p>
            <a:pPr lvl="1">
              <a:spcBef>
                <a:spcPts val="600"/>
              </a:spcBef>
              <a:spcAft>
                <a:spcPts val="600"/>
              </a:spcAft>
              <a:buFont typeface="Wingdings" pitchFamily="2" charset="2"/>
              <a:buChar char="§"/>
            </a:pPr>
            <a:r>
              <a:rPr lang="pt-PT" sz="1800" b="1" dirty="0">
                <a:solidFill>
                  <a:srgbClr val="000000"/>
                </a:solidFill>
                <a:latin typeface="Arial" pitchFamily="34" charset="0"/>
                <a:cs typeface="Arial" pitchFamily="34" charset="0"/>
              </a:rPr>
              <a:t>Software (</a:t>
            </a:r>
            <a:r>
              <a:rPr lang="pt-PT" sz="1800" b="1" dirty="0" err="1">
                <a:solidFill>
                  <a:srgbClr val="000000"/>
                </a:solidFill>
                <a:latin typeface="Arial" pitchFamily="34" charset="0"/>
                <a:cs typeface="Arial" pitchFamily="34" charset="0"/>
              </a:rPr>
              <a:t>bought</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with</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certain</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usage</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rigths</a:t>
            </a:r>
            <a:r>
              <a:rPr lang="pt-PT" sz="1800" b="1" dirty="0">
                <a:solidFill>
                  <a:srgbClr val="000000"/>
                </a:solidFill>
                <a:latin typeface="Arial" pitchFamily="34" charset="0"/>
                <a:cs typeface="Arial" pitchFamily="34" charset="0"/>
              </a:rPr>
              <a:t>).</a:t>
            </a:r>
          </a:p>
          <a:p>
            <a:pPr lvl="1">
              <a:spcBef>
                <a:spcPts val="600"/>
              </a:spcBef>
              <a:spcAft>
                <a:spcPts val="600"/>
              </a:spcAft>
              <a:buFont typeface="Wingdings" pitchFamily="2" charset="2"/>
              <a:buChar char="§"/>
            </a:pPr>
            <a:r>
              <a:rPr lang="pt-PT" sz="1800" b="1" dirty="0" err="1">
                <a:solidFill>
                  <a:srgbClr val="000000"/>
                </a:solidFill>
                <a:latin typeface="Arial" pitchFamily="34" charset="0"/>
                <a:cs typeface="Arial" pitchFamily="34" charset="0"/>
              </a:rPr>
              <a:t>Buildings</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or</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other</a:t>
            </a:r>
            <a:r>
              <a:rPr lang="pt-PT" sz="1800" b="1" dirty="0">
                <a:solidFill>
                  <a:srgbClr val="000000"/>
                </a:solidFill>
                <a:latin typeface="Arial" pitchFamily="34" charset="0"/>
                <a:cs typeface="Arial" pitchFamily="34" charset="0"/>
              </a:rPr>
              <a:t> real </a:t>
            </a:r>
            <a:r>
              <a:rPr lang="pt-PT" sz="1800" b="1" dirty="0" err="1">
                <a:solidFill>
                  <a:srgbClr val="000000"/>
                </a:solidFill>
                <a:latin typeface="Arial" pitchFamily="34" charset="0"/>
                <a:cs typeface="Arial" pitchFamily="34" charset="0"/>
              </a:rPr>
              <a:t>estate</a:t>
            </a:r>
            <a:r>
              <a:rPr lang="pt-PT" sz="1800" b="1" dirty="0">
                <a:solidFill>
                  <a:srgbClr val="000000"/>
                </a:solidFill>
                <a:latin typeface="Arial" pitchFamily="34" charset="0"/>
                <a:cs typeface="Arial" pitchFamily="34" charset="0"/>
              </a:rPr>
              <a:t> (e.g.: </a:t>
            </a:r>
            <a:r>
              <a:rPr lang="pt-PT" sz="1800" b="1" dirty="0" err="1">
                <a:solidFill>
                  <a:srgbClr val="000000"/>
                </a:solidFill>
                <a:latin typeface="Arial" pitchFamily="34" charset="0"/>
                <a:cs typeface="Arial" pitchFamily="34" charset="0"/>
              </a:rPr>
              <a:t>land</a:t>
            </a:r>
            <a:r>
              <a:rPr lang="pt-PT" sz="1800" b="1" dirty="0">
                <a:solidFill>
                  <a:srgbClr val="000000"/>
                </a:solidFill>
                <a:latin typeface="Arial" pitchFamily="34" charset="0"/>
                <a:cs typeface="Arial" pitchFamily="34" charset="0"/>
              </a:rPr>
              <a:t> to </a:t>
            </a:r>
            <a:r>
              <a:rPr lang="pt-PT" sz="1800" b="1" dirty="0" err="1">
                <a:solidFill>
                  <a:srgbClr val="000000"/>
                </a:solidFill>
                <a:latin typeface="Arial" pitchFamily="34" charset="0"/>
                <a:cs typeface="Arial" pitchFamily="34" charset="0"/>
              </a:rPr>
              <a:t>grow</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crops</a:t>
            </a:r>
            <a:r>
              <a:rPr lang="pt-PT" sz="1800" b="1" dirty="0">
                <a:solidFill>
                  <a:srgbClr val="000000"/>
                </a:solidFill>
                <a:latin typeface="Arial" pitchFamily="34" charset="0"/>
                <a:cs typeface="Arial" pitchFamily="34" charset="0"/>
              </a:rPr>
              <a:t> for </a:t>
            </a:r>
            <a:r>
              <a:rPr lang="pt-PT" sz="1800" b="1" dirty="0" err="1">
                <a:solidFill>
                  <a:srgbClr val="000000"/>
                </a:solidFill>
                <a:latin typeface="Arial" pitchFamily="34" charset="0"/>
                <a:cs typeface="Arial" pitchFamily="34" charset="0"/>
              </a:rPr>
              <a:t>an</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agricultural</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enterprise</a:t>
            </a:r>
            <a:r>
              <a:rPr lang="pt-PT" sz="1800" b="1" dirty="0">
                <a:solidFill>
                  <a:srgbClr val="000000"/>
                </a:solidFill>
                <a:latin typeface="Arial" pitchFamily="34" charset="0"/>
                <a:cs typeface="Arial" pitchFamily="34" charset="0"/>
              </a:rPr>
              <a:t>).</a:t>
            </a:r>
          </a:p>
          <a:p>
            <a:pPr lvl="1">
              <a:spcBef>
                <a:spcPts val="600"/>
              </a:spcBef>
              <a:spcAft>
                <a:spcPts val="600"/>
              </a:spcAft>
              <a:buFont typeface="Wingdings" pitchFamily="2" charset="2"/>
              <a:buChar char="§"/>
            </a:pPr>
            <a:r>
              <a:rPr lang="pt-PT" sz="1800" b="1" dirty="0" err="1">
                <a:solidFill>
                  <a:srgbClr val="000000"/>
                </a:solidFill>
                <a:latin typeface="Arial" pitchFamily="34" charset="0"/>
                <a:cs typeface="Arial" pitchFamily="34" charset="0"/>
              </a:rPr>
              <a:t>Consumables</a:t>
            </a:r>
            <a:r>
              <a:rPr lang="pt-PT" sz="1800" b="1" dirty="0">
                <a:solidFill>
                  <a:srgbClr val="000000"/>
                </a:solidFill>
                <a:latin typeface="Arial" pitchFamily="34" charset="0"/>
                <a:cs typeface="Arial" pitchFamily="34" charset="0"/>
              </a:rPr>
              <a:t> (e.g.: </a:t>
            </a:r>
            <a:r>
              <a:rPr lang="pt-PT" sz="1800" b="1" dirty="0" err="1">
                <a:solidFill>
                  <a:srgbClr val="000000"/>
                </a:solidFill>
                <a:latin typeface="Arial" pitchFamily="34" charset="0"/>
                <a:cs typeface="Arial" pitchFamily="34" charset="0"/>
              </a:rPr>
              <a:t>office</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materials</a:t>
            </a:r>
            <a:r>
              <a:rPr lang="pt-PT" sz="1800" b="1" dirty="0">
                <a:solidFill>
                  <a:srgbClr val="000000"/>
                </a:solidFill>
                <a:latin typeface="Arial" pitchFamily="34" charset="0"/>
                <a:cs typeface="Arial" pitchFamily="34" charset="0"/>
              </a:rPr>
              <a:t>, fuel </a:t>
            </a:r>
            <a:r>
              <a:rPr lang="pt-PT" sz="1800" b="1" dirty="0" err="1">
                <a:solidFill>
                  <a:srgbClr val="000000"/>
                </a:solidFill>
                <a:latin typeface="Arial" pitchFamily="34" charset="0"/>
                <a:cs typeface="Arial" pitchFamily="34" charset="0"/>
              </a:rPr>
              <a:t>bought</a:t>
            </a:r>
            <a:r>
              <a:rPr lang="pt-PT" sz="1800" b="1" dirty="0">
                <a:solidFill>
                  <a:srgbClr val="000000"/>
                </a:solidFill>
                <a:latin typeface="Arial" pitchFamily="34" charset="0"/>
                <a:cs typeface="Arial" pitchFamily="34" charset="0"/>
              </a:rPr>
              <a:t> to </a:t>
            </a:r>
            <a:r>
              <a:rPr lang="pt-PT" sz="1800" b="1" dirty="0" err="1">
                <a:solidFill>
                  <a:srgbClr val="000000"/>
                </a:solidFill>
                <a:latin typeface="Arial" pitchFamily="34" charset="0"/>
                <a:cs typeface="Arial" pitchFamily="34" charset="0"/>
              </a:rPr>
              <a:t>heat</a:t>
            </a:r>
            <a:r>
              <a:rPr lang="pt-PT" sz="1800" b="1" dirty="0">
                <a:solidFill>
                  <a:srgbClr val="000000"/>
                </a:solidFill>
                <a:latin typeface="Arial" pitchFamily="34" charset="0"/>
                <a:cs typeface="Arial" pitchFamily="34" charset="0"/>
              </a:rPr>
              <a:t> a </a:t>
            </a:r>
            <a:r>
              <a:rPr lang="pt-PT" sz="1800" b="1" dirty="0" err="1">
                <a:solidFill>
                  <a:srgbClr val="000000"/>
                </a:solidFill>
                <a:latin typeface="Arial" pitchFamily="34" charset="0"/>
                <a:cs typeface="Arial" pitchFamily="34" charset="0"/>
              </a:rPr>
              <a:t>boiler</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and</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other</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goods</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that</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might</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be</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spent</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or</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wasted</a:t>
            </a:r>
            <a:r>
              <a:rPr lang="pt-PT" sz="1800" b="1" dirty="0">
                <a:solidFill>
                  <a:srgbClr val="000000"/>
                </a:solidFill>
                <a:latin typeface="Arial" pitchFamily="34" charset="0"/>
                <a:cs typeface="Arial" pitchFamily="34" charset="0"/>
              </a:rPr>
              <a:t>).</a:t>
            </a:r>
          </a:p>
          <a:p>
            <a:pPr lvl="1">
              <a:spcBef>
                <a:spcPts val="600"/>
              </a:spcBef>
              <a:spcAft>
                <a:spcPts val="600"/>
              </a:spcAft>
              <a:buFont typeface="Wingdings" pitchFamily="2" charset="2"/>
              <a:buChar char="§"/>
            </a:pPr>
            <a:r>
              <a:rPr lang="pt-PT" sz="1800" b="1" dirty="0" err="1">
                <a:solidFill>
                  <a:srgbClr val="000000"/>
                </a:solidFill>
                <a:latin typeface="Arial" pitchFamily="34" charset="0"/>
                <a:cs typeface="Arial" pitchFamily="34" charset="0"/>
              </a:rPr>
              <a:t>Services</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contracted</a:t>
            </a:r>
            <a:r>
              <a:rPr lang="pt-PT" sz="1800" b="1" dirty="0">
                <a:solidFill>
                  <a:srgbClr val="000000"/>
                </a:solidFill>
                <a:latin typeface="Arial" pitchFamily="34" charset="0"/>
                <a:cs typeface="Arial" pitchFamily="34" charset="0"/>
              </a:rPr>
              <a:t> to </a:t>
            </a:r>
            <a:r>
              <a:rPr lang="pt-PT" sz="1800" b="1" dirty="0" err="1">
                <a:solidFill>
                  <a:srgbClr val="000000"/>
                </a:solidFill>
                <a:latin typeface="Arial" pitchFamily="34" charset="0"/>
                <a:cs typeface="Arial" pitchFamily="34" charset="0"/>
              </a:rPr>
              <a:t>third</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parties</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such</a:t>
            </a:r>
            <a:r>
              <a:rPr lang="pt-PT" sz="1800" b="1" dirty="0">
                <a:solidFill>
                  <a:srgbClr val="000000"/>
                </a:solidFill>
                <a:latin typeface="Arial" pitchFamily="34" charset="0"/>
                <a:cs typeface="Arial" pitchFamily="34" charset="0"/>
              </a:rPr>
              <a:t> as </a:t>
            </a:r>
            <a:r>
              <a:rPr lang="pt-PT" sz="1800" b="1" dirty="0" err="1">
                <a:solidFill>
                  <a:srgbClr val="000000"/>
                </a:solidFill>
                <a:latin typeface="Arial" pitchFamily="34" charset="0"/>
                <a:cs typeface="Arial" pitchFamily="34" charset="0"/>
              </a:rPr>
              <a:t>energy</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and</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communications</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provision</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cleaning</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maintenance</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etc</a:t>
            </a:r>
            <a:r>
              <a:rPr lang="pt-PT" sz="1800" b="1" dirty="0">
                <a:solidFill>
                  <a:srgbClr val="000000"/>
                </a:solidFill>
                <a:latin typeface="Arial" pitchFamily="34" charset="0"/>
                <a:cs typeface="Arial" pitchFamily="34" charset="0"/>
              </a:rPr>
              <a:t>).</a:t>
            </a:r>
          </a:p>
          <a:p>
            <a:pPr lvl="1">
              <a:spcBef>
                <a:spcPts val="600"/>
              </a:spcBef>
              <a:spcAft>
                <a:spcPts val="600"/>
              </a:spcAft>
              <a:buFont typeface="Wingdings" pitchFamily="2" charset="2"/>
              <a:buChar char="§"/>
            </a:pPr>
            <a:r>
              <a:rPr lang="pt-PT" sz="1800" b="1" dirty="0" err="1">
                <a:solidFill>
                  <a:srgbClr val="000000"/>
                </a:solidFill>
                <a:latin typeface="Arial" pitchFamily="34" charset="0"/>
                <a:cs typeface="Arial" pitchFamily="34" charset="0"/>
              </a:rPr>
              <a:t>Licences</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and</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other</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rights</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patents</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authorship</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rights</a:t>
            </a:r>
            <a:r>
              <a:rPr lang="pt-PT" sz="1800" b="1" dirty="0">
                <a:solidFill>
                  <a:srgbClr val="000000"/>
                </a:solidFill>
                <a:latin typeface="Arial" pitchFamily="34" charset="0"/>
                <a:cs typeface="Arial" pitchFamily="34" charset="0"/>
              </a:rPr>
              <a:t>, </a:t>
            </a:r>
            <a:r>
              <a:rPr lang="pt-PT" sz="1800" b="1" dirty="0" err="1">
                <a:solidFill>
                  <a:srgbClr val="000000"/>
                </a:solidFill>
                <a:latin typeface="Arial" pitchFamily="34" charset="0"/>
                <a:cs typeface="Arial" pitchFamily="34" charset="0"/>
              </a:rPr>
              <a:t>etc</a:t>
            </a:r>
            <a:r>
              <a:rPr lang="pt-PT" sz="1800" b="1" dirty="0">
                <a:solidFill>
                  <a:srgbClr val="000000"/>
                </a:solidFill>
                <a:latin typeface="Arial" pitchFamily="34" charset="0"/>
                <a:cs typeface="Arial" pitchFamily="34" charset="0"/>
              </a:rPr>
              <a:t>).</a:t>
            </a:r>
          </a:p>
        </p:txBody>
      </p:sp>
      <p:sp>
        <p:nvSpPr>
          <p:cNvPr id="4" name="Rectangle 2">
            <a:extLst>
              <a:ext uri="{FF2B5EF4-FFF2-40B4-BE49-F238E27FC236}">
                <a16:creationId xmlns:a16="http://schemas.microsoft.com/office/drawing/2014/main" id="{392767D2-B76F-429D-BC44-51E3840037C1}"/>
              </a:ext>
            </a:extLst>
          </p:cNvPr>
          <p:cNvSpPr txBox="1">
            <a:spLocks noChangeArrowheads="1"/>
          </p:cNvSpPr>
          <p:nvPr/>
        </p:nvSpPr>
        <p:spPr bwMode="auto">
          <a:xfrm>
            <a:off x="179516" y="615280"/>
            <a:ext cx="8785101" cy="725488"/>
          </a:xfrm>
          <a:prstGeom prst="rect">
            <a:avLst/>
          </a:prstGeom>
          <a:noFill/>
          <a:ln>
            <a:miter lim="800000"/>
            <a:headEnd/>
            <a:tailEnd/>
          </a:ln>
        </p:spPr>
        <p:txBody>
          <a:bodyPr/>
          <a:lstStyle/>
          <a:p>
            <a:pPr algn="ctr" defTabSz="609600">
              <a:defRPr/>
            </a:pPr>
            <a:r>
              <a:rPr lang="pt-PT" sz="3200" b="1" kern="0" dirty="0" err="1">
                <a:solidFill>
                  <a:srgbClr val="000000"/>
                </a:solidFill>
                <a:latin typeface="+mj-lt"/>
                <a:ea typeface="+mj-ea"/>
                <a:cs typeface="+mj-cs"/>
              </a:rPr>
              <a:t>About</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the</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nature</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of</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Engineering</a:t>
            </a:r>
            <a:r>
              <a:rPr lang="pt-PT" sz="3200" b="1" kern="0" dirty="0">
                <a:solidFill>
                  <a:srgbClr val="000000"/>
                </a:solidFill>
                <a:latin typeface="+mj-lt"/>
                <a:ea typeface="+mj-ea"/>
                <a:cs typeface="+mj-cs"/>
              </a:rPr>
              <a:t> </a:t>
            </a:r>
            <a:r>
              <a:rPr lang="pt-PT" sz="3200" b="1" kern="0" dirty="0" err="1">
                <a:solidFill>
                  <a:srgbClr val="000000"/>
                </a:solidFill>
                <a:latin typeface="+mj-lt"/>
                <a:ea typeface="+mj-ea"/>
                <a:cs typeface="+mj-cs"/>
              </a:rPr>
              <a:t>Projects</a:t>
            </a:r>
            <a:r>
              <a:rPr lang="pt-PT" sz="3200" b="1" kern="0" dirty="0">
                <a:solidFill>
                  <a:srgbClr val="000000"/>
                </a:solidFill>
                <a:latin typeface="+mj-lt"/>
                <a:ea typeface="+mj-ea"/>
                <a:cs typeface="+mj-cs"/>
              </a:rPr>
              <a:t> (3)</a:t>
            </a:r>
            <a:endParaRPr lang="en-US" sz="3200" b="1" kern="0" dirty="0">
              <a:solidFill>
                <a:srgbClr val="000000"/>
              </a:solidFill>
              <a:latin typeface="+mj-lt"/>
              <a:ea typeface="+mj-ea"/>
              <a:cs typeface="+mj-cs"/>
            </a:endParaRPr>
          </a:p>
        </p:txBody>
      </p:sp>
    </p:spTree>
    <p:extLst>
      <p:ext uri="{BB962C8B-B14F-4D97-AF65-F5344CB8AC3E}">
        <p14:creationId xmlns:p14="http://schemas.microsoft.com/office/powerpoint/2010/main" val="190415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79512" y="1628805"/>
            <a:ext cx="8712968" cy="4968551"/>
          </a:xfrm>
          <a:prstGeom prst="rect">
            <a:avLst/>
          </a:prstGeom>
        </p:spPr>
        <p:txBody>
          <a:bodyPr>
            <a:noAutofit/>
          </a:bodyPr>
          <a:lstStyle/>
          <a:p>
            <a:pPr marL="342900" indent="-342900">
              <a:spcBef>
                <a:spcPct val="20000"/>
              </a:spcBef>
              <a:buFont typeface="Arial" pitchFamily="34" charset="0"/>
              <a:buChar char="•"/>
              <a:defRPr/>
            </a:pPr>
            <a:r>
              <a:rPr lang="pt-PT" b="1" dirty="0" err="1">
                <a:solidFill>
                  <a:srgbClr val="000000"/>
                </a:solidFill>
                <a:latin typeface="+mj-lt"/>
              </a:rPr>
              <a:t>Before</a:t>
            </a:r>
            <a:r>
              <a:rPr lang="pt-PT" b="1" dirty="0">
                <a:solidFill>
                  <a:srgbClr val="000000"/>
                </a:solidFill>
                <a:latin typeface="+mj-lt"/>
              </a:rPr>
              <a:t> </a:t>
            </a:r>
            <a:r>
              <a:rPr lang="pt-PT" b="1" dirty="0" err="1">
                <a:solidFill>
                  <a:srgbClr val="000000"/>
                </a:solidFill>
                <a:latin typeface="+mj-lt"/>
              </a:rPr>
              <a:t>going</a:t>
            </a:r>
            <a:r>
              <a:rPr lang="pt-PT" b="1" dirty="0">
                <a:solidFill>
                  <a:srgbClr val="000000"/>
                </a:solidFill>
                <a:latin typeface="+mj-lt"/>
              </a:rPr>
              <a:t> </a:t>
            </a:r>
            <a:r>
              <a:rPr lang="pt-PT" b="1" dirty="0" err="1">
                <a:solidFill>
                  <a:srgbClr val="000000"/>
                </a:solidFill>
                <a:latin typeface="+mj-lt"/>
              </a:rPr>
              <a:t>ahead</a:t>
            </a:r>
            <a:r>
              <a:rPr lang="pt-PT" b="1" dirty="0">
                <a:solidFill>
                  <a:srgbClr val="000000"/>
                </a:solidFill>
                <a:latin typeface="+mj-lt"/>
              </a:rPr>
              <a:t> </a:t>
            </a:r>
            <a:r>
              <a:rPr lang="pt-PT" b="1" dirty="0" err="1">
                <a:solidFill>
                  <a:srgbClr val="000000"/>
                </a:solidFill>
                <a:latin typeface="+mj-lt"/>
              </a:rPr>
              <a:t>with</a:t>
            </a:r>
            <a:r>
              <a:rPr lang="pt-PT" b="1" dirty="0">
                <a:solidFill>
                  <a:srgbClr val="000000"/>
                </a:solidFill>
                <a:latin typeface="+mj-lt"/>
              </a:rPr>
              <a:t> a </a:t>
            </a:r>
            <a:r>
              <a:rPr lang="pt-PT" b="1" dirty="0" err="1">
                <a:solidFill>
                  <a:srgbClr val="000000"/>
                </a:solidFill>
                <a:latin typeface="+mj-lt"/>
              </a:rPr>
              <a:t>project</a:t>
            </a:r>
            <a:r>
              <a:rPr lang="pt-PT" b="1" dirty="0">
                <a:solidFill>
                  <a:srgbClr val="000000"/>
                </a:solidFill>
                <a:latin typeface="+mj-lt"/>
              </a:rPr>
              <a:t> </a:t>
            </a:r>
            <a:r>
              <a:rPr lang="pt-PT" b="1" dirty="0" err="1">
                <a:solidFill>
                  <a:srgbClr val="000000"/>
                </a:solidFill>
                <a:latin typeface="+mj-lt"/>
              </a:rPr>
              <a:t>it</a:t>
            </a:r>
            <a:r>
              <a:rPr lang="pt-PT" b="1" dirty="0">
                <a:solidFill>
                  <a:srgbClr val="000000"/>
                </a:solidFill>
                <a:latin typeface="+mj-lt"/>
              </a:rPr>
              <a:t> </a:t>
            </a:r>
            <a:r>
              <a:rPr lang="pt-PT" b="1" dirty="0" err="1">
                <a:solidFill>
                  <a:srgbClr val="000000"/>
                </a:solidFill>
                <a:latin typeface="+mj-lt"/>
              </a:rPr>
              <a:t>is</a:t>
            </a:r>
            <a:r>
              <a:rPr lang="pt-PT" b="1" dirty="0">
                <a:solidFill>
                  <a:srgbClr val="000000"/>
                </a:solidFill>
                <a:latin typeface="+mj-lt"/>
              </a:rPr>
              <a:t> </a:t>
            </a:r>
            <a:r>
              <a:rPr lang="pt-PT" b="1" dirty="0" err="1">
                <a:solidFill>
                  <a:srgbClr val="000000"/>
                </a:solidFill>
                <a:latin typeface="+mj-lt"/>
              </a:rPr>
              <a:t>necessary</a:t>
            </a:r>
            <a:r>
              <a:rPr lang="pt-PT" b="1" dirty="0">
                <a:solidFill>
                  <a:srgbClr val="000000"/>
                </a:solidFill>
                <a:latin typeface="+mj-lt"/>
              </a:rPr>
              <a:t> to </a:t>
            </a:r>
            <a:r>
              <a:rPr lang="pt-PT" b="1" dirty="0" err="1">
                <a:solidFill>
                  <a:srgbClr val="000000"/>
                </a:solidFill>
                <a:latin typeface="+mj-lt"/>
              </a:rPr>
              <a:t>assess</a:t>
            </a:r>
            <a:r>
              <a:rPr lang="pt-PT" b="1" dirty="0">
                <a:solidFill>
                  <a:srgbClr val="000000"/>
                </a:solidFill>
                <a:latin typeface="+mj-lt"/>
              </a:rPr>
              <a:t>  </a:t>
            </a:r>
            <a:r>
              <a:rPr lang="pt-PT" b="1" dirty="0" err="1">
                <a:solidFill>
                  <a:srgbClr val="000000"/>
                </a:solidFill>
                <a:latin typeface="+mj-lt"/>
              </a:rPr>
              <a:t>its</a:t>
            </a:r>
            <a:r>
              <a:rPr lang="pt-PT" b="1" dirty="0">
                <a:solidFill>
                  <a:srgbClr val="000000"/>
                </a:solidFill>
                <a:latin typeface="+mj-lt"/>
              </a:rPr>
              <a:t> </a:t>
            </a:r>
            <a:r>
              <a:rPr lang="pt-PT" b="1" dirty="0" err="1">
                <a:solidFill>
                  <a:srgbClr val="000000"/>
                </a:solidFill>
                <a:latin typeface="+mj-lt"/>
              </a:rPr>
              <a:t>economic</a:t>
            </a:r>
            <a:r>
              <a:rPr lang="pt-PT" b="1" dirty="0">
                <a:solidFill>
                  <a:srgbClr val="000000"/>
                </a:solidFill>
                <a:latin typeface="+mj-lt"/>
              </a:rPr>
              <a:t> </a:t>
            </a:r>
            <a:r>
              <a:rPr lang="pt-PT" b="1" dirty="0" err="1">
                <a:solidFill>
                  <a:srgbClr val="000000"/>
                </a:solidFill>
                <a:latin typeface="+mj-lt"/>
              </a:rPr>
              <a:t>feasibility</a:t>
            </a:r>
            <a:r>
              <a:rPr lang="pt-PT" b="1" dirty="0">
                <a:solidFill>
                  <a:srgbClr val="000000"/>
                </a:solidFill>
                <a:latin typeface="+mj-lt"/>
              </a:rPr>
              <a:t>.  </a:t>
            </a:r>
            <a:r>
              <a:rPr lang="pt-PT" b="1" dirty="0" err="1">
                <a:solidFill>
                  <a:srgbClr val="000000"/>
                </a:solidFill>
                <a:latin typeface="+mj-lt"/>
              </a:rPr>
              <a:t>This</a:t>
            </a:r>
            <a:r>
              <a:rPr lang="pt-PT" b="1" dirty="0">
                <a:solidFill>
                  <a:srgbClr val="000000"/>
                </a:solidFill>
                <a:latin typeface="+mj-lt"/>
              </a:rPr>
              <a:t> </a:t>
            </a:r>
            <a:r>
              <a:rPr lang="pt-PT" b="1" dirty="0" err="1">
                <a:solidFill>
                  <a:srgbClr val="000000"/>
                </a:solidFill>
                <a:latin typeface="+mj-lt"/>
              </a:rPr>
              <a:t>is</a:t>
            </a:r>
            <a:r>
              <a:rPr lang="pt-PT" b="1" dirty="0">
                <a:solidFill>
                  <a:srgbClr val="000000"/>
                </a:solidFill>
                <a:latin typeface="+mj-lt"/>
              </a:rPr>
              <a:t> </a:t>
            </a:r>
            <a:r>
              <a:rPr lang="pt-PT" b="1" dirty="0" err="1">
                <a:solidFill>
                  <a:srgbClr val="000000"/>
                </a:solidFill>
                <a:latin typeface="+mj-lt"/>
              </a:rPr>
              <a:t>done</a:t>
            </a:r>
            <a:r>
              <a:rPr lang="pt-PT" b="1" dirty="0">
                <a:solidFill>
                  <a:srgbClr val="000000"/>
                </a:solidFill>
                <a:latin typeface="+mj-lt"/>
              </a:rPr>
              <a:t> </a:t>
            </a:r>
            <a:r>
              <a:rPr lang="pt-PT" b="1" dirty="0" err="1">
                <a:solidFill>
                  <a:srgbClr val="000000"/>
                </a:solidFill>
                <a:latin typeface="+mj-lt"/>
              </a:rPr>
              <a:t>trough</a:t>
            </a:r>
            <a:r>
              <a:rPr lang="pt-PT" b="1" dirty="0">
                <a:solidFill>
                  <a:srgbClr val="000000"/>
                </a:solidFill>
                <a:latin typeface="+mj-lt"/>
              </a:rPr>
              <a:t> a techno-</a:t>
            </a:r>
            <a:r>
              <a:rPr lang="pt-PT" b="1" dirty="0" err="1">
                <a:solidFill>
                  <a:srgbClr val="000000"/>
                </a:solidFill>
                <a:latin typeface="+mj-lt"/>
              </a:rPr>
              <a:t>economic</a:t>
            </a:r>
            <a:r>
              <a:rPr lang="pt-PT" b="1" dirty="0">
                <a:solidFill>
                  <a:srgbClr val="000000"/>
                </a:solidFill>
                <a:latin typeface="+mj-lt"/>
              </a:rPr>
              <a:t> </a:t>
            </a:r>
            <a:r>
              <a:rPr lang="pt-PT" b="1" dirty="0" err="1">
                <a:solidFill>
                  <a:srgbClr val="000000"/>
                </a:solidFill>
                <a:latin typeface="+mj-lt"/>
              </a:rPr>
              <a:t>analysis</a:t>
            </a:r>
            <a:r>
              <a:rPr lang="pt-PT" b="1" dirty="0">
                <a:solidFill>
                  <a:srgbClr val="000000"/>
                </a:solidFill>
                <a:latin typeface="+mj-lt"/>
              </a:rPr>
              <a:t>. </a:t>
            </a:r>
          </a:p>
          <a:p>
            <a:pPr marL="342900" indent="-342900">
              <a:spcBef>
                <a:spcPct val="20000"/>
              </a:spcBef>
              <a:buFont typeface="Arial" pitchFamily="34" charset="0"/>
              <a:buChar char="•"/>
              <a:defRPr/>
            </a:pPr>
            <a:endParaRPr lang="pt-PT" b="1" dirty="0">
              <a:solidFill>
                <a:srgbClr val="000000"/>
              </a:solidFill>
              <a:latin typeface="+mj-lt"/>
            </a:endParaRPr>
          </a:p>
          <a:p>
            <a:pPr marL="342900" indent="-342900">
              <a:lnSpc>
                <a:spcPct val="150000"/>
              </a:lnSpc>
              <a:spcBef>
                <a:spcPts val="600"/>
              </a:spcBef>
              <a:buFont typeface="Arial" pitchFamily="34" charset="0"/>
              <a:buChar char="•"/>
              <a:defRPr/>
            </a:pPr>
            <a:r>
              <a:rPr lang="pt-PT" b="1" dirty="0" err="1">
                <a:solidFill>
                  <a:srgbClr val="000000"/>
                </a:solidFill>
                <a:latin typeface="+mj-lt"/>
              </a:rPr>
              <a:t>The</a:t>
            </a:r>
            <a:r>
              <a:rPr lang="pt-PT" b="1" dirty="0">
                <a:solidFill>
                  <a:srgbClr val="000000"/>
                </a:solidFill>
                <a:latin typeface="+mj-lt"/>
              </a:rPr>
              <a:t> techno-</a:t>
            </a:r>
            <a:r>
              <a:rPr lang="pt-PT" b="1" dirty="0" err="1">
                <a:solidFill>
                  <a:srgbClr val="000000"/>
                </a:solidFill>
                <a:latin typeface="+mj-lt"/>
              </a:rPr>
              <a:t>economic</a:t>
            </a:r>
            <a:r>
              <a:rPr lang="pt-PT" b="1" dirty="0">
                <a:solidFill>
                  <a:srgbClr val="000000"/>
                </a:solidFill>
                <a:latin typeface="+mj-lt"/>
              </a:rPr>
              <a:t> </a:t>
            </a:r>
            <a:r>
              <a:rPr lang="pt-PT" b="1" dirty="0" err="1">
                <a:solidFill>
                  <a:srgbClr val="000000"/>
                </a:solidFill>
                <a:latin typeface="+mj-lt"/>
              </a:rPr>
              <a:t>evaluation</a:t>
            </a:r>
            <a:r>
              <a:rPr lang="pt-PT" b="1" dirty="0">
                <a:solidFill>
                  <a:srgbClr val="000000"/>
                </a:solidFill>
                <a:latin typeface="+mj-lt"/>
              </a:rPr>
              <a:t> </a:t>
            </a:r>
            <a:r>
              <a:rPr lang="pt-PT" b="1" dirty="0" err="1">
                <a:solidFill>
                  <a:srgbClr val="000000"/>
                </a:solidFill>
                <a:latin typeface="+mj-lt"/>
              </a:rPr>
              <a:t>of</a:t>
            </a:r>
            <a:r>
              <a:rPr lang="pt-PT" b="1" dirty="0">
                <a:solidFill>
                  <a:srgbClr val="000000"/>
                </a:solidFill>
                <a:latin typeface="+mj-lt"/>
              </a:rPr>
              <a:t> a </a:t>
            </a:r>
            <a:r>
              <a:rPr lang="pt-PT" b="1" dirty="0" err="1">
                <a:solidFill>
                  <a:srgbClr val="000000"/>
                </a:solidFill>
                <a:latin typeface="+mj-lt"/>
              </a:rPr>
              <a:t>project</a:t>
            </a:r>
            <a:r>
              <a:rPr lang="pt-PT" b="1" dirty="0">
                <a:solidFill>
                  <a:srgbClr val="000000"/>
                </a:solidFill>
                <a:latin typeface="+mj-lt"/>
              </a:rPr>
              <a:t> </a:t>
            </a:r>
            <a:r>
              <a:rPr lang="pt-PT" b="1" dirty="0" err="1">
                <a:solidFill>
                  <a:srgbClr val="000000"/>
                </a:solidFill>
                <a:latin typeface="+mj-lt"/>
              </a:rPr>
              <a:t>involves</a:t>
            </a:r>
            <a:r>
              <a:rPr lang="pt-PT" b="1" dirty="0">
                <a:solidFill>
                  <a:srgbClr val="000000"/>
                </a:solidFill>
                <a:latin typeface="+mj-lt"/>
              </a:rPr>
              <a:t> </a:t>
            </a:r>
            <a:r>
              <a:rPr lang="pt-PT" b="1" dirty="0" err="1">
                <a:solidFill>
                  <a:srgbClr val="000000"/>
                </a:solidFill>
                <a:latin typeface="+mj-lt"/>
              </a:rPr>
              <a:t>the</a:t>
            </a:r>
            <a:r>
              <a:rPr lang="pt-PT" b="1" dirty="0">
                <a:solidFill>
                  <a:srgbClr val="000000"/>
                </a:solidFill>
                <a:latin typeface="+mj-lt"/>
              </a:rPr>
              <a:t> </a:t>
            </a:r>
            <a:r>
              <a:rPr lang="pt-PT" b="1" dirty="0" err="1">
                <a:solidFill>
                  <a:srgbClr val="000000"/>
                </a:solidFill>
                <a:latin typeface="+mj-lt"/>
              </a:rPr>
              <a:t>following</a:t>
            </a:r>
            <a:r>
              <a:rPr lang="pt-PT" b="1" dirty="0">
                <a:solidFill>
                  <a:srgbClr val="000000"/>
                </a:solidFill>
                <a:latin typeface="+mj-lt"/>
              </a:rPr>
              <a:t> steps:</a:t>
            </a:r>
          </a:p>
          <a:p>
            <a:pPr marL="800100" lvl="1" indent="-342900">
              <a:spcBef>
                <a:spcPct val="20000"/>
              </a:spcBef>
              <a:buFont typeface="Arial" pitchFamily="34" charset="0"/>
              <a:buChar char="•"/>
              <a:defRPr/>
            </a:pPr>
            <a:r>
              <a:rPr lang="pt-PT" b="1" dirty="0" err="1">
                <a:solidFill>
                  <a:srgbClr val="000000"/>
                </a:solidFill>
                <a:latin typeface="+mj-lt"/>
              </a:rPr>
              <a:t>Identification</a:t>
            </a:r>
            <a:r>
              <a:rPr lang="pt-PT" b="1" dirty="0">
                <a:solidFill>
                  <a:srgbClr val="000000"/>
                </a:solidFill>
                <a:latin typeface="+mj-lt"/>
              </a:rPr>
              <a:t> </a:t>
            </a:r>
            <a:r>
              <a:rPr lang="pt-PT" b="1" dirty="0" err="1">
                <a:solidFill>
                  <a:srgbClr val="000000"/>
                </a:solidFill>
                <a:latin typeface="+mj-lt"/>
              </a:rPr>
              <a:t>of</a:t>
            </a:r>
            <a:r>
              <a:rPr lang="pt-PT" b="1" dirty="0">
                <a:solidFill>
                  <a:srgbClr val="000000"/>
                </a:solidFill>
                <a:latin typeface="+mj-lt"/>
              </a:rPr>
              <a:t> </a:t>
            </a:r>
            <a:r>
              <a:rPr lang="pt-PT" b="1" dirty="0" err="1">
                <a:solidFill>
                  <a:srgbClr val="000000"/>
                </a:solidFill>
                <a:latin typeface="+mj-lt"/>
              </a:rPr>
              <a:t>the</a:t>
            </a:r>
            <a:r>
              <a:rPr lang="pt-PT" b="1" dirty="0">
                <a:solidFill>
                  <a:srgbClr val="000000"/>
                </a:solidFill>
                <a:latin typeface="+mj-lt"/>
              </a:rPr>
              <a:t> </a:t>
            </a:r>
            <a:r>
              <a:rPr lang="pt-PT" b="1" dirty="0" err="1">
                <a:solidFill>
                  <a:srgbClr val="000000"/>
                </a:solidFill>
                <a:latin typeface="+mj-lt"/>
              </a:rPr>
              <a:t>possible</a:t>
            </a:r>
            <a:r>
              <a:rPr lang="pt-PT" b="1" dirty="0">
                <a:solidFill>
                  <a:srgbClr val="000000"/>
                </a:solidFill>
                <a:latin typeface="+mj-lt"/>
              </a:rPr>
              <a:t> </a:t>
            </a:r>
            <a:r>
              <a:rPr lang="pt-PT" b="1" dirty="0" err="1">
                <a:solidFill>
                  <a:srgbClr val="000000"/>
                </a:solidFill>
                <a:latin typeface="+mj-lt"/>
              </a:rPr>
              <a:t>technical</a:t>
            </a:r>
            <a:r>
              <a:rPr lang="pt-PT" b="1" dirty="0">
                <a:solidFill>
                  <a:srgbClr val="000000"/>
                </a:solidFill>
                <a:latin typeface="+mj-lt"/>
              </a:rPr>
              <a:t> </a:t>
            </a:r>
            <a:r>
              <a:rPr lang="pt-PT" b="1" dirty="0" err="1">
                <a:solidFill>
                  <a:srgbClr val="000000"/>
                </a:solidFill>
                <a:latin typeface="+mj-lt"/>
              </a:rPr>
              <a:t>solutions</a:t>
            </a:r>
            <a:r>
              <a:rPr lang="pt-PT" b="1" dirty="0">
                <a:solidFill>
                  <a:srgbClr val="000000"/>
                </a:solidFill>
                <a:latin typeface="+mj-lt"/>
              </a:rPr>
              <a:t> for </a:t>
            </a:r>
            <a:r>
              <a:rPr lang="pt-PT" b="1" dirty="0" err="1">
                <a:solidFill>
                  <a:srgbClr val="000000"/>
                </a:solidFill>
                <a:latin typeface="+mj-lt"/>
              </a:rPr>
              <a:t>the</a:t>
            </a:r>
            <a:r>
              <a:rPr lang="en-US" b="1" dirty="0">
                <a:solidFill>
                  <a:srgbClr val="000000"/>
                </a:solidFill>
                <a:latin typeface="+mj-lt"/>
              </a:rPr>
              <a:t> problem, need or opportunity under consideration.</a:t>
            </a:r>
          </a:p>
          <a:p>
            <a:pPr marL="800100" lvl="1" indent="-342900">
              <a:spcBef>
                <a:spcPct val="20000"/>
              </a:spcBef>
              <a:buFont typeface="Arial" pitchFamily="34" charset="0"/>
              <a:buChar char="•"/>
              <a:defRPr/>
            </a:pPr>
            <a:r>
              <a:rPr lang="en-US" b="1" dirty="0">
                <a:solidFill>
                  <a:srgbClr val="000000"/>
                </a:solidFill>
                <a:latin typeface="+mj-lt"/>
              </a:rPr>
              <a:t>Quantification of the financial scenarios associated with the identified technical solutions. </a:t>
            </a:r>
          </a:p>
          <a:p>
            <a:pPr lvl="1">
              <a:spcBef>
                <a:spcPct val="20000"/>
              </a:spcBef>
              <a:defRPr/>
            </a:pPr>
            <a:r>
              <a:rPr lang="en-US" b="1" dirty="0">
                <a:solidFill>
                  <a:srgbClr val="000000"/>
                </a:solidFill>
                <a:latin typeface="+mj-lt"/>
              </a:rPr>
              <a:t>      </a:t>
            </a:r>
          </a:p>
          <a:p>
            <a:pPr lvl="1">
              <a:spcBef>
                <a:spcPct val="20000"/>
              </a:spcBef>
              <a:defRPr/>
            </a:pPr>
            <a:r>
              <a:rPr lang="en-US" b="1" dirty="0">
                <a:solidFill>
                  <a:srgbClr val="000000"/>
                </a:solidFill>
                <a:latin typeface="+mj-lt"/>
              </a:rPr>
              <a:t>Several financial indicators might be used for this quantification. The following will be considered : </a:t>
            </a:r>
          </a:p>
          <a:p>
            <a:pPr marL="1257300" lvl="2" indent="-342900">
              <a:spcBef>
                <a:spcPct val="20000"/>
              </a:spcBef>
              <a:buFont typeface="Wingdings" pitchFamily="2" charset="2"/>
              <a:buChar char="§"/>
              <a:defRPr/>
            </a:pPr>
            <a:r>
              <a:rPr lang="en-US" b="1" dirty="0">
                <a:solidFill>
                  <a:srgbClr val="000000"/>
                </a:solidFill>
                <a:latin typeface="+mj-lt"/>
              </a:rPr>
              <a:t>Net Present Value</a:t>
            </a:r>
          </a:p>
          <a:p>
            <a:pPr marL="1257300" lvl="2" indent="-342900">
              <a:spcBef>
                <a:spcPct val="20000"/>
              </a:spcBef>
              <a:buFont typeface="Wingdings" pitchFamily="2" charset="2"/>
              <a:buChar char="§"/>
              <a:defRPr/>
            </a:pPr>
            <a:r>
              <a:rPr lang="en-US" b="1" dirty="0">
                <a:solidFill>
                  <a:srgbClr val="000000"/>
                </a:solidFill>
                <a:latin typeface="+mj-lt"/>
              </a:rPr>
              <a:t>Internal Rate of Return</a:t>
            </a:r>
          </a:p>
          <a:p>
            <a:pPr marL="1257300" lvl="2" indent="-342900">
              <a:spcBef>
                <a:spcPct val="20000"/>
              </a:spcBef>
              <a:buFont typeface="Wingdings" pitchFamily="2" charset="2"/>
              <a:buChar char="§"/>
              <a:defRPr/>
            </a:pPr>
            <a:r>
              <a:rPr lang="en-US" b="1" dirty="0">
                <a:solidFill>
                  <a:srgbClr val="000000"/>
                </a:solidFill>
                <a:latin typeface="+mj-lt"/>
              </a:rPr>
              <a:t>Payback Period</a:t>
            </a:r>
          </a:p>
        </p:txBody>
      </p:sp>
      <p:sp>
        <p:nvSpPr>
          <p:cNvPr id="7" name="Rectangle 2"/>
          <p:cNvSpPr txBox="1">
            <a:spLocks noChangeArrowheads="1"/>
          </p:cNvSpPr>
          <p:nvPr/>
        </p:nvSpPr>
        <p:spPr bwMode="auto">
          <a:xfrm>
            <a:off x="-57720" y="333375"/>
            <a:ext cx="9252520" cy="725488"/>
          </a:xfrm>
          <a:prstGeom prst="rect">
            <a:avLst/>
          </a:prstGeom>
          <a:noFill/>
          <a:ln>
            <a:miter lim="800000"/>
            <a:headEnd/>
            <a:tailEnd/>
          </a:ln>
        </p:spPr>
        <p:txBody>
          <a:bodyPr/>
          <a:lstStyle/>
          <a:p>
            <a:pPr algn="ctr" defTabSz="609600">
              <a:defRPr/>
            </a:pPr>
            <a:r>
              <a:rPr lang="pt-PT" sz="2800" b="1" kern="0" dirty="0">
                <a:solidFill>
                  <a:srgbClr val="000000"/>
                </a:solidFill>
                <a:latin typeface="Arial Narrow" pitchFamily="34" charset="0"/>
                <a:ea typeface="+mj-ea"/>
                <a:cs typeface="+mj-cs"/>
              </a:rPr>
              <a:t>Techno-</a:t>
            </a:r>
            <a:r>
              <a:rPr lang="pt-PT" sz="2800" b="1" kern="0" dirty="0" err="1">
                <a:solidFill>
                  <a:srgbClr val="000000"/>
                </a:solidFill>
                <a:latin typeface="Arial Narrow" pitchFamily="34" charset="0"/>
                <a:ea typeface="+mj-ea"/>
                <a:cs typeface="+mj-cs"/>
              </a:rPr>
              <a:t>Economic</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Analysis</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of</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Engineering</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Projects</a:t>
            </a:r>
            <a:r>
              <a:rPr lang="pt-PT" sz="2800" b="1" kern="0" dirty="0">
                <a:solidFill>
                  <a:srgbClr val="000000"/>
                </a:solidFill>
                <a:latin typeface="Arial Narrow" pitchFamily="34" charset="0"/>
                <a:ea typeface="+mj-ea"/>
                <a:cs typeface="+mj-cs"/>
              </a:rPr>
              <a:t> (1)</a:t>
            </a:r>
            <a:endParaRPr lang="en-US" sz="2800" b="1" kern="0" dirty="0">
              <a:solidFill>
                <a:srgbClr val="000000"/>
              </a:solidFill>
              <a:latin typeface="Arial Narrow" pitchFamily="34" charset="0"/>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358080" y="1988845"/>
            <a:ext cx="8534400" cy="4032447"/>
          </a:xfrm>
          <a:prstGeom prst="rect">
            <a:avLst/>
          </a:prstGeom>
        </p:spPr>
        <p:txBody>
          <a:bodyPr>
            <a:normAutofit/>
          </a:bodyPr>
          <a:lstStyle/>
          <a:p>
            <a:pPr marL="342900" indent="-342900">
              <a:spcBef>
                <a:spcPct val="20000"/>
              </a:spcBef>
              <a:buFont typeface="Arial" pitchFamily="34" charset="0"/>
              <a:buChar char="•"/>
              <a:defRPr/>
            </a:pPr>
            <a:r>
              <a:rPr lang="pt-PT" b="1" dirty="0">
                <a:solidFill>
                  <a:srgbClr val="000000"/>
                </a:solidFill>
                <a:latin typeface="+mj-lt"/>
              </a:rPr>
              <a:t>In </a:t>
            </a:r>
            <a:r>
              <a:rPr lang="pt-PT" b="1" dirty="0" err="1">
                <a:solidFill>
                  <a:srgbClr val="000000"/>
                </a:solidFill>
                <a:latin typeface="+mj-lt"/>
              </a:rPr>
              <a:t>addition</a:t>
            </a:r>
            <a:r>
              <a:rPr lang="pt-PT" b="1" dirty="0">
                <a:solidFill>
                  <a:srgbClr val="000000"/>
                </a:solidFill>
                <a:latin typeface="+mj-lt"/>
              </a:rPr>
              <a:t> to </a:t>
            </a:r>
            <a:r>
              <a:rPr lang="pt-PT" b="1" dirty="0" err="1">
                <a:solidFill>
                  <a:srgbClr val="000000"/>
                </a:solidFill>
                <a:latin typeface="+mj-lt"/>
              </a:rPr>
              <a:t>the</a:t>
            </a:r>
            <a:r>
              <a:rPr lang="pt-PT" b="1" dirty="0">
                <a:solidFill>
                  <a:srgbClr val="000000"/>
                </a:solidFill>
                <a:latin typeface="+mj-lt"/>
              </a:rPr>
              <a:t> </a:t>
            </a:r>
            <a:r>
              <a:rPr lang="pt-PT" b="1" dirty="0" err="1">
                <a:solidFill>
                  <a:srgbClr val="000000"/>
                </a:solidFill>
                <a:latin typeface="+mj-lt"/>
              </a:rPr>
              <a:t>technical</a:t>
            </a:r>
            <a:r>
              <a:rPr lang="pt-PT" b="1" dirty="0">
                <a:solidFill>
                  <a:srgbClr val="000000"/>
                </a:solidFill>
                <a:latin typeface="+mj-lt"/>
              </a:rPr>
              <a:t> and financial </a:t>
            </a:r>
            <a:r>
              <a:rPr lang="pt-PT" b="1" dirty="0" err="1">
                <a:solidFill>
                  <a:srgbClr val="000000"/>
                </a:solidFill>
                <a:latin typeface="+mj-lt"/>
              </a:rPr>
              <a:t>aspects</a:t>
            </a:r>
            <a:r>
              <a:rPr lang="pt-PT" b="1" dirty="0">
                <a:solidFill>
                  <a:srgbClr val="000000"/>
                </a:solidFill>
                <a:latin typeface="+mj-lt"/>
              </a:rPr>
              <a:t>, </a:t>
            </a:r>
            <a:r>
              <a:rPr lang="pt-PT" b="1" dirty="0" err="1">
                <a:solidFill>
                  <a:srgbClr val="000000"/>
                </a:solidFill>
                <a:latin typeface="+mj-lt"/>
              </a:rPr>
              <a:t>sometimes</a:t>
            </a:r>
            <a:r>
              <a:rPr lang="pt-PT" b="1" dirty="0">
                <a:solidFill>
                  <a:srgbClr val="000000"/>
                </a:solidFill>
                <a:latin typeface="+mj-lt"/>
              </a:rPr>
              <a:t> </a:t>
            </a:r>
            <a:r>
              <a:rPr lang="pt-PT" b="1" dirty="0" err="1">
                <a:solidFill>
                  <a:srgbClr val="000000"/>
                </a:solidFill>
                <a:latin typeface="+mj-lt"/>
              </a:rPr>
              <a:t>it</a:t>
            </a:r>
            <a:r>
              <a:rPr lang="pt-PT" b="1" dirty="0">
                <a:solidFill>
                  <a:srgbClr val="000000"/>
                </a:solidFill>
                <a:latin typeface="+mj-lt"/>
              </a:rPr>
              <a:t> </a:t>
            </a:r>
            <a:r>
              <a:rPr lang="pt-PT" b="1" dirty="0" err="1">
                <a:solidFill>
                  <a:srgbClr val="000000"/>
                </a:solidFill>
                <a:latin typeface="+mj-lt"/>
              </a:rPr>
              <a:t>is</a:t>
            </a:r>
            <a:r>
              <a:rPr lang="pt-PT" b="1" dirty="0">
                <a:solidFill>
                  <a:srgbClr val="000000"/>
                </a:solidFill>
                <a:latin typeface="+mj-lt"/>
              </a:rPr>
              <a:t> </a:t>
            </a:r>
            <a:r>
              <a:rPr lang="pt-PT" b="1" dirty="0" err="1">
                <a:solidFill>
                  <a:srgbClr val="000000"/>
                </a:solidFill>
                <a:latin typeface="+mj-lt"/>
              </a:rPr>
              <a:t>also</a:t>
            </a:r>
            <a:r>
              <a:rPr lang="pt-PT" b="1" dirty="0">
                <a:solidFill>
                  <a:srgbClr val="000000"/>
                </a:solidFill>
                <a:latin typeface="+mj-lt"/>
              </a:rPr>
              <a:t> </a:t>
            </a:r>
            <a:r>
              <a:rPr lang="pt-PT" b="1" dirty="0" err="1">
                <a:solidFill>
                  <a:srgbClr val="000000"/>
                </a:solidFill>
                <a:latin typeface="+mj-lt"/>
              </a:rPr>
              <a:t>necessary</a:t>
            </a:r>
            <a:r>
              <a:rPr lang="pt-PT" b="1" dirty="0">
                <a:solidFill>
                  <a:srgbClr val="000000"/>
                </a:solidFill>
                <a:latin typeface="+mj-lt"/>
              </a:rPr>
              <a:t> to </a:t>
            </a:r>
            <a:r>
              <a:rPr lang="pt-PT" b="1" dirty="0" err="1">
                <a:solidFill>
                  <a:srgbClr val="000000"/>
                </a:solidFill>
                <a:latin typeface="+mj-lt"/>
              </a:rPr>
              <a:t>pay</a:t>
            </a:r>
            <a:r>
              <a:rPr lang="pt-PT" b="1" dirty="0">
                <a:solidFill>
                  <a:srgbClr val="000000"/>
                </a:solidFill>
                <a:latin typeface="+mj-lt"/>
              </a:rPr>
              <a:t> </a:t>
            </a:r>
            <a:r>
              <a:rPr lang="pt-PT" b="1" dirty="0" err="1">
                <a:solidFill>
                  <a:srgbClr val="000000"/>
                </a:solidFill>
                <a:latin typeface="+mj-lt"/>
              </a:rPr>
              <a:t>attention</a:t>
            </a:r>
            <a:r>
              <a:rPr lang="pt-PT" b="1" dirty="0">
                <a:solidFill>
                  <a:srgbClr val="000000"/>
                </a:solidFill>
                <a:latin typeface="+mj-lt"/>
              </a:rPr>
              <a:t> to </a:t>
            </a:r>
            <a:r>
              <a:rPr lang="pt-PT" b="1" dirty="0" err="1">
                <a:solidFill>
                  <a:srgbClr val="000000"/>
                </a:solidFill>
                <a:latin typeface="+mj-lt"/>
              </a:rPr>
              <a:t>issues</a:t>
            </a:r>
            <a:r>
              <a:rPr lang="pt-PT" b="1" dirty="0">
                <a:solidFill>
                  <a:srgbClr val="000000"/>
                </a:solidFill>
                <a:latin typeface="+mj-lt"/>
              </a:rPr>
              <a:t> </a:t>
            </a:r>
            <a:r>
              <a:rPr lang="pt-PT" b="1" dirty="0" err="1">
                <a:solidFill>
                  <a:srgbClr val="000000"/>
                </a:solidFill>
                <a:latin typeface="+mj-lt"/>
              </a:rPr>
              <a:t>of</a:t>
            </a:r>
            <a:r>
              <a:rPr lang="pt-PT" b="1" dirty="0">
                <a:solidFill>
                  <a:srgbClr val="000000"/>
                </a:solidFill>
                <a:latin typeface="+mj-lt"/>
              </a:rPr>
              <a:t> </a:t>
            </a:r>
            <a:r>
              <a:rPr lang="pt-PT" b="1" dirty="0" err="1">
                <a:solidFill>
                  <a:srgbClr val="000000"/>
                </a:solidFill>
                <a:latin typeface="+mj-lt"/>
              </a:rPr>
              <a:t>other</a:t>
            </a:r>
            <a:r>
              <a:rPr lang="pt-PT" b="1" dirty="0">
                <a:solidFill>
                  <a:srgbClr val="000000"/>
                </a:solidFill>
                <a:latin typeface="+mj-lt"/>
              </a:rPr>
              <a:t> </a:t>
            </a:r>
            <a:r>
              <a:rPr lang="pt-PT" b="1" dirty="0" err="1">
                <a:solidFill>
                  <a:srgbClr val="000000"/>
                </a:solidFill>
                <a:latin typeface="+mj-lt"/>
              </a:rPr>
              <a:t>nature</a:t>
            </a:r>
            <a:r>
              <a:rPr lang="pt-PT" b="1" dirty="0">
                <a:solidFill>
                  <a:srgbClr val="000000"/>
                </a:solidFill>
                <a:latin typeface="+mj-lt"/>
              </a:rPr>
              <a:t> </a:t>
            </a:r>
            <a:r>
              <a:rPr lang="pt-PT" b="1" dirty="0" err="1">
                <a:solidFill>
                  <a:srgbClr val="000000"/>
                </a:solidFill>
                <a:latin typeface="+mj-lt"/>
              </a:rPr>
              <a:t>such</a:t>
            </a:r>
            <a:r>
              <a:rPr lang="pt-PT" b="1" dirty="0">
                <a:solidFill>
                  <a:srgbClr val="000000"/>
                </a:solidFill>
                <a:latin typeface="+mj-lt"/>
              </a:rPr>
              <a:t> as social, </a:t>
            </a:r>
            <a:r>
              <a:rPr lang="pt-PT" b="1" dirty="0" err="1">
                <a:solidFill>
                  <a:srgbClr val="000000"/>
                </a:solidFill>
                <a:latin typeface="+mj-lt"/>
              </a:rPr>
              <a:t>regulatory</a:t>
            </a:r>
            <a:r>
              <a:rPr lang="pt-PT" b="1" dirty="0">
                <a:solidFill>
                  <a:srgbClr val="000000"/>
                </a:solidFill>
                <a:latin typeface="+mj-lt"/>
              </a:rPr>
              <a:t>, </a:t>
            </a:r>
            <a:r>
              <a:rPr lang="pt-PT" b="1" dirty="0" err="1">
                <a:solidFill>
                  <a:srgbClr val="000000"/>
                </a:solidFill>
                <a:latin typeface="+mj-lt"/>
              </a:rPr>
              <a:t>echological</a:t>
            </a:r>
            <a:r>
              <a:rPr lang="pt-PT" b="1" dirty="0">
                <a:solidFill>
                  <a:srgbClr val="000000"/>
                </a:solidFill>
                <a:latin typeface="+mj-lt"/>
              </a:rPr>
              <a:t>, </a:t>
            </a:r>
            <a:r>
              <a:rPr lang="pt-PT" b="1" dirty="0" err="1">
                <a:solidFill>
                  <a:srgbClr val="000000"/>
                </a:solidFill>
                <a:latin typeface="+mj-lt"/>
              </a:rPr>
              <a:t>etc</a:t>
            </a:r>
            <a:r>
              <a:rPr lang="pt-PT" b="1" dirty="0">
                <a:solidFill>
                  <a:srgbClr val="000000"/>
                </a:solidFill>
                <a:latin typeface="+mj-lt"/>
              </a:rPr>
              <a:t> </a:t>
            </a:r>
            <a:r>
              <a:rPr lang="pt-PT" b="1" dirty="0" err="1">
                <a:solidFill>
                  <a:srgbClr val="000000"/>
                </a:solidFill>
                <a:latin typeface="+mj-lt"/>
              </a:rPr>
              <a:t>issues</a:t>
            </a:r>
            <a:r>
              <a:rPr lang="pt-PT" b="1" dirty="0">
                <a:solidFill>
                  <a:srgbClr val="000000"/>
                </a:solidFill>
                <a:latin typeface="+mj-lt"/>
              </a:rPr>
              <a:t>.</a:t>
            </a:r>
          </a:p>
          <a:p>
            <a:pPr>
              <a:spcBef>
                <a:spcPct val="20000"/>
              </a:spcBef>
              <a:defRPr/>
            </a:pPr>
            <a:endParaRPr lang="pt-PT" b="1" dirty="0">
              <a:solidFill>
                <a:srgbClr val="000000"/>
              </a:solidFill>
              <a:latin typeface="+mj-lt"/>
            </a:endParaRPr>
          </a:p>
          <a:p>
            <a:pPr marL="342900" indent="-342900">
              <a:spcBef>
                <a:spcPct val="20000"/>
              </a:spcBef>
              <a:buFont typeface="Arial" pitchFamily="34" charset="0"/>
              <a:buChar char="•"/>
              <a:defRPr/>
            </a:pPr>
            <a:r>
              <a:rPr lang="pt-PT" b="1" dirty="0" err="1">
                <a:solidFill>
                  <a:srgbClr val="000000"/>
                </a:solidFill>
                <a:latin typeface="+mj-lt"/>
              </a:rPr>
              <a:t>Normally</a:t>
            </a:r>
            <a:r>
              <a:rPr lang="pt-PT" b="1" dirty="0">
                <a:solidFill>
                  <a:srgbClr val="000000"/>
                </a:solidFill>
                <a:latin typeface="+mj-lt"/>
              </a:rPr>
              <a:t> a </a:t>
            </a:r>
            <a:r>
              <a:rPr lang="pt-PT" b="1" dirty="0" err="1">
                <a:solidFill>
                  <a:srgbClr val="000000"/>
                </a:solidFill>
                <a:latin typeface="+mj-lt"/>
              </a:rPr>
              <a:t>project</a:t>
            </a:r>
            <a:r>
              <a:rPr lang="pt-PT" b="1" dirty="0">
                <a:solidFill>
                  <a:srgbClr val="000000"/>
                </a:solidFill>
                <a:latin typeface="+mj-lt"/>
              </a:rPr>
              <a:t> </a:t>
            </a:r>
            <a:r>
              <a:rPr lang="pt-PT" b="1" dirty="0" err="1">
                <a:solidFill>
                  <a:srgbClr val="000000"/>
                </a:solidFill>
                <a:latin typeface="+mj-lt"/>
              </a:rPr>
              <a:t>involves</a:t>
            </a:r>
            <a:r>
              <a:rPr lang="pt-PT" b="1" dirty="0">
                <a:solidFill>
                  <a:srgbClr val="000000"/>
                </a:solidFill>
                <a:latin typeface="+mj-lt"/>
              </a:rPr>
              <a:t> </a:t>
            </a:r>
            <a:r>
              <a:rPr lang="pt-PT" b="1" dirty="0" err="1">
                <a:solidFill>
                  <a:srgbClr val="000000"/>
                </a:solidFill>
                <a:latin typeface="+mj-lt"/>
              </a:rPr>
              <a:t>risks</a:t>
            </a:r>
            <a:r>
              <a:rPr lang="pt-PT" b="1" dirty="0">
                <a:solidFill>
                  <a:srgbClr val="000000"/>
                </a:solidFill>
                <a:latin typeface="+mj-lt"/>
              </a:rPr>
              <a:t> </a:t>
            </a:r>
            <a:r>
              <a:rPr lang="pt-PT" b="1" dirty="0" err="1">
                <a:solidFill>
                  <a:srgbClr val="000000"/>
                </a:solidFill>
                <a:latin typeface="+mj-lt"/>
              </a:rPr>
              <a:t>and</a:t>
            </a:r>
            <a:r>
              <a:rPr lang="pt-PT" b="1" dirty="0">
                <a:solidFill>
                  <a:srgbClr val="000000"/>
                </a:solidFill>
                <a:latin typeface="+mj-lt"/>
              </a:rPr>
              <a:t> </a:t>
            </a:r>
            <a:r>
              <a:rPr lang="pt-PT" b="1" dirty="0" err="1">
                <a:solidFill>
                  <a:srgbClr val="000000"/>
                </a:solidFill>
                <a:latin typeface="+mj-lt"/>
              </a:rPr>
              <a:t>uncertainty</a:t>
            </a:r>
            <a:r>
              <a:rPr lang="pt-PT" b="1" dirty="0">
                <a:solidFill>
                  <a:srgbClr val="000000"/>
                </a:solidFill>
                <a:latin typeface="+mj-lt"/>
              </a:rPr>
              <a:t>. </a:t>
            </a:r>
          </a:p>
          <a:p>
            <a:pPr marL="800100" lvl="1" indent="-342900">
              <a:spcBef>
                <a:spcPct val="20000"/>
              </a:spcBef>
              <a:buFont typeface="Arial" pitchFamily="34" charset="0"/>
              <a:buChar char="•"/>
              <a:defRPr/>
            </a:pPr>
            <a:endParaRPr lang="pt-PT" sz="1600" b="1" dirty="0">
              <a:solidFill>
                <a:srgbClr val="000000"/>
              </a:solidFill>
              <a:latin typeface="+mj-lt"/>
            </a:endParaRPr>
          </a:p>
          <a:p>
            <a:pPr marL="800100" lvl="1" indent="-342900">
              <a:spcBef>
                <a:spcPct val="20000"/>
              </a:spcBef>
              <a:buFont typeface="Arial" pitchFamily="34" charset="0"/>
              <a:buChar char="•"/>
              <a:defRPr/>
            </a:pPr>
            <a:r>
              <a:rPr lang="pt-PT" sz="1600" b="1" dirty="0">
                <a:solidFill>
                  <a:srgbClr val="000000"/>
                </a:solidFill>
                <a:latin typeface="+mj-lt"/>
              </a:rPr>
              <a:t>To </a:t>
            </a:r>
            <a:r>
              <a:rPr lang="pt-PT" sz="1600" b="1" dirty="0" err="1">
                <a:solidFill>
                  <a:srgbClr val="000000"/>
                </a:solidFill>
                <a:latin typeface="+mj-lt"/>
              </a:rPr>
              <a:t>deal</a:t>
            </a:r>
            <a:r>
              <a:rPr lang="pt-PT" sz="1600" b="1" dirty="0">
                <a:solidFill>
                  <a:srgbClr val="000000"/>
                </a:solidFill>
                <a:latin typeface="+mj-lt"/>
              </a:rPr>
              <a:t> </a:t>
            </a:r>
            <a:r>
              <a:rPr lang="pt-PT" sz="1600" b="1" dirty="0" err="1">
                <a:solidFill>
                  <a:srgbClr val="000000"/>
                </a:solidFill>
                <a:latin typeface="+mj-lt"/>
              </a:rPr>
              <a:t>with</a:t>
            </a:r>
            <a:r>
              <a:rPr lang="pt-PT" sz="1600" b="1" dirty="0">
                <a:solidFill>
                  <a:srgbClr val="000000"/>
                </a:solidFill>
                <a:latin typeface="+mj-lt"/>
              </a:rPr>
              <a:t> </a:t>
            </a:r>
            <a:r>
              <a:rPr lang="pt-PT" sz="1600" b="1" dirty="0" err="1">
                <a:solidFill>
                  <a:srgbClr val="000000"/>
                </a:solidFill>
                <a:latin typeface="+mj-lt"/>
              </a:rPr>
              <a:t>risks</a:t>
            </a:r>
            <a:r>
              <a:rPr lang="pt-PT" sz="1600" b="1" dirty="0">
                <a:solidFill>
                  <a:srgbClr val="000000"/>
                </a:solidFill>
                <a:latin typeface="+mj-lt"/>
              </a:rPr>
              <a:t> </a:t>
            </a:r>
            <a:r>
              <a:rPr lang="pt-PT" sz="1600" b="1" dirty="0" err="1">
                <a:solidFill>
                  <a:srgbClr val="000000"/>
                </a:solidFill>
                <a:latin typeface="+mj-lt"/>
              </a:rPr>
              <a:t>it</a:t>
            </a:r>
            <a:r>
              <a:rPr lang="pt-PT" sz="1600" b="1" dirty="0">
                <a:solidFill>
                  <a:srgbClr val="000000"/>
                </a:solidFill>
                <a:latin typeface="+mj-lt"/>
              </a:rPr>
              <a:t> </a:t>
            </a:r>
            <a:r>
              <a:rPr lang="pt-PT" sz="1600" b="1" dirty="0" err="1">
                <a:solidFill>
                  <a:srgbClr val="000000"/>
                </a:solidFill>
                <a:latin typeface="+mj-lt"/>
              </a:rPr>
              <a:t>is</a:t>
            </a:r>
            <a:r>
              <a:rPr lang="pt-PT" sz="1600" b="1" dirty="0">
                <a:solidFill>
                  <a:srgbClr val="000000"/>
                </a:solidFill>
                <a:latin typeface="+mj-lt"/>
              </a:rPr>
              <a:t> </a:t>
            </a:r>
            <a:r>
              <a:rPr lang="pt-PT" sz="1600" b="1" dirty="0" err="1">
                <a:solidFill>
                  <a:srgbClr val="000000"/>
                </a:solidFill>
                <a:latin typeface="+mj-lt"/>
              </a:rPr>
              <a:t>commom</a:t>
            </a:r>
            <a:r>
              <a:rPr lang="pt-PT" sz="1600" b="1" dirty="0">
                <a:solidFill>
                  <a:srgbClr val="000000"/>
                </a:solidFill>
                <a:latin typeface="+mj-lt"/>
              </a:rPr>
              <a:t> to </a:t>
            </a:r>
            <a:r>
              <a:rPr lang="pt-PT" sz="1600" b="1" dirty="0" err="1">
                <a:solidFill>
                  <a:srgbClr val="000000"/>
                </a:solidFill>
                <a:latin typeface="+mj-lt"/>
              </a:rPr>
              <a:t>elaborate</a:t>
            </a:r>
            <a:r>
              <a:rPr lang="pt-PT" sz="1600" b="1" dirty="0">
                <a:solidFill>
                  <a:srgbClr val="000000"/>
                </a:solidFill>
                <a:latin typeface="+mj-lt"/>
              </a:rPr>
              <a:t> </a:t>
            </a:r>
            <a:r>
              <a:rPr lang="pt-PT" sz="1600" b="1" i="1" dirty="0" err="1">
                <a:solidFill>
                  <a:srgbClr val="000000"/>
                </a:solidFill>
                <a:latin typeface="+mj-lt"/>
              </a:rPr>
              <a:t>contingency</a:t>
            </a:r>
            <a:r>
              <a:rPr lang="pt-PT" sz="1600" b="1" i="1" dirty="0">
                <a:solidFill>
                  <a:srgbClr val="000000"/>
                </a:solidFill>
                <a:latin typeface="+mj-lt"/>
              </a:rPr>
              <a:t> </a:t>
            </a:r>
            <a:r>
              <a:rPr lang="pt-PT" sz="1600" b="1" i="1" dirty="0" err="1">
                <a:solidFill>
                  <a:srgbClr val="000000"/>
                </a:solidFill>
                <a:latin typeface="+mj-lt"/>
              </a:rPr>
              <a:t>plans</a:t>
            </a:r>
            <a:r>
              <a:rPr lang="pt-PT" sz="1600" b="1" dirty="0">
                <a:solidFill>
                  <a:srgbClr val="000000"/>
                </a:solidFill>
                <a:latin typeface="+mj-lt"/>
              </a:rPr>
              <a:t> </a:t>
            </a:r>
            <a:r>
              <a:rPr lang="pt-PT" sz="1600" b="1" dirty="0" err="1">
                <a:solidFill>
                  <a:srgbClr val="000000"/>
                </a:solidFill>
                <a:latin typeface="+mj-lt"/>
              </a:rPr>
              <a:t>specifying</a:t>
            </a:r>
            <a:r>
              <a:rPr lang="pt-PT" sz="1600" b="1" dirty="0">
                <a:solidFill>
                  <a:srgbClr val="000000"/>
                </a:solidFill>
                <a:latin typeface="+mj-lt"/>
              </a:rPr>
              <a:t> </a:t>
            </a:r>
            <a:r>
              <a:rPr lang="pt-PT" sz="1600" b="1" dirty="0" err="1">
                <a:solidFill>
                  <a:srgbClr val="000000"/>
                </a:solidFill>
                <a:latin typeface="+mj-lt"/>
              </a:rPr>
              <a:t>what</a:t>
            </a:r>
            <a:r>
              <a:rPr lang="pt-PT" sz="1600" b="1" dirty="0">
                <a:solidFill>
                  <a:srgbClr val="000000"/>
                </a:solidFill>
                <a:latin typeface="+mj-lt"/>
              </a:rPr>
              <a:t> </a:t>
            </a:r>
            <a:r>
              <a:rPr lang="pt-PT" sz="1600" b="1" dirty="0" err="1">
                <a:solidFill>
                  <a:srgbClr val="000000"/>
                </a:solidFill>
                <a:latin typeface="+mj-lt"/>
              </a:rPr>
              <a:t>shoud</a:t>
            </a:r>
            <a:r>
              <a:rPr lang="pt-PT" sz="1600" b="1" dirty="0">
                <a:solidFill>
                  <a:srgbClr val="000000"/>
                </a:solidFill>
                <a:latin typeface="+mj-lt"/>
              </a:rPr>
              <a:t> </a:t>
            </a:r>
            <a:r>
              <a:rPr lang="pt-PT" sz="1600" b="1" dirty="0" err="1">
                <a:solidFill>
                  <a:srgbClr val="000000"/>
                </a:solidFill>
                <a:latin typeface="+mj-lt"/>
              </a:rPr>
              <a:t>be</a:t>
            </a:r>
            <a:r>
              <a:rPr lang="pt-PT" sz="1600" b="1" dirty="0">
                <a:solidFill>
                  <a:srgbClr val="000000"/>
                </a:solidFill>
                <a:latin typeface="+mj-lt"/>
              </a:rPr>
              <a:t> </a:t>
            </a:r>
            <a:r>
              <a:rPr lang="pt-PT" sz="1600" b="1" dirty="0" err="1">
                <a:solidFill>
                  <a:srgbClr val="000000"/>
                </a:solidFill>
                <a:latin typeface="+mj-lt"/>
              </a:rPr>
              <a:t>done</a:t>
            </a:r>
            <a:r>
              <a:rPr lang="pt-PT" sz="1600" b="1" dirty="0">
                <a:solidFill>
                  <a:srgbClr val="000000"/>
                </a:solidFill>
                <a:latin typeface="+mj-lt"/>
              </a:rPr>
              <a:t> in case </a:t>
            </a:r>
            <a:r>
              <a:rPr lang="pt-PT" sz="1600" b="1" dirty="0" err="1">
                <a:solidFill>
                  <a:srgbClr val="000000"/>
                </a:solidFill>
                <a:latin typeface="+mj-lt"/>
              </a:rPr>
              <a:t>of</a:t>
            </a:r>
            <a:r>
              <a:rPr lang="pt-PT" sz="1600" b="1" dirty="0">
                <a:solidFill>
                  <a:srgbClr val="000000"/>
                </a:solidFill>
                <a:latin typeface="+mj-lt"/>
              </a:rPr>
              <a:t> </a:t>
            </a:r>
            <a:r>
              <a:rPr lang="pt-PT" sz="1600" b="1" dirty="0" err="1">
                <a:solidFill>
                  <a:srgbClr val="000000"/>
                </a:solidFill>
                <a:latin typeface="+mj-lt"/>
              </a:rPr>
              <a:t>the</a:t>
            </a:r>
            <a:r>
              <a:rPr lang="pt-PT" sz="1600" b="1" dirty="0">
                <a:solidFill>
                  <a:srgbClr val="000000"/>
                </a:solidFill>
                <a:latin typeface="+mj-lt"/>
              </a:rPr>
              <a:t> </a:t>
            </a:r>
            <a:r>
              <a:rPr lang="pt-PT" sz="1600" b="1" dirty="0" err="1">
                <a:solidFill>
                  <a:srgbClr val="000000"/>
                </a:solidFill>
                <a:latin typeface="+mj-lt"/>
              </a:rPr>
              <a:t>materialization</a:t>
            </a:r>
            <a:r>
              <a:rPr lang="pt-PT" sz="1600" b="1" dirty="0">
                <a:solidFill>
                  <a:srgbClr val="000000"/>
                </a:solidFill>
                <a:latin typeface="+mj-lt"/>
              </a:rPr>
              <a:t> </a:t>
            </a:r>
            <a:r>
              <a:rPr lang="pt-PT" sz="1600" b="1" dirty="0" err="1">
                <a:solidFill>
                  <a:srgbClr val="000000"/>
                </a:solidFill>
                <a:latin typeface="+mj-lt"/>
              </a:rPr>
              <a:t>of</a:t>
            </a:r>
            <a:r>
              <a:rPr lang="pt-PT" sz="1600" b="1" dirty="0">
                <a:solidFill>
                  <a:srgbClr val="000000"/>
                </a:solidFill>
                <a:latin typeface="+mj-lt"/>
              </a:rPr>
              <a:t> </a:t>
            </a:r>
            <a:r>
              <a:rPr lang="pt-PT" sz="1600" b="1" dirty="0" err="1">
                <a:solidFill>
                  <a:srgbClr val="000000"/>
                </a:solidFill>
                <a:latin typeface="+mj-lt"/>
              </a:rPr>
              <a:t>the</a:t>
            </a:r>
            <a:r>
              <a:rPr lang="pt-PT" sz="1600" b="1" dirty="0">
                <a:solidFill>
                  <a:srgbClr val="000000"/>
                </a:solidFill>
                <a:latin typeface="+mj-lt"/>
              </a:rPr>
              <a:t> </a:t>
            </a:r>
            <a:r>
              <a:rPr lang="pt-PT" sz="1600" b="1" dirty="0" err="1">
                <a:solidFill>
                  <a:srgbClr val="000000"/>
                </a:solidFill>
                <a:latin typeface="+mj-lt"/>
              </a:rPr>
              <a:t>identified</a:t>
            </a:r>
            <a:r>
              <a:rPr lang="pt-PT" sz="1600" b="1" dirty="0">
                <a:solidFill>
                  <a:srgbClr val="000000"/>
                </a:solidFill>
                <a:latin typeface="+mj-lt"/>
              </a:rPr>
              <a:t> </a:t>
            </a:r>
            <a:r>
              <a:rPr lang="pt-PT" sz="1600" b="1" dirty="0" err="1">
                <a:solidFill>
                  <a:srgbClr val="000000"/>
                </a:solidFill>
                <a:latin typeface="+mj-lt"/>
              </a:rPr>
              <a:t>risks</a:t>
            </a:r>
            <a:r>
              <a:rPr lang="pt-PT" sz="1600" b="1" dirty="0">
                <a:solidFill>
                  <a:srgbClr val="000000"/>
                </a:solidFill>
                <a:latin typeface="+mj-lt"/>
              </a:rPr>
              <a:t>.</a:t>
            </a:r>
          </a:p>
          <a:p>
            <a:pPr marL="800100" lvl="1" indent="-342900">
              <a:spcBef>
                <a:spcPct val="20000"/>
              </a:spcBef>
              <a:buFont typeface="Arial" pitchFamily="34" charset="0"/>
              <a:buChar char="•"/>
              <a:defRPr/>
            </a:pPr>
            <a:endParaRPr lang="pt-PT" sz="1600" b="1" dirty="0">
              <a:solidFill>
                <a:srgbClr val="000000"/>
              </a:solidFill>
              <a:latin typeface="+mj-lt"/>
            </a:endParaRPr>
          </a:p>
          <a:p>
            <a:pPr marL="800100" lvl="1" indent="-342900">
              <a:spcBef>
                <a:spcPct val="20000"/>
              </a:spcBef>
              <a:buFont typeface="Arial" pitchFamily="34" charset="0"/>
              <a:buChar char="•"/>
              <a:defRPr/>
            </a:pPr>
            <a:r>
              <a:rPr lang="pt-PT" sz="1600" b="1" dirty="0">
                <a:solidFill>
                  <a:srgbClr val="000000"/>
                </a:solidFill>
                <a:latin typeface="+mj-lt"/>
              </a:rPr>
              <a:t>To </a:t>
            </a:r>
            <a:r>
              <a:rPr lang="pt-PT" sz="1600" b="1" dirty="0" err="1">
                <a:solidFill>
                  <a:srgbClr val="000000"/>
                </a:solidFill>
                <a:latin typeface="+mj-lt"/>
              </a:rPr>
              <a:t>deal</a:t>
            </a:r>
            <a:r>
              <a:rPr lang="pt-PT" sz="1600" b="1" dirty="0">
                <a:solidFill>
                  <a:srgbClr val="000000"/>
                </a:solidFill>
                <a:latin typeface="+mj-lt"/>
              </a:rPr>
              <a:t> </a:t>
            </a:r>
            <a:r>
              <a:rPr lang="pt-PT" sz="1600" b="1" dirty="0" err="1">
                <a:solidFill>
                  <a:srgbClr val="000000"/>
                </a:solidFill>
                <a:latin typeface="+mj-lt"/>
              </a:rPr>
              <a:t>with</a:t>
            </a:r>
            <a:r>
              <a:rPr lang="pt-PT" sz="1600" b="1" dirty="0">
                <a:solidFill>
                  <a:srgbClr val="000000"/>
                </a:solidFill>
                <a:latin typeface="+mj-lt"/>
              </a:rPr>
              <a:t> </a:t>
            </a:r>
            <a:r>
              <a:rPr lang="pt-PT" sz="1600" b="1" dirty="0" err="1">
                <a:solidFill>
                  <a:srgbClr val="000000"/>
                </a:solidFill>
                <a:latin typeface="+mj-lt"/>
              </a:rPr>
              <a:t>uncertainty</a:t>
            </a:r>
            <a:r>
              <a:rPr lang="pt-PT" sz="1600" b="1" dirty="0">
                <a:solidFill>
                  <a:srgbClr val="000000"/>
                </a:solidFill>
                <a:latin typeface="+mj-lt"/>
              </a:rPr>
              <a:t> </a:t>
            </a:r>
            <a:r>
              <a:rPr lang="pt-PT" sz="1600" b="1" dirty="0" err="1">
                <a:solidFill>
                  <a:srgbClr val="000000"/>
                </a:solidFill>
                <a:latin typeface="+mj-lt"/>
              </a:rPr>
              <a:t>is</a:t>
            </a:r>
            <a:r>
              <a:rPr lang="pt-PT" sz="1600" b="1" dirty="0">
                <a:solidFill>
                  <a:srgbClr val="000000"/>
                </a:solidFill>
                <a:latin typeface="+mj-lt"/>
              </a:rPr>
              <a:t> </a:t>
            </a:r>
            <a:r>
              <a:rPr lang="pt-PT" sz="1600" b="1" dirty="0" err="1">
                <a:solidFill>
                  <a:srgbClr val="000000"/>
                </a:solidFill>
                <a:latin typeface="+mj-lt"/>
              </a:rPr>
              <a:t>is</a:t>
            </a:r>
            <a:r>
              <a:rPr lang="pt-PT" sz="1600" b="1" dirty="0">
                <a:solidFill>
                  <a:srgbClr val="000000"/>
                </a:solidFill>
                <a:latin typeface="+mj-lt"/>
              </a:rPr>
              <a:t> </a:t>
            </a:r>
            <a:r>
              <a:rPr lang="pt-PT" sz="1600" b="1" dirty="0" err="1">
                <a:solidFill>
                  <a:srgbClr val="000000"/>
                </a:solidFill>
                <a:latin typeface="+mj-lt"/>
              </a:rPr>
              <a:t>commomm</a:t>
            </a:r>
            <a:r>
              <a:rPr lang="pt-PT" sz="1600" b="1" dirty="0">
                <a:solidFill>
                  <a:srgbClr val="000000"/>
                </a:solidFill>
                <a:latin typeface="+mj-lt"/>
              </a:rPr>
              <a:t> to </a:t>
            </a:r>
            <a:r>
              <a:rPr lang="pt-PT" sz="1600" b="1" dirty="0" err="1">
                <a:solidFill>
                  <a:srgbClr val="000000"/>
                </a:solidFill>
                <a:latin typeface="+mj-lt"/>
              </a:rPr>
              <a:t>build</a:t>
            </a:r>
            <a:r>
              <a:rPr lang="pt-PT" sz="1600" b="1" dirty="0">
                <a:solidFill>
                  <a:srgbClr val="000000"/>
                </a:solidFill>
                <a:latin typeface="+mj-lt"/>
              </a:rPr>
              <a:t> </a:t>
            </a:r>
            <a:r>
              <a:rPr lang="pt-PT" sz="1600" b="1" dirty="0" err="1">
                <a:solidFill>
                  <a:srgbClr val="000000"/>
                </a:solidFill>
                <a:latin typeface="+mj-lt"/>
              </a:rPr>
              <a:t>scenarios</a:t>
            </a:r>
            <a:r>
              <a:rPr lang="pt-PT" sz="1600" b="1" dirty="0">
                <a:solidFill>
                  <a:srgbClr val="000000"/>
                </a:solidFill>
                <a:latin typeface="+mj-lt"/>
              </a:rPr>
              <a:t> </a:t>
            </a:r>
            <a:r>
              <a:rPr lang="pt-PT" sz="1600" b="1" dirty="0" err="1">
                <a:solidFill>
                  <a:srgbClr val="000000"/>
                </a:solidFill>
                <a:latin typeface="+mj-lt"/>
              </a:rPr>
              <a:t>representing</a:t>
            </a:r>
            <a:r>
              <a:rPr lang="pt-PT" sz="1600" b="1" dirty="0">
                <a:solidFill>
                  <a:srgbClr val="000000"/>
                </a:solidFill>
                <a:latin typeface="+mj-lt"/>
              </a:rPr>
              <a:t> </a:t>
            </a:r>
            <a:r>
              <a:rPr lang="pt-PT" sz="1600" b="1" dirty="0" err="1">
                <a:solidFill>
                  <a:srgbClr val="000000"/>
                </a:solidFill>
                <a:latin typeface="+mj-lt"/>
              </a:rPr>
              <a:t>the</a:t>
            </a:r>
            <a:r>
              <a:rPr lang="pt-PT" sz="1600" b="1" dirty="0">
                <a:solidFill>
                  <a:srgbClr val="000000"/>
                </a:solidFill>
                <a:latin typeface="+mj-lt"/>
              </a:rPr>
              <a:t> </a:t>
            </a:r>
            <a:r>
              <a:rPr lang="en-US" sz="1600" b="1" dirty="0">
                <a:solidFill>
                  <a:srgbClr val="000000"/>
                </a:solidFill>
                <a:latin typeface="+mj-lt"/>
              </a:rPr>
              <a:t>range of possible working conditions (“</a:t>
            </a:r>
            <a:r>
              <a:rPr lang="en-US" sz="1600" b="1" i="1" dirty="0">
                <a:solidFill>
                  <a:srgbClr val="000000"/>
                </a:solidFill>
                <a:latin typeface="+mj-lt"/>
              </a:rPr>
              <a:t>What If” Analysis</a:t>
            </a:r>
            <a:r>
              <a:rPr lang="en-US" sz="1600" b="1" dirty="0">
                <a:solidFill>
                  <a:srgbClr val="000000"/>
                </a:solidFill>
                <a:latin typeface="+mj-lt"/>
              </a:rPr>
              <a:t>).</a:t>
            </a:r>
            <a:endParaRPr lang="pt-PT" sz="1600" b="1" dirty="0">
              <a:solidFill>
                <a:srgbClr val="000000"/>
              </a:solidFill>
              <a:latin typeface="+mj-lt"/>
            </a:endParaRPr>
          </a:p>
        </p:txBody>
      </p:sp>
      <p:sp>
        <p:nvSpPr>
          <p:cNvPr id="6" name="Rectangle 2"/>
          <p:cNvSpPr txBox="1">
            <a:spLocks noChangeArrowheads="1"/>
          </p:cNvSpPr>
          <p:nvPr/>
        </p:nvSpPr>
        <p:spPr bwMode="auto">
          <a:xfrm>
            <a:off x="-57720" y="333375"/>
            <a:ext cx="9252520" cy="725488"/>
          </a:xfrm>
          <a:prstGeom prst="rect">
            <a:avLst/>
          </a:prstGeom>
          <a:noFill/>
          <a:ln>
            <a:miter lim="800000"/>
            <a:headEnd/>
            <a:tailEnd/>
          </a:ln>
        </p:spPr>
        <p:txBody>
          <a:bodyPr/>
          <a:lstStyle/>
          <a:p>
            <a:pPr algn="ctr" defTabSz="609600">
              <a:defRPr/>
            </a:pPr>
            <a:r>
              <a:rPr lang="pt-PT" sz="2800" b="1" kern="0" dirty="0">
                <a:solidFill>
                  <a:srgbClr val="000000"/>
                </a:solidFill>
                <a:latin typeface="Arial Narrow" pitchFamily="34" charset="0"/>
                <a:ea typeface="+mj-ea"/>
                <a:cs typeface="+mj-cs"/>
              </a:rPr>
              <a:t>Techno-</a:t>
            </a:r>
            <a:r>
              <a:rPr lang="pt-PT" sz="2800" b="1" kern="0" dirty="0" err="1">
                <a:solidFill>
                  <a:srgbClr val="000000"/>
                </a:solidFill>
                <a:latin typeface="Arial Narrow" pitchFamily="34" charset="0"/>
                <a:ea typeface="+mj-ea"/>
                <a:cs typeface="+mj-cs"/>
              </a:rPr>
              <a:t>Economic</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Analysis</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of</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Engineering</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Projects</a:t>
            </a:r>
            <a:r>
              <a:rPr lang="pt-PT" sz="2800" b="1" kern="0" dirty="0">
                <a:solidFill>
                  <a:srgbClr val="000000"/>
                </a:solidFill>
                <a:latin typeface="Arial Narrow" pitchFamily="34" charset="0"/>
                <a:ea typeface="+mj-ea"/>
                <a:cs typeface="+mj-cs"/>
              </a:rPr>
              <a:t> (2)</a:t>
            </a:r>
            <a:endParaRPr lang="en-US" sz="2800" b="1" kern="0" dirty="0">
              <a:solidFill>
                <a:srgbClr val="000000"/>
              </a:solidFill>
              <a:latin typeface="Arial Narrow" pitchFamily="34" charset="0"/>
              <a:ea typeface="+mj-ea"/>
              <a:cs typeface="+mj-cs"/>
            </a:endParaRPr>
          </a:p>
        </p:txBody>
      </p:sp>
    </p:spTree>
    <p:extLst>
      <p:ext uri="{BB962C8B-B14F-4D97-AF65-F5344CB8AC3E}">
        <p14:creationId xmlns:p14="http://schemas.microsoft.com/office/powerpoint/2010/main" val="320143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 y="1137249"/>
            <a:ext cx="9109075" cy="563563"/>
          </a:xfrm>
        </p:spPr>
        <p:txBody>
          <a:bodyPr/>
          <a:lstStyle/>
          <a:p>
            <a:pPr marL="457200" lvl="1" indent="0">
              <a:buNone/>
            </a:pPr>
            <a:r>
              <a:rPr lang="pt-PT" sz="2000" b="1" dirty="0" err="1">
                <a:solidFill>
                  <a:srgbClr val="000000"/>
                </a:solidFill>
                <a:latin typeface="+mj-lt"/>
              </a:rPr>
              <a:t>Difficult</a:t>
            </a:r>
            <a:r>
              <a:rPr lang="pt-PT" sz="2000" b="1" dirty="0">
                <a:solidFill>
                  <a:srgbClr val="000000"/>
                </a:solidFill>
                <a:latin typeface="+mj-lt"/>
              </a:rPr>
              <a:t> </a:t>
            </a:r>
            <a:r>
              <a:rPr lang="pt-PT" sz="2000" b="1" dirty="0" err="1">
                <a:solidFill>
                  <a:srgbClr val="000000"/>
                </a:solidFill>
                <a:latin typeface="+mj-lt"/>
              </a:rPr>
              <a:t>questions</a:t>
            </a:r>
            <a:r>
              <a:rPr lang="pt-PT" sz="2000" b="1" dirty="0">
                <a:solidFill>
                  <a:srgbClr val="000000"/>
                </a:solidFill>
                <a:latin typeface="+mj-lt"/>
              </a:rPr>
              <a:t> </a:t>
            </a:r>
            <a:r>
              <a:rPr lang="pt-PT" sz="2000" b="1" dirty="0" err="1">
                <a:solidFill>
                  <a:srgbClr val="000000"/>
                </a:solidFill>
                <a:latin typeface="+mj-lt"/>
              </a:rPr>
              <a:t>appear</a:t>
            </a:r>
            <a:r>
              <a:rPr lang="pt-PT" sz="2000" b="1" dirty="0">
                <a:solidFill>
                  <a:srgbClr val="000000"/>
                </a:solidFill>
                <a:latin typeface="+mj-lt"/>
              </a:rPr>
              <a:t>:</a:t>
            </a:r>
          </a:p>
        </p:txBody>
      </p:sp>
      <p:sp>
        <p:nvSpPr>
          <p:cNvPr id="7" name="Rectangle 3">
            <a:extLst>
              <a:ext uri="{FF2B5EF4-FFF2-40B4-BE49-F238E27FC236}">
                <a16:creationId xmlns:a16="http://schemas.microsoft.com/office/drawing/2014/main" id="{EE65B819-280A-4713-8438-54D415E4C47C}"/>
              </a:ext>
            </a:extLst>
          </p:cNvPr>
          <p:cNvSpPr txBox="1">
            <a:spLocks noChangeArrowheads="1"/>
          </p:cNvSpPr>
          <p:nvPr/>
        </p:nvSpPr>
        <p:spPr bwMode="auto">
          <a:xfrm>
            <a:off x="3" y="1869826"/>
            <a:ext cx="9109075" cy="422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rgbClr val="FFFFFF"/>
                </a:solidFill>
                <a:latin typeface="+mn-lt"/>
                <a:ea typeface="+mn-ea"/>
                <a:cs typeface="+mn-cs"/>
              </a:defRPr>
            </a:lvl1pPr>
            <a:lvl2pPr marL="742950" indent="-285750" algn="l" rtl="0" eaLnBrk="0" fontAlgn="base" hangingPunct="0">
              <a:spcBef>
                <a:spcPct val="20000"/>
              </a:spcBef>
              <a:spcAft>
                <a:spcPct val="0"/>
              </a:spcAft>
              <a:buSzPct val="70000"/>
              <a:buFont typeface="Monotype Sorts"/>
              <a:buChar char="w"/>
              <a:defRPr sz="2400">
                <a:solidFill>
                  <a:srgbClr val="FFFFFF"/>
                </a:solidFill>
                <a:latin typeface="+mn-lt"/>
              </a:defRPr>
            </a:lvl2pPr>
            <a:lvl3pPr marL="1143000" indent="-228600" algn="l" rtl="0" eaLnBrk="0" fontAlgn="base" hangingPunct="0">
              <a:spcBef>
                <a:spcPct val="20000"/>
              </a:spcBef>
              <a:spcAft>
                <a:spcPct val="0"/>
              </a:spcAft>
              <a:buChar char="•"/>
              <a:defRPr sz="2000">
                <a:solidFill>
                  <a:srgbClr val="FFFFFF"/>
                </a:solidFill>
                <a:latin typeface="+mn-lt"/>
              </a:defRPr>
            </a:lvl3pPr>
            <a:lvl4pPr marL="1562100" indent="-228600" algn="l" rtl="0" eaLnBrk="0" fontAlgn="base" hangingPunct="0">
              <a:spcBef>
                <a:spcPct val="20000"/>
              </a:spcBef>
              <a:spcAft>
                <a:spcPct val="0"/>
              </a:spcAft>
              <a:buChar char="–"/>
              <a:defRPr>
                <a:solidFill>
                  <a:srgbClr val="FFFFFF"/>
                </a:solidFill>
                <a:latin typeface="+mn-lt"/>
              </a:defRPr>
            </a:lvl4pPr>
            <a:lvl5pPr marL="1981200" indent="-228600" algn="l" rtl="0" eaLnBrk="0" fontAlgn="base" hangingPunct="0">
              <a:spcBef>
                <a:spcPct val="20000"/>
              </a:spcBef>
              <a:spcAft>
                <a:spcPct val="0"/>
              </a:spcAft>
              <a:buChar char="»"/>
              <a:defRPr>
                <a:solidFill>
                  <a:srgbClr val="FFFFFF"/>
                </a:solidFill>
                <a:latin typeface="+mn-lt"/>
              </a:defRPr>
            </a:lvl5pPr>
            <a:lvl6pPr marL="2438400" indent="-228600" algn="l" rtl="0" eaLnBrk="0" fontAlgn="base" hangingPunct="0">
              <a:spcBef>
                <a:spcPct val="20000"/>
              </a:spcBef>
              <a:spcAft>
                <a:spcPct val="0"/>
              </a:spcAft>
              <a:buChar char="»"/>
              <a:defRPr>
                <a:solidFill>
                  <a:srgbClr val="0033CC"/>
                </a:solidFill>
                <a:latin typeface="+mn-lt"/>
              </a:defRPr>
            </a:lvl6pPr>
            <a:lvl7pPr marL="2895600" indent="-228600" algn="l" rtl="0" eaLnBrk="0" fontAlgn="base" hangingPunct="0">
              <a:spcBef>
                <a:spcPct val="20000"/>
              </a:spcBef>
              <a:spcAft>
                <a:spcPct val="0"/>
              </a:spcAft>
              <a:buChar char="»"/>
              <a:defRPr>
                <a:solidFill>
                  <a:srgbClr val="0033CC"/>
                </a:solidFill>
                <a:latin typeface="+mn-lt"/>
              </a:defRPr>
            </a:lvl7pPr>
            <a:lvl8pPr marL="3352800" indent="-228600" algn="l" rtl="0" eaLnBrk="0" fontAlgn="base" hangingPunct="0">
              <a:spcBef>
                <a:spcPct val="20000"/>
              </a:spcBef>
              <a:spcAft>
                <a:spcPct val="0"/>
              </a:spcAft>
              <a:buChar char="»"/>
              <a:defRPr>
                <a:solidFill>
                  <a:srgbClr val="0033CC"/>
                </a:solidFill>
                <a:latin typeface="+mn-lt"/>
              </a:defRPr>
            </a:lvl8pPr>
            <a:lvl9pPr marL="3810000" indent="-228600" algn="l" rtl="0" eaLnBrk="0" fontAlgn="base" hangingPunct="0">
              <a:spcBef>
                <a:spcPct val="20000"/>
              </a:spcBef>
              <a:spcAft>
                <a:spcPct val="0"/>
              </a:spcAft>
              <a:buChar char="»"/>
              <a:defRPr>
                <a:solidFill>
                  <a:srgbClr val="0033CC"/>
                </a:solidFill>
                <a:latin typeface="+mn-lt"/>
              </a:defRPr>
            </a:lvl9pPr>
          </a:lstStyle>
          <a:p>
            <a:pPr lvl="1">
              <a:spcBef>
                <a:spcPts val="600"/>
              </a:spcBef>
              <a:buFont typeface="Wingdings" panose="05000000000000000000" pitchFamily="2" charset="2"/>
              <a:buChar char="§"/>
            </a:pPr>
            <a:r>
              <a:rPr lang="pt-PT" sz="2000" b="1" kern="0" dirty="0" err="1">
                <a:solidFill>
                  <a:srgbClr val="000000"/>
                </a:solidFill>
                <a:latin typeface="+mj-lt"/>
              </a:rPr>
              <a:t>Who</a:t>
            </a:r>
            <a:r>
              <a:rPr lang="pt-PT" sz="2000" b="1" kern="0" dirty="0">
                <a:solidFill>
                  <a:srgbClr val="000000"/>
                </a:solidFill>
                <a:latin typeface="+mj-lt"/>
              </a:rPr>
              <a:t> are </a:t>
            </a:r>
            <a:r>
              <a:rPr lang="pt-PT" sz="2000" b="1" kern="0" dirty="0" err="1">
                <a:solidFill>
                  <a:srgbClr val="000000"/>
                </a:solidFill>
                <a:latin typeface="+mj-lt"/>
              </a:rPr>
              <a:t>our</a:t>
            </a:r>
            <a:r>
              <a:rPr lang="pt-PT" sz="2000" b="1" kern="0" dirty="0">
                <a:solidFill>
                  <a:srgbClr val="000000"/>
                </a:solidFill>
                <a:latin typeface="+mj-lt"/>
              </a:rPr>
              <a:t> </a:t>
            </a:r>
            <a:r>
              <a:rPr lang="pt-PT" sz="2000" b="1" kern="0" dirty="0" err="1">
                <a:solidFill>
                  <a:srgbClr val="000000"/>
                </a:solidFill>
                <a:latin typeface="+mj-lt"/>
              </a:rPr>
              <a:t>clients</a:t>
            </a:r>
            <a:r>
              <a:rPr lang="pt-PT" sz="2000" b="1" kern="0" dirty="0">
                <a:solidFill>
                  <a:srgbClr val="000000"/>
                </a:solidFill>
                <a:latin typeface="+mj-lt"/>
              </a:rPr>
              <a:t>?</a:t>
            </a:r>
          </a:p>
          <a:p>
            <a:pPr lvl="1">
              <a:spcBef>
                <a:spcPts val="600"/>
              </a:spcBef>
              <a:buFont typeface="Wingdings" panose="05000000000000000000" pitchFamily="2" charset="2"/>
              <a:buChar char="§"/>
            </a:pPr>
            <a:r>
              <a:rPr lang="pt-PT" sz="2000" b="1" kern="0" dirty="0" err="1">
                <a:solidFill>
                  <a:srgbClr val="000000"/>
                </a:solidFill>
                <a:latin typeface="+mj-lt"/>
              </a:rPr>
              <a:t>How</a:t>
            </a:r>
            <a:r>
              <a:rPr lang="pt-PT" sz="2000" b="1" kern="0" dirty="0">
                <a:solidFill>
                  <a:srgbClr val="000000"/>
                </a:solidFill>
                <a:latin typeface="+mj-lt"/>
              </a:rPr>
              <a:t> </a:t>
            </a:r>
            <a:r>
              <a:rPr lang="pt-PT" sz="2000" b="1" kern="0" dirty="0" err="1">
                <a:solidFill>
                  <a:srgbClr val="000000"/>
                </a:solidFill>
                <a:latin typeface="+mj-lt"/>
              </a:rPr>
              <a:t>many</a:t>
            </a:r>
            <a:r>
              <a:rPr lang="pt-PT" sz="2000" b="1" kern="0" dirty="0">
                <a:solidFill>
                  <a:srgbClr val="000000"/>
                </a:solidFill>
                <a:latin typeface="+mj-lt"/>
              </a:rPr>
              <a:t> are </a:t>
            </a:r>
            <a:r>
              <a:rPr lang="pt-PT" sz="2000" b="1" kern="0" dirty="0" err="1">
                <a:solidFill>
                  <a:srgbClr val="000000"/>
                </a:solidFill>
                <a:latin typeface="+mj-lt"/>
              </a:rPr>
              <a:t>they</a:t>
            </a:r>
            <a:r>
              <a:rPr lang="pt-PT" sz="2000" b="1" kern="0" dirty="0">
                <a:solidFill>
                  <a:srgbClr val="000000"/>
                </a:solidFill>
                <a:latin typeface="+mj-lt"/>
              </a:rPr>
              <a:t>? </a:t>
            </a:r>
          </a:p>
          <a:p>
            <a:pPr lvl="1">
              <a:spcBef>
                <a:spcPts val="600"/>
              </a:spcBef>
              <a:buFont typeface="Wingdings" panose="05000000000000000000" pitchFamily="2" charset="2"/>
              <a:buChar char="§"/>
            </a:pPr>
            <a:r>
              <a:rPr lang="pt-PT" sz="2000" b="1" kern="0" dirty="0" err="1">
                <a:solidFill>
                  <a:srgbClr val="000000"/>
                </a:solidFill>
                <a:latin typeface="+mj-lt"/>
              </a:rPr>
              <a:t>How</a:t>
            </a:r>
            <a:r>
              <a:rPr lang="pt-PT" sz="2000" b="1" kern="0" dirty="0">
                <a:solidFill>
                  <a:srgbClr val="000000"/>
                </a:solidFill>
                <a:latin typeface="+mj-lt"/>
              </a:rPr>
              <a:t> </a:t>
            </a:r>
            <a:r>
              <a:rPr lang="pt-PT" sz="2000" b="1" kern="0" dirty="0" err="1">
                <a:solidFill>
                  <a:srgbClr val="000000"/>
                </a:solidFill>
                <a:latin typeface="+mj-lt"/>
              </a:rPr>
              <a:t>long</a:t>
            </a:r>
            <a:r>
              <a:rPr lang="pt-PT" sz="2000" b="1" kern="0" dirty="0">
                <a:solidFill>
                  <a:srgbClr val="000000"/>
                </a:solidFill>
                <a:latin typeface="+mj-lt"/>
              </a:rPr>
              <a:t> </a:t>
            </a:r>
            <a:r>
              <a:rPr lang="pt-PT" sz="2000" b="1" kern="0" dirty="0" err="1">
                <a:solidFill>
                  <a:srgbClr val="000000"/>
                </a:solidFill>
                <a:latin typeface="+mj-lt"/>
              </a:rPr>
              <a:t>will</a:t>
            </a:r>
            <a:r>
              <a:rPr lang="pt-PT" sz="2000" b="1" kern="0" dirty="0">
                <a:solidFill>
                  <a:srgbClr val="000000"/>
                </a:solidFill>
                <a:latin typeface="+mj-lt"/>
              </a:rPr>
              <a:t> </a:t>
            </a:r>
            <a:r>
              <a:rPr lang="pt-PT" sz="2000" b="1" kern="0" dirty="0" err="1">
                <a:solidFill>
                  <a:srgbClr val="000000"/>
                </a:solidFill>
                <a:latin typeface="+mj-lt"/>
              </a:rPr>
              <a:t>it</a:t>
            </a:r>
            <a:r>
              <a:rPr lang="pt-PT" sz="2000" b="1" kern="0" dirty="0">
                <a:solidFill>
                  <a:srgbClr val="000000"/>
                </a:solidFill>
                <a:latin typeface="+mj-lt"/>
              </a:rPr>
              <a:t> take for </a:t>
            </a:r>
            <a:r>
              <a:rPr lang="pt-PT" sz="2000" b="1" kern="0" dirty="0" err="1">
                <a:solidFill>
                  <a:srgbClr val="000000"/>
                </a:solidFill>
                <a:latin typeface="+mj-lt"/>
              </a:rPr>
              <a:t>them</a:t>
            </a:r>
            <a:r>
              <a:rPr lang="pt-PT" sz="2000" b="1" kern="0" dirty="0">
                <a:solidFill>
                  <a:srgbClr val="000000"/>
                </a:solidFill>
                <a:latin typeface="+mj-lt"/>
              </a:rPr>
              <a:t> to </a:t>
            </a:r>
            <a:r>
              <a:rPr lang="pt-PT" sz="2000" b="1" kern="0" dirty="0" err="1">
                <a:solidFill>
                  <a:srgbClr val="000000"/>
                </a:solidFill>
                <a:latin typeface="+mj-lt"/>
              </a:rPr>
              <a:t>buy</a:t>
            </a:r>
            <a:r>
              <a:rPr lang="pt-PT" sz="2000" b="1" kern="0" dirty="0">
                <a:solidFill>
                  <a:srgbClr val="000000"/>
                </a:solidFill>
                <a:latin typeface="+mj-lt"/>
              </a:rPr>
              <a:t> </a:t>
            </a:r>
            <a:r>
              <a:rPr lang="pt-PT" sz="2000" b="1" kern="0" dirty="0" err="1">
                <a:solidFill>
                  <a:srgbClr val="000000"/>
                </a:solidFill>
                <a:latin typeface="+mj-lt"/>
              </a:rPr>
              <a:t>our</a:t>
            </a:r>
            <a:r>
              <a:rPr lang="pt-PT" sz="2000" b="1" kern="0" dirty="0">
                <a:solidFill>
                  <a:srgbClr val="000000"/>
                </a:solidFill>
                <a:latin typeface="+mj-lt"/>
              </a:rPr>
              <a:t> </a:t>
            </a:r>
            <a:r>
              <a:rPr lang="pt-PT" sz="2000" b="1" kern="0" dirty="0" err="1">
                <a:solidFill>
                  <a:srgbClr val="000000"/>
                </a:solidFill>
                <a:latin typeface="+mj-lt"/>
              </a:rPr>
              <a:t>product</a:t>
            </a:r>
            <a:r>
              <a:rPr lang="pt-PT" sz="2000" b="1" kern="0" dirty="0">
                <a:solidFill>
                  <a:srgbClr val="000000"/>
                </a:solidFill>
                <a:latin typeface="+mj-lt"/>
              </a:rPr>
              <a:t>/</a:t>
            </a:r>
            <a:r>
              <a:rPr lang="pt-PT" sz="2000" b="1" kern="0" dirty="0" err="1">
                <a:solidFill>
                  <a:srgbClr val="000000"/>
                </a:solidFill>
                <a:latin typeface="+mj-lt"/>
              </a:rPr>
              <a:t>service</a:t>
            </a:r>
            <a:r>
              <a:rPr lang="pt-PT" sz="2000" b="1" kern="0" dirty="0">
                <a:solidFill>
                  <a:srgbClr val="000000"/>
                </a:solidFill>
                <a:latin typeface="+mj-lt"/>
              </a:rPr>
              <a:t>?</a:t>
            </a:r>
          </a:p>
          <a:p>
            <a:pPr lvl="1">
              <a:spcBef>
                <a:spcPts val="600"/>
              </a:spcBef>
              <a:buFont typeface="Wingdings" panose="05000000000000000000" pitchFamily="2" charset="2"/>
              <a:buChar char="§"/>
            </a:pPr>
            <a:r>
              <a:rPr lang="pt-PT" sz="2000" b="1" kern="0" dirty="0" err="1">
                <a:solidFill>
                  <a:srgbClr val="000000"/>
                </a:solidFill>
                <a:latin typeface="+mj-lt"/>
              </a:rPr>
              <a:t>Where</a:t>
            </a:r>
            <a:r>
              <a:rPr lang="pt-PT" sz="2000" b="1" kern="0" dirty="0">
                <a:solidFill>
                  <a:srgbClr val="000000"/>
                </a:solidFill>
                <a:latin typeface="+mj-lt"/>
              </a:rPr>
              <a:t> are </a:t>
            </a:r>
            <a:r>
              <a:rPr lang="pt-PT" sz="2000" b="1" kern="0" dirty="0" err="1">
                <a:solidFill>
                  <a:srgbClr val="000000"/>
                </a:solidFill>
                <a:latin typeface="+mj-lt"/>
              </a:rPr>
              <a:t>they</a:t>
            </a:r>
            <a:r>
              <a:rPr lang="pt-PT" sz="2000" b="1" kern="0" dirty="0">
                <a:solidFill>
                  <a:srgbClr val="000000"/>
                </a:solidFill>
                <a:latin typeface="+mj-lt"/>
              </a:rPr>
              <a:t>?</a:t>
            </a:r>
          </a:p>
          <a:p>
            <a:pPr lvl="1">
              <a:spcBef>
                <a:spcPts val="600"/>
              </a:spcBef>
              <a:buFont typeface="Wingdings" panose="05000000000000000000" pitchFamily="2" charset="2"/>
              <a:buChar char="§"/>
            </a:pPr>
            <a:r>
              <a:rPr lang="pt-PT" sz="2000" b="1" kern="0" dirty="0" err="1">
                <a:solidFill>
                  <a:srgbClr val="000000"/>
                </a:solidFill>
                <a:latin typeface="+mj-lt"/>
              </a:rPr>
              <a:t>How</a:t>
            </a:r>
            <a:r>
              <a:rPr lang="pt-PT" sz="2000" b="1" kern="0" dirty="0">
                <a:solidFill>
                  <a:srgbClr val="000000"/>
                </a:solidFill>
                <a:latin typeface="+mj-lt"/>
              </a:rPr>
              <a:t> can </a:t>
            </a:r>
            <a:r>
              <a:rPr lang="pt-PT" sz="2000" b="1" kern="0" dirty="0" err="1">
                <a:solidFill>
                  <a:srgbClr val="000000"/>
                </a:solidFill>
                <a:latin typeface="+mj-lt"/>
              </a:rPr>
              <a:t>we</a:t>
            </a:r>
            <a:r>
              <a:rPr lang="pt-PT" sz="2000" b="1" kern="0" dirty="0">
                <a:solidFill>
                  <a:srgbClr val="000000"/>
                </a:solidFill>
                <a:latin typeface="+mj-lt"/>
              </a:rPr>
              <a:t> </a:t>
            </a:r>
            <a:r>
              <a:rPr lang="pt-PT" sz="2000" b="1" kern="0" dirty="0" err="1">
                <a:solidFill>
                  <a:srgbClr val="000000"/>
                </a:solidFill>
                <a:latin typeface="+mj-lt"/>
              </a:rPr>
              <a:t>reach</a:t>
            </a:r>
            <a:r>
              <a:rPr lang="pt-PT" sz="2000" b="1" kern="0" dirty="0">
                <a:solidFill>
                  <a:srgbClr val="000000"/>
                </a:solidFill>
                <a:latin typeface="+mj-lt"/>
              </a:rPr>
              <a:t> </a:t>
            </a:r>
            <a:r>
              <a:rPr lang="pt-PT" sz="2000" b="1" kern="0" dirty="0" err="1">
                <a:solidFill>
                  <a:srgbClr val="000000"/>
                </a:solidFill>
                <a:latin typeface="+mj-lt"/>
              </a:rPr>
              <a:t>them</a:t>
            </a:r>
            <a:r>
              <a:rPr lang="pt-PT" sz="2000" b="1" kern="0" dirty="0">
                <a:solidFill>
                  <a:srgbClr val="000000"/>
                </a:solidFill>
                <a:latin typeface="+mj-lt"/>
              </a:rPr>
              <a:t>?</a:t>
            </a:r>
          </a:p>
          <a:p>
            <a:pPr lvl="2">
              <a:spcBef>
                <a:spcPts val="600"/>
              </a:spcBef>
              <a:buFont typeface="Wingdings" panose="05000000000000000000" pitchFamily="2" charset="2"/>
              <a:buChar char="§"/>
            </a:pPr>
            <a:r>
              <a:rPr lang="pt-PT" sz="1600" b="1" kern="0" dirty="0">
                <a:solidFill>
                  <a:srgbClr val="000000"/>
                </a:solidFill>
                <a:latin typeface="+mj-lt"/>
              </a:rPr>
              <a:t>Via </a:t>
            </a:r>
            <a:r>
              <a:rPr lang="pt-PT" sz="1600" b="1" kern="0" dirty="0" err="1">
                <a:solidFill>
                  <a:srgbClr val="000000"/>
                </a:solidFill>
                <a:latin typeface="+mj-lt"/>
              </a:rPr>
              <a:t>physical</a:t>
            </a:r>
            <a:r>
              <a:rPr lang="pt-PT" sz="1600" b="1" kern="0" dirty="0">
                <a:solidFill>
                  <a:srgbClr val="000000"/>
                </a:solidFill>
                <a:latin typeface="+mj-lt"/>
              </a:rPr>
              <a:t> </a:t>
            </a:r>
            <a:r>
              <a:rPr lang="pt-PT" sz="1600" b="1" kern="0" dirty="0" err="1">
                <a:solidFill>
                  <a:srgbClr val="000000"/>
                </a:solidFill>
                <a:latin typeface="+mj-lt"/>
              </a:rPr>
              <a:t>stores</a:t>
            </a:r>
            <a:r>
              <a:rPr lang="pt-PT" sz="1600" b="1" kern="0" dirty="0">
                <a:solidFill>
                  <a:srgbClr val="000000"/>
                </a:solidFill>
                <a:latin typeface="+mj-lt"/>
              </a:rPr>
              <a:t>?</a:t>
            </a:r>
          </a:p>
          <a:p>
            <a:pPr lvl="2">
              <a:spcBef>
                <a:spcPts val="600"/>
              </a:spcBef>
              <a:buFont typeface="Wingdings" panose="05000000000000000000" pitchFamily="2" charset="2"/>
              <a:buChar char="§"/>
            </a:pPr>
            <a:r>
              <a:rPr lang="pt-PT" sz="1600" b="1" kern="0" dirty="0">
                <a:solidFill>
                  <a:srgbClr val="000000"/>
                </a:solidFill>
                <a:latin typeface="+mj-lt"/>
              </a:rPr>
              <a:t>Via </a:t>
            </a:r>
            <a:r>
              <a:rPr lang="pt-PT" sz="1600" b="1" kern="0" dirty="0" err="1">
                <a:solidFill>
                  <a:srgbClr val="000000"/>
                </a:solidFill>
                <a:latin typeface="+mj-lt"/>
              </a:rPr>
              <a:t>the</a:t>
            </a:r>
            <a:r>
              <a:rPr lang="pt-PT" sz="1600" b="1" kern="0" dirty="0">
                <a:solidFill>
                  <a:srgbClr val="000000"/>
                </a:solidFill>
                <a:latin typeface="+mj-lt"/>
              </a:rPr>
              <a:t> web?</a:t>
            </a:r>
          </a:p>
          <a:p>
            <a:pPr lvl="1">
              <a:spcBef>
                <a:spcPts val="600"/>
              </a:spcBef>
              <a:buFont typeface="Wingdings" panose="05000000000000000000" pitchFamily="2" charset="2"/>
              <a:buChar char="§"/>
            </a:pPr>
            <a:r>
              <a:rPr lang="pt-PT" sz="2000" b="1" kern="0" dirty="0" err="1">
                <a:solidFill>
                  <a:srgbClr val="000000"/>
                </a:solidFill>
                <a:latin typeface="+mj-lt"/>
              </a:rPr>
              <a:t>How</a:t>
            </a:r>
            <a:r>
              <a:rPr lang="pt-PT" sz="2000" b="1" kern="0" dirty="0">
                <a:solidFill>
                  <a:srgbClr val="000000"/>
                </a:solidFill>
                <a:latin typeface="+mj-lt"/>
              </a:rPr>
              <a:t> </a:t>
            </a:r>
            <a:r>
              <a:rPr lang="pt-PT" sz="2000" b="1" kern="0" dirty="0" err="1">
                <a:solidFill>
                  <a:srgbClr val="000000"/>
                </a:solidFill>
                <a:latin typeface="+mj-lt"/>
              </a:rPr>
              <a:t>much</a:t>
            </a:r>
            <a:r>
              <a:rPr lang="pt-PT" sz="2000" b="1" kern="0" dirty="0">
                <a:solidFill>
                  <a:srgbClr val="000000"/>
                </a:solidFill>
                <a:latin typeface="+mj-lt"/>
              </a:rPr>
              <a:t> are </a:t>
            </a:r>
            <a:r>
              <a:rPr lang="pt-PT" sz="2000" b="1" kern="0" dirty="0" err="1">
                <a:solidFill>
                  <a:srgbClr val="000000"/>
                </a:solidFill>
                <a:latin typeface="+mj-lt"/>
              </a:rPr>
              <a:t>they</a:t>
            </a:r>
            <a:r>
              <a:rPr lang="pt-PT" sz="2000" b="1" kern="0" dirty="0">
                <a:solidFill>
                  <a:srgbClr val="000000"/>
                </a:solidFill>
                <a:latin typeface="+mj-lt"/>
              </a:rPr>
              <a:t> </a:t>
            </a:r>
            <a:r>
              <a:rPr lang="pt-PT" sz="2000" b="1" kern="0" dirty="0" err="1">
                <a:solidFill>
                  <a:srgbClr val="000000"/>
                </a:solidFill>
                <a:latin typeface="+mj-lt"/>
              </a:rPr>
              <a:t>willing</a:t>
            </a:r>
            <a:r>
              <a:rPr lang="pt-PT" sz="2000" b="1" kern="0" dirty="0">
                <a:solidFill>
                  <a:srgbClr val="000000"/>
                </a:solidFill>
                <a:latin typeface="+mj-lt"/>
              </a:rPr>
              <a:t> to </a:t>
            </a:r>
            <a:r>
              <a:rPr lang="pt-PT" sz="2000" b="1" kern="0" dirty="0" err="1">
                <a:solidFill>
                  <a:srgbClr val="000000"/>
                </a:solidFill>
                <a:latin typeface="+mj-lt"/>
              </a:rPr>
              <a:t>pay</a:t>
            </a:r>
            <a:r>
              <a:rPr lang="pt-PT" sz="2000" b="1" kern="0" dirty="0">
                <a:solidFill>
                  <a:srgbClr val="000000"/>
                </a:solidFill>
                <a:latin typeface="+mj-lt"/>
              </a:rPr>
              <a:t>?</a:t>
            </a:r>
          </a:p>
          <a:p>
            <a:pPr lvl="1">
              <a:spcBef>
                <a:spcPts val="600"/>
              </a:spcBef>
              <a:buFont typeface="Wingdings" panose="05000000000000000000" pitchFamily="2" charset="2"/>
              <a:buChar char="§"/>
            </a:pPr>
            <a:r>
              <a:rPr lang="pt-PT" sz="2000" b="1" kern="0" dirty="0" err="1">
                <a:solidFill>
                  <a:srgbClr val="000000"/>
                </a:solidFill>
                <a:latin typeface="+mj-lt"/>
              </a:rPr>
              <a:t>How</a:t>
            </a:r>
            <a:r>
              <a:rPr lang="pt-PT" sz="2000" b="1" kern="0" dirty="0">
                <a:solidFill>
                  <a:srgbClr val="000000"/>
                </a:solidFill>
                <a:latin typeface="+mj-lt"/>
              </a:rPr>
              <a:t> </a:t>
            </a:r>
            <a:r>
              <a:rPr lang="pt-PT" sz="2000" b="1" kern="0" dirty="0" err="1">
                <a:solidFill>
                  <a:srgbClr val="000000"/>
                </a:solidFill>
                <a:latin typeface="+mj-lt"/>
              </a:rPr>
              <a:t>much</a:t>
            </a:r>
            <a:r>
              <a:rPr lang="pt-PT" sz="2000" b="1" kern="0" dirty="0">
                <a:solidFill>
                  <a:srgbClr val="000000"/>
                </a:solidFill>
                <a:latin typeface="+mj-lt"/>
              </a:rPr>
              <a:t> </a:t>
            </a:r>
            <a:r>
              <a:rPr lang="pt-PT" sz="2000" b="1" kern="0" dirty="0" err="1">
                <a:solidFill>
                  <a:srgbClr val="000000"/>
                </a:solidFill>
                <a:latin typeface="+mj-lt"/>
              </a:rPr>
              <a:t>is</a:t>
            </a:r>
            <a:r>
              <a:rPr lang="pt-PT" sz="2000" b="1" kern="0" dirty="0">
                <a:solidFill>
                  <a:srgbClr val="000000"/>
                </a:solidFill>
                <a:latin typeface="+mj-lt"/>
              </a:rPr>
              <a:t> </a:t>
            </a:r>
            <a:r>
              <a:rPr lang="pt-PT" sz="2000" b="1" kern="0" dirty="0" err="1">
                <a:solidFill>
                  <a:srgbClr val="000000"/>
                </a:solidFill>
                <a:latin typeface="+mj-lt"/>
              </a:rPr>
              <a:t>it</a:t>
            </a:r>
            <a:r>
              <a:rPr lang="pt-PT" sz="2000" b="1" kern="0" dirty="0">
                <a:solidFill>
                  <a:srgbClr val="000000"/>
                </a:solidFill>
                <a:latin typeface="+mj-lt"/>
              </a:rPr>
              <a:t> </a:t>
            </a:r>
            <a:r>
              <a:rPr lang="pt-PT" sz="2000" b="1" kern="0" dirty="0" err="1">
                <a:solidFill>
                  <a:srgbClr val="000000"/>
                </a:solidFill>
                <a:latin typeface="+mj-lt"/>
              </a:rPr>
              <a:t>necessary</a:t>
            </a:r>
            <a:r>
              <a:rPr lang="pt-PT" sz="2000" b="1" kern="0" dirty="0">
                <a:solidFill>
                  <a:srgbClr val="000000"/>
                </a:solidFill>
                <a:latin typeface="+mj-lt"/>
              </a:rPr>
              <a:t> to </a:t>
            </a:r>
            <a:r>
              <a:rPr lang="pt-PT" sz="2000" b="1" kern="0" dirty="0" err="1">
                <a:solidFill>
                  <a:srgbClr val="000000"/>
                </a:solidFill>
                <a:latin typeface="+mj-lt"/>
              </a:rPr>
              <a:t>invest</a:t>
            </a:r>
            <a:r>
              <a:rPr lang="pt-PT" sz="2000" b="1" kern="0" dirty="0">
                <a:solidFill>
                  <a:srgbClr val="000000"/>
                </a:solidFill>
                <a:latin typeface="+mj-lt"/>
              </a:rPr>
              <a:t> </a:t>
            </a:r>
            <a:r>
              <a:rPr lang="pt-PT" sz="2000" b="1" kern="0" dirty="0" err="1">
                <a:solidFill>
                  <a:srgbClr val="000000"/>
                </a:solidFill>
                <a:latin typeface="+mj-lt"/>
              </a:rPr>
              <a:t>and</a:t>
            </a:r>
            <a:r>
              <a:rPr lang="pt-PT" sz="2000" b="1" kern="0" dirty="0">
                <a:solidFill>
                  <a:srgbClr val="000000"/>
                </a:solidFill>
                <a:latin typeface="+mj-lt"/>
              </a:rPr>
              <a:t> </a:t>
            </a:r>
            <a:r>
              <a:rPr lang="pt-PT" sz="2000" b="1" kern="0" dirty="0" err="1">
                <a:solidFill>
                  <a:srgbClr val="000000"/>
                </a:solidFill>
                <a:latin typeface="+mj-lt"/>
              </a:rPr>
              <a:t>over</a:t>
            </a:r>
            <a:r>
              <a:rPr lang="pt-PT" sz="2000" b="1" kern="0" dirty="0">
                <a:solidFill>
                  <a:srgbClr val="000000"/>
                </a:solidFill>
                <a:latin typeface="+mj-lt"/>
              </a:rPr>
              <a:t> </a:t>
            </a:r>
            <a:r>
              <a:rPr lang="pt-PT" sz="2000" b="1" kern="0" dirty="0" err="1">
                <a:solidFill>
                  <a:srgbClr val="000000"/>
                </a:solidFill>
                <a:latin typeface="+mj-lt"/>
              </a:rPr>
              <a:t>how</a:t>
            </a:r>
            <a:r>
              <a:rPr lang="pt-PT" sz="2000" b="1" kern="0" dirty="0">
                <a:solidFill>
                  <a:srgbClr val="000000"/>
                </a:solidFill>
                <a:latin typeface="+mj-lt"/>
              </a:rPr>
              <a:t> </a:t>
            </a:r>
            <a:r>
              <a:rPr lang="pt-PT" sz="2000" b="1" kern="0" dirty="0" err="1">
                <a:solidFill>
                  <a:srgbClr val="000000"/>
                </a:solidFill>
                <a:latin typeface="+mj-lt"/>
              </a:rPr>
              <a:t>long</a:t>
            </a:r>
            <a:r>
              <a:rPr lang="pt-PT" sz="2000" b="1" kern="0" dirty="0">
                <a:solidFill>
                  <a:srgbClr val="000000"/>
                </a:solidFill>
                <a:latin typeface="+mj-lt"/>
              </a:rPr>
              <a:t>?</a:t>
            </a:r>
          </a:p>
          <a:p>
            <a:pPr lvl="1">
              <a:spcBef>
                <a:spcPts val="600"/>
              </a:spcBef>
              <a:buFont typeface="Wingdings" panose="05000000000000000000" pitchFamily="2" charset="2"/>
              <a:buChar char="§"/>
            </a:pPr>
            <a:r>
              <a:rPr lang="pt-PT" sz="2000" b="1" kern="0" dirty="0">
                <a:solidFill>
                  <a:srgbClr val="000000"/>
                </a:solidFill>
                <a:latin typeface="+mj-lt"/>
              </a:rPr>
              <a:t>Are </a:t>
            </a:r>
            <a:r>
              <a:rPr lang="pt-PT" sz="2000" b="1" kern="0" dirty="0" err="1">
                <a:solidFill>
                  <a:srgbClr val="000000"/>
                </a:solidFill>
                <a:latin typeface="+mj-lt"/>
              </a:rPr>
              <a:t>we</a:t>
            </a:r>
            <a:r>
              <a:rPr lang="pt-PT" sz="2000" b="1" kern="0" dirty="0">
                <a:solidFill>
                  <a:srgbClr val="000000"/>
                </a:solidFill>
                <a:latin typeface="+mj-lt"/>
              </a:rPr>
              <a:t> </a:t>
            </a:r>
            <a:r>
              <a:rPr lang="pt-PT" sz="2000" b="1" kern="0" dirty="0" err="1">
                <a:solidFill>
                  <a:srgbClr val="000000"/>
                </a:solidFill>
                <a:latin typeface="+mj-lt"/>
              </a:rPr>
              <a:t>going</a:t>
            </a:r>
            <a:r>
              <a:rPr lang="pt-PT" sz="2000" b="1" kern="0" dirty="0">
                <a:solidFill>
                  <a:srgbClr val="000000"/>
                </a:solidFill>
                <a:latin typeface="+mj-lt"/>
              </a:rPr>
              <a:t> to face </a:t>
            </a:r>
            <a:r>
              <a:rPr lang="pt-PT" sz="2000" b="1" kern="0" dirty="0" err="1">
                <a:solidFill>
                  <a:srgbClr val="000000"/>
                </a:solidFill>
                <a:latin typeface="+mj-lt"/>
              </a:rPr>
              <a:t>competition</a:t>
            </a:r>
            <a:r>
              <a:rPr lang="pt-PT" sz="2000" b="1" kern="0" dirty="0">
                <a:solidFill>
                  <a:srgbClr val="000000"/>
                </a:solidFill>
                <a:latin typeface="+mj-lt"/>
              </a:rPr>
              <a:t>?</a:t>
            </a:r>
          </a:p>
          <a:p>
            <a:pPr lvl="1">
              <a:spcBef>
                <a:spcPts val="600"/>
              </a:spcBef>
              <a:buFont typeface="Wingdings" panose="05000000000000000000" pitchFamily="2" charset="2"/>
              <a:buChar char="§"/>
            </a:pPr>
            <a:r>
              <a:rPr lang="pt-PT" sz="2000" b="1" kern="0" dirty="0">
                <a:solidFill>
                  <a:srgbClr val="000000"/>
                </a:solidFill>
                <a:latin typeface="+mj-lt"/>
              </a:rPr>
              <a:t>Are </a:t>
            </a:r>
            <a:r>
              <a:rPr lang="pt-PT" sz="2000" b="1" kern="0" dirty="0" err="1">
                <a:solidFill>
                  <a:srgbClr val="000000"/>
                </a:solidFill>
                <a:latin typeface="+mj-lt"/>
              </a:rPr>
              <a:t>there</a:t>
            </a:r>
            <a:r>
              <a:rPr lang="pt-PT" sz="2000" b="1" kern="0" dirty="0">
                <a:solidFill>
                  <a:srgbClr val="000000"/>
                </a:solidFill>
                <a:latin typeface="+mj-lt"/>
              </a:rPr>
              <a:t> </a:t>
            </a:r>
            <a:r>
              <a:rPr lang="pt-PT" sz="2000" b="1" kern="0" dirty="0" err="1">
                <a:solidFill>
                  <a:srgbClr val="000000"/>
                </a:solidFill>
                <a:latin typeface="+mj-lt"/>
              </a:rPr>
              <a:t>any</a:t>
            </a:r>
            <a:r>
              <a:rPr lang="pt-PT" sz="2000" b="1" kern="0" dirty="0">
                <a:solidFill>
                  <a:srgbClr val="000000"/>
                </a:solidFill>
                <a:latin typeface="+mj-lt"/>
              </a:rPr>
              <a:t> </a:t>
            </a:r>
            <a:r>
              <a:rPr lang="pt-PT" sz="2000" b="1" kern="0" dirty="0" err="1">
                <a:solidFill>
                  <a:srgbClr val="000000"/>
                </a:solidFill>
                <a:latin typeface="+mj-lt"/>
              </a:rPr>
              <a:t>regulations</a:t>
            </a:r>
            <a:r>
              <a:rPr lang="pt-PT" sz="2000" b="1" kern="0" dirty="0">
                <a:solidFill>
                  <a:srgbClr val="000000"/>
                </a:solidFill>
                <a:latin typeface="+mj-lt"/>
              </a:rPr>
              <a:t> </a:t>
            </a:r>
            <a:r>
              <a:rPr lang="pt-PT" sz="2000" b="1" kern="0" dirty="0" err="1">
                <a:solidFill>
                  <a:srgbClr val="000000"/>
                </a:solidFill>
                <a:latin typeface="+mj-lt"/>
              </a:rPr>
              <a:t>that</a:t>
            </a:r>
            <a:r>
              <a:rPr lang="pt-PT" sz="2000" b="1" kern="0" dirty="0">
                <a:solidFill>
                  <a:srgbClr val="000000"/>
                </a:solidFill>
                <a:latin typeface="+mj-lt"/>
              </a:rPr>
              <a:t> must </a:t>
            </a:r>
            <a:r>
              <a:rPr lang="pt-PT" sz="2000" b="1" kern="0" dirty="0" err="1">
                <a:solidFill>
                  <a:srgbClr val="000000"/>
                </a:solidFill>
                <a:latin typeface="+mj-lt"/>
              </a:rPr>
              <a:t>be</a:t>
            </a:r>
            <a:r>
              <a:rPr lang="pt-PT" sz="2000" b="1" kern="0" dirty="0">
                <a:solidFill>
                  <a:srgbClr val="000000"/>
                </a:solidFill>
                <a:latin typeface="+mj-lt"/>
              </a:rPr>
              <a:t> </a:t>
            </a:r>
            <a:r>
              <a:rPr lang="pt-PT" sz="2000" b="1" kern="0" dirty="0" err="1">
                <a:solidFill>
                  <a:srgbClr val="000000"/>
                </a:solidFill>
                <a:latin typeface="+mj-lt"/>
              </a:rPr>
              <a:t>obeyed</a:t>
            </a:r>
            <a:r>
              <a:rPr lang="pt-PT" sz="2000" b="1" kern="0" dirty="0">
                <a:solidFill>
                  <a:srgbClr val="000000"/>
                </a:solidFill>
                <a:latin typeface="+mj-lt"/>
              </a:rPr>
              <a:t> to </a:t>
            </a:r>
            <a:r>
              <a:rPr lang="pt-PT" sz="2000" b="1" kern="0" dirty="0" err="1">
                <a:solidFill>
                  <a:srgbClr val="000000"/>
                </a:solidFill>
                <a:latin typeface="+mj-lt"/>
              </a:rPr>
              <a:t>sell</a:t>
            </a:r>
            <a:r>
              <a:rPr lang="pt-PT" sz="2000" b="1" kern="0" dirty="0">
                <a:solidFill>
                  <a:srgbClr val="000000"/>
                </a:solidFill>
                <a:latin typeface="+mj-lt"/>
              </a:rPr>
              <a:t> </a:t>
            </a:r>
            <a:r>
              <a:rPr lang="pt-PT" sz="2000" b="1" kern="0" dirty="0" err="1">
                <a:solidFill>
                  <a:srgbClr val="000000"/>
                </a:solidFill>
                <a:latin typeface="+mj-lt"/>
              </a:rPr>
              <a:t>our</a:t>
            </a:r>
            <a:r>
              <a:rPr lang="pt-PT" sz="2000" b="1" kern="0" dirty="0">
                <a:solidFill>
                  <a:srgbClr val="000000"/>
                </a:solidFill>
                <a:latin typeface="+mj-lt"/>
              </a:rPr>
              <a:t> </a:t>
            </a:r>
            <a:r>
              <a:rPr lang="pt-PT" sz="2000" b="1" kern="0" dirty="0" err="1">
                <a:solidFill>
                  <a:srgbClr val="000000"/>
                </a:solidFill>
                <a:latin typeface="+mj-lt"/>
              </a:rPr>
              <a:t>product</a:t>
            </a:r>
            <a:r>
              <a:rPr lang="pt-PT" sz="2000" b="1" kern="0" dirty="0">
                <a:solidFill>
                  <a:srgbClr val="000000"/>
                </a:solidFill>
                <a:latin typeface="+mj-lt"/>
              </a:rPr>
              <a:t>/</a:t>
            </a:r>
            <a:r>
              <a:rPr lang="pt-PT" sz="2000" b="1" kern="0" dirty="0" err="1">
                <a:solidFill>
                  <a:srgbClr val="000000"/>
                </a:solidFill>
                <a:latin typeface="+mj-lt"/>
              </a:rPr>
              <a:t>service</a:t>
            </a:r>
            <a:r>
              <a:rPr lang="pt-PT" sz="2000" b="1" kern="0" dirty="0">
                <a:solidFill>
                  <a:srgbClr val="000000"/>
                </a:solidFill>
                <a:latin typeface="+mj-lt"/>
              </a:rPr>
              <a:t>?</a:t>
            </a:r>
          </a:p>
        </p:txBody>
      </p:sp>
      <p:sp>
        <p:nvSpPr>
          <p:cNvPr id="6" name="Rectangle 2">
            <a:extLst>
              <a:ext uri="{FF2B5EF4-FFF2-40B4-BE49-F238E27FC236}">
                <a16:creationId xmlns:a16="http://schemas.microsoft.com/office/drawing/2014/main" id="{05B6DD73-82FC-4B5A-94FD-A87FE5D1DB89}"/>
              </a:ext>
            </a:extLst>
          </p:cNvPr>
          <p:cNvSpPr txBox="1">
            <a:spLocks noChangeArrowheads="1"/>
          </p:cNvSpPr>
          <p:nvPr/>
        </p:nvSpPr>
        <p:spPr bwMode="auto">
          <a:xfrm>
            <a:off x="-57720" y="333375"/>
            <a:ext cx="9252520" cy="725488"/>
          </a:xfrm>
          <a:prstGeom prst="rect">
            <a:avLst/>
          </a:prstGeom>
          <a:noFill/>
          <a:ln>
            <a:miter lim="800000"/>
            <a:headEnd/>
            <a:tailEnd/>
          </a:ln>
        </p:spPr>
        <p:txBody>
          <a:bodyPr/>
          <a:lstStyle/>
          <a:p>
            <a:pPr algn="ctr" defTabSz="609600">
              <a:defRPr/>
            </a:pPr>
            <a:r>
              <a:rPr lang="pt-PT" sz="2800" b="1" kern="0" dirty="0">
                <a:solidFill>
                  <a:srgbClr val="000000"/>
                </a:solidFill>
                <a:latin typeface="Arial Narrow" pitchFamily="34" charset="0"/>
                <a:ea typeface="+mj-ea"/>
                <a:cs typeface="+mj-cs"/>
              </a:rPr>
              <a:t>Techno-</a:t>
            </a:r>
            <a:r>
              <a:rPr lang="pt-PT" sz="2800" b="1" kern="0" dirty="0" err="1">
                <a:solidFill>
                  <a:srgbClr val="000000"/>
                </a:solidFill>
                <a:latin typeface="Arial Narrow" pitchFamily="34" charset="0"/>
                <a:ea typeface="+mj-ea"/>
                <a:cs typeface="+mj-cs"/>
              </a:rPr>
              <a:t>Economic</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Analysis</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of</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Engineering</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Projects</a:t>
            </a:r>
            <a:r>
              <a:rPr lang="pt-PT" sz="2800" b="1" kern="0" dirty="0">
                <a:solidFill>
                  <a:srgbClr val="000000"/>
                </a:solidFill>
                <a:latin typeface="Arial Narrow" pitchFamily="34" charset="0"/>
                <a:ea typeface="+mj-ea"/>
                <a:cs typeface="+mj-cs"/>
              </a:rPr>
              <a:t> (3)</a:t>
            </a:r>
            <a:endParaRPr lang="en-US" sz="2800" b="1" kern="0" dirty="0">
              <a:solidFill>
                <a:srgbClr val="000000"/>
              </a:solidFill>
              <a:latin typeface="Arial Narrow" pitchFamily="34" charset="0"/>
              <a:ea typeface="+mj-ea"/>
              <a:cs typeface="+mj-cs"/>
            </a:endParaRPr>
          </a:p>
        </p:txBody>
      </p:sp>
    </p:spTree>
    <p:extLst>
      <p:ext uri="{BB962C8B-B14F-4D97-AF65-F5344CB8AC3E}">
        <p14:creationId xmlns:p14="http://schemas.microsoft.com/office/powerpoint/2010/main" val="326376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E353-6F11-4AA2-B380-CAC9C9EFD762}"/>
              </a:ext>
            </a:extLst>
          </p:cNvPr>
          <p:cNvSpPr>
            <a:spLocks noGrp="1"/>
          </p:cNvSpPr>
          <p:nvPr>
            <p:ph type="title"/>
          </p:nvPr>
        </p:nvSpPr>
        <p:spPr>
          <a:xfrm>
            <a:off x="251520" y="1119339"/>
            <a:ext cx="8712968" cy="725489"/>
          </a:xfrm>
        </p:spPr>
        <p:txBody>
          <a:bodyPr/>
          <a:lstStyle/>
          <a:p>
            <a:pPr algn="just"/>
            <a:r>
              <a:rPr lang="pt-PT" sz="1800" b="1" dirty="0" err="1">
                <a:solidFill>
                  <a:srgbClr val="000000"/>
                </a:solidFill>
              </a:rPr>
              <a:t>Unfortunately</a:t>
            </a:r>
            <a:r>
              <a:rPr lang="pt-PT" sz="1800" b="1" dirty="0">
                <a:solidFill>
                  <a:srgbClr val="000000"/>
                </a:solidFill>
              </a:rPr>
              <a:t>, </a:t>
            </a:r>
            <a:r>
              <a:rPr lang="pt-PT" sz="1800" b="1" dirty="0" err="1">
                <a:solidFill>
                  <a:srgbClr val="000000"/>
                </a:solidFill>
              </a:rPr>
              <a:t>engineers</a:t>
            </a:r>
            <a:r>
              <a:rPr lang="pt-PT" sz="1800" b="1" dirty="0">
                <a:solidFill>
                  <a:srgbClr val="000000"/>
                </a:solidFill>
              </a:rPr>
              <a:t> do </a:t>
            </a:r>
            <a:r>
              <a:rPr lang="pt-PT" sz="1800" b="1" dirty="0" err="1">
                <a:solidFill>
                  <a:srgbClr val="000000"/>
                </a:solidFill>
              </a:rPr>
              <a:t>not</a:t>
            </a:r>
            <a:r>
              <a:rPr lang="pt-PT" sz="1800" b="1" dirty="0">
                <a:solidFill>
                  <a:srgbClr val="000000"/>
                </a:solidFill>
              </a:rPr>
              <a:t> </a:t>
            </a:r>
            <a:r>
              <a:rPr lang="pt-PT" sz="1800" b="1" dirty="0" err="1">
                <a:solidFill>
                  <a:srgbClr val="000000"/>
                </a:solidFill>
              </a:rPr>
              <a:t>have</a:t>
            </a:r>
            <a:r>
              <a:rPr lang="pt-PT" sz="1800" b="1" dirty="0">
                <a:solidFill>
                  <a:srgbClr val="000000"/>
                </a:solidFill>
              </a:rPr>
              <a:t> a </a:t>
            </a:r>
            <a:r>
              <a:rPr lang="pt-PT" sz="1800" b="1" dirty="0" err="1">
                <a:solidFill>
                  <a:srgbClr val="000000"/>
                </a:solidFill>
              </a:rPr>
              <a:t>crystal</a:t>
            </a:r>
            <a:r>
              <a:rPr lang="pt-PT" sz="1800" b="1" dirty="0">
                <a:solidFill>
                  <a:srgbClr val="000000"/>
                </a:solidFill>
              </a:rPr>
              <a:t> </a:t>
            </a:r>
            <a:r>
              <a:rPr lang="pt-PT" sz="1800" b="1" dirty="0" err="1">
                <a:solidFill>
                  <a:srgbClr val="000000"/>
                </a:solidFill>
              </a:rPr>
              <a:t>ball</a:t>
            </a:r>
            <a:r>
              <a:rPr lang="pt-PT" sz="1800" b="1" dirty="0">
                <a:solidFill>
                  <a:srgbClr val="000000"/>
                </a:solidFill>
              </a:rPr>
              <a:t> to </a:t>
            </a:r>
            <a:r>
              <a:rPr lang="pt-PT" sz="1800" b="1" dirty="0" err="1">
                <a:solidFill>
                  <a:srgbClr val="000000"/>
                </a:solidFill>
              </a:rPr>
              <a:t>guess</a:t>
            </a:r>
            <a:r>
              <a:rPr lang="pt-PT" sz="1800" b="1" dirty="0">
                <a:solidFill>
                  <a:srgbClr val="000000"/>
                </a:solidFill>
              </a:rPr>
              <a:t> </a:t>
            </a:r>
            <a:r>
              <a:rPr lang="pt-PT" sz="1800" b="1" dirty="0" err="1">
                <a:solidFill>
                  <a:srgbClr val="000000"/>
                </a:solidFill>
              </a:rPr>
              <a:t>how</a:t>
            </a:r>
            <a:r>
              <a:rPr lang="pt-PT" sz="1800" b="1" dirty="0">
                <a:solidFill>
                  <a:srgbClr val="000000"/>
                </a:solidFill>
              </a:rPr>
              <a:t> </a:t>
            </a:r>
            <a:r>
              <a:rPr lang="pt-PT" sz="1800" b="1" dirty="0" err="1">
                <a:solidFill>
                  <a:srgbClr val="000000"/>
                </a:solidFill>
              </a:rPr>
              <a:t>markets</a:t>
            </a:r>
            <a:r>
              <a:rPr lang="pt-PT" sz="1800" b="1" dirty="0">
                <a:solidFill>
                  <a:srgbClr val="000000"/>
                </a:solidFill>
              </a:rPr>
              <a:t> </a:t>
            </a:r>
            <a:r>
              <a:rPr lang="pt-PT" sz="1800" b="1" dirty="0" err="1">
                <a:solidFill>
                  <a:srgbClr val="000000"/>
                </a:solidFill>
              </a:rPr>
              <a:t>will</a:t>
            </a:r>
            <a:r>
              <a:rPr lang="pt-PT" sz="1800" b="1" dirty="0">
                <a:solidFill>
                  <a:srgbClr val="000000"/>
                </a:solidFill>
              </a:rPr>
              <a:t> </a:t>
            </a:r>
            <a:r>
              <a:rPr lang="pt-PT" sz="1800" b="1" dirty="0" err="1">
                <a:solidFill>
                  <a:srgbClr val="000000"/>
                </a:solidFill>
              </a:rPr>
              <a:t>behave</a:t>
            </a:r>
            <a:r>
              <a:rPr lang="pt-PT" sz="1800" b="1" dirty="0">
                <a:solidFill>
                  <a:srgbClr val="000000"/>
                </a:solidFill>
              </a:rPr>
              <a:t> in </a:t>
            </a:r>
            <a:r>
              <a:rPr lang="pt-PT" sz="1800" b="1" dirty="0" err="1">
                <a:solidFill>
                  <a:srgbClr val="000000"/>
                </a:solidFill>
              </a:rPr>
              <a:t>relation</a:t>
            </a:r>
            <a:r>
              <a:rPr lang="pt-PT" sz="1800" b="1" dirty="0">
                <a:solidFill>
                  <a:srgbClr val="000000"/>
                </a:solidFill>
              </a:rPr>
              <a:t> to </a:t>
            </a:r>
            <a:r>
              <a:rPr lang="pt-PT" sz="1800" b="1" dirty="0" err="1">
                <a:solidFill>
                  <a:srgbClr val="000000"/>
                </a:solidFill>
              </a:rPr>
              <a:t>the</a:t>
            </a:r>
            <a:r>
              <a:rPr lang="pt-PT" sz="1800" b="1" dirty="0">
                <a:solidFill>
                  <a:srgbClr val="000000"/>
                </a:solidFill>
              </a:rPr>
              <a:t> </a:t>
            </a:r>
            <a:r>
              <a:rPr lang="pt-PT" sz="1800" b="1" dirty="0" err="1">
                <a:solidFill>
                  <a:srgbClr val="000000"/>
                </a:solidFill>
              </a:rPr>
              <a:t>appearence</a:t>
            </a:r>
            <a:r>
              <a:rPr lang="pt-PT" sz="1800" b="1" dirty="0">
                <a:solidFill>
                  <a:srgbClr val="000000"/>
                </a:solidFill>
              </a:rPr>
              <a:t> </a:t>
            </a:r>
            <a:r>
              <a:rPr lang="pt-PT" sz="1800" b="1" dirty="0" err="1">
                <a:solidFill>
                  <a:srgbClr val="000000"/>
                </a:solidFill>
              </a:rPr>
              <a:t>of</a:t>
            </a:r>
            <a:r>
              <a:rPr lang="pt-PT" sz="1800" b="1" dirty="0">
                <a:solidFill>
                  <a:srgbClr val="000000"/>
                </a:solidFill>
              </a:rPr>
              <a:t> a </a:t>
            </a:r>
            <a:r>
              <a:rPr lang="pt-PT" sz="1800" b="1" dirty="0" err="1">
                <a:solidFill>
                  <a:srgbClr val="000000"/>
                </a:solidFill>
              </a:rPr>
              <a:t>new</a:t>
            </a:r>
            <a:r>
              <a:rPr lang="pt-PT" sz="1800" b="1" dirty="0">
                <a:solidFill>
                  <a:srgbClr val="000000"/>
                </a:solidFill>
              </a:rPr>
              <a:t> </a:t>
            </a:r>
            <a:r>
              <a:rPr lang="pt-PT" sz="1800" b="1" dirty="0" err="1">
                <a:solidFill>
                  <a:srgbClr val="000000"/>
                </a:solidFill>
              </a:rPr>
              <a:t>technology</a:t>
            </a:r>
            <a:r>
              <a:rPr lang="pt-PT" sz="1800" b="1" dirty="0">
                <a:solidFill>
                  <a:srgbClr val="000000"/>
                </a:solidFill>
              </a:rPr>
              <a:t>, </a:t>
            </a:r>
            <a:r>
              <a:rPr lang="pt-PT" sz="1800" b="1" dirty="0" err="1">
                <a:solidFill>
                  <a:srgbClr val="000000"/>
                </a:solidFill>
              </a:rPr>
              <a:t>service</a:t>
            </a:r>
            <a:r>
              <a:rPr lang="pt-PT" sz="1800" b="1" dirty="0">
                <a:solidFill>
                  <a:srgbClr val="000000"/>
                </a:solidFill>
              </a:rPr>
              <a:t> </a:t>
            </a:r>
            <a:r>
              <a:rPr lang="pt-PT" sz="1800" b="1" dirty="0" err="1">
                <a:solidFill>
                  <a:srgbClr val="000000"/>
                </a:solidFill>
              </a:rPr>
              <a:t>or</a:t>
            </a:r>
            <a:r>
              <a:rPr lang="pt-PT" sz="1800" b="1" dirty="0">
                <a:solidFill>
                  <a:srgbClr val="000000"/>
                </a:solidFill>
              </a:rPr>
              <a:t> </a:t>
            </a:r>
            <a:r>
              <a:rPr lang="pt-PT" sz="1800" b="1" dirty="0" err="1">
                <a:solidFill>
                  <a:srgbClr val="000000"/>
                </a:solidFill>
              </a:rPr>
              <a:t>product</a:t>
            </a:r>
            <a:r>
              <a:rPr lang="pt-PT" sz="1800" b="1" dirty="0">
                <a:solidFill>
                  <a:srgbClr val="000000"/>
                </a:solidFill>
              </a:rPr>
              <a:t>.</a:t>
            </a:r>
          </a:p>
        </p:txBody>
      </p:sp>
      <p:sp>
        <p:nvSpPr>
          <p:cNvPr id="4" name="Slide Number Placeholder 3">
            <a:extLst>
              <a:ext uri="{FF2B5EF4-FFF2-40B4-BE49-F238E27FC236}">
                <a16:creationId xmlns:a16="http://schemas.microsoft.com/office/drawing/2014/main" id="{86A2879B-96B0-4CC9-9E2E-FCAEE8C92F78}"/>
              </a:ext>
            </a:extLst>
          </p:cNvPr>
          <p:cNvSpPr>
            <a:spLocks noGrp="1"/>
          </p:cNvSpPr>
          <p:nvPr>
            <p:ph type="sldNum" sz="quarter" idx="10"/>
          </p:nvPr>
        </p:nvSpPr>
        <p:spPr/>
        <p:txBody>
          <a:bodyPr/>
          <a:lstStyle/>
          <a:p>
            <a:pPr>
              <a:defRPr/>
            </a:pPr>
            <a:fld id="{7A7D64B5-3825-4A68-989D-A6330152079C}" type="slidenum">
              <a:rPr lang="pt-PT" smtClean="0"/>
              <a:pPr>
                <a:defRPr/>
              </a:pPr>
              <a:t>8</a:t>
            </a:fld>
            <a:endParaRPr lang="pt-PT" dirty="0"/>
          </a:p>
        </p:txBody>
      </p:sp>
      <p:pic>
        <p:nvPicPr>
          <p:cNvPr id="15362" name="Picture 2" descr="Crystal Ball Readers cartoons, Crystal Ball Readers cartoon, funny, Crystal Ball Readers picture, Crystal Ball Readers pictures, Crystal Ball Readers image, Crystal Ball Readers images, Crystal Ball Readers illustration, Crystal Ball Readers illustrations">
            <a:extLst>
              <a:ext uri="{FF2B5EF4-FFF2-40B4-BE49-F238E27FC236}">
                <a16:creationId xmlns:a16="http://schemas.microsoft.com/office/drawing/2014/main" id="{966E2A5D-59C1-4396-820D-E91217EFC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051420"/>
            <a:ext cx="4374232" cy="42101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5040DA3-BD07-4A04-A296-B676D5A6D32E}"/>
              </a:ext>
            </a:extLst>
          </p:cNvPr>
          <p:cNvSpPr/>
          <p:nvPr/>
        </p:nvSpPr>
        <p:spPr>
          <a:xfrm>
            <a:off x="2286000" y="6261618"/>
            <a:ext cx="4572000" cy="430887"/>
          </a:xfrm>
          <a:prstGeom prst="rect">
            <a:avLst/>
          </a:prstGeom>
        </p:spPr>
        <p:txBody>
          <a:bodyPr>
            <a:spAutoFit/>
          </a:bodyPr>
          <a:lstStyle/>
          <a:p>
            <a:r>
              <a:rPr lang="pt-PT" sz="1100" dirty="0">
                <a:solidFill>
                  <a:srgbClr val="000000"/>
                </a:solidFill>
                <a:hlinkClick r:id="rId4"/>
              </a:rPr>
              <a:t>https://www.cartoonstock.com/directory/c/crystal_ball_readers.asp</a:t>
            </a:r>
            <a:r>
              <a:rPr lang="pt-PT" sz="1100" dirty="0">
                <a:solidFill>
                  <a:srgbClr val="000000"/>
                </a:solidFill>
              </a:rPr>
              <a:t> </a:t>
            </a:r>
          </a:p>
        </p:txBody>
      </p:sp>
      <p:sp>
        <p:nvSpPr>
          <p:cNvPr id="7" name="Rectangle 2">
            <a:extLst>
              <a:ext uri="{FF2B5EF4-FFF2-40B4-BE49-F238E27FC236}">
                <a16:creationId xmlns:a16="http://schemas.microsoft.com/office/drawing/2014/main" id="{20EF2A03-75D3-4C00-967D-346FFED167E8}"/>
              </a:ext>
            </a:extLst>
          </p:cNvPr>
          <p:cNvSpPr txBox="1">
            <a:spLocks noChangeArrowheads="1"/>
          </p:cNvSpPr>
          <p:nvPr/>
        </p:nvSpPr>
        <p:spPr bwMode="auto">
          <a:xfrm>
            <a:off x="-57720" y="333375"/>
            <a:ext cx="9252520" cy="725488"/>
          </a:xfrm>
          <a:prstGeom prst="rect">
            <a:avLst/>
          </a:prstGeom>
          <a:noFill/>
          <a:ln>
            <a:miter lim="800000"/>
            <a:headEnd/>
            <a:tailEnd/>
          </a:ln>
        </p:spPr>
        <p:txBody>
          <a:bodyPr/>
          <a:lstStyle/>
          <a:p>
            <a:pPr algn="ctr" defTabSz="609600">
              <a:defRPr/>
            </a:pPr>
            <a:r>
              <a:rPr lang="pt-PT" sz="2800" b="1" kern="0" dirty="0">
                <a:solidFill>
                  <a:srgbClr val="000000"/>
                </a:solidFill>
                <a:latin typeface="Arial Narrow" pitchFamily="34" charset="0"/>
                <a:ea typeface="+mj-ea"/>
                <a:cs typeface="+mj-cs"/>
              </a:rPr>
              <a:t>Techno-</a:t>
            </a:r>
            <a:r>
              <a:rPr lang="pt-PT" sz="2800" b="1" kern="0" dirty="0" err="1">
                <a:solidFill>
                  <a:srgbClr val="000000"/>
                </a:solidFill>
                <a:latin typeface="Arial Narrow" pitchFamily="34" charset="0"/>
                <a:ea typeface="+mj-ea"/>
                <a:cs typeface="+mj-cs"/>
              </a:rPr>
              <a:t>Economic</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Analysis</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of</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Engineering</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Projects</a:t>
            </a:r>
            <a:r>
              <a:rPr lang="pt-PT" sz="2800" b="1" kern="0" dirty="0">
                <a:solidFill>
                  <a:srgbClr val="000000"/>
                </a:solidFill>
                <a:latin typeface="Arial Narrow" pitchFamily="34" charset="0"/>
                <a:ea typeface="+mj-ea"/>
                <a:cs typeface="+mj-cs"/>
              </a:rPr>
              <a:t> (4)</a:t>
            </a:r>
            <a:endParaRPr lang="en-US" sz="2800" b="1" kern="0" dirty="0">
              <a:solidFill>
                <a:srgbClr val="000000"/>
              </a:solidFill>
              <a:latin typeface="Arial Narrow" pitchFamily="34" charset="0"/>
              <a:ea typeface="+mj-ea"/>
              <a:cs typeface="+mj-cs"/>
            </a:endParaRPr>
          </a:p>
        </p:txBody>
      </p:sp>
    </p:spTree>
    <p:extLst>
      <p:ext uri="{BB962C8B-B14F-4D97-AF65-F5344CB8AC3E}">
        <p14:creationId xmlns:p14="http://schemas.microsoft.com/office/powerpoint/2010/main" val="320304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294558" y="1177602"/>
            <a:ext cx="8453906" cy="400099"/>
          </a:xfrm>
          <a:prstGeom prst="rect">
            <a:avLst/>
          </a:prstGeom>
          <a:noFill/>
          <a:ln w="9525">
            <a:noFill/>
            <a:miter lim="800000"/>
            <a:headEnd/>
            <a:tailEnd/>
          </a:ln>
        </p:spPr>
        <p:txBody>
          <a:bodyPr wrap="square" lIns="91430" tIns="45715" rIns="91430" bIns="45715">
            <a:spAutoFit/>
          </a:bodyPr>
          <a:lstStyle/>
          <a:p>
            <a:pPr algn="ctr">
              <a:defRPr/>
            </a:pPr>
            <a:r>
              <a:rPr lang="pt-PT" sz="2000" b="1" dirty="0" err="1">
                <a:solidFill>
                  <a:srgbClr val="000000"/>
                </a:solidFill>
                <a:latin typeface="+mj-lt"/>
                <a:ea typeface="Times New Roman" pitchFamily="18" charset="0"/>
                <a:cs typeface="Arial" charset="0"/>
              </a:rPr>
              <a:t>But</a:t>
            </a:r>
            <a:r>
              <a:rPr lang="pt-PT" sz="2000" b="1" dirty="0">
                <a:solidFill>
                  <a:srgbClr val="000000"/>
                </a:solidFill>
                <a:latin typeface="+mj-lt"/>
                <a:ea typeface="Times New Roman" pitchFamily="18" charset="0"/>
                <a:cs typeface="Arial" charset="0"/>
              </a:rPr>
              <a:t>… </a:t>
            </a:r>
            <a:r>
              <a:rPr lang="pt-PT" sz="2000" b="1" dirty="0" err="1">
                <a:solidFill>
                  <a:srgbClr val="000000"/>
                </a:solidFill>
                <a:latin typeface="+mj-lt"/>
                <a:ea typeface="Times New Roman" pitchFamily="18" charset="0"/>
                <a:cs typeface="Arial" charset="0"/>
              </a:rPr>
              <a:t>it</a:t>
            </a:r>
            <a:r>
              <a:rPr lang="pt-PT" sz="2000" b="1" dirty="0">
                <a:solidFill>
                  <a:srgbClr val="000000"/>
                </a:solidFill>
                <a:latin typeface="+mj-lt"/>
                <a:ea typeface="Times New Roman" pitchFamily="18" charset="0"/>
                <a:cs typeface="Arial" charset="0"/>
              </a:rPr>
              <a:t> </a:t>
            </a:r>
            <a:r>
              <a:rPr lang="pt-PT" sz="2000" b="1" dirty="0" err="1">
                <a:solidFill>
                  <a:srgbClr val="000000"/>
                </a:solidFill>
                <a:latin typeface="+mj-lt"/>
                <a:ea typeface="Times New Roman" pitchFamily="18" charset="0"/>
                <a:cs typeface="Arial" charset="0"/>
              </a:rPr>
              <a:t>is</a:t>
            </a:r>
            <a:r>
              <a:rPr lang="pt-PT" sz="2000" b="1" dirty="0">
                <a:solidFill>
                  <a:srgbClr val="000000"/>
                </a:solidFill>
                <a:latin typeface="+mj-lt"/>
                <a:ea typeface="Times New Roman" pitchFamily="18" charset="0"/>
                <a:cs typeface="Arial" charset="0"/>
              </a:rPr>
              <a:t> </a:t>
            </a:r>
            <a:r>
              <a:rPr lang="pt-PT" sz="2000" b="1" dirty="0" err="1">
                <a:solidFill>
                  <a:srgbClr val="000000"/>
                </a:solidFill>
                <a:latin typeface="+mj-lt"/>
                <a:ea typeface="Times New Roman" pitchFamily="18" charset="0"/>
                <a:cs typeface="Arial" charset="0"/>
              </a:rPr>
              <a:t>also</a:t>
            </a:r>
            <a:r>
              <a:rPr lang="pt-PT" sz="2000" b="1" dirty="0">
                <a:solidFill>
                  <a:srgbClr val="000000"/>
                </a:solidFill>
                <a:latin typeface="+mj-lt"/>
                <a:ea typeface="Times New Roman" pitchFamily="18" charset="0"/>
                <a:cs typeface="Arial" charset="0"/>
              </a:rPr>
              <a:t> </a:t>
            </a:r>
            <a:r>
              <a:rPr lang="pt-PT" sz="2000" b="1" dirty="0" err="1">
                <a:solidFill>
                  <a:srgbClr val="000000"/>
                </a:solidFill>
                <a:latin typeface="+mj-lt"/>
                <a:ea typeface="Times New Roman" pitchFamily="18" charset="0"/>
                <a:cs typeface="Arial" charset="0"/>
              </a:rPr>
              <a:t>possible</a:t>
            </a:r>
            <a:r>
              <a:rPr lang="pt-PT" sz="2000" b="1" dirty="0">
                <a:solidFill>
                  <a:srgbClr val="000000"/>
                </a:solidFill>
                <a:latin typeface="+mj-lt"/>
                <a:ea typeface="Times New Roman" pitchFamily="18" charset="0"/>
                <a:cs typeface="Arial" charset="0"/>
              </a:rPr>
              <a:t> to </a:t>
            </a:r>
            <a:r>
              <a:rPr lang="pt-PT" sz="2000" b="1" dirty="0" err="1">
                <a:solidFill>
                  <a:srgbClr val="000000"/>
                </a:solidFill>
                <a:latin typeface="+mj-lt"/>
                <a:ea typeface="Times New Roman" pitchFamily="18" charset="0"/>
                <a:cs typeface="Arial" charset="0"/>
              </a:rPr>
              <a:t>learn</a:t>
            </a:r>
            <a:r>
              <a:rPr lang="pt-PT" sz="2000" b="1" dirty="0">
                <a:solidFill>
                  <a:srgbClr val="000000"/>
                </a:solidFill>
                <a:latin typeface="+mj-lt"/>
                <a:ea typeface="Times New Roman" pitchFamily="18" charset="0"/>
                <a:cs typeface="Arial" charset="0"/>
              </a:rPr>
              <a:t> </a:t>
            </a:r>
            <a:r>
              <a:rPr lang="pt-PT" sz="2000" b="1" dirty="0" err="1">
                <a:solidFill>
                  <a:srgbClr val="000000"/>
                </a:solidFill>
                <a:latin typeface="+mj-lt"/>
                <a:ea typeface="Times New Roman" pitchFamily="18" charset="0"/>
                <a:cs typeface="Arial" charset="0"/>
              </a:rPr>
              <a:t>with</a:t>
            </a:r>
            <a:r>
              <a:rPr lang="pt-PT" sz="2000" b="1" dirty="0">
                <a:solidFill>
                  <a:srgbClr val="000000"/>
                </a:solidFill>
                <a:latin typeface="+mj-lt"/>
                <a:ea typeface="Times New Roman" pitchFamily="18" charset="0"/>
                <a:cs typeface="Arial" charset="0"/>
              </a:rPr>
              <a:t> </a:t>
            </a:r>
            <a:r>
              <a:rPr lang="pt-PT" sz="2000" b="1" dirty="0" err="1">
                <a:solidFill>
                  <a:srgbClr val="000000"/>
                </a:solidFill>
                <a:latin typeface="+mj-lt"/>
                <a:ea typeface="Times New Roman" pitchFamily="18" charset="0"/>
                <a:cs typeface="Arial" charset="0"/>
              </a:rPr>
              <a:t>the</a:t>
            </a:r>
            <a:r>
              <a:rPr lang="pt-PT" sz="2000" b="1" dirty="0">
                <a:solidFill>
                  <a:srgbClr val="000000"/>
                </a:solidFill>
                <a:latin typeface="+mj-lt"/>
                <a:ea typeface="Times New Roman" pitchFamily="18" charset="0"/>
                <a:cs typeface="Arial" charset="0"/>
              </a:rPr>
              <a:t> </a:t>
            </a:r>
            <a:r>
              <a:rPr lang="pt-PT" sz="2000" b="1" dirty="0" err="1">
                <a:solidFill>
                  <a:srgbClr val="000000"/>
                </a:solidFill>
                <a:latin typeface="+mj-lt"/>
                <a:ea typeface="Times New Roman" pitchFamily="18" charset="0"/>
                <a:cs typeface="Arial" charset="0"/>
              </a:rPr>
              <a:t>past</a:t>
            </a:r>
            <a:r>
              <a:rPr lang="pt-PT" sz="2000" b="1" dirty="0">
                <a:solidFill>
                  <a:srgbClr val="000000"/>
                </a:solidFill>
                <a:latin typeface="+mj-lt"/>
                <a:ea typeface="Times New Roman" pitchFamily="18" charset="0"/>
                <a:cs typeface="Arial" charset="0"/>
              </a:rPr>
              <a:t>: </a:t>
            </a:r>
            <a:r>
              <a:rPr lang="pt-PT" sz="1200" b="1" baseline="80000" dirty="0">
                <a:solidFill>
                  <a:srgbClr val="000000"/>
                </a:solidFill>
                <a:latin typeface="+mj-lt"/>
                <a:ea typeface="Times New Roman" pitchFamily="18" charset="0"/>
                <a:cs typeface="Arial" charset="0"/>
              </a:rPr>
              <a:t>(1)</a:t>
            </a:r>
            <a:endParaRPr lang="pt-PT" sz="2000" b="1" baseline="80000" dirty="0">
              <a:solidFill>
                <a:srgbClr val="000000"/>
              </a:solidFill>
              <a:latin typeface="+mj-lt"/>
              <a:ea typeface="Times New Roman" pitchFamily="18" charset="0"/>
              <a:cs typeface="Arial" charset="0"/>
            </a:endParaRPr>
          </a:p>
        </p:txBody>
      </p:sp>
      <p:sp>
        <p:nvSpPr>
          <p:cNvPr id="6" name="TextBox 5"/>
          <p:cNvSpPr txBox="1"/>
          <p:nvPr/>
        </p:nvSpPr>
        <p:spPr>
          <a:xfrm>
            <a:off x="467544" y="6381328"/>
            <a:ext cx="8280920" cy="261610"/>
          </a:xfrm>
          <a:prstGeom prst="rect">
            <a:avLst/>
          </a:prstGeom>
          <a:noFill/>
        </p:spPr>
        <p:txBody>
          <a:bodyPr wrap="square" rtlCol="0">
            <a:spAutoFit/>
          </a:bodyPr>
          <a:lstStyle/>
          <a:p>
            <a:r>
              <a:rPr lang="pt-PT" sz="1100" dirty="0" err="1">
                <a:solidFill>
                  <a:srgbClr val="000000"/>
                </a:solidFill>
                <a:latin typeface="+mj-lt"/>
              </a:rPr>
              <a:t>Source</a:t>
            </a:r>
            <a:r>
              <a:rPr lang="pt-PT" sz="1100" dirty="0">
                <a:solidFill>
                  <a:srgbClr val="000000"/>
                </a:solidFill>
                <a:latin typeface="+mj-lt"/>
              </a:rPr>
              <a:t>: </a:t>
            </a:r>
            <a:r>
              <a:rPr lang="pt-PT" sz="1100" dirty="0">
                <a:hlinkClick r:id="rId3"/>
              </a:rPr>
              <a:t>https://www.cartoonstock.com/directory/c/cassandra.asp</a:t>
            </a:r>
            <a:r>
              <a:rPr lang="en-US" sz="1100" dirty="0">
                <a:solidFill>
                  <a:srgbClr val="000000"/>
                </a:solidFill>
                <a:latin typeface="+mj-lt"/>
              </a:rPr>
              <a:t>, seen at: 20200317.</a:t>
            </a:r>
            <a:endParaRPr lang="pt-PT" sz="1100" dirty="0">
              <a:solidFill>
                <a:srgbClr val="000000"/>
              </a:solidFill>
              <a:latin typeface="+mj-lt"/>
            </a:endParaRPr>
          </a:p>
        </p:txBody>
      </p:sp>
      <p:sp>
        <p:nvSpPr>
          <p:cNvPr id="7" name="Rectangle 2">
            <a:extLst>
              <a:ext uri="{FF2B5EF4-FFF2-40B4-BE49-F238E27FC236}">
                <a16:creationId xmlns:a16="http://schemas.microsoft.com/office/drawing/2014/main" id="{1C3523BE-5A2F-486E-B932-E40A3FA71CC2}"/>
              </a:ext>
            </a:extLst>
          </p:cNvPr>
          <p:cNvSpPr txBox="1">
            <a:spLocks noChangeArrowheads="1"/>
          </p:cNvSpPr>
          <p:nvPr/>
        </p:nvSpPr>
        <p:spPr bwMode="auto">
          <a:xfrm>
            <a:off x="-57720" y="333375"/>
            <a:ext cx="9252520" cy="725488"/>
          </a:xfrm>
          <a:prstGeom prst="rect">
            <a:avLst/>
          </a:prstGeom>
          <a:noFill/>
          <a:ln>
            <a:miter lim="800000"/>
            <a:headEnd/>
            <a:tailEnd/>
          </a:ln>
        </p:spPr>
        <p:txBody>
          <a:bodyPr/>
          <a:lstStyle/>
          <a:p>
            <a:pPr algn="ctr" defTabSz="609600">
              <a:defRPr/>
            </a:pPr>
            <a:r>
              <a:rPr lang="pt-PT" sz="2800" b="1" kern="0" dirty="0">
                <a:solidFill>
                  <a:srgbClr val="000000"/>
                </a:solidFill>
                <a:latin typeface="Arial Narrow" pitchFamily="34" charset="0"/>
                <a:ea typeface="+mj-ea"/>
                <a:cs typeface="+mj-cs"/>
              </a:rPr>
              <a:t>Techno-</a:t>
            </a:r>
            <a:r>
              <a:rPr lang="pt-PT" sz="2800" b="1" kern="0" dirty="0" err="1">
                <a:solidFill>
                  <a:srgbClr val="000000"/>
                </a:solidFill>
                <a:latin typeface="Arial Narrow" pitchFamily="34" charset="0"/>
                <a:ea typeface="+mj-ea"/>
                <a:cs typeface="+mj-cs"/>
              </a:rPr>
              <a:t>Economic</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Analysis</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of</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Engineering</a:t>
            </a:r>
            <a:r>
              <a:rPr lang="pt-PT" sz="2800" b="1" kern="0" dirty="0">
                <a:solidFill>
                  <a:srgbClr val="000000"/>
                </a:solidFill>
                <a:latin typeface="Arial Narrow" pitchFamily="34" charset="0"/>
                <a:ea typeface="+mj-ea"/>
                <a:cs typeface="+mj-cs"/>
              </a:rPr>
              <a:t> </a:t>
            </a:r>
            <a:r>
              <a:rPr lang="pt-PT" sz="2800" b="1" kern="0" dirty="0" err="1">
                <a:solidFill>
                  <a:srgbClr val="000000"/>
                </a:solidFill>
                <a:latin typeface="Arial Narrow" pitchFamily="34" charset="0"/>
                <a:ea typeface="+mj-ea"/>
                <a:cs typeface="+mj-cs"/>
              </a:rPr>
              <a:t>Projects</a:t>
            </a:r>
            <a:r>
              <a:rPr lang="pt-PT" sz="2800" b="1" kern="0" dirty="0">
                <a:solidFill>
                  <a:srgbClr val="000000"/>
                </a:solidFill>
                <a:latin typeface="Arial Narrow" pitchFamily="34" charset="0"/>
                <a:ea typeface="+mj-ea"/>
                <a:cs typeface="+mj-cs"/>
              </a:rPr>
              <a:t> (5)</a:t>
            </a:r>
            <a:endParaRPr lang="en-US" sz="2800" b="1" kern="0" dirty="0">
              <a:solidFill>
                <a:srgbClr val="000000"/>
              </a:solidFill>
              <a:latin typeface="Arial Narrow" pitchFamily="34" charset="0"/>
              <a:ea typeface="+mj-ea"/>
              <a:cs typeface="+mj-cs"/>
            </a:endParaRPr>
          </a:p>
        </p:txBody>
      </p:sp>
      <p:pic>
        <p:nvPicPr>
          <p:cNvPr id="16386" name="Picture 2" descr="cassandra cartoon">
            <a:extLst>
              <a:ext uri="{FF2B5EF4-FFF2-40B4-BE49-F238E27FC236}">
                <a16:creationId xmlns:a16="http://schemas.microsoft.com/office/drawing/2014/main" id="{F5BA436B-5D98-41C0-80B1-F7ED6285FC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668316"/>
            <a:ext cx="5904656" cy="4657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109011"/>
      </p:ext>
    </p:extLst>
  </p:cSld>
  <p:clrMapOvr>
    <a:masterClrMapping/>
  </p:clrMapOvr>
</p:sld>
</file>

<file path=ppt/theme/theme1.xml><?xml version="1.0" encoding="utf-8"?>
<a:theme xmlns:a="http://schemas.openxmlformats.org/drawingml/2006/main" name="1_bilk_evora_1">
  <a:themeElements>
    <a:clrScheme name="">
      <a:dk1>
        <a:srgbClr val="3399FF"/>
      </a:dk1>
      <a:lt1>
        <a:srgbClr val="FFFFFF"/>
      </a:lt1>
      <a:dk2>
        <a:srgbClr val="000099"/>
      </a:dk2>
      <a:lt2>
        <a:srgbClr val="808080"/>
      </a:lt2>
      <a:accent1>
        <a:srgbClr val="C0C0C0"/>
      </a:accent1>
      <a:accent2>
        <a:srgbClr val="0066FF"/>
      </a:accent2>
      <a:accent3>
        <a:srgbClr val="FFFFFF"/>
      </a:accent3>
      <a:accent4>
        <a:srgbClr val="2A82DA"/>
      </a:accent4>
      <a:accent5>
        <a:srgbClr val="DCDCDC"/>
      </a:accent5>
      <a:accent6>
        <a:srgbClr val="005CE7"/>
      </a:accent6>
      <a:hlink>
        <a:srgbClr val="FF0000"/>
      </a:hlink>
      <a:folHlink>
        <a:srgbClr val="009900"/>
      </a:folHlink>
    </a:clrScheme>
    <a:fontScheme name="bilk_evora_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PT"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PT"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ilk_evora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ilk_evora_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ilk_evora_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ilk_evora_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ilk_evora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ilk_evora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ilk_evora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ilk_evora_1">
  <a:themeElements>
    <a:clrScheme name="">
      <a:dk1>
        <a:srgbClr val="3399FF"/>
      </a:dk1>
      <a:lt1>
        <a:srgbClr val="FFFFFF"/>
      </a:lt1>
      <a:dk2>
        <a:srgbClr val="000099"/>
      </a:dk2>
      <a:lt2>
        <a:srgbClr val="808080"/>
      </a:lt2>
      <a:accent1>
        <a:srgbClr val="C0C0C0"/>
      </a:accent1>
      <a:accent2>
        <a:srgbClr val="0066FF"/>
      </a:accent2>
      <a:accent3>
        <a:srgbClr val="FFFFFF"/>
      </a:accent3>
      <a:accent4>
        <a:srgbClr val="2A82DA"/>
      </a:accent4>
      <a:accent5>
        <a:srgbClr val="DCDCDC"/>
      </a:accent5>
      <a:accent6>
        <a:srgbClr val="005CE7"/>
      </a:accent6>
      <a:hlink>
        <a:srgbClr val="FF0000"/>
      </a:hlink>
      <a:folHlink>
        <a:srgbClr val="009900"/>
      </a:folHlink>
    </a:clrScheme>
    <a:fontScheme name="bilk_evora_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PT"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0">
          <a:gsLst>
            <a:gs pos="0">
              <a:srgbClr val="FF3300">
                <a:gamma/>
                <a:shade val="69804"/>
                <a:invGamma/>
              </a:srgbClr>
            </a:gs>
            <a:gs pos="50000">
              <a:srgbClr val="FF3300"/>
            </a:gs>
            <a:gs pos="100000">
              <a:srgbClr val="FF3300">
                <a:gamma/>
                <a:shade val="69804"/>
                <a:invGamma/>
              </a:srgbClr>
            </a:gs>
          </a:gsLst>
          <a:lin ang="5400000" scaled="1"/>
        </a:gradFill>
        <a:ln w="19050" cap="flat" cmpd="sng" algn="ctr">
          <a:solidFill>
            <a:schemeClr val="tx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PT"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ilk_evora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ilk_evora_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ilk_evora_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ilk_evora_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ilk_evora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ilk_evora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ilk_evora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2687</Words>
  <Application>Microsoft Office PowerPoint</Application>
  <PresentationFormat>On-screen Show (4:3)</PresentationFormat>
  <Paragraphs>346</Paragraphs>
  <Slides>33</Slides>
  <Notes>33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Arial</vt:lpstr>
      <vt:lpstr>Arial Narrow</vt:lpstr>
      <vt:lpstr>Calibri</vt:lpstr>
      <vt:lpstr>Cambria Math</vt:lpstr>
      <vt:lpstr>Monotype Sorts</vt:lpstr>
      <vt:lpstr>Times New Roman</vt:lpstr>
      <vt:lpstr>Verdana</vt:lpstr>
      <vt:lpstr>Wingdings</vt:lpstr>
      <vt:lpstr>1_bilk_evora_1</vt:lpstr>
      <vt:lpstr>bilk_evora_1</vt:lpstr>
      <vt:lpstr>Techno-Economic Analysis of Engineering Projects  (basic elements)  Manuel de Oliveira Duarte</vt:lpstr>
      <vt:lpstr>PowerPoint Presentation</vt:lpstr>
      <vt:lpstr>Phases of an engineering project</vt:lpstr>
      <vt:lpstr>PowerPoint Presentation</vt:lpstr>
      <vt:lpstr>PowerPoint Presentation</vt:lpstr>
      <vt:lpstr>PowerPoint Presentation</vt:lpstr>
      <vt:lpstr>PowerPoint Presentation</vt:lpstr>
      <vt:lpstr>Unfortunately, engineers do not have a crystal ball to guess how markets will behave in relation to the appearence of a new technology, service or product.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Essential Elements of Project Economics (1)</vt:lpstr>
      <vt:lpstr>PowerPoint Presentation</vt:lpstr>
      <vt:lpstr>Simple Example (1)</vt:lpstr>
      <vt:lpstr>Simple Example (3)</vt:lpstr>
      <vt:lpstr>Simple Example (4)</vt:lpstr>
      <vt:lpstr>Money Time Vale (1):</vt:lpstr>
      <vt:lpstr>Money Time Vale (2):</vt:lpstr>
      <vt:lpstr>Money Time Vale (3):</vt:lpstr>
      <vt:lpstr>PowerPoint Presentation</vt:lpstr>
      <vt:lpstr>Engineering Projects Profitability Metrics (1)</vt:lpstr>
      <vt:lpstr>PowerPoint Presentation</vt:lpstr>
      <vt:lpstr>PowerPoint Presentation</vt:lpstr>
      <vt:lpstr>PowerPoint Presentation</vt:lpstr>
      <vt:lpstr>PowerPoint Presentation</vt:lpstr>
      <vt:lpstr>Payback period</vt:lpstr>
      <vt:lpstr>Simple Example Reformulated (1)</vt:lpstr>
      <vt:lpstr>Simple Example Reformulated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Anibal Duarte</dc:creator>
  <cp:lastModifiedBy>Anibal Duarte</cp:lastModifiedBy>
  <cp:revision>6</cp:revision>
  <dcterms:created xsi:type="dcterms:W3CDTF">2020-03-26T02:59:57Z</dcterms:created>
  <dcterms:modified xsi:type="dcterms:W3CDTF">2020-03-26T03:34:25Z</dcterms:modified>
</cp:coreProperties>
</file>