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c72234f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c72234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c72234f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c72234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0c72234f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0c72234f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0c72234f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0c72234f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c72234f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c72234f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0c72234f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0c72234f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0c72234f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0c72234f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0c72234f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0c72234f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0c72234f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0c72234f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0c72234f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0c72234f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0c72234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0c72234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0c72234f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0c72234f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0c72234f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0c72234f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0c72234f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0c72234f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0c72234f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0c72234f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0e1b29e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0e1b29e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0c72234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0c72234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0c72234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0c72234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0c72234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0c72234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0c72234f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0c72234f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0c72234f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0c72234f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0c72234f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0c72234f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c72234f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c72234f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76300" y="3287700"/>
            <a:ext cx="7137000" cy="66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de" sz="2460">
                <a:latin typeface="Roboto Mono"/>
                <a:ea typeface="Roboto Mono"/>
                <a:cs typeface="Roboto Mono"/>
                <a:sym typeface="Roboto Mono"/>
              </a:rPr>
              <a:t>Exploring Data </a:t>
            </a:r>
            <a:r>
              <a:rPr lang="de" sz="2460">
                <a:latin typeface="Roboto Mono"/>
                <a:ea typeface="Roboto Mono"/>
                <a:cs typeface="Roboto Mono"/>
                <a:sym typeface="Roboto Mono"/>
              </a:rPr>
              <a:t>Science Job</a:t>
            </a:r>
            <a:r>
              <a:rPr lang="de" sz="2460">
                <a:latin typeface="Roboto Mono"/>
                <a:ea typeface="Roboto Mono"/>
                <a:cs typeface="Roboto Mono"/>
                <a:sym typeface="Roboto Mono"/>
              </a:rPr>
              <a:t> Market </a:t>
            </a:r>
            <a:endParaRPr sz="2460">
              <a:latin typeface="Roboto Mono"/>
              <a:ea typeface="Roboto Mono"/>
              <a:cs typeface="Roboto Mono"/>
              <a:sym typeface="Roboto Mono"/>
            </a:endParaRPr>
          </a:p>
        </p:txBody>
      </p:sp>
      <p:sp>
        <p:nvSpPr>
          <p:cNvPr id="55" name="Google Shape;55;p13"/>
          <p:cNvSpPr txBox="1"/>
          <p:nvPr>
            <p:ph idx="1" type="subTitle"/>
          </p:nvPr>
        </p:nvSpPr>
        <p:spPr>
          <a:xfrm>
            <a:off x="921300" y="39513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200">
                <a:latin typeface="Courier New"/>
                <a:ea typeface="Courier New"/>
                <a:cs typeface="Courier New"/>
                <a:sym typeface="Courier New"/>
              </a:rPr>
              <a:t>Leila</a:t>
            </a:r>
            <a:endParaRPr sz="2200">
              <a:latin typeface="Courier New"/>
              <a:ea typeface="Courier New"/>
              <a:cs typeface="Courier New"/>
              <a:sym typeface="Courier New"/>
            </a:endParaRPr>
          </a:p>
        </p:txBody>
      </p:sp>
      <p:sp>
        <p:nvSpPr>
          <p:cNvPr id="56" name="Google Shape;56;p13"/>
          <p:cNvSpPr/>
          <p:nvPr/>
        </p:nvSpPr>
        <p:spPr>
          <a:xfrm>
            <a:off x="-220700" y="3349025"/>
            <a:ext cx="7571400" cy="602400"/>
          </a:xfrm>
          <a:prstGeom prst="rect">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p:nvPr/>
        </p:nvSpPr>
        <p:spPr>
          <a:xfrm>
            <a:off x="902025" y="4020750"/>
            <a:ext cx="1122900" cy="1247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22"/>
          <p:cNvGrpSpPr/>
          <p:nvPr/>
        </p:nvGrpSpPr>
        <p:grpSpPr>
          <a:xfrm>
            <a:off x="1800675" y="962425"/>
            <a:ext cx="4703025" cy="2454525"/>
            <a:chOff x="1800675" y="1160875"/>
            <a:chExt cx="4703025" cy="2454525"/>
          </a:xfrm>
        </p:grpSpPr>
        <p:pic>
          <p:nvPicPr>
            <p:cNvPr id="113" name="Google Shape;113;p22"/>
            <p:cNvPicPr preferRelativeResize="0"/>
            <p:nvPr/>
          </p:nvPicPr>
          <p:blipFill rotWithShape="1">
            <a:blip r:embed="rId3">
              <a:alphaModFix/>
            </a:blip>
            <a:srcRect b="24993" l="0" r="41245" t="12521"/>
            <a:stretch/>
          </p:blipFill>
          <p:spPr>
            <a:xfrm>
              <a:off x="1800675" y="1160875"/>
              <a:ext cx="4646651" cy="2454525"/>
            </a:xfrm>
            <a:prstGeom prst="rect">
              <a:avLst/>
            </a:prstGeom>
            <a:noFill/>
            <a:ln>
              <a:noFill/>
            </a:ln>
          </p:spPr>
        </p:pic>
        <p:sp>
          <p:nvSpPr>
            <p:cNvPr id="114" name="Google Shape;114;p22"/>
            <p:cNvSpPr/>
            <p:nvPr/>
          </p:nvSpPr>
          <p:spPr>
            <a:xfrm>
              <a:off x="4834200" y="1684175"/>
              <a:ext cx="1669500" cy="225300"/>
            </a:xfrm>
            <a:prstGeom prst="rect">
              <a:avLst/>
            </a:prstGeom>
            <a:noFill/>
            <a:ln cap="flat" cmpd="sng" w="19050">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2"/>
            <p:cNvSpPr/>
            <p:nvPr/>
          </p:nvSpPr>
          <p:spPr>
            <a:xfrm>
              <a:off x="2630950" y="1458875"/>
              <a:ext cx="1669500" cy="225300"/>
            </a:xfrm>
            <a:prstGeom prst="rect">
              <a:avLst/>
            </a:prstGeom>
            <a:noFill/>
            <a:ln cap="flat" cmpd="sng" w="19050">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2"/>
            <p:cNvSpPr/>
            <p:nvPr/>
          </p:nvSpPr>
          <p:spPr>
            <a:xfrm>
              <a:off x="2445375" y="1684175"/>
              <a:ext cx="1669500" cy="225300"/>
            </a:xfrm>
            <a:prstGeom prst="rect">
              <a:avLst/>
            </a:prstGeom>
            <a:noFill/>
            <a:ln cap="flat" cmpd="sng" w="19050">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7" name="Google Shape;117;p22"/>
          <p:cNvSpPr txBox="1"/>
          <p:nvPr/>
        </p:nvSpPr>
        <p:spPr>
          <a:xfrm>
            <a:off x="1270000" y="3919475"/>
            <a:ext cx="61614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150">
                <a:solidFill>
                  <a:schemeClr val="dk1"/>
                </a:solidFill>
                <a:highlight>
                  <a:srgbClr val="FFFFFF"/>
                </a:highlight>
                <a:latin typeface="Courier New"/>
                <a:ea typeface="Courier New"/>
                <a:cs typeface="Courier New"/>
                <a:sym typeface="Courier New"/>
              </a:rPr>
              <a:t>To gain a clearer understanding of the true distribution of </a:t>
            </a:r>
            <a:r>
              <a:rPr lang="de" sz="1150">
                <a:solidFill>
                  <a:schemeClr val="dk1"/>
                </a:solidFill>
                <a:highlight>
                  <a:srgbClr val="FFFFFF"/>
                </a:highlight>
                <a:latin typeface="Courier New"/>
                <a:ea typeface="Courier New"/>
                <a:cs typeface="Courier New"/>
                <a:sym typeface="Courier New"/>
              </a:rPr>
              <a:t>industries</a:t>
            </a:r>
            <a:r>
              <a:rPr lang="de" sz="1150">
                <a:solidFill>
                  <a:schemeClr val="dk1"/>
                </a:solidFill>
                <a:highlight>
                  <a:srgbClr val="FFFFFF"/>
                </a:highlight>
                <a:latin typeface="Courier New"/>
                <a:ea typeface="Courier New"/>
                <a:cs typeface="Courier New"/>
                <a:sym typeface="Courier New"/>
              </a:rPr>
              <a:t> and the job titles -&gt; filtering and excluding irrelevant or uncategorizable data</a:t>
            </a:r>
            <a:endParaRPr sz="15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073388" y="815125"/>
            <a:ext cx="6915275" cy="351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686200" y="1077375"/>
            <a:ext cx="8019449" cy="298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rotWithShape="1">
          <a:blip r:embed="rId3">
            <a:alphaModFix/>
          </a:blip>
          <a:srcRect b="0" l="0" r="23815" t="8248"/>
          <a:stretch/>
        </p:blipFill>
        <p:spPr>
          <a:xfrm>
            <a:off x="999688" y="1140000"/>
            <a:ext cx="6614101" cy="3717801"/>
          </a:xfrm>
          <a:prstGeom prst="rect">
            <a:avLst/>
          </a:prstGeom>
          <a:noFill/>
          <a:ln>
            <a:noFill/>
          </a:ln>
        </p:spPr>
      </p:pic>
      <p:pic>
        <p:nvPicPr>
          <p:cNvPr id="133" name="Google Shape;133;p25"/>
          <p:cNvPicPr preferRelativeResize="0"/>
          <p:nvPr/>
        </p:nvPicPr>
        <p:blipFill rotWithShape="1">
          <a:blip r:embed="rId3">
            <a:alphaModFix/>
          </a:blip>
          <a:srcRect b="92730" l="11266" r="4967" t="-2082"/>
          <a:stretch/>
        </p:blipFill>
        <p:spPr>
          <a:xfrm>
            <a:off x="727175" y="559750"/>
            <a:ext cx="7159124" cy="37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660600" y="3186225"/>
            <a:ext cx="7051500" cy="1721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de" sz="1860">
                <a:solidFill>
                  <a:srgbClr val="660000"/>
                </a:solidFill>
                <a:latin typeface="Roboto Mono"/>
                <a:ea typeface="Roboto Mono"/>
                <a:cs typeface="Roboto Mono"/>
                <a:sym typeface="Roboto Mono"/>
              </a:rPr>
              <a:t>Do company size and revenue levels influence salary estimations among the companies in the dataset? </a:t>
            </a:r>
            <a:endParaRPr sz="1860">
              <a:solidFill>
                <a:srgbClr val="660000"/>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1555500" y="988087"/>
            <a:ext cx="6033002" cy="3167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1371300" y="1031188"/>
            <a:ext cx="6401400" cy="308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9"/>
          <p:cNvPicPr preferRelativeResize="0"/>
          <p:nvPr/>
        </p:nvPicPr>
        <p:blipFill>
          <a:blip r:embed="rId3">
            <a:alphaModFix/>
          </a:blip>
          <a:stretch>
            <a:fillRect/>
          </a:stretch>
        </p:blipFill>
        <p:spPr>
          <a:xfrm>
            <a:off x="4223100" y="825002"/>
            <a:ext cx="2949250" cy="3493475"/>
          </a:xfrm>
          <a:prstGeom prst="rect">
            <a:avLst/>
          </a:prstGeom>
          <a:noFill/>
          <a:ln>
            <a:noFill/>
          </a:ln>
        </p:spPr>
      </p:pic>
      <p:pic>
        <p:nvPicPr>
          <p:cNvPr id="154" name="Google Shape;154;p29"/>
          <p:cNvPicPr preferRelativeResize="0"/>
          <p:nvPr/>
        </p:nvPicPr>
        <p:blipFill rotWithShape="1">
          <a:blip r:embed="rId4">
            <a:alphaModFix/>
          </a:blip>
          <a:srcRect b="45328" l="15504" r="0" t="0"/>
          <a:stretch/>
        </p:blipFill>
        <p:spPr>
          <a:xfrm>
            <a:off x="2175100" y="1124138"/>
            <a:ext cx="1590499" cy="2812023"/>
          </a:xfrm>
          <a:prstGeom prst="rect">
            <a:avLst/>
          </a:prstGeom>
          <a:noFill/>
          <a:ln>
            <a:noFill/>
          </a:ln>
        </p:spPr>
      </p:pic>
      <p:sp>
        <p:nvSpPr>
          <p:cNvPr id="155" name="Google Shape;155;p29"/>
          <p:cNvSpPr/>
          <p:nvPr/>
        </p:nvSpPr>
        <p:spPr>
          <a:xfrm>
            <a:off x="2098025" y="1124138"/>
            <a:ext cx="895200" cy="225300"/>
          </a:xfrm>
          <a:prstGeom prst="rect">
            <a:avLst/>
          </a:prstGeom>
          <a:noFill/>
          <a:ln cap="flat" cmpd="sng" w="19050">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9"/>
          <p:cNvSpPr/>
          <p:nvPr/>
        </p:nvSpPr>
        <p:spPr>
          <a:xfrm>
            <a:off x="6237025" y="898838"/>
            <a:ext cx="768600" cy="225300"/>
          </a:xfrm>
          <a:prstGeom prst="rect">
            <a:avLst/>
          </a:prstGeom>
          <a:noFill/>
          <a:ln cap="flat" cmpd="sng" w="19050">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0"/>
          <p:cNvPicPr preferRelativeResize="0"/>
          <p:nvPr/>
        </p:nvPicPr>
        <p:blipFill>
          <a:blip r:embed="rId3">
            <a:alphaModFix/>
          </a:blip>
          <a:stretch>
            <a:fillRect/>
          </a:stretch>
        </p:blipFill>
        <p:spPr>
          <a:xfrm>
            <a:off x="1279825" y="650287"/>
            <a:ext cx="6431952" cy="384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2616850" y="1955000"/>
            <a:ext cx="6058200" cy="1721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de" sz="1860">
                <a:solidFill>
                  <a:srgbClr val="660000"/>
                </a:solidFill>
                <a:latin typeface="Roboto Mono"/>
                <a:ea typeface="Roboto Mono"/>
                <a:cs typeface="Roboto Mono"/>
                <a:sym typeface="Roboto Mono"/>
              </a:rPr>
              <a:t>Are there geographic regions where the open positions are more prevalent?</a:t>
            </a:r>
            <a:endParaRPr sz="1860">
              <a:solidFill>
                <a:srgbClr val="660000"/>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36375" y="613625"/>
            <a:ext cx="8272200" cy="572700"/>
          </a:xfrm>
          <a:prstGeom prst="rect">
            <a:avLst/>
          </a:prstGeom>
          <a:ln cap="flat" cmpd="sng" w="9525">
            <a:solidFill>
              <a:srgbClr val="783F0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de" sz="2060">
                <a:latin typeface="Roboto Mono"/>
                <a:ea typeface="Roboto Mono"/>
                <a:cs typeface="Roboto Mono"/>
                <a:sym typeface="Roboto Mono"/>
              </a:rPr>
              <a:t>Introduction</a:t>
            </a:r>
            <a:endParaRPr sz="2400"/>
          </a:p>
        </p:txBody>
      </p:sp>
      <p:sp>
        <p:nvSpPr>
          <p:cNvPr id="63" name="Google Shape;63;p14"/>
          <p:cNvSpPr txBox="1"/>
          <p:nvPr>
            <p:ph idx="1" type="body"/>
          </p:nvPr>
        </p:nvSpPr>
        <p:spPr>
          <a:xfrm>
            <a:off x="978475" y="1262525"/>
            <a:ext cx="5901300" cy="21621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0"/>
              </a:spcAft>
              <a:buNone/>
            </a:pPr>
            <a:r>
              <a:rPr i="1" lang="de" sz="1300">
                <a:solidFill>
                  <a:srgbClr val="000000"/>
                </a:solidFill>
                <a:latin typeface="Courier New"/>
                <a:ea typeface="Courier New"/>
                <a:cs typeface="Courier New"/>
                <a:sym typeface="Courier New"/>
              </a:rPr>
              <a:t>Data science job postings from Glassdoor.</a:t>
            </a:r>
            <a:endParaRPr i="1" sz="1300">
              <a:solidFill>
                <a:srgbClr val="000000"/>
              </a:solidFill>
              <a:latin typeface="Courier New"/>
              <a:ea typeface="Courier New"/>
              <a:cs typeface="Courier New"/>
              <a:sym typeface="Courier New"/>
            </a:endParaRPr>
          </a:p>
          <a:p>
            <a:pPr indent="0" lvl="0" marL="0" marR="0" rtl="0" algn="l">
              <a:lnSpc>
                <a:spcPct val="95000"/>
              </a:lnSpc>
              <a:spcBef>
                <a:spcPts val="1200"/>
              </a:spcBef>
              <a:spcAft>
                <a:spcPts val="1200"/>
              </a:spcAft>
              <a:buNone/>
            </a:pPr>
            <a:r>
              <a:rPr lang="de" sz="1300">
                <a:latin typeface="Courier New"/>
                <a:ea typeface="Courier New"/>
                <a:cs typeface="Courier New"/>
                <a:sym typeface="Courier New"/>
              </a:rPr>
              <a:t>The primary goal is to gain insights into the job market for data science roles and provide valuable information for job seekers, companies, and policymakers.</a:t>
            </a:r>
            <a:endParaRPr sz="1300">
              <a:latin typeface="Courier New"/>
              <a:ea typeface="Courier New"/>
              <a:cs typeface="Courier New"/>
              <a:sym typeface="Courier New"/>
            </a:endParaRPr>
          </a:p>
        </p:txBody>
      </p:sp>
      <p:pic>
        <p:nvPicPr>
          <p:cNvPr id="64" name="Google Shape;64;p14"/>
          <p:cNvPicPr preferRelativeResize="0"/>
          <p:nvPr/>
        </p:nvPicPr>
        <p:blipFill rotWithShape="1">
          <a:blip r:embed="rId3">
            <a:alphaModFix/>
          </a:blip>
          <a:srcRect b="41451" l="0" r="0" t="0"/>
          <a:stretch/>
        </p:blipFill>
        <p:spPr>
          <a:xfrm>
            <a:off x="-76200" y="2970825"/>
            <a:ext cx="5510400" cy="1836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2"/>
          <p:cNvPicPr preferRelativeResize="0"/>
          <p:nvPr/>
        </p:nvPicPr>
        <p:blipFill rotWithShape="1">
          <a:blip r:embed="rId3">
            <a:alphaModFix/>
          </a:blip>
          <a:srcRect b="76083" l="14185" r="0" t="89297"/>
          <a:stretch/>
        </p:blipFill>
        <p:spPr>
          <a:xfrm flipH="1" rot="10800000">
            <a:off x="836150" y="1300249"/>
            <a:ext cx="3435975" cy="2483151"/>
          </a:xfrm>
          <a:prstGeom prst="rect">
            <a:avLst/>
          </a:prstGeom>
          <a:noFill/>
          <a:ln>
            <a:noFill/>
          </a:ln>
        </p:spPr>
      </p:pic>
      <p:pic>
        <p:nvPicPr>
          <p:cNvPr id="172" name="Google Shape;172;p32"/>
          <p:cNvPicPr preferRelativeResize="0"/>
          <p:nvPr/>
        </p:nvPicPr>
        <p:blipFill rotWithShape="1">
          <a:blip r:embed="rId3">
            <a:alphaModFix/>
          </a:blip>
          <a:srcRect b="82865" l="14185" r="0" t="1332"/>
          <a:stretch/>
        </p:blipFill>
        <p:spPr>
          <a:xfrm>
            <a:off x="836150" y="696450"/>
            <a:ext cx="3435975" cy="600149"/>
          </a:xfrm>
          <a:prstGeom prst="rect">
            <a:avLst/>
          </a:prstGeom>
          <a:noFill/>
          <a:ln>
            <a:noFill/>
          </a:ln>
        </p:spPr>
      </p:pic>
      <p:sp>
        <p:nvSpPr>
          <p:cNvPr id="173" name="Google Shape;173;p32"/>
          <p:cNvSpPr/>
          <p:nvPr/>
        </p:nvSpPr>
        <p:spPr>
          <a:xfrm>
            <a:off x="836150" y="993475"/>
            <a:ext cx="3144300" cy="306900"/>
          </a:xfrm>
          <a:prstGeom prst="rect">
            <a:avLst/>
          </a:prstGeom>
          <a:solidFill>
            <a:srgbClr val="B2B2B2">
              <a:alpha val="168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4" name="Google Shape;174;p32"/>
          <p:cNvPicPr preferRelativeResize="0"/>
          <p:nvPr/>
        </p:nvPicPr>
        <p:blipFill rotWithShape="1">
          <a:blip r:embed="rId4">
            <a:alphaModFix/>
          </a:blip>
          <a:srcRect b="0" l="0" r="0" t="2761"/>
          <a:stretch/>
        </p:blipFill>
        <p:spPr>
          <a:xfrm>
            <a:off x="4490475" y="772650"/>
            <a:ext cx="3886401" cy="3584676"/>
          </a:xfrm>
          <a:prstGeom prst="rect">
            <a:avLst/>
          </a:prstGeom>
          <a:noFill/>
          <a:ln>
            <a:noFill/>
          </a:ln>
        </p:spPr>
      </p:pic>
      <p:sp>
        <p:nvSpPr>
          <p:cNvPr id="175" name="Google Shape;175;p32"/>
          <p:cNvSpPr/>
          <p:nvPr/>
        </p:nvSpPr>
        <p:spPr>
          <a:xfrm>
            <a:off x="4724800" y="1006975"/>
            <a:ext cx="3144300" cy="533700"/>
          </a:xfrm>
          <a:prstGeom prst="rect">
            <a:avLst/>
          </a:prstGeom>
          <a:noFill/>
          <a:ln cap="flat" cmpd="sng" w="19050">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32"/>
          <p:cNvSpPr/>
          <p:nvPr/>
        </p:nvSpPr>
        <p:spPr>
          <a:xfrm>
            <a:off x="836150" y="1006975"/>
            <a:ext cx="3144300" cy="533700"/>
          </a:xfrm>
          <a:prstGeom prst="rect">
            <a:avLst/>
          </a:prstGeom>
          <a:noFill/>
          <a:ln cap="flat" cmpd="sng" w="19050">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3"/>
          <p:cNvPicPr preferRelativeResize="0"/>
          <p:nvPr/>
        </p:nvPicPr>
        <p:blipFill rotWithShape="1">
          <a:blip r:embed="rId3">
            <a:alphaModFix/>
          </a:blip>
          <a:srcRect b="7261" l="10354" r="0" t="0"/>
          <a:stretch/>
        </p:blipFill>
        <p:spPr>
          <a:xfrm>
            <a:off x="1973625" y="899875"/>
            <a:ext cx="5196751" cy="353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1553301" y="437225"/>
            <a:ext cx="6149449" cy="4269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5474075" y="936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460">
                <a:latin typeface="Roboto Mono"/>
                <a:ea typeface="Roboto Mono"/>
                <a:cs typeface="Roboto Mono"/>
                <a:sym typeface="Roboto Mono"/>
              </a:rPr>
              <a:t>Conclusion</a:t>
            </a:r>
            <a:endParaRPr/>
          </a:p>
        </p:txBody>
      </p:sp>
      <p:sp>
        <p:nvSpPr>
          <p:cNvPr id="192" name="Google Shape;192;p35"/>
          <p:cNvSpPr txBox="1"/>
          <p:nvPr/>
        </p:nvSpPr>
        <p:spPr>
          <a:xfrm>
            <a:off x="647250" y="730100"/>
            <a:ext cx="6883500" cy="4560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l">
              <a:lnSpc>
                <a:spcPct val="105000"/>
              </a:lnSpc>
              <a:spcBef>
                <a:spcPts val="0"/>
              </a:spcBef>
              <a:spcAft>
                <a:spcPts val="0"/>
              </a:spcAft>
              <a:buNone/>
            </a:pPr>
            <a:r>
              <a:rPr b="1" i="1" lang="de" sz="1300">
                <a:solidFill>
                  <a:schemeClr val="dk2"/>
                </a:solidFill>
                <a:latin typeface="Courier New"/>
                <a:ea typeface="Courier New"/>
                <a:cs typeface="Courier New"/>
                <a:sym typeface="Courier New"/>
              </a:rPr>
              <a:t>High Demand Industries and Job Titles:</a:t>
            </a:r>
            <a:r>
              <a:rPr i="1" lang="de" sz="1300">
                <a:solidFill>
                  <a:schemeClr val="dk2"/>
                </a:solidFill>
                <a:latin typeface="Courier New"/>
                <a:ea typeface="Courier New"/>
                <a:cs typeface="Courier New"/>
                <a:sym typeface="Courier New"/>
              </a:rPr>
              <a:t> </a:t>
            </a:r>
            <a:r>
              <a:rPr lang="de" sz="1300">
                <a:solidFill>
                  <a:schemeClr val="dk2"/>
                </a:solidFill>
                <a:latin typeface="Courier New"/>
                <a:ea typeface="Courier New"/>
                <a:cs typeface="Courier New"/>
                <a:sym typeface="Courier New"/>
              </a:rPr>
              <a:t>Industries such as </a:t>
            </a:r>
            <a:r>
              <a:rPr lang="de" sz="1300">
                <a:solidFill>
                  <a:srgbClr val="783F04"/>
                </a:solidFill>
                <a:latin typeface="Courier New"/>
                <a:ea typeface="Courier New"/>
                <a:cs typeface="Courier New"/>
                <a:sym typeface="Courier New"/>
              </a:rPr>
              <a:t>'Computer Hardware &amp; Software', 'Enterprise Software &amp; Network Solutions'</a:t>
            </a:r>
            <a:r>
              <a:rPr lang="de" sz="1300">
                <a:solidFill>
                  <a:schemeClr val="dk2"/>
                </a:solidFill>
                <a:latin typeface="Courier New"/>
                <a:ea typeface="Courier New"/>
                <a:cs typeface="Courier New"/>
                <a:sym typeface="Courier New"/>
              </a:rPr>
              <a:t>, and </a:t>
            </a:r>
            <a:r>
              <a:rPr lang="de" sz="1300">
                <a:solidFill>
                  <a:srgbClr val="7F6000"/>
                </a:solidFill>
                <a:latin typeface="Courier New"/>
                <a:ea typeface="Courier New"/>
                <a:cs typeface="Courier New"/>
                <a:sym typeface="Courier New"/>
              </a:rPr>
              <a:t>'Consulting'</a:t>
            </a:r>
            <a:r>
              <a:rPr lang="de" sz="1300">
                <a:solidFill>
                  <a:schemeClr val="dk2"/>
                </a:solidFill>
                <a:latin typeface="Courier New"/>
                <a:ea typeface="Courier New"/>
                <a:cs typeface="Courier New"/>
                <a:sym typeface="Courier New"/>
              </a:rPr>
              <a:t> have a high demand. The most common job titles required include '</a:t>
            </a:r>
            <a:r>
              <a:rPr lang="de" sz="1300">
                <a:solidFill>
                  <a:srgbClr val="783F04"/>
                </a:solidFill>
                <a:latin typeface="Courier New"/>
                <a:ea typeface="Courier New"/>
                <a:cs typeface="Courier New"/>
                <a:sym typeface="Courier New"/>
              </a:rPr>
              <a:t>Data Scientist',</a:t>
            </a:r>
            <a:r>
              <a:rPr lang="de" sz="1300">
                <a:solidFill>
                  <a:srgbClr val="434343"/>
                </a:solidFill>
                <a:latin typeface="Courier New"/>
                <a:ea typeface="Courier New"/>
                <a:cs typeface="Courier New"/>
                <a:sym typeface="Courier New"/>
              </a:rPr>
              <a:t>next</a:t>
            </a:r>
            <a:r>
              <a:rPr lang="de" sz="1300">
                <a:solidFill>
                  <a:srgbClr val="783F04"/>
                </a:solidFill>
                <a:latin typeface="Courier New"/>
                <a:ea typeface="Courier New"/>
                <a:cs typeface="Courier New"/>
                <a:sym typeface="Courier New"/>
              </a:rPr>
              <a:t> 'Data Analyst', and 'Data Engineer'</a:t>
            </a:r>
            <a:r>
              <a:rPr lang="de" sz="1300">
                <a:solidFill>
                  <a:schemeClr val="dk2"/>
                </a:solidFill>
                <a:latin typeface="Courier New"/>
                <a:ea typeface="Courier New"/>
                <a:cs typeface="Courier New"/>
                <a:sym typeface="Courier New"/>
              </a:rPr>
              <a:t>, with staffing and outsourcing firms exhibiting the highest demand for data scientists.</a:t>
            </a:r>
            <a:endParaRPr sz="13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i="1" lang="de" sz="1300">
                <a:solidFill>
                  <a:schemeClr val="dk2"/>
                </a:solidFill>
                <a:latin typeface="Courier New"/>
                <a:ea typeface="Courier New"/>
                <a:cs typeface="Courier New"/>
                <a:sym typeface="Courier New"/>
              </a:rPr>
              <a:t>Impact of Company Size and Revenue on Salary Estimations:</a:t>
            </a:r>
            <a:r>
              <a:rPr lang="de" sz="1300">
                <a:solidFill>
                  <a:schemeClr val="dk2"/>
                </a:solidFill>
                <a:latin typeface="Courier New"/>
                <a:ea typeface="Courier New"/>
                <a:cs typeface="Courier New"/>
                <a:sym typeface="Courier New"/>
              </a:rPr>
              <a:t> The distribution of salaries reveals that the range of </a:t>
            </a:r>
            <a:r>
              <a:rPr lang="de" sz="1300">
                <a:solidFill>
                  <a:srgbClr val="783F04"/>
                </a:solidFill>
                <a:latin typeface="Courier New"/>
                <a:ea typeface="Courier New"/>
                <a:cs typeface="Courier New"/>
                <a:sym typeface="Courier New"/>
              </a:rPr>
              <a:t>75-145K</a:t>
            </a:r>
            <a:r>
              <a:rPr lang="de" sz="1300">
                <a:solidFill>
                  <a:schemeClr val="dk2"/>
                </a:solidFill>
                <a:latin typeface="Courier New"/>
                <a:ea typeface="Courier New"/>
                <a:cs typeface="Courier New"/>
                <a:sym typeface="Courier New"/>
              </a:rPr>
              <a:t> is the most prevalent, indicating significant demand within this range across different revenue categories. Salary ranges at the </a:t>
            </a:r>
            <a:r>
              <a:rPr lang="de" sz="1300">
                <a:solidFill>
                  <a:srgbClr val="783F04"/>
                </a:solidFill>
                <a:latin typeface="Courier New"/>
                <a:ea typeface="Courier New"/>
                <a:cs typeface="Courier New"/>
                <a:sym typeface="Courier New"/>
              </a:rPr>
              <a:t>extremes, such as 30-56K and 210-335K, show limited demand</a:t>
            </a:r>
            <a:r>
              <a:rPr lang="de" sz="1300">
                <a:solidFill>
                  <a:schemeClr val="dk2"/>
                </a:solidFill>
                <a:latin typeface="Courier New"/>
                <a:ea typeface="Courier New"/>
                <a:cs typeface="Courier New"/>
                <a:sym typeface="Courier New"/>
              </a:rPr>
              <a:t>. While there may be some influence between salary and revenue, both factors should be considered independently.</a:t>
            </a:r>
            <a:endParaRPr sz="13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i="1" lang="de" sz="1300">
                <a:solidFill>
                  <a:schemeClr val="dk2"/>
                </a:solidFill>
                <a:latin typeface="Courier New"/>
                <a:ea typeface="Courier New"/>
                <a:cs typeface="Courier New"/>
                <a:sym typeface="Courier New"/>
              </a:rPr>
              <a:t>Prevalence of Open Positions in Geographic Regions</a:t>
            </a:r>
            <a:r>
              <a:rPr lang="de" sz="1300">
                <a:solidFill>
                  <a:schemeClr val="dk2"/>
                </a:solidFill>
                <a:latin typeface="Courier New"/>
                <a:ea typeface="Courier New"/>
                <a:cs typeface="Courier New"/>
                <a:sym typeface="Courier New"/>
              </a:rPr>
              <a:t>: Major cities like San Francisco, CA, New York, NY, and Boston, MA, emerge as prominent centers for open positions. variations in the distribution of headquarters indicate diverse organizational structures and strategic decisions.</a:t>
            </a:r>
            <a:endParaRPr sz="1300">
              <a:solidFill>
                <a:schemeClr val="dk2"/>
              </a:solidFill>
              <a:latin typeface="Courier New"/>
              <a:ea typeface="Courier New"/>
              <a:cs typeface="Courier New"/>
              <a:sym typeface="Courier New"/>
            </a:endParaRPr>
          </a:p>
          <a:p>
            <a:pPr indent="0" lvl="0" marL="0" marR="0" rtl="0" algn="l">
              <a:lnSpc>
                <a:spcPct val="105000"/>
              </a:lnSpc>
              <a:spcBef>
                <a:spcPts val="0"/>
              </a:spcBef>
              <a:spcAft>
                <a:spcPts val="1200"/>
              </a:spcAft>
              <a:buNone/>
            </a:pPr>
            <a:r>
              <a:t/>
            </a:r>
            <a:endParaRPr sz="1300">
              <a:solidFill>
                <a:schemeClr val="dk2"/>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1280575" y="1966850"/>
            <a:ext cx="6883500" cy="3707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l">
              <a:lnSpc>
                <a:spcPct val="105000"/>
              </a:lnSpc>
              <a:spcBef>
                <a:spcPts val="0"/>
              </a:spcBef>
              <a:spcAft>
                <a:spcPts val="0"/>
              </a:spcAft>
              <a:buNone/>
            </a:pPr>
            <a:r>
              <a:rPr lang="de" sz="1300">
                <a:solidFill>
                  <a:srgbClr val="783F04"/>
                </a:solidFill>
                <a:latin typeface="Courier New"/>
                <a:ea typeface="Courier New"/>
                <a:cs typeface="Courier New"/>
                <a:sym typeface="Courier New"/>
              </a:rPr>
              <a:t>Next Steps</a:t>
            </a:r>
            <a:endParaRPr sz="1300">
              <a:solidFill>
                <a:srgbClr val="783F04"/>
              </a:solidFill>
              <a:latin typeface="Courier New"/>
              <a:ea typeface="Courier New"/>
              <a:cs typeface="Courier New"/>
              <a:sym typeface="Courier New"/>
            </a:endParaRPr>
          </a:p>
          <a:p>
            <a:pPr indent="-323850" lvl="0" marL="914400" marR="0" rtl="0" algn="l">
              <a:lnSpc>
                <a:spcPct val="105000"/>
              </a:lnSpc>
              <a:spcBef>
                <a:spcPts val="1200"/>
              </a:spcBef>
              <a:spcAft>
                <a:spcPts val="0"/>
              </a:spcAft>
              <a:buClr>
                <a:schemeClr val="dk1"/>
              </a:buClr>
              <a:buSzPts val="1500"/>
              <a:buFont typeface="Courier New"/>
              <a:buChar char="-"/>
            </a:pPr>
            <a:r>
              <a:rPr lang="de" sz="1300">
                <a:solidFill>
                  <a:schemeClr val="dk2"/>
                </a:solidFill>
                <a:latin typeface="Courier New"/>
                <a:ea typeface="Courier New"/>
                <a:cs typeface="Courier New"/>
                <a:sym typeface="Courier New"/>
              </a:rPr>
              <a:t>Explore additional datasets to further analyze the job market dynamics, such as trends over time,or regional variations.</a:t>
            </a:r>
            <a:endParaRPr sz="1300">
              <a:solidFill>
                <a:schemeClr val="dk2"/>
              </a:solidFill>
              <a:latin typeface="Courier New"/>
              <a:ea typeface="Courier New"/>
              <a:cs typeface="Courier New"/>
              <a:sym typeface="Courier New"/>
            </a:endParaRPr>
          </a:p>
          <a:p>
            <a:pPr indent="-323850" lvl="0" marL="914400" rtl="0" algn="l">
              <a:lnSpc>
                <a:spcPct val="105000"/>
              </a:lnSpc>
              <a:spcBef>
                <a:spcPts val="0"/>
              </a:spcBef>
              <a:spcAft>
                <a:spcPts val="0"/>
              </a:spcAft>
              <a:buClr>
                <a:schemeClr val="dk1"/>
              </a:buClr>
              <a:buSzPts val="1500"/>
              <a:buFont typeface="Courier New"/>
              <a:buChar char="-"/>
            </a:pPr>
            <a:r>
              <a:rPr lang="de" sz="1300">
                <a:solidFill>
                  <a:schemeClr val="dk2"/>
                </a:solidFill>
                <a:latin typeface="Courier New"/>
                <a:ea typeface="Courier New"/>
                <a:cs typeface="Courier New"/>
                <a:sym typeface="Courier New"/>
              </a:rPr>
              <a:t>Influence of geographical regions on salaries</a:t>
            </a:r>
            <a:endParaRPr sz="1300">
              <a:solidFill>
                <a:schemeClr val="dk2"/>
              </a:solidFill>
              <a:latin typeface="Courier New"/>
              <a:ea typeface="Courier New"/>
              <a:cs typeface="Courier New"/>
              <a:sym typeface="Courier New"/>
            </a:endParaRPr>
          </a:p>
          <a:p>
            <a:pPr indent="-323850" lvl="0" marL="914400" marR="0" rtl="0" algn="l">
              <a:lnSpc>
                <a:spcPct val="105000"/>
              </a:lnSpc>
              <a:spcBef>
                <a:spcPts val="0"/>
              </a:spcBef>
              <a:spcAft>
                <a:spcPts val="0"/>
              </a:spcAft>
              <a:buClr>
                <a:schemeClr val="dk1"/>
              </a:buClr>
              <a:buSzPts val="1500"/>
              <a:buFont typeface="Courier New"/>
              <a:buChar char="-"/>
            </a:pPr>
            <a:r>
              <a:rPr lang="de" sz="1300">
                <a:solidFill>
                  <a:schemeClr val="dk2"/>
                </a:solidFill>
                <a:latin typeface="Courier New"/>
                <a:ea typeface="Courier New"/>
                <a:cs typeface="Courier New"/>
                <a:sym typeface="Courier New"/>
              </a:rPr>
              <a:t>Conduct more in-depth analysis on specific aspects, such as the relationship between job satisfaction and salary, the impact of education level on job opportunities, or the demand for specific skills.</a:t>
            </a:r>
            <a:endParaRPr sz="1300">
              <a:solidFill>
                <a:schemeClr val="dk2"/>
              </a:solidFill>
              <a:latin typeface="Courier New"/>
              <a:ea typeface="Courier New"/>
              <a:cs typeface="Courier New"/>
              <a:sym typeface="Courier New"/>
            </a:endParaRPr>
          </a:p>
          <a:p>
            <a:pPr indent="-323850" lvl="0" marL="914400" marR="0" rtl="0" algn="l">
              <a:lnSpc>
                <a:spcPct val="105000"/>
              </a:lnSpc>
              <a:spcBef>
                <a:spcPts val="0"/>
              </a:spcBef>
              <a:spcAft>
                <a:spcPts val="0"/>
              </a:spcAft>
              <a:buClr>
                <a:schemeClr val="dk1"/>
              </a:buClr>
              <a:buSzPts val="1500"/>
              <a:buFont typeface="Courier New"/>
              <a:buChar char="-"/>
            </a:pPr>
            <a:r>
              <a:rPr lang="de" sz="1300">
                <a:solidFill>
                  <a:schemeClr val="dk2"/>
                </a:solidFill>
                <a:latin typeface="Courier New"/>
                <a:ea typeface="Courier New"/>
                <a:cs typeface="Courier New"/>
                <a:sym typeface="Courier New"/>
              </a:rPr>
              <a:t>Build predictive models based on the findings to forecast future job market trends and provide actionable insights for job seekers and companies.</a:t>
            </a:r>
            <a:endParaRPr sz="1300">
              <a:solidFill>
                <a:schemeClr val="dk2"/>
              </a:solidFill>
              <a:latin typeface="Courier New"/>
              <a:ea typeface="Courier New"/>
              <a:cs typeface="Courier New"/>
              <a:sym typeface="Courier New"/>
            </a:endParaRPr>
          </a:p>
          <a:p>
            <a:pPr indent="0" lvl="0" marL="914400" marR="0" rtl="0" algn="l">
              <a:lnSpc>
                <a:spcPct val="105000"/>
              </a:lnSpc>
              <a:spcBef>
                <a:spcPts val="1200"/>
              </a:spcBef>
              <a:spcAft>
                <a:spcPts val="0"/>
              </a:spcAft>
              <a:buNone/>
            </a:pPr>
            <a:r>
              <a:t/>
            </a:r>
            <a:endParaRPr sz="1300">
              <a:solidFill>
                <a:schemeClr val="dk2"/>
              </a:solidFill>
              <a:latin typeface="Courier New"/>
              <a:ea typeface="Courier New"/>
              <a:cs typeface="Courier New"/>
              <a:sym typeface="Courier New"/>
            </a:endParaRPr>
          </a:p>
          <a:p>
            <a:pPr indent="0" lvl="0" marL="914400" marR="0" rtl="0" algn="l">
              <a:lnSpc>
                <a:spcPct val="105000"/>
              </a:lnSpc>
              <a:spcBef>
                <a:spcPts val="1200"/>
              </a:spcBef>
              <a:spcAft>
                <a:spcPts val="1200"/>
              </a:spcAft>
              <a:buNone/>
            </a:pPr>
            <a:r>
              <a:t/>
            </a:r>
            <a:endParaRPr sz="1300">
              <a:solidFill>
                <a:schemeClr val="dk2"/>
              </a:solidFill>
              <a:latin typeface="Courier New"/>
              <a:ea typeface="Courier New"/>
              <a:cs typeface="Courier New"/>
              <a:sym typeface="Courier New"/>
            </a:endParaRPr>
          </a:p>
        </p:txBody>
      </p:sp>
      <p:sp>
        <p:nvSpPr>
          <p:cNvPr id="198" name="Google Shape;198;p36"/>
          <p:cNvSpPr txBox="1"/>
          <p:nvPr>
            <p:ph type="title"/>
          </p:nvPr>
        </p:nvSpPr>
        <p:spPr>
          <a:xfrm>
            <a:off x="-386575" y="691350"/>
            <a:ext cx="3215400" cy="5727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0"/>
              </a:spcAft>
              <a:buSzPts val="990"/>
              <a:buNone/>
            </a:pPr>
            <a:r>
              <a:rPr lang="de" sz="1914">
                <a:latin typeface="Roboto Mono"/>
                <a:ea typeface="Roboto Mono"/>
                <a:cs typeface="Roboto Mono"/>
                <a:sym typeface="Roboto Mono"/>
              </a:rPr>
              <a:t>Thank you!</a:t>
            </a:r>
            <a:endParaRPr sz="1914">
              <a:latin typeface="Roboto Mono"/>
              <a:ea typeface="Roboto Mono"/>
              <a:cs typeface="Roboto Mono"/>
              <a:sym typeface="Roboto Mono"/>
            </a:endParaRPr>
          </a:p>
          <a:p>
            <a:pPr indent="0" lvl="0" marL="0" rtl="0" algn="l">
              <a:spcBef>
                <a:spcPts val="0"/>
              </a:spcBef>
              <a:spcAft>
                <a:spcPts val="0"/>
              </a:spcAft>
              <a:buSzPts val="990"/>
              <a:buNone/>
            </a:pPr>
            <a:r>
              <a:t/>
            </a:r>
            <a:endParaRPr sz="1914">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200150" y="17520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060">
                <a:latin typeface="Roboto Mono"/>
                <a:ea typeface="Roboto Mono"/>
                <a:cs typeface="Roboto Mono"/>
                <a:sym typeface="Roboto Mono"/>
              </a:rPr>
              <a:t>Hypotheses</a:t>
            </a:r>
            <a:endParaRPr sz="2400"/>
          </a:p>
        </p:txBody>
      </p:sp>
      <p:sp>
        <p:nvSpPr>
          <p:cNvPr id="70" name="Google Shape;70;p15"/>
          <p:cNvSpPr txBox="1"/>
          <p:nvPr>
            <p:ph idx="1" type="body"/>
          </p:nvPr>
        </p:nvSpPr>
        <p:spPr>
          <a:xfrm>
            <a:off x="1200150" y="2371675"/>
            <a:ext cx="6246300" cy="2162100"/>
          </a:xfrm>
          <a:prstGeom prst="rect">
            <a:avLst/>
          </a:prstGeom>
        </p:spPr>
        <p:txBody>
          <a:bodyPr anchorCtr="0" anchor="t" bIns="91425" lIns="91425" spcFirstLastPara="1" rIns="91425" wrap="square" tIns="91425">
            <a:normAutofit/>
          </a:bodyPr>
          <a:lstStyle/>
          <a:p>
            <a:pPr indent="0" lvl="0" marL="0" marR="0" rtl="0" algn="l">
              <a:lnSpc>
                <a:spcPct val="105000"/>
              </a:lnSpc>
              <a:spcBef>
                <a:spcPts val="0"/>
              </a:spcBef>
              <a:spcAft>
                <a:spcPts val="0"/>
              </a:spcAft>
              <a:buNone/>
            </a:pPr>
            <a:r>
              <a:rPr lang="de" sz="1300">
                <a:latin typeface="Courier New"/>
                <a:ea typeface="Courier New"/>
                <a:cs typeface="Courier New"/>
                <a:sym typeface="Courier New"/>
              </a:rPr>
              <a:t>Certain industries like technology, finance, and healthcare will exhibit higher demand for data science roles.</a:t>
            </a:r>
            <a:endParaRPr sz="1000">
              <a:latin typeface="Courier New"/>
              <a:ea typeface="Courier New"/>
              <a:cs typeface="Courier New"/>
              <a:sym typeface="Courier New"/>
            </a:endParaRPr>
          </a:p>
          <a:p>
            <a:pPr indent="0" lvl="0" marL="0" marR="0" rtl="0" algn="l">
              <a:lnSpc>
                <a:spcPct val="105000"/>
              </a:lnSpc>
              <a:spcBef>
                <a:spcPts val="1200"/>
              </a:spcBef>
              <a:spcAft>
                <a:spcPts val="1200"/>
              </a:spcAft>
              <a:buNone/>
            </a:pPr>
            <a:r>
              <a:rPr lang="de" sz="1300">
                <a:latin typeface="Courier New"/>
                <a:ea typeface="Courier New"/>
                <a:cs typeface="Courier New"/>
                <a:sym typeface="Courier New"/>
              </a:rPr>
              <a:t>Larger companies and higher revenue organizations are likely to offer higher salary ranges for data science positions, and certain geographic regions will have a higher prevalence of open data science positions.</a:t>
            </a:r>
            <a:endParaRPr sz="16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02975" y="1103925"/>
            <a:ext cx="8520600" cy="572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de" sz="2160">
                <a:latin typeface="Roboto Mono"/>
                <a:ea typeface="Roboto Mono"/>
                <a:cs typeface="Roboto Mono"/>
                <a:sym typeface="Roboto Mono"/>
              </a:rPr>
              <a:t>Research questions</a:t>
            </a:r>
            <a:endParaRPr sz="2500"/>
          </a:p>
        </p:txBody>
      </p:sp>
      <p:sp>
        <p:nvSpPr>
          <p:cNvPr id="76" name="Google Shape;76;p16"/>
          <p:cNvSpPr txBox="1"/>
          <p:nvPr>
            <p:ph idx="1" type="body"/>
          </p:nvPr>
        </p:nvSpPr>
        <p:spPr>
          <a:xfrm>
            <a:off x="2181150" y="1676625"/>
            <a:ext cx="6196200" cy="24075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Font typeface="Courier New"/>
              <a:buChar char="-"/>
            </a:pPr>
            <a:r>
              <a:rPr lang="de" sz="1300">
                <a:latin typeface="Courier New"/>
                <a:ea typeface="Courier New"/>
                <a:cs typeface="Courier New"/>
                <a:sym typeface="Courier New"/>
              </a:rPr>
              <a:t>Which industries or sectors have high demand for data science roles, and what are the most common job titles required? </a:t>
            </a:r>
            <a:endParaRPr sz="1300">
              <a:latin typeface="Courier New"/>
              <a:ea typeface="Courier New"/>
              <a:cs typeface="Courier New"/>
              <a:sym typeface="Courier New"/>
            </a:endParaRPr>
          </a:p>
          <a:p>
            <a:pPr indent="-311150" lvl="0" marL="457200" marR="0" rtl="0" algn="l">
              <a:lnSpc>
                <a:spcPct val="115000"/>
              </a:lnSpc>
              <a:spcBef>
                <a:spcPts val="0"/>
              </a:spcBef>
              <a:spcAft>
                <a:spcPts val="0"/>
              </a:spcAft>
              <a:buSzPts val="1300"/>
              <a:buFont typeface="Courier New"/>
              <a:buChar char="-"/>
            </a:pPr>
            <a:r>
              <a:rPr lang="de" sz="1300">
                <a:latin typeface="Courier New"/>
                <a:ea typeface="Courier New"/>
                <a:cs typeface="Courier New"/>
                <a:sym typeface="Courier New"/>
              </a:rPr>
              <a:t>Do company size and revenue levels influence salary</a:t>
            </a:r>
            <a:r>
              <a:rPr lang="de" sz="1300">
                <a:latin typeface="Courier New"/>
                <a:ea typeface="Courier New"/>
                <a:cs typeface="Courier New"/>
                <a:sym typeface="Courier New"/>
              </a:rPr>
              <a:t> </a:t>
            </a:r>
            <a:r>
              <a:rPr lang="de" sz="1300">
                <a:latin typeface="Courier New"/>
                <a:ea typeface="Courier New"/>
                <a:cs typeface="Courier New"/>
                <a:sym typeface="Courier New"/>
              </a:rPr>
              <a:t>estimations among the companies in the dataset? </a:t>
            </a:r>
            <a:endParaRPr sz="1300">
              <a:latin typeface="Courier New"/>
              <a:ea typeface="Courier New"/>
              <a:cs typeface="Courier New"/>
              <a:sym typeface="Courier New"/>
            </a:endParaRPr>
          </a:p>
          <a:p>
            <a:pPr indent="-311150" lvl="0" marL="457200" marR="0" rtl="0" algn="l">
              <a:lnSpc>
                <a:spcPct val="115000"/>
              </a:lnSpc>
              <a:spcBef>
                <a:spcPts val="0"/>
              </a:spcBef>
              <a:spcAft>
                <a:spcPts val="0"/>
              </a:spcAft>
              <a:buSzPts val="1300"/>
              <a:buFont typeface="Courier New"/>
              <a:buChar char="-"/>
            </a:pPr>
            <a:r>
              <a:rPr lang="de" sz="1300">
                <a:latin typeface="Courier New"/>
                <a:ea typeface="Courier New"/>
                <a:cs typeface="Courier New"/>
                <a:sym typeface="Courier New"/>
              </a:rPr>
              <a:t>Are there geographic regions where the open positions are more prevalent?</a:t>
            </a:r>
            <a:endParaRPr sz="1300">
              <a:latin typeface="Courier New"/>
              <a:ea typeface="Courier New"/>
              <a:cs typeface="Courier New"/>
              <a:sym typeface="Courier New"/>
            </a:endParaRPr>
          </a:p>
          <a:p>
            <a:pPr indent="0" lvl="0" marL="0" marR="0" rtl="0" algn="l">
              <a:lnSpc>
                <a:spcPct val="115000"/>
              </a:lnSpc>
              <a:spcBef>
                <a:spcPts val="1200"/>
              </a:spcBef>
              <a:spcAft>
                <a:spcPts val="1200"/>
              </a:spcAft>
              <a:buNone/>
            </a:pPr>
            <a:r>
              <a:t/>
            </a:r>
            <a:endParaRPr sz="1300">
              <a:latin typeface="Courier New"/>
              <a:ea typeface="Courier New"/>
              <a:cs typeface="Courier New"/>
              <a:sym typeface="Courier New"/>
            </a:endParaRPr>
          </a:p>
        </p:txBody>
      </p:sp>
      <p:sp>
        <p:nvSpPr>
          <p:cNvPr id="77" name="Google Shape;77;p16"/>
          <p:cNvSpPr/>
          <p:nvPr/>
        </p:nvSpPr>
        <p:spPr>
          <a:xfrm rot="-5400000">
            <a:off x="-1332800" y="5324775"/>
            <a:ext cx="7578300" cy="268200"/>
          </a:xfrm>
          <a:prstGeom prst="rect">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0" l="0" r="0" t="7655"/>
          <a:stretch/>
        </p:blipFill>
        <p:spPr>
          <a:xfrm>
            <a:off x="4495800" y="2610700"/>
            <a:ext cx="2389801" cy="2307500"/>
          </a:xfrm>
          <a:prstGeom prst="rect">
            <a:avLst/>
          </a:prstGeom>
          <a:noFill/>
          <a:ln cap="flat" cmpd="sng" w="9525">
            <a:solidFill>
              <a:srgbClr val="783F04"/>
            </a:solidFill>
            <a:prstDash val="solid"/>
            <a:round/>
            <a:headEnd len="sm" w="sm" type="none"/>
            <a:tailEnd len="sm" w="sm" type="none"/>
          </a:ln>
        </p:spPr>
      </p:pic>
      <p:sp>
        <p:nvSpPr>
          <p:cNvPr id="83" name="Google Shape;83;p17"/>
          <p:cNvSpPr txBox="1"/>
          <p:nvPr>
            <p:ph type="title"/>
          </p:nvPr>
        </p:nvSpPr>
        <p:spPr>
          <a:xfrm>
            <a:off x="793775" y="429425"/>
            <a:ext cx="32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1914">
                <a:latin typeface="Roboto Mono"/>
                <a:ea typeface="Roboto Mono"/>
                <a:cs typeface="Roboto Mono"/>
                <a:sym typeface="Roboto Mono"/>
              </a:rPr>
              <a:t>Initial Analysis</a:t>
            </a:r>
            <a:endParaRPr sz="1914">
              <a:latin typeface="Roboto Mono"/>
              <a:ea typeface="Roboto Mono"/>
              <a:cs typeface="Roboto Mono"/>
              <a:sym typeface="Roboto Mono"/>
            </a:endParaRPr>
          </a:p>
          <a:p>
            <a:pPr indent="0" lvl="0" marL="0" rtl="0" algn="l">
              <a:spcBef>
                <a:spcPts val="0"/>
              </a:spcBef>
              <a:spcAft>
                <a:spcPts val="0"/>
              </a:spcAft>
              <a:buSzPts val="990"/>
              <a:buNone/>
            </a:pPr>
            <a:r>
              <a:t/>
            </a:r>
            <a:endParaRPr sz="1914">
              <a:latin typeface="Roboto Mono"/>
              <a:ea typeface="Roboto Mono"/>
              <a:cs typeface="Roboto Mono"/>
              <a:sym typeface="Roboto Mono"/>
            </a:endParaRPr>
          </a:p>
        </p:txBody>
      </p:sp>
      <p:pic>
        <p:nvPicPr>
          <p:cNvPr id="84" name="Google Shape;84;p17"/>
          <p:cNvPicPr preferRelativeResize="0"/>
          <p:nvPr/>
        </p:nvPicPr>
        <p:blipFill rotWithShape="1">
          <a:blip r:embed="rId4">
            <a:alphaModFix/>
          </a:blip>
          <a:srcRect b="0" l="0" r="0" t="7825"/>
          <a:stretch/>
        </p:blipFill>
        <p:spPr>
          <a:xfrm>
            <a:off x="6682575" y="470200"/>
            <a:ext cx="2212425" cy="2568225"/>
          </a:xfrm>
          <a:prstGeom prst="rect">
            <a:avLst/>
          </a:prstGeom>
          <a:noFill/>
          <a:ln cap="flat" cmpd="sng" w="9525">
            <a:solidFill>
              <a:srgbClr val="783F04"/>
            </a:solidFill>
            <a:prstDash val="solid"/>
            <a:round/>
            <a:headEnd len="sm" w="sm" type="none"/>
            <a:tailEnd len="sm" w="sm" type="none"/>
          </a:ln>
        </p:spPr>
      </p:pic>
      <p:sp>
        <p:nvSpPr>
          <p:cNvPr id="85" name="Google Shape;85;p17"/>
          <p:cNvSpPr txBox="1"/>
          <p:nvPr/>
        </p:nvSpPr>
        <p:spPr>
          <a:xfrm>
            <a:off x="793775" y="925925"/>
            <a:ext cx="4349400" cy="1919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de" sz="1300">
                <a:solidFill>
                  <a:srgbClr val="783F04"/>
                </a:solidFill>
                <a:latin typeface="Courier New"/>
                <a:ea typeface="Courier New"/>
                <a:cs typeface="Courier New"/>
                <a:sym typeface="Courier New"/>
              </a:rPr>
              <a:t>Relevant Data Quality Issues</a:t>
            </a:r>
            <a:endParaRPr sz="1300">
              <a:solidFill>
                <a:srgbClr val="783F04"/>
              </a:solidFill>
              <a:latin typeface="Courier New"/>
              <a:ea typeface="Courier New"/>
              <a:cs typeface="Courier New"/>
              <a:sym typeface="Courier New"/>
            </a:endParaRPr>
          </a:p>
          <a:p>
            <a:pPr indent="-311150" lvl="0" marL="457200" marR="0" rtl="0" algn="l">
              <a:lnSpc>
                <a:spcPct val="115000"/>
              </a:lnSpc>
              <a:spcBef>
                <a:spcPts val="1200"/>
              </a:spcBef>
              <a:spcAft>
                <a:spcPts val="0"/>
              </a:spcAft>
              <a:buClr>
                <a:schemeClr val="dk1"/>
              </a:buClr>
              <a:buSzPts val="1300"/>
              <a:buFont typeface="Courier New"/>
              <a:buChar char="-"/>
            </a:pPr>
            <a:r>
              <a:rPr lang="de" sz="1300">
                <a:solidFill>
                  <a:schemeClr val="dk1"/>
                </a:solidFill>
                <a:latin typeface="Courier New"/>
                <a:ea typeface="Courier New"/>
                <a:cs typeface="Courier New"/>
                <a:sym typeface="Courier New"/>
              </a:rPr>
              <a:t>Inconsistent Naming Conventions</a:t>
            </a:r>
            <a:endParaRPr sz="1300">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lang="de" sz="1300">
                <a:solidFill>
                  <a:schemeClr val="dk1"/>
                </a:solidFill>
                <a:latin typeface="Courier New"/>
                <a:ea typeface="Courier New"/>
                <a:cs typeface="Courier New"/>
                <a:sym typeface="Courier New"/>
              </a:rPr>
              <a:t>Variability in Terminology</a:t>
            </a:r>
            <a:endParaRPr sz="1300">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lang="de" sz="1300">
                <a:solidFill>
                  <a:schemeClr val="dk1"/>
                </a:solidFill>
                <a:latin typeface="Courier New"/>
                <a:ea typeface="Courier New"/>
                <a:cs typeface="Courier New"/>
                <a:sym typeface="Courier New"/>
              </a:rPr>
              <a:t>Special Characters and Numbers </a:t>
            </a:r>
            <a:endParaRPr sz="1300">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lang="de" sz="1300">
                <a:solidFill>
                  <a:schemeClr val="dk1"/>
                </a:solidFill>
                <a:latin typeface="Courier New"/>
                <a:ea typeface="Courier New"/>
                <a:cs typeface="Courier New"/>
                <a:sym typeface="Courier New"/>
              </a:rPr>
              <a:t>Potential Errors/Non-Relevant</a:t>
            </a:r>
            <a:endParaRPr sz="1300">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lang="de" sz="1300">
                <a:solidFill>
                  <a:schemeClr val="dk1"/>
                </a:solidFill>
                <a:latin typeface="Courier New"/>
                <a:ea typeface="Courier New"/>
                <a:cs typeface="Courier New"/>
                <a:sym typeface="Courier New"/>
              </a:rPr>
              <a:t>Placeholder Values: '-1'</a:t>
            </a:r>
            <a:endParaRPr sz="1300">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lang="de" sz="1300">
                <a:solidFill>
                  <a:schemeClr val="dk1"/>
                </a:solidFill>
                <a:latin typeface="Courier New"/>
                <a:ea typeface="Courier New"/>
                <a:cs typeface="Courier New"/>
                <a:sym typeface="Courier New"/>
              </a:rPr>
              <a:t>String values</a:t>
            </a:r>
            <a:endParaRPr sz="13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1059875" y="1895225"/>
            <a:ext cx="5033700" cy="2010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de" sz="1200">
                <a:solidFill>
                  <a:srgbClr val="783F04"/>
                </a:solidFill>
                <a:latin typeface="Courier New"/>
                <a:ea typeface="Courier New"/>
                <a:cs typeface="Courier New"/>
                <a:sym typeface="Courier New"/>
              </a:rPr>
              <a:t>strategies </a:t>
            </a:r>
            <a:endParaRPr sz="1200">
              <a:solidFill>
                <a:srgbClr val="783F04"/>
              </a:solidFill>
              <a:latin typeface="Courier New"/>
              <a:ea typeface="Courier New"/>
              <a:cs typeface="Courier New"/>
              <a:sym typeface="Courier New"/>
            </a:endParaRPr>
          </a:p>
          <a:p>
            <a:pPr indent="-304800" lvl="0" marL="457200" rtl="0" algn="l">
              <a:lnSpc>
                <a:spcPct val="115000"/>
              </a:lnSpc>
              <a:spcBef>
                <a:spcPts val="1200"/>
              </a:spcBef>
              <a:spcAft>
                <a:spcPts val="0"/>
              </a:spcAft>
              <a:buSzPts val="1200"/>
              <a:buFont typeface="Courier New"/>
              <a:buChar char="-"/>
            </a:pPr>
            <a:r>
              <a:rPr lang="de" sz="1200">
                <a:latin typeface="Courier New"/>
                <a:ea typeface="Courier New"/>
                <a:cs typeface="Courier New"/>
                <a:sym typeface="Courier New"/>
              </a:rPr>
              <a:t>Identifying key characteristics</a:t>
            </a:r>
            <a:endParaRPr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Font typeface="Courier New"/>
              <a:buChar char="-"/>
            </a:pPr>
            <a:r>
              <a:rPr lang="de" sz="1200">
                <a:latin typeface="Courier New"/>
                <a:ea typeface="Courier New"/>
                <a:cs typeface="Courier New"/>
                <a:sym typeface="Courier New"/>
              </a:rPr>
              <a:t>Utilizing methods like regular expressions and tailored functions</a:t>
            </a:r>
            <a:endParaRPr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Font typeface="Courier New"/>
              <a:buChar char="-"/>
            </a:pPr>
            <a:r>
              <a:rPr lang="de" sz="1200">
                <a:latin typeface="Courier New"/>
                <a:ea typeface="Courier New"/>
                <a:cs typeface="Courier New"/>
                <a:sym typeface="Courier New"/>
              </a:rPr>
              <a:t>patterning and reducing unique values </a:t>
            </a:r>
            <a:endParaRPr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Font typeface="Courier New"/>
              <a:buChar char="-"/>
            </a:pPr>
            <a:r>
              <a:rPr lang="de" sz="1200">
                <a:latin typeface="Courier New"/>
                <a:ea typeface="Courier New"/>
                <a:cs typeface="Courier New"/>
                <a:sym typeface="Courier New"/>
              </a:rPr>
              <a:t>Removing inconsistencies, addressing missing or irrelevant information</a:t>
            </a:r>
            <a:endParaRPr sz="1200">
              <a:latin typeface="Courier New"/>
              <a:ea typeface="Courier New"/>
              <a:cs typeface="Courier New"/>
              <a:sym typeface="Courier New"/>
            </a:endParaRPr>
          </a:p>
          <a:p>
            <a:pPr indent="0" lvl="0" marL="0" marR="0" rtl="0" algn="l">
              <a:lnSpc>
                <a:spcPct val="115000"/>
              </a:lnSpc>
              <a:spcBef>
                <a:spcPts val="0"/>
              </a:spcBef>
              <a:spcAft>
                <a:spcPts val="1200"/>
              </a:spcAft>
              <a:buNone/>
            </a:pPr>
            <a:r>
              <a:t/>
            </a:r>
            <a:endParaRPr sz="1200">
              <a:solidFill>
                <a:schemeClr val="dk1"/>
              </a:solidFill>
              <a:latin typeface="Courier New"/>
              <a:ea typeface="Courier New"/>
              <a:cs typeface="Courier New"/>
              <a:sym typeface="Courier New"/>
            </a:endParaRPr>
          </a:p>
        </p:txBody>
      </p:sp>
      <p:sp>
        <p:nvSpPr>
          <p:cNvPr id="91" name="Google Shape;91;p18"/>
          <p:cNvSpPr txBox="1"/>
          <p:nvPr>
            <p:ph type="title"/>
          </p:nvPr>
        </p:nvSpPr>
        <p:spPr>
          <a:xfrm>
            <a:off x="6790175" y="370700"/>
            <a:ext cx="3215400" cy="572700"/>
          </a:xfrm>
          <a:prstGeom prst="rect">
            <a:avLst/>
          </a:prstGeom>
          <a:ln cap="flat" cmpd="sng" w="9525">
            <a:solidFill>
              <a:srgbClr val="783F0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0"/>
              <a:buFont typeface="Arial"/>
              <a:buNone/>
            </a:pPr>
            <a:r>
              <a:rPr lang="de" sz="1914">
                <a:latin typeface="Roboto Mono"/>
                <a:ea typeface="Roboto Mono"/>
                <a:cs typeface="Roboto Mono"/>
                <a:sym typeface="Roboto Mono"/>
              </a:rPr>
              <a:t>Data cleaning </a:t>
            </a:r>
            <a:endParaRPr sz="1914">
              <a:latin typeface="Roboto Mono"/>
              <a:ea typeface="Roboto Mono"/>
              <a:cs typeface="Roboto Mono"/>
              <a:sym typeface="Roboto Mono"/>
            </a:endParaRPr>
          </a:p>
          <a:p>
            <a:pPr indent="0" lvl="0" marL="0" marR="0" rtl="0" algn="l">
              <a:lnSpc>
                <a:spcPct val="100000"/>
              </a:lnSpc>
              <a:spcBef>
                <a:spcPts val="0"/>
              </a:spcBef>
              <a:spcAft>
                <a:spcPts val="0"/>
              </a:spcAft>
              <a:buSzPts val="990"/>
              <a:buNone/>
            </a:pPr>
            <a:r>
              <a:t/>
            </a:r>
            <a:endParaRPr sz="1914">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6198200" y="2356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460">
                <a:latin typeface="Roboto Mono"/>
                <a:ea typeface="Roboto Mono"/>
                <a:cs typeface="Roboto Mono"/>
                <a:sym typeface="Roboto Mono"/>
              </a:rPr>
              <a:t>Codes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1059875" y="2028900"/>
            <a:ext cx="6883500" cy="2104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spAutoFit/>
          </a:bodyPr>
          <a:lstStyle/>
          <a:p>
            <a:pPr indent="-323850" lvl="0" marL="914400" rtl="0" algn="l">
              <a:lnSpc>
                <a:spcPct val="105000"/>
              </a:lnSpc>
              <a:spcBef>
                <a:spcPts val="0"/>
              </a:spcBef>
              <a:spcAft>
                <a:spcPts val="0"/>
              </a:spcAft>
              <a:buClr>
                <a:schemeClr val="dk1"/>
              </a:buClr>
              <a:buSzPts val="1500"/>
              <a:buFont typeface="Courier New"/>
              <a:buChar char="-"/>
            </a:pPr>
            <a:r>
              <a:rPr lang="de" sz="1300">
                <a:solidFill>
                  <a:schemeClr val="dk2"/>
                </a:solidFill>
                <a:latin typeface="Courier New"/>
                <a:ea typeface="Courier New"/>
                <a:cs typeface="Courier New"/>
                <a:sym typeface="Courier New"/>
              </a:rPr>
              <a:t>Certain industries like technology, finance, and healthcare will exhibit higher demand for data science roles.</a:t>
            </a:r>
            <a:endParaRPr sz="1000">
              <a:solidFill>
                <a:schemeClr val="dk2"/>
              </a:solidFill>
              <a:latin typeface="Courier New"/>
              <a:ea typeface="Courier New"/>
              <a:cs typeface="Courier New"/>
              <a:sym typeface="Courier New"/>
            </a:endParaRPr>
          </a:p>
          <a:p>
            <a:pPr indent="-323850" lvl="0" marL="914400" rtl="0" algn="l">
              <a:lnSpc>
                <a:spcPct val="105000"/>
              </a:lnSpc>
              <a:spcBef>
                <a:spcPts val="0"/>
              </a:spcBef>
              <a:spcAft>
                <a:spcPts val="0"/>
              </a:spcAft>
              <a:buClr>
                <a:schemeClr val="dk1"/>
              </a:buClr>
              <a:buSzPts val="1500"/>
              <a:buFont typeface="Courier New"/>
              <a:buChar char="-"/>
            </a:pPr>
            <a:r>
              <a:rPr lang="de" sz="1300">
                <a:solidFill>
                  <a:schemeClr val="dk2"/>
                </a:solidFill>
                <a:latin typeface="Courier New"/>
                <a:ea typeface="Courier New"/>
                <a:cs typeface="Courier New"/>
                <a:sym typeface="Courier New"/>
              </a:rPr>
              <a:t>Larger companies and higher revenue organizations are likely to offer higher salary ranges for data science positions, and certain geographic regions will have a higher prevalence of open data science positions.</a:t>
            </a:r>
            <a:endParaRPr sz="1500">
              <a:solidFill>
                <a:schemeClr val="dk1"/>
              </a:solidFill>
              <a:latin typeface="Courier New"/>
              <a:ea typeface="Courier New"/>
              <a:cs typeface="Courier New"/>
              <a:sym typeface="Courier New"/>
            </a:endParaRPr>
          </a:p>
          <a:p>
            <a:pPr indent="0" lvl="0" marL="0" marR="0" rtl="0" algn="l">
              <a:lnSpc>
                <a:spcPct val="115000"/>
              </a:lnSpc>
              <a:spcBef>
                <a:spcPts val="1200"/>
              </a:spcBef>
              <a:spcAft>
                <a:spcPts val="0"/>
              </a:spcAft>
              <a:buNone/>
            </a:pPr>
            <a:r>
              <a:t/>
            </a:r>
            <a:endParaRPr sz="1500">
              <a:solidFill>
                <a:schemeClr val="dk1"/>
              </a:solidFill>
              <a:latin typeface="Courier New"/>
              <a:ea typeface="Courier New"/>
              <a:cs typeface="Courier New"/>
              <a:sym typeface="Courier New"/>
            </a:endParaRPr>
          </a:p>
        </p:txBody>
      </p:sp>
      <p:sp>
        <p:nvSpPr>
          <p:cNvPr id="102" name="Google Shape;102;p20"/>
          <p:cNvSpPr txBox="1"/>
          <p:nvPr>
            <p:ph type="title"/>
          </p:nvPr>
        </p:nvSpPr>
        <p:spPr>
          <a:xfrm>
            <a:off x="-386575" y="1072350"/>
            <a:ext cx="3215400" cy="572700"/>
          </a:xfrm>
          <a:prstGeom prst="rect">
            <a:avLst/>
          </a:prstGeom>
          <a:ln cap="flat" cmpd="sng" w="9525">
            <a:solidFill>
              <a:srgbClr val="783F04"/>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SzPts val="990"/>
              <a:buNone/>
            </a:pPr>
            <a:r>
              <a:rPr lang="de" sz="1914">
                <a:latin typeface="Roboto Mono"/>
                <a:ea typeface="Roboto Mono"/>
                <a:cs typeface="Roboto Mono"/>
                <a:sym typeface="Roboto Mono"/>
              </a:rPr>
              <a:t>Data</a:t>
            </a:r>
            <a:r>
              <a:rPr lang="de" sz="1914">
                <a:latin typeface="Roboto Mono"/>
                <a:ea typeface="Roboto Mono"/>
                <a:cs typeface="Roboto Mono"/>
                <a:sym typeface="Roboto Mono"/>
              </a:rPr>
              <a:t> Analysis</a:t>
            </a:r>
            <a:endParaRPr sz="1914">
              <a:latin typeface="Roboto Mono"/>
              <a:ea typeface="Roboto Mono"/>
              <a:cs typeface="Roboto Mono"/>
              <a:sym typeface="Roboto Mono"/>
            </a:endParaRPr>
          </a:p>
          <a:p>
            <a:pPr indent="0" lvl="0" marL="0" rtl="0" algn="l">
              <a:spcBef>
                <a:spcPts val="0"/>
              </a:spcBef>
              <a:spcAft>
                <a:spcPts val="0"/>
              </a:spcAft>
              <a:buSzPts val="990"/>
              <a:buNone/>
            </a:pPr>
            <a:r>
              <a:t/>
            </a:r>
            <a:endParaRPr sz="1914">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916675" y="1002500"/>
            <a:ext cx="7051500" cy="1721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de" sz="1860">
                <a:solidFill>
                  <a:srgbClr val="660000"/>
                </a:solidFill>
                <a:latin typeface="Roboto Mono"/>
                <a:ea typeface="Roboto Mono"/>
                <a:cs typeface="Roboto Mono"/>
                <a:sym typeface="Roboto Mono"/>
              </a:rPr>
              <a:t>Which industries or sectors have a high demand for data science roles, and what are the most common job titles required?</a:t>
            </a:r>
            <a:endParaRPr sz="1860">
              <a:solidFill>
                <a:srgbClr val="66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