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9" r:id="rId3"/>
    <p:sldId id="269" r:id="rId4"/>
    <p:sldId id="261" r:id="rId5"/>
    <p:sldId id="262" r:id="rId6"/>
    <p:sldId id="260" r:id="rId7"/>
    <p:sldId id="263" r:id="rId8"/>
    <p:sldId id="265" r:id="rId9"/>
    <p:sldId id="266" r:id="rId10"/>
    <p:sldId id="264"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01/09/2024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01/09/2024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01/09/2024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01/09/2024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01/09/2024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01/09/2024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01/09/2024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01/09/2024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01/09/2024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01/09/2024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01/09/2024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01/09/2024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779929"/>
            <a:ext cx="10993549" cy="1715515"/>
          </a:xfrm>
        </p:spPr>
        <p:txBody>
          <a:bodyPr>
            <a:noAutofit/>
          </a:bodyPr>
          <a:lstStyle/>
          <a:p>
            <a:pPr algn="ctr"/>
            <a:r>
              <a:rPr lang="en-US" sz="5400" dirty="0" err="1"/>
              <a:t>SyriaTel</a:t>
            </a:r>
            <a:r>
              <a:rPr lang="en-US" sz="5400" dirty="0"/>
              <a:t> Customer Churn Prediction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6"/>
            <a:ext cx="10993546" cy="586422"/>
          </a:xfrm>
        </p:spPr>
        <p:txBody>
          <a:bodyPr>
            <a:noAutofit/>
          </a:bodyPr>
          <a:lstStyle/>
          <a:p>
            <a:pPr algn="ctr"/>
            <a:r>
              <a:rPr lang="en-US" sz="2400" b="1" dirty="0"/>
              <a:t>LEILA NYAMBURA, DSF-PT07P0  - PHASE 3 PROJECT (AUGUST 2024)</a:t>
            </a:r>
          </a:p>
        </p:txBody>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US" sz="3600" dirty="0">
                <a:solidFill>
                  <a:schemeClr val="tx1"/>
                </a:solidFill>
              </a:rPr>
              <a:t>RECOMMENDATIONS</a:t>
            </a:r>
          </a:p>
        </p:txBody>
      </p:sp>
      <p:sp>
        <p:nvSpPr>
          <p:cNvPr id="5" name="Content Placeholder 4">
            <a:extLst>
              <a:ext uri="{FF2B5EF4-FFF2-40B4-BE49-F238E27FC236}">
                <a16:creationId xmlns:a16="http://schemas.microsoft.com/office/drawing/2014/main" id="{B0475571-9F6B-4F91-ABB8-C27117150C9E}"/>
              </a:ext>
            </a:extLst>
          </p:cNvPr>
          <p:cNvSpPr>
            <a:spLocks noGrp="1"/>
          </p:cNvSpPr>
          <p:nvPr>
            <p:ph idx="1"/>
          </p:nvPr>
        </p:nvSpPr>
        <p:spPr>
          <a:xfrm>
            <a:off x="581192" y="2070846"/>
            <a:ext cx="11029615" cy="4084997"/>
          </a:xfrm>
        </p:spPr>
        <p:txBody>
          <a:bodyPr/>
          <a:lstStyle/>
          <a:p>
            <a:pPr marL="0" indent="0">
              <a:buNone/>
            </a:pPr>
            <a:r>
              <a:rPr lang="en-US" dirty="0">
                <a:solidFill>
                  <a:schemeClr val="tx1"/>
                </a:solidFill>
              </a:rPr>
              <a:t>From my model findings these would be my recommendations to the </a:t>
            </a:r>
            <a:r>
              <a:rPr lang="en-US" dirty="0" err="1">
                <a:solidFill>
                  <a:schemeClr val="tx1"/>
                </a:solidFill>
              </a:rPr>
              <a:t>SyriaTel</a:t>
            </a:r>
            <a:r>
              <a:rPr lang="en-US" dirty="0">
                <a:solidFill>
                  <a:schemeClr val="tx1"/>
                </a:solidFill>
              </a:rPr>
              <a:t> stakeholders:</a:t>
            </a:r>
          </a:p>
          <a:p>
            <a:pPr marL="0" indent="0">
              <a:buNone/>
            </a:pPr>
            <a:r>
              <a:rPr lang="en-US" b="1" dirty="0">
                <a:solidFill>
                  <a:schemeClr val="tx1"/>
                </a:solidFill>
              </a:rPr>
              <a:t>1. Implement Targeted Retention Strategies:</a:t>
            </a:r>
          </a:p>
          <a:p>
            <a:r>
              <a:rPr lang="en-US" dirty="0">
                <a:solidFill>
                  <a:schemeClr val="tx1"/>
                </a:solidFill>
              </a:rPr>
              <a:t>Use the Tuned Decision Tree model to identify high-risk customers and design personalized retention offers.</a:t>
            </a:r>
          </a:p>
          <a:p>
            <a:pPr marL="0" indent="0">
              <a:buNone/>
            </a:pPr>
            <a:r>
              <a:rPr lang="en-US" b="1" dirty="0">
                <a:solidFill>
                  <a:schemeClr val="tx1"/>
                </a:solidFill>
              </a:rPr>
              <a:t>2. Address Key Churn Drivers:</a:t>
            </a:r>
          </a:p>
          <a:p>
            <a:r>
              <a:rPr lang="en-US" dirty="0">
                <a:solidFill>
                  <a:schemeClr val="tx1"/>
                </a:solidFill>
              </a:rPr>
              <a:t>Focus on reducing issues related to high service charges and frequent customer service calls.</a:t>
            </a:r>
          </a:p>
          <a:p>
            <a:pPr marL="0" indent="0">
              <a:buNone/>
            </a:pPr>
            <a:r>
              <a:rPr lang="en-US" b="1" dirty="0">
                <a:solidFill>
                  <a:schemeClr val="tx1"/>
                </a:solidFill>
              </a:rPr>
              <a:t>3. Monitor and Refine the Model:</a:t>
            </a:r>
          </a:p>
          <a:p>
            <a:r>
              <a:rPr lang="en-US" dirty="0">
                <a:solidFill>
                  <a:schemeClr val="tx1"/>
                </a:solidFill>
              </a:rPr>
              <a:t>Continuously update the model with new data and monitor its effectiveness to adapt to changing customer behaviors.</a:t>
            </a:r>
          </a:p>
          <a:p>
            <a:pPr marL="0" indent="0">
              <a:buNone/>
            </a:pP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3366982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790468"/>
          </a:xfrm>
        </p:spPr>
        <p:txBody>
          <a:bodyPr>
            <a:normAutofit/>
          </a:bodyPr>
          <a:lstStyle/>
          <a:p>
            <a:r>
              <a:rPr lang="en-US" sz="3600" dirty="0"/>
              <a:t>NEXT STEPS</a:t>
            </a:r>
          </a:p>
        </p:txBody>
      </p:sp>
      <p:sp>
        <p:nvSpPr>
          <p:cNvPr id="5" name="Content Placeholder 4">
            <a:extLst>
              <a:ext uri="{FF2B5EF4-FFF2-40B4-BE49-F238E27FC236}">
                <a16:creationId xmlns:a16="http://schemas.microsoft.com/office/drawing/2014/main" id="{B0475571-9F6B-4F91-ABB8-C27117150C9E}"/>
              </a:ext>
            </a:extLst>
          </p:cNvPr>
          <p:cNvSpPr>
            <a:spLocks noGrp="1"/>
          </p:cNvSpPr>
          <p:nvPr>
            <p:ph idx="1"/>
          </p:nvPr>
        </p:nvSpPr>
        <p:spPr>
          <a:xfrm>
            <a:off x="581192" y="1492623"/>
            <a:ext cx="11029615" cy="5150223"/>
          </a:xfrm>
        </p:spPr>
        <p:txBody>
          <a:bodyPr>
            <a:normAutofit fontScale="85000" lnSpcReduction="10000"/>
          </a:bodyPr>
          <a:lstStyle/>
          <a:p>
            <a:pPr marL="0" indent="0">
              <a:buNone/>
            </a:pPr>
            <a:r>
              <a:rPr lang="en-US" dirty="0">
                <a:solidFill>
                  <a:schemeClr val="tx1"/>
                </a:solidFill>
              </a:rPr>
              <a:t>As a starting point </a:t>
            </a:r>
            <a:r>
              <a:rPr lang="en-US" dirty="0" err="1">
                <a:solidFill>
                  <a:schemeClr val="tx1"/>
                </a:solidFill>
              </a:rPr>
              <a:t>SyriaTel</a:t>
            </a:r>
            <a:r>
              <a:rPr lang="en-US" dirty="0">
                <a:solidFill>
                  <a:schemeClr val="tx1"/>
                </a:solidFill>
              </a:rPr>
              <a:t> should focus on the next steps mentioned below:</a:t>
            </a:r>
          </a:p>
          <a:p>
            <a:pPr marL="0" indent="0">
              <a:buNone/>
            </a:pPr>
            <a:r>
              <a:rPr lang="en-US" sz="1900" b="1" dirty="0">
                <a:solidFill>
                  <a:schemeClr val="tx1"/>
                </a:solidFill>
              </a:rPr>
              <a:t>1.For Targeted Retention Strategies:</a:t>
            </a:r>
          </a:p>
          <a:p>
            <a:r>
              <a:rPr lang="en-US" dirty="0">
                <a:solidFill>
                  <a:schemeClr val="tx1"/>
                </a:solidFill>
              </a:rPr>
              <a:t>The CRM Team should develop personalized retention strategies (e.g., loyalty programs, discounts) for at-risk customers.</a:t>
            </a:r>
          </a:p>
          <a:p>
            <a:r>
              <a:rPr lang="en-US" dirty="0">
                <a:solidFill>
                  <a:schemeClr val="tx1"/>
                </a:solidFill>
              </a:rPr>
              <a:t>The Customer Service/Support Team should proactively reach out to identified at-risk customers to offer improved service and address any issues.</a:t>
            </a:r>
          </a:p>
          <a:p>
            <a:pPr marL="0" indent="0">
              <a:buNone/>
            </a:pPr>
            <a:endParaRPr lang="en-US" dirty="0">
              <a:solidFill>
                <a:schemeClr val="tx1"/>
              </a:solidFill>
            </a:endParaRPr>
          </a:p>
          <a:p>
            <a:pPr marL="0" indent="0">
              <a:buNone/>
            </a:pPr>
            <a:r>
              <a:rPr lang="en-US" sz="1900" b="1" dirty="0">
                <a:solidFill>
                  <a:schemeClr val="tx1"/>
                </a:solidFill>
              </a:rPr>
              <a:t>2.For Leveraging Model Insights:</a:t>
            </a:r>
          </a:p>
          <a:p>
            <a:r>
              <a:rPr lang="en-US" dirty="0">
                <a:solidFill>
                  <a:schemeClr val="tx1"/>
                </a:solidFill>
              </a:rPr>
              <a:t>The Marketing Team should use the identified churn drivers to craft personalized marketing campaigns addressing specific customer pain points.</a:t>
            </a:r>
          </a:p>
          <a:p>
            <a:r>
              <a:rPr lang="en-US" dirty="0">
                <a:solidFill>
                  <a:schemeClr val="tx1"/>
                </a:solidFill>
              </a:rPr>
              <a:t>The CRM Team should collaborate with other departments to address systemic issues driving churn, such as network reliability or pricing concerns.</a:t>
            </a:r>
          </a:p>
          <a:p>
            <a:pPr marL="0" indent="0">
              <a:buNone/>
            </a:pPr>
            <a:endParaRPr lang="en-US" dirty="0">
              <a:solidFill>
                <a:schemeClr val="tx1"/>
              </a:solidFill>
            </a:endParaRPr>
          </a:p>
          <a:p>
            <a:pPr marL="0" indent="0">
              <a:buNone/>
            </a:pPr>
            <a:r>
              <a:rPr lang="en-US" sz="1900" b="1" dirty="0">
                <a:solidFill>
                  <a:schemeClr val="tx1"/>
                </a:solidFill>
              </a:rPr>
              <a:t>3.For Continuous Monitoring and Refinement:</a:t>
            </a:r>
          </a:p>
          <a:p>
            <a:r>
              <a:rPr lang="en-US" dirty="0">
                <a:solidFill>
                  <a:schemeClr val="tx1"/>
                </a:solidFill>
              </a:rPr>
              <a:t>Regularly retrain the churn prediction model using the latest data to maintain its accuracy.</a:t>
            </a:r>
          </a:p>
          <a:p>
            <a:r>
              <a:rPr lang="en-US" dirty="0">
                <a:solidFill>
                  <a:schemeClr val="tx1"/>
                </a:solidFill>
              </a:rPr>
              <a:t>Track the success of retention efforts through metrics like customer retention rates and satisfaction scores.</a:t>
            </a:r>
          </a:p>
          <a:p>
            <a:r>
              <a:rPr lang="en-US" dirty="0">
                <a:solidFill>
                  <a:schemeClr val="tx1"/>
                </a:solidFill>
              </a:rPr>
              <a:t>Consider integrating additional data sources (e.g., customer feedback, social media sentiment) to enhance the model's predictive power.</a:t>
            </a:r>
          </a:p>
        </p:txBody>
      </p:sp>
    </p:spTree>
    <p:extLst>
      <p:ext uri="{BB962C8B-B14F-4D97-AF65-F5344CB8AC3E}">
        <p14:creationId xmlns:p14="http://schemas.microsoft.com/office/powerpoint/2010/main" val="3339640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idx="4294967295"/>
          </p:nvPr>
        </p:nvSpPr>
        <p:spPr>
          <a:xfrm>
            <a:off x="581025" y="2834480"/>
            <a:ext cx="11029950" cy="2961201"/>
          </a:xfrm>
        </p:spPr>
        <p:txBody>
          <a:bodyPr>
            <a:normAutofit fontScale="90000"/>
          </a:bodyPr>
          <a:lstStyle/>
          <a:p>
            <a:br>
              <a:rPr lang="en-US" sz="2000" dirty="0"/>
            </a:br>
            <a:br>
              <a:rPr lang="en-US" sz="2000" dirty="0"/>
            </a:br>
            <a:br>
              <a:rPr lang="en-US" sz="2000" dirty="0"/>
            </a:br>
            <a:br>
              <a:rPr lang="en-US" sz="2000" dirty="0"/>
            </a:br>
            <a:r>
              <a:rPr lang="en-US" sz="4900" dirty="0">
                <a:solidFill>
                  <a:schemeClr val="tx1"/>
                </a:solidFill>
              </a:rPr>
              <a:t>THANK YOU!</a:t>
            </a:r>
            <a:br>
              <a:rPr lang="en-US" sz="2000" dirty="0">
                <a:solidFill>
                  <a:schemeClr val="tx1"/>
                </a:solidFill>
              </a:rPr>
            </a:br>
            <a:br>
              <a:rPr lang="en-US" sz="2000" dirty="0"/>
            </a:br>
            <a:br>
              <a:rPr lang="en-US" sz="2000" dirty="0"/>
            </a:br>
            <a:br>
              <a:rPr lang="en-US" sz="2000" dirty="0"/>
            </a:br>
            <a:br>
              <a:rPr lang="en-US" sz="2000" dirty="0"/>
            </a:br>
            <a:br>
              <a:rPr lang="en-US" sz="2000" dirty="0"/>
            </a:br>
            <a:r>
              <a:rPr lang="en-US" sz="2000" cap="none" dirty="0">
                <a:solidFill>
                  <a:schemeClr val="tx1"/>
                </a:solidFill>
              </a:rPr>
              <a:t>For any questions and further analysis, kindly reach out to me on:</a:t>
            </a:r>
            <a:br>
              <a:rPr lang="en-US" sz="2000" cap="none" dirty="0">
                <a:solidFill>
                  <a:schemeClr val="tx1"/>
                </a:solidFill>
              </a:rPr>
            </a:br>
            <a:r>
              <a:rPr lang="en-US" sz="2000" cap="none" dirty="0">
                <a:solidFill>
                  <a:schemeClr val="tx1"/>
                </a:solidFill>
              </a:rPr>
              <a:t>Email: leilanyambura@students.moringaschool.com/</a:t>
            </a:r>
            <a:br>
              <a:rPr lang="en-US" sz="2000" cap="none" dirty="0">
                <a:solidFill>
                  <a:schemeClr val="tx1"/>
                </a:solidFill>
              </a:rPr>
            </a:br>
            <a:r>
              <a:rPr lang="en-US" sz="2000" cap="none" dirty="0" err="1">
                <a:solidFill>
                  <a:schemeClr val="tx1"/>
                </a:solidFill>
              </a:rPr>
              <a:t>Github</a:t>
            </a:r>
            <a:r>
              <a:rPr lang="en-US" sz="2000" cap="none" dirty="0">
                <a:solidFill>
                  <a:schemeClr val="tx1"/>
                </a:solidFill>
              </a:rPr>
              <a:t>: Leila-Nyambura</a:t>
            </a:r>
            <a:endParaRPr lang="en-US" sz="2000" dirty="0">
              <a:solidFill>
                <a:schemeClr val="tx1"/>
              </a:solidFill>
            </a:endParaRPr>
          </a:p>
        </p:txBody>
      </p:sp>
    </p:spTree>
    <p:extLst>
      <p:ext uri="{BB962C8B-B14F-4D97-AF65-F5344CB8AC3E}">
        <p14:creationId xmlns:p14="http://schemas.microsoft.com/office/powerpoint/2010/main" val="23155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US" sz="3600" dirty="0">
                <a:solidFill>
                  <a:schemeClr val="tx1"/>
                </a:solidFill>
              </a:rPr>
              <a:t>OUTLINE</a:t>
            </a:r>
          </a:p>
        </p:txBody>
      </p:sp>
      <p:sp>
        <p:nvSpPr>
          <p:cNvPr id="4" name="Content Placeholder 3">
            <a:extLst>
              <a:ext uri="{FF2B5EF4-FFF2-40B4-BE49-F238E27FC236}">
                <a16:creationId xmlns:a16="http://schemas.microsoft.com/office/drawing/2014/main" id="{1F6391DE-0D13-43B7-9A7F-612F28B562C0}"/>
              </a:ext>
            </a:extLst>
          </p:cNvPr>
          <p:cNvSpPr>
            <a:spLocks noGrp="1"/>
          </p:cNvSpPr>
          <p:nvPr>
            <p:ph idx="1"/>
          </p:nvPr>
        </p:nvSpPr>
        <p:spPr>
          <a:xfrm>
            <a:off x="581192" y="1990165"/>
            <a:ext cx="11029615" cy="4504764"/>
          </a:xfrm>
        </p:spPr>
        <p:txBody>
          <a:bodyPr/>
          <a:lstStyle/>
          <a:p>
            <a:r>
              <a:rPr lang="en-US" dirty="0">
                <a:solidFill>
                  <a:schemeClr val="tx1"/>
                </a:solidFill>
              </a:rPr>
              <a:t>Overview</a:t>
            </a:r>
          </a:p>
          <a:p>
            <a:r>
              <a:rPr lang="en-US" dirty="0">
                <a:solidFill>
                  <a:schemeClr val="tx1"/>
                </a:solidFill>
              </a:rPr>
              <a:t>Business and Data Understanding</a:t>
            </a:r>
          </a:p>
          <a:p>
            <a:r>
              <a:rPr lang="en-US" dirty="0">
                <a:solidFill>
                  <a:schemeClr val="tx1"/>
                </a:solidFill>
              </a:rPr>
              <a:t>Modeling</a:t>
            </a:r>
          </a:p>
          <a:p>
            <a:r>
              <a:rPr lang="en-US" dirty="0">
                <a:solidFill>
                  <a:schemeClr val="tx1"/>
                </a:solidFill>
              </a:rPr>
              <a:t>Evaluation</a:t>
            </a:r>
          </a:p>
          <a:p>
            <a:r>
              <a:rPr lang="en-US" dirty="0">
                <a:solidFill>
                  <a:schemeClr val="tx1"/>
                </a:solidFill>
              </a:rPr>
              <a:t>Identified Key Churn Drivers</a:t>
            </a:r>
          </a:p>
          <a:p>
            <a:r>
              <a:rPr lang="en-US" dirty="0">
                <a:solidFill>
                  <a:schemeClr val="tx1"/>
                </a:solidFill>
              </a:rPr>
              <a:t>Recommendations</a:t>
            </a:r>
          </a:p>
          <a:p>
            <a:r>
              <a:rPr lang="en-US" dirty="0">
                <a:solidFill>
                  <a:schemeClr val="tx1"/>
                </a:solidFill>
              </a:rPr>
              <a:t>Next Steps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90629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US" sz="3600" dirty="0">
                <a:solidFill>
                  <a:schemeClr val="tx1"/>
                </a:solidFill>
              </a:rPr>
              <a:t>OVERVIEW</a:t>
            </a:r>
          </a:p>
        </p:txBody>
      </p:sp>
      <p:sp>
        <p:nvSpPr>
          <p:cNvPr id="4" name="Content Placeholder 3">
            <a:extLst>
              <a:ext uri="{FF2B5EF4-FFF2-40B4-BE49-F238E27FC236}">
                <a16:creationId xmlns:a16="http://schemas.microsoft.com/office/drawing/2014/main" id="{1F6391DE-0D13-43B7-9A7F-612F28B562C0}"/>
              </a:ext>
            </a:extLst>
          </p:cNvPr>
          <p:cNvSpPr>
            <a:spLocks noGrp="1"/>
          </p:cNvSpPr>
          <p:nvPr>
            <p:ph idx="1"/>
          </p:nvPr>
        </p:nvSpPr>
        <p:spPr>
          <a:xfrm>
            <a:off x="581192" y="1990165"/>
            <a:ext cx="11029615" cy="4504764"/>
          </a:xfrm>
        </p:spPr>
        <p:txBody>
          <a:bodyPr/>
          <a:lstStyle/>
          <a:p>
            <a:pPr marL="0" indent="0">
              <a:buNone/>
            </a:pPr>
            <a:r>
              <a:rPr lang="en-US" sz="2000" b="1" dirty="0">
                <a:solidFill>
                  <a:schemeClr val="tx1"/>
                </a:solidFill>
              </a:rPr>
              <a:t>Project Objective:</a:t>
            </a:r>
            <a:r>
              <a:rPr lang="en-US" sz="2000" dirty="0">
                <a:solidFill>
                  <a:schemeClr val="tx1"/>
                </a:solidFill>
              </a:rPr>
              <a:t> To predict customer churn at </a:t>
            </a:r>
            <a:r>
              <a:rPr lang="en-US" sz="2000" dirty="0" err="1">
                <a:solidFill>
                  <a:schemeClr val="tx1"/>
                </a:solidFill>
              </a:rPr>
              <a:t>SyriaTel</a:t>
            </a:r>
            <a:r>
              <a:rPr lang="en-US" sz="2000" dirty="0">
                <a:solidFill>
                  <a:schemeClr val="tx1"/>
                </a:solidFill>
              </a:rPr>
              <a:t> and identify factors leading to customer churn, enabling targeted interventions to reduce churn and improve customer retention.</a:t>
            </a:r>
          </a:p>
          <a:p>
            <a:pPr marL="0" indent="0">
              <a:buNone/>
            </a:pPr>
            <a:endParaRPr lang="en-US" dirty="0"/>
          </a:p>
        </p:txBody>
      </p:sp>
    </p:spTree>
    <p:extLst>
      <p:ext uri="{BB962C8B-B14F-4D97-AF65-F5344CB8AC3E}">
        <p14:creationId xmlns:p14="http://schemas.microsoft.com/office/powerpoint/2010/main" val="100310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US" sz="3600" dirty="0"/>
              <a:t>Business and Data Understanding</a:t>
            </a:r>
          </a:p>
        </p:txBody>
      </p:sp>
      <p:sp>
        <p:nvSpPr>
          <p:cNvPr id="5" name="Content Placeholder 4">
            <a:extLst>
              <a:ext uri="{FF2B5EF4-FFF2-40B4-BE49-F238E27FC236}">
                <a16:creationId xmlns:a16="http://schemas.microsoft.com/office/drawing/2014/main" id="{B0475571-9F6B-4F91-ABB8-C27117150C9E}"/>
              </a:ext>
            </a:extLst>
          </p:cNvPr>
          <p:cNvSpPr>
            <a:spLocks noGrp="1"/>
          </p:cNvSpPr>
          <p:nvPr>
            <p:ph idx="1"/>
          </p:nvPr>
        </p:nvSpPr>
        <p:spPr>
          <a:xfrm>
            <a:off x="581192" y="1890876"/>
            <a:ext cx="11029615" cy="4711630"/>
          </a:xfrm>
        </p:spPr>
        <p:txBody>
          <a:bodyPr>
            <a:normAutofit/>
          </a:bodyPr>
          <a:lstStyle/>
          <a:p>
            <a:pPr marL="0" indent="0">
              <a:buNone/>
            </a:pPr>
            <a:r>
              <a:rPr lang="en-US" b="1" dirty="0">
                <a:solidFill>
                  <a:schemeClr val="tx1"/>
                </a:solidFill>
              </a:rPr>
              <a:t>Business Problem: </a:t>
            </a:r>
            <a:r>
              <a:rPr lang="en-US" dirty="0" err="1">
                <a:solidFill>
                  <a:schemeClr val="tx1"/>
                </a:solidFill>
              </a:rPr>
              <a:t>SyriaTel</a:t>
            </a:r>
            <a:r>
              <a:rPr lang="en-US" dirty="0">
                <a:solidFill>
                  <a:schemeClr val="tx1"/>
                </a:solidFill>
              </a:rPr>
              <a:t> has been experiencing customer churn. To address this, the project aims to predict which customers are likely to leave and understand the factors contributing to churn.</a:t>
            </a:r>
          </a:p>
          <a:p>
            <a:pPr marL="0" indent="0">
              <a:buNone/>
            </a:pPr>
            <a:endParaRPr lang="en-US" dirty="0">
              <a:solidFill>
                <a:schemeClr val="tx1"/>
              </a:solidFill>
            </a:endParaRPr>
          </a:p>
          <a:p>
            <a:pPr marL="0" indent="0">
              <a:buNone/>
            </a:pPr>
            <a:r>
              <a:rPr lang="en-US" b="1" dirty="0">
                <a:solidFill>
                  <a:schemeClr val="tx1"/>
                </a:solidFill>
              </a:rPr>
              <a:t>Key Stakeholders:</a:t>
            </a:r>
          </a:p>
          <a:p>
            <a:r>
              <a:rPr lang="en-US" b="1" dirty="0">
                <a:solidFill>
                  <a:schemeClr val="tx1"/>
                </a:solidFill>
              </a:rPr>
              <a:t>Customer Relationship Management (CRM) Team: </a:t>
            </a:r>
            <a:r>
              <a:rPr lang="en-US" dirty="0">
                <a:solidFill>
                  <a:schemeClr val="tx1"/>
                </a:solidFill>
              </a:rPr>
              <a:t>to use the churn prediction insights to design retention strategies.</a:t>
            </a:r>
          </a:p>
          <a:p>
            <a:r>
              <a:rPr lang="en-US" b="1" dirty="0">
                <a:solidFill>
                  <a:schemeClr val="tx1"/>
                </a:solidFill>
              </a:rPr>
              <a:t>Marketing Team: </a:t>
            </a:r>
            <a:r>
              <a:rPr lang="en-US" dirty="0">
                <a:solidFill>
                  <a:schemeClr val="tx1"/>
                </a:solidFill>
              </a:rPr>
              <a:t>to design and execute personalized campaigns based on the predicted churn risk and identified churn factors.</a:t>
            </a:r>
          </a:p>
          <a:p>
            <a:r>
              <a:rPr lang="en-US" b="1" dirty="0">
                <a:solidFill>
                  <a:schemeClr val="tx1"/>
                </a:solidFill>
              </a:rPr>
              <a:t>Customer Service/Support Team </a:t>
            </a:r>
            <a:r>
              <a:rPr lang="en-US" dirty="0">
                <a:solidFill>
                  <a:schemeClr val="tx1"/>
                </a:solidFill>
              </a:rPr>
              <a:t>to proactively reach out to at-risk customers, improving service quality and addressing issues that may lead to churn.</a:t>
            </a:r>
          </a:p>
          <a:p>
            <a:pPr marL="0" indent="0">
              <a:buNone/>
            </a:pPr>
            <a:endParaRPr lang="en-US" b="1" dirty="0">
              <a:solidFill>
                <a:schemeClr val="tx1"/>
              </a:solidFill>
            </a:endParaRPr>
          </a:p>
          <a:p>
            <a:pPr marL="0" indent="0">
              <a:buNone/>
            </a:pPr>
            <a:r>
              <a:rPr lang="en-US" b="1" dirty="0">
                <a:solidFill>
                  <a:schemeClr val="tx1"/>
                </a:solidFill>
              </a:rPr>
              <a:t>Data Overview: </a:t>
            </a:r>
            <a:r>
              <a:rPr lang="en-US" dirty="0">
                <a:solidFill>
                  <a:schemeClr val="tx1"/>
                </a:solidFill>
              </a:rPr>
              <a:t>The dataset includes customer information, usage patterns, service plans, and customer service interactions.</a:t>
            </a:r>
          </a:p>
        </p:txBody>
      </p:sp>
    </p:spTree>
    <p:extLst>
      <p:ext uri="{BB962C8B-B14F-4D97-AF65-F5344CB8AC3E}">
        <p14:creationId xmlns:p14="http://schemas.microsoft.com/office/powerpoint/2010/main" val="3319262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US" sz="3600" dirty="0">
                <a:solidFill>
                  <a:schemeClr val="tx1"/>
                </a:solidFill>
              </a:rPr>
              <a:t>MODELING</a:t>
            </a:r>
          </a:p>
        </p:txBody>
      </p:sp>
      <p:sp>
        <p:nvSpPr>
          <p:cNvPr id="5" name="Content Placeholder 4">
            <a:extLst>
              <a:ext uri="{FF2B5EF4-FFF2-40B4-BE49-F238E27FC236}">
                <a16:creationId xmlns:a16="http://schemas.microsoft.com/office/drawing/2014/main" id="{B0475571-9F6B-4F91-ABB8-C27117150C9E}"/>
              </a:ext>
            </a:extLst>
          </p:cNvPr>
          <p:cNvSpPr>
            <a:spLocks noGrp="1"/>
          </p:cNvSpPr>
          <p:nvPr>
            <p:ph idx="1"/>
          </p:nvPr>
        </p:nvSpPr>
        <p:spPr>
          <a:xfrm>
            <a:off x="581192" y="1890876"/>
            <a:ext cx="11029615" cy="4084474"/>
          </a:xfrm>
        </p:spPr>
        <p:txBody>
          <a:bodyPr/>
          <a:lstStyle/>
          <a:p>
            <a:pPr marL="0" indent="0">
              <a:buNone/>
            </a:pPr>
            <a:r>
              <a:rPr lang="en-US" b="1" dirty="0">
                <a:solidFill>
                  <a:schemeClr val="tx1"/>
                </a:solidFill>
              </a:rPr>
              <a:t>Approach</a:t>
            </a:r>
          </a:p>
          <a:p>
            <a:pPr marL="0" indent="0">
              <a:buNone/>
            </a:pPr>
            <a:r>
              <a:rPr lang="en-US" dirty="0">
                <a:solidFill>
                  <a:schemeClr val="tx1"/>
                </a:solidFill>
              </a:rPr>
              <a:t>I used classification modeling to predict customer churn. Classification models are useful because they help categorize customers into 'likely to churn' or 'not likely to churn’.</a:t>
            </a:r>
          </a:p>
          <a:p>
            <a:pPr marL="0" indent="0">
              <a:buNone/>
            </a:pPr>
            <a:endParaRPr lang="en-US" dirty="0">
              <a:solidFill>
                <a:schemeClr val="tx1"/>
              </a:solidFill>
            </a:endParaRPr>
          </a:p>
          <a:p>
            <a:pPr marL="0" indent="0">
              <a:buNone/>
            </a:pPr>
            <a:r>
              <a:rPr lang="en-US" b="1" dirty="0">
                <a:solidFill>
                  <a:schemeClr val="tx1"/>
                </a:solidFill>
              </a:rPr>
              <a:t>Models Used:</a:t>
            </a:r>
          </a:p>
          <a:p>
            <a:r>
              <a:rPr lang="en-US" b="1" dirty="0">
                <a:solidFill>
                  <a:schemeClr val="tx1"/>
                </a:solidFill>
              </a:rPr>
              <a:t>Baseline Model: </a:t>
            </a:r>
            <a:r>
              <a:rPr lang="en-US" dirty="0">
                <a:solidFill>
                  <a:schemeClr val="tx1"/>
                </a:solidFill>
              </a:rPr>
              <a:t>Logistic Regression (Simple and interpretable).</a:t>
            </a:r>
          </a:p>
          <a:p>
            <a:r>
              <a:rPr lang="en-US" b="1" dirty="0">
                <a:solidFill>
                  <a:schemeClr val="tx1"/>
                </a:solidFill>
              </a:rPr>
              <a:t>Decision Tree Model: </a:t>
            </a:r>
            <a:r>
              <a:rPr lang="en-US" dirty="0">
                <a:solidFill>
                  <a:schemeClr val="tx1"/>
                </a:solidFill>
              </a:rPr>
              <a:t>Captures more complex patterns but may overfit.</a:t>
            </a:r>
          </a:p>
          <a:p>
            <a:r>
              <a:rPr lang="en-US" b="1" dirty="0">
                <a:solidFill>
                  <a:schemeClr val="tx1"/>
                </a:solidFill>
              </a:rPr>
              <a:t>Tuned Decision Tree: </a:t>
            </a:r>
            <a:r>
              <a:rPr lang="en-US" dirty="0">
                <a:solidFill>
                  <a:schemeClr val="tx1"/>
                </a:solidFill>
              </a:rPr>
              <a:t>Optimized to reduce overfitting and improve generalization</a:t>
            </a:r>
            <a:r>
              <a:rPr lang="en-US" dirty="0"/>
              <a:t>.</a:t>
            </a:r>
          </a:p>
        </p:txBody>
      </p:sp>
    </p:spTree>
    <p:extLst>
      <p:ext uri="{BB962C8B-B14F-4D97-AF65-F5344CB8AC3E}">
        <p14:creationId xmlns:p14="http://schemas.microsoft.com/office/powerpoint/2010/main" val="22149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US" sz="3600" dirty="0">
                <a:solidFill>
                  <a:schemeClr val="tx1"/>
                </a:solidFill>
              </a:rPr>
              <a:t>CHURN DISTRIBUTION</a:t>
            </a:r>
          </a:p>
        </p:txBody>
      </p:sp>
      <p:sp>
        <p:nvSpPr>
          <p:cNvPr id="3" name="Content Placeholder 2">
            <a:extLst>
              <a:ext uri="{FF2B5EF4-FFF2-40B4-BE49-F238E27FC236}">
                <a16:creationId xmlns:a16="http://schemas.microsoft.com/office/drawing/2014/main" id="{0E9B0816-1C45-4FA8-9A8E-16960664FF53}"/>
              </a:ext>
            </a:extLst>
          </p:cNvPr>
          <p:cNvSpPr>
            <a:spLocks noGrp="1"/>
          </p:cNvSpPr>
          <p:nvPr>
            <p:ph sz="half" idx="1"/>
          </p:nvPr>
        </p:nvSpPr>
        <p:spPr/>
        <p:txBody>
          <a:bodyPr/>
          <a:lstStyle/>
          <a:p>
            <a:pPr marL="0" indent="0">
              <a:buNone/>
            </a:pPr>
            <a:r>
              <a:rPr lang="en-US" dirty="0">
                <a:solidFill>
                  <a:schemeClr val="tx1"/>
                </a:solidFill>
              </a:rPr>
              <a:t>The image to the right shows the churn distribution from the dataset used.</a:t>
            </a:r>
          </a:p>
          <a:p>
            <a:r>
              <a:rPr lang="en-US" dirty="0">
                <a:solidFill>
                  <a:schemeClr val="tx1"/>
                </a:solidFill>
              </a:rPr>
              <a:t>False (blue): indicates customers will not leave </a:t>
            </a:r>
            <a:r>
              <a:rPr lang="en-US" dirty="0" err="1">
                <a:solidFill>
                  <a:schemeClr val="tx1"/>
                </a:solidFill>
              </a:rPr>
              <a:t>SyriaTel</a:t>
            </a:r>
            <a:r>
              <a:rPr lang="en-US" dirty="0">
                <a:solidFill>
                  <a:schemeClr val="tx1"/>
                </a:solidFill>
              </a:rPr>
              <a:t>.</a:t>
            </a:r>
          </a:p>
          <a:p>
            <a:r>
              <a:rPr lang="en-US" dirty="0">
                <a:solidFill>
                  <a:schemeClr val="tx1"/>
                </a:solidFill>
              </a:rPr>
              <a:t>True (orange): indicates customers will leave </a:t>
            </a:r>
            <a:r>
              <a:rPr lang="en-US" dirty="0" err="1">
                <a:solidFill>
                  <a:schemeClr val="tx1"/>
                </a:solidFill>
              </a:rPr>
              <a:t>SyriaTel</a:t>
            </a:r>
            <a:r>
              <a:rPr lang="en-US" dirty="0">
                <a:solidFill>
                  <a:schemeClr val="tx1"/>
                </a:solidFill>
              </a:rPr>
              <a:t>.</a:t>
            </a:r>
          </a:p>
          <a:p>
            <a:pPr marL="0" indent="0">
              <a:buNone/>
            </a:pPr>
            <a:endParaRPr lang="en-US" dirty="0">
              <a:solidFill>
                <a:schemeClr val="tx1"/>
              </a:solidFill>
            </a:endParaRPr>
          </a:p>
        </p:txBody>
      </p:sp>
      <p:pic>
        <p:nvPicPr>
          <p:cNvPr id="7" name="Content Placeholder 6">
            <a:extLst>
              <a:ext uri="{FF2B5EF4-FFF2-40B4-BE49-F238E27FC236}">
                <a16:creationId xmlns:a16="http://schemas.microsoft.com/office/drawing/2014/main" id="{9D4A6925-69C3-49A7-AA6E-B38DBAC2A5E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6042" y="1983204"/>
            <a:ext cx="5601205" cy="3734138"/>
          </a:xfrm>
        </p:spPr>
      </p:pic>
    </p:spTree>
    <p:extLst>
      <p:ext uri="{BB962C8B-B14F-4D97-AF65-F5344CB8AC3E}">
        <p14:creationId xmlns:p14="http://schemas.microsoft.com/office/powerpoint/2010/main" val="3010899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992173"/>
          </a:xfrm>
        </p:spPr>
        <p:txBody>
          <a:bodyPr>
            <a:normAutofit/>
          </a:bodyPr>
          <a:lstStyle/>
          <a:p>
            <a:r>
              <a:rPr lang="en-US" sz="3600" dirty="0">
                <a:solidFill>
                  <a:schemeClr val="tx1"/>
                </a:solidFill>
              </a:rPr>
              <a:t>EVALUATION</a:t>
            </a:r>
          </a:p>
        </p:txBody>
      </p:sp>
      <p:sp>
        <p:nvSpPr>
          <p:cNvPr id="5" name="Content Placeholder 4">
            <a:extLst>
              <a:ext uri="{FF2B5EF4-FFF2-40B4-BE49-F238E27FC236}">
                <a16:creationId xmlns:a16="http://schemas.microsoft.com/office/drawing/2014/main" id="{B0475571-9F6B-4F91-ABB8-C27117150C9E}"/>
              </a:ext>
            </a:extLst>
          </p:cNvPr>
          <p:cNvSpPr>
            <a:spLocks noGrp="1"/>
          </p:cNvSpPr>
          <p:nvPr>
            <p:ph idx="1"/>
          </p:nvPr>
        </p:nvSpPr>
        <p:spPr>
          <a:xfrm>
            <a:off x="581192" y="1890876"/>
            <a:ext cx="11029615" cy="4630948"/>
          </a:xfrm>
        </p:spPr>
        <p:txBody>
          <a:bodyPr/>
          <a:lstStyle/>
          <a:p>
            <a:pPr marL="0" indent="0">
              <a:buNone/>
            </a:pPr>
            <a:r>
              <a:rPr lang="en-US" dirty="0">
                <a:solidFill>
                  <a:schemeClr val="tx1"/>
                </a:solidFill>
              </a:rPr>
              <a:t>1. During the model evaluation the </a:t>
            </a:r>
            <a:r>
              <a:rPr lang="en-US" b="1" dirty="0">
                <a:solidFill>
                  <a:schemeClr val="tx1"/>
                </a:solidFill>
              </a:rPr>
              <a:t>key metrics </a:t>
            </a:r>
            <a:r>
              <a:rPr lang="en-US" dirty="0">
                <a:solidFill>
                  <a:schemeClr val="tx1"/>
                </a:solidFill>
              </a:rPr>
              <a:t>were:</a:t>
            </a:r>
          </a:p>
          <a:p>
            <a:r>
              <a:rPr lang="en-US" b="1" dirty="0">
                <a:solidFill>
                  <a:schemeClr val="tx1"/>
                </a:solidFill>
              </a:rPr>
              <a:t>Accuracy:</a:t>
            </a:r>
            <a:r>
              <a:rPr lang="en-US" dirty="0">
                <a:solidFill>
                  <a:schemeClr val="tx1"/>
                </a:solidFill>
              </a:rPr>
              <a:t> Percentage of correct predictions.</a:t>
            </a:r>
          </a:p>
          <a:p>
            <a:r>
              <a:rPr lang="en-US" b="1" dirty="0">
                <a:solidFill>
                  <a:schemeClr val="tx1"/>
                </a:solidFill>
              </a:rPr>
              <a:t>Precision:</a:t>
            </a:r>
            <a:r>
              <a:rPr lang="en-US" dirty="0">
                <a:solidFill>
                  <a:schemeClr val="tx1"/>
                </a:solidFill>
              </a:rPr>
              <a:t> Of the predicted churners, how many actually churned.</a:t>
            </a:r>
          </a:p>
          <a:p>
            <a:r>
              <a:rPr lang="en-US" b="1" dirty="0">
                <a:solidFill>
                  <a:schemeClr val="tx1"/>
                </a:solidFill>
              </a:rPr>
              <a:t>Recall:</a:t>
            </a:r>
            <a:r>
              <a:rPr lang="en-US" dirty="0">
                <a:solidFill>
                  <a:schemeClr val="tx1"/>
                </a:solidFill>
              </a:rPr>
              <a:t> Ability to identify actual churners (important for minimizing customer loss).</a:t>
            </a:r>
          </a:p>
          <a:p>
            <a:r>
              <a:rPr lang="en-US" b="1" dirty="0">
                <a:solidFill>
                  <a:schemeClr val="tx1"/>
                </a:solidFill>
              </a:rPr>
              <a:t>F1-Score:</a:t>
            </a:r>
            <a:r>
              <a:rPr lang="en-US" dirty="0">
                <a:solidFill>
                  <a:schemeClr val="tx1"/>
                </a:solidFill>
              </a:rPr>
              <a:t> Balance between precision and recall.</a:t>
            </a:r>
          </a:p>
          <a:p>
            <a:pPr marL="0" indent="0">
              <a:buNone/>
            </a:pPr>
            <a:endParaRPr lang="en-US" dirty="0">
              <a:solidFill>
                <a:schemeClr val="tx1"/>
              </a:solidFill>
            </a:endParaRPr>
          </a:p>
          <a:p>
            <a:pPr marL="0" indent="0">
              <a:buNone/>
            </a:pPr>
            <a:r>
              <a:rPr lang="en-US" dirty="0">
                <a:solidFill>
                  <a:schemeClr val="tx1"/>
                </a:solidFill>
              </a:rPr>
              <a:t>All these metrics are important in identifying the best performing model at predicting the customer churn. From the metrics, I looked at </a:t>
            </a:r>
            <a:r>
              <a:rPr lang="en-US" b="1" dirty="0">
                <a:solidFill>
                  <a:schemeClr val="tx1"/>
                </a:solidFill>
              </a:rPr>
              <a:t>model comparison </a:t>
            </a:r>
            <a:r>
              <a:rPr lang="en-US" dirty="0">
                <a:solidFill>
                  <a:schemeClr val="tx1"/>
                </a:solidFill>
              </a:rPr>
              <a:t>and below were my findings:</a:t>
            </a:r>
          </a:p>
          <a:p>
            <a:r>
              <a:rPr lang="en-US" b="1" dirty="0">
                <a:solidFill>
                  <a:schemeClr val="tx1"/>
                </a:solidFill>
              </a:rPr>
              <a:t>Logistic Regression: </a:t>
            </a:r>
            <a:r>
              <a:rPr lang="en-US" dirty="0">
                <a:solidFill>
                  <a:schemeClr val="tx1"/>
                </a:solidFill>
              </a:rPr>
              <a:t>Good accuracy but low recall, meaning it missed many churners.</a:t>
            </a:r>
          </a:p>
          <a:p>
            <a:r>
              <a:rPr lang="en-US" b="1" dirty="0">
                <a:solidFill>
                  <a:schemeClr val="tx1"/>
                </a:solidFill>
              </a:rPr>
              <a:t>Decision Tree: </a:t>
            </a:r>
            <a:r>
              <a:rPr lang="en-US" dirty="0">
                <a:solidFill>
                  <a:schemeClr val="tx1"/>
                </a:solidFill>
              </a:rPr>
              <a:t>High recall but overfitted, performing perfectly on training data.</a:t>
            </a:r>
          </a:p>
          <a:p>
            <a:r>
              <a:rPr lang="en-US" b="1" dirty="0">
                <a:solidFill>
                  <a:schemeClr val="tx1"/>
                </a:solidFill>
              </a:rPr>
              <a:t>Tuned Decision Tree:</a:t>
            </a:r>
            <a:r>
              <a:rPr lang="en-US" dirty="0">
                <a:solidFill>
                  <a:schemeClr val="tx1"/>
                </a:solidFill>
              </a:rPr>
              <a:t> Balanced model with reduced overfitting, making it the best choice for predicting churn.</a:t>
            </a:r>
          </a:p>
        </p:txBody>
      </p:sp>
    </p:spTree>
    <p:extLst>
      <p:ext uri="{BB962C8B-B14F-4D97-AF65-F5344CB8AC3E}">
        <p14:creationId xmlns:p14="http://schemas.microsoft.com/office/powerpoint/2010/main" val="1551760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5"/>
            <a:ext cx="11029616" cy="965279"/>
          </a:xfrm>
        </p:spPr>
        <p:txBody>
          <a:bodyPr>
            <a:normAutofit/>
          </a:bodyPr>
          <a:lstStyle/>
          <a:p>
            <a:r>
              <a:rPr lang="en-US" sz="3600" cap="none" dirty="0">
                <a:solidFill>
                  <a:schemeClr val="tx1"/>
                </a:solidFill>
              </a:rPr>
              <a:t>Identified Key Churn Drivers</a:t>
            </a:r>
          </a:p>
        </p:txBody>
      </p:sp>
      <p:sp>
        <p:nvSpPr>
          <p:cNvPr id="5" name="Content Placeholder 4">
            <a:extLst>
              <a:ext uri="{FF2B5EF4-FFF2-40B4-BE49-F238E27FC236}">
                <a16:creationId xmlns:a16="http://schemas.microsoft.com/office/drawing/2014/main" id="{B0475571-9F6B-4F91-ABB8-C27117150C9E}"/>
              </a:ext>
            </a:extLst>
          </p:cNvPr>
          <p:cNvSpPr>
            <a:spLocks noGrp="1"/>
          </p:cNvSpPr>
          <p:nvPr>
            <p:ph idx="1"/>
          </p:nvPr>
        </p:nvSpPr>
        <p:spPr>
          <a:xfrm>
            <a:off x="581192" y="1667435"/>
            <a:ext cx="11029615" cy="4800600"/>
          </a:xfrm>
        </p:spPr>
        <p:txBody>
          <a:bodyPr>
            <a:normAutofit/>
          </a:bodyPr>
          <a:lstStyle/>
          <a:p>
            <a:pPr marL="0" indent="0">
              <a:buNone/>
            </a:pPr>
            <a:r>
              <a:rPr lang="en-US" b="1" dirty="0">
                <a:solidFill>
                  <a:schemeClr val="tx1"/>
                </a:solidFill>
              </a:rPr>
              <a:t>1.Total Charges (e.g., Total Day, Evening, Night, and International Charges Combined)</a:t>
            </a:r>
          </a:p>
          <a:p>
            <a:r>
              <a:rPr lang="en-US" dirty="0">
                <a:solidFill>
                  <a:schemeClr val="tx1"/>
                </a:solidFill>
              </a:rPr>
              <a:t>Impact: High charges can indicate that customers are being charged more than they expect or can afford, leading to dissatisfaction and a higher likelihood of churn.</a:t>
            </a:r>
          </a:p>
          <a:p>
            <a:pPr marL="0" indent="0">
              <a:buNone/>
            </a:pPr>
            <a:r>
              <a:rPr lang="en-US" b="1" dirty="0">
                <a:solidFill>
                  <a:schemeClr val="tx1"/>
                </a:solidFill>
              </a:rPr>
              <a:t>2.Customer Service Calls</a:t>
            </a:r>
          </a:p>
          <a:p>
            <a:r>
              <a:rPr lang="en-US" dirty="0">
                <a:solidFill>
                  <a:schemeClr val="tx1"/>
                </a:solidFill>
              </a:rPr>
              <a:t>Impact: A high number of calls to customer service often signals unresolved issues or dissatisfaction, which can drive customers to leave.</a:t>
            </a:r>
          </a:p>
          <a:p>
            <a:pPr marL="0" indent="0">
              <a:buNone/>
            </a:pPr>
            <a:r>
              <a:rPr lang="en-US" b="1" dirty="0">
                <a:solidFill>
                  <a:schemeClr val="tx1"/>
                </a:solidFill>
              </a:rPr>
              <a:t>3.International Plan Usage</a:t>
            </a:r>
          </a:p>
          <a:p>
            <a:r>
              <a:rPr lang="en-US" dirty="0">
                <a:solidFill>
                  <a:schemeClr val="tx1"/>
                </a:solidFill>
              </a:rPr>
              <a:t>Impact: Customers who use international services may be more price-sensitive or have specific needs that, if unmet, can lead to churn. How often they use the plan and the associated charges can influence their satisfaction.</a:t>
            </a:r>
          </a:p>
          <a:p>
            <a:pPr marL="0" indent="0">
              <a:buNone/>
            </a:pPr>
            <a:r>
              <a:rPr lang="en-US" b="1" dirty="0">
                <a:solidFill>
                  <a:schemeClr val="tx1"/>
                </a:solidFill>
              </a:rPr>
              <a:t>4.Voicemail Plan Usage</a:t>
            </a:r>
          </a:p>
          <a:p>
            <a:r>
              <a:rPr lang="en-US" dirty="0">
                <a:solidFill>
                  <a:schemeClr val="tx1"/>
                </a:solidFill>
              </a:rPr>
              <a:t>Impact: Similar to international plan usage, customers with specific needs (e.g., voicemail) might churn if these needs aren't met satisfactorily or if they feel the cost isn't justified.</a:t>
            </a:r>
          </a:p>
        </p:txBody>
      </p:sp>
    </p:spTree>
    <p:extLst>
      <p:ext uri="{BB962C8B-B14F-4D97-AF65-F5344CB8AC3E}">
        <p14:creationId xmlns:p14="http://schemas.microsoft.com/office/powerpoint/2010/main" val="1333685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978726"/>
          </a:xfrm>
        </p:spPr>
        <p:txBody>
          <a:bodyPr>
            <a:normAutofit/>
          </a:bodyPr>
          <a:lstStyle/>
          <a:p>
            <a:r>
              <a:rPr lang="en-US" sz="3600" cap="none" dirty="0">
                <a:solidFill>
                  <a:schemeClr val="tx1"/>
                </a:solidFill>
              </a:rPr>
              <a:t>Identified Key Churn Drivers </a:t>
            </a:r>
            <a:r>
              <a:rPr lang="en-US" sz="3600" cap="none" dirty="0" err="1">
                <a:solidFill>
                  <a:schemeClr val="tx1"/>
                </a:solidFill>
              </a:rPr>
              <a:t>cont</a:t>
            </a:r>
            <a:r>
              <a:rPr lang="en-US" sz="3600" cap="none" dirty="0">
                <a:solidFill>
                  <a:schemeClr val="tx1"/>
                </a:solidFill>
              </a:rPr>
              <a:t>’</a:t>
            </a:r>
            <a:endParaRPr lang="en-US" sz="3600" dirty="0">
              <a:solidFill>
                <a:schemeClr val="tx1"/>
              </a:solidFill>
            </a:endParaRPr>
          </a:p>
        </p:txBody>
      </p:sp>
      <p:sp>
        <p:nvSpPr>
          <p:cNvPr id="5" name="Content Placeholder 4">
            <a:extLst>
              <a:ext uri="{FF2B5EF4-FFF2-40B4-BE49-F238E27FC236}">
                <a16:creationId xmlns:a16="http://schemas.microsoft.com/office/drawing/2014/main" id="{B0475571-9F6B-4F91-ABB8-C27117150C9E}"/>
              </a:ext>
            </a:extLst>
          </p:cNvPr>
          <p:cNvSpPr>
            <a:spLocks noGrp="1"/>
          </p:cNvSpPr>
          <p:nvPr>
            <p:ph idx="1"/>
          </p:nvPr>
        </p:nvSpPr>
        <p:spPr>
          <a:xfrm>
            <a:off x="581192" y="2057400"/>
            <a:ext cx="11029615" cy="3917950"/>
          </a:xfrm>
        </p:spPr>
        <p:txBody>
          <a:bodyPr>
            <a:normAutofit lnSpcReduction="10000"/>
          </a:bodyPr>
          <a:lstStyle/>
          <a:p>
            <a:pPr marL="0" indent="0">
              <a:buNone/>
            </a:pPr>
            <a:r>
              <a:rPr lang="en-US" b="1" dirty="0">
                <a:solidFill>
                  <a:schemeClr val="tx1"/>
                </a:solidFill>
              </a:rPr>
              <a:t>5.Total Minutes Used</a:t>
            </a:r>
          </a:p>
          <a:p>
            <a:r>
              <a:rPr lang="en-US" dirty="0">
                <a:solidFill>
                  <a:schemeClr val="tx1"/>
                </a:solidFill>
              </a:rPr>
              <a:t>Impact: The total minutes used, whether during the day, evening, or night, can reflect how engaged a customer is with the service. Very high or very low usage might indicate potential churn, depending on whether the customer feels they are getting value for money.</a:t>
            </a:r>
          </a:p>
          <a:p>
            <a:pPr marL="0" indent="0">
              <a:buNone/>
            </a:pPr>
            <a:r>
              <a:rPr lang="en-US" b="1" dirty="0">
                <a:solidFill>
                  <a:schemeClr val="tx1"/>
                </a:solidFill>
              </a:rPr>
              <a:t>6.Average Call Duration</a:t>
            </a:r>
          </a:p>
          <a:p>
            <a:r>
              <a:rPr lang="en-US" dirty="0">
                <a:solidFill>
                  <a:schemeClr val="tx1"/>
                </a:solidFill>
              </a:rPr>
              <a:t>Impact: The length of calls might indicate the level of service interaction or satisfaction. Short calls might suggest poor engagement, while unusually long calls could indicate issues that aren't being resolved efficiently.</a:t>
            </a:r>
          </a:p>
          <a:p>
            <a:pPr marL="0" indent="0">
              <a:buNone/>
            </a:pPr>
            <a:endParaRPr lang="en-US" dirty="0">
              <a:solidFill>
                <a:schemeClr val="tx1"/>
              </a:solidFill>
            </a:endParaRPr>
          </a:p>
          <a:p>
            <a:pPr marL="0" indent="0">
              <a:buNone/>
            </a:pPr>
            <a:r>
              <a:rPr lang="en-US" dirty="0">
                <a:solidFill>
                  <a:schemeClr val="tx1"/>
                </a:solidFill>
              </a:rPr>
              <a:t>These features are typically identified as important in predicting churn because they directly relate to customer satisfaction, cost sensitivity, and service usage patterns. By addressing these areas, </a:t>
            </a:r>
            <a:r>
              <a:rPr lang="en-US" dirty="0" err="1">
                <a:solidFill>
                  <a:schemeClr val="tx1"/>
                </a:solidFill>
              </a:rPr>
              <a:t>SyriaTel</a:t>
            </a:r>
            <a:r>
              <a:rPr lang="en-US" dirty="0">
                <a:solidFill>
                  <a:schemeClr val="tx1"/>
                </a:solidFill>
              </a:rPr>
              <a:t> can target the factors most likely to lead to customer dissatisfaction and churn.</a:t>
            </a:r>
          </a:p>
          <a:p>
            <a:pPr marL="0" indent="0">
              <a:buNone/>
            </a:pPr>
            <a:endParaRPr lang="en-US" dirty="0"/>
          </a:p>
        </p:txBody>
      </p:sp>
    </p:spTree>
    <p:extLst>
      <p:ext uri="{BB962C8B-B14F-4D97-AF65-F5344CB8AC3E}">
        <p14:creationId xmlns:p14="http://schemas.microsoft.com/office/powerpoint/2010/main" val="397485640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1008</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Franklin Gothic Book</vt:lpstr>
      <vt:lpstr>Franklin Gothic Demi</vt:lpstr>
      <vt:lpstr>Wingdings 2</vt:lpstr>
      <vt:lpstr>DividendVTI</vt:lpstr>
      <vt:lpstr>SyriaTel Customer Churn Prediction</vt:lpstr>
      <vt:lpstr>OUTLINE</vt:lpstr>
      <vt:lpstr>OVERVIEW</vt:lpstr>
      <vt:lpstr>Business and Data Understanding</vt:lpstr>
      <vt:lpstr>MODELING</vt:lpstr>
      <vt:lpstr>CHURN DISTRIBUTION</vt:lpstr>
      <vt:lpstr>EVALUATION</vt:lpstr>
      <vt:lpstr>Identified Key Churn Drivers</vt:lpstr>
      <vt:lpstr>Identified Key Churn Drivers cont’</vt:lpstr>
      <vt:lpstr>RECOMMENDATIONS</vt:lpstr>
      <vt:lpstr>NEXT STEPS</vt:lpstr>
      <vt:lpstr>    THANK YOU!      For any questions and further analysis, kindly reach out to me on: Email: leilanyambura@students.moringaschool.com/ Github: Leila-Nyambura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2024-09-01T16:01:24Z</dcterms:created>
  <dcterms:modified xsi:type="dcterms:W3CDTF">2024-09-01T16:55:37Z</dcterms:modified>
</cp:coreProperties>
</file>