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12192000"/>
  <p:notesSz cx="6858000" cy="9144000"/>
  <p:embeddedFontLst>
    <p:embeddedFont>
      <p:font typeface="Libre Franklin"/>
      <p:regular r:id="rId32"/>
      <p:bold r:id="rId33"/>
      <p:italic r:id="rId34"/>
      <p:boldItalic r:id="rId35"/>
    </p:embeddedFont>
    <p:embeddedFont>
      <p:font typeface="Spectral"/>
      <p:regular r:id="rId36"/>
      <p:bold r:id="rId37"/>
      <p:italic r:id="rId38"/>
      <p:boldItalic r:id="rId39"/>
    </p:embeddedFont>
    <p:embeddedFont>
      <p:font typeface="Merriweather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regular.fntdata"/><Relationship Id="rId20" Type="http://schemas.openxmlformats.org/officeDocument/2006/relationships/slide" Target="slides/slide16.xml"/><Relationship Id="rId42" Type="http://schemas.openxmlformats.org/officeDocument/2006/relationships/font" Target="fonts/Merriweather-italic.fntdata"/><Relationship Id="rId41" Type="http://schemas.openxmlformats.org/officeDocument/2006/relationships/font" Target="fonts/Merriweather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Merriweather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LibreFranklin-bold.fntdata"/><Relationship Id="rId10" Type="http://schemas.openxmlformats.org/officeDocument/2006/relationships/slide" Target="slides/slide6.xml"/><Relationship Id="rId32" Type="http://schemas.openxmlformats.org/officeDocument/2006/relationships/font" Target="fonts/LibreFranklin-regular.fntdata"/><Relationship Id="rId13" Type="http://schemas.openxmlformats.org/officeDocument/2006/relationships/slide" Target="slides/slide9.xml"/><Relationship Id="rId35" Type="http://schemas.openxmlformats.org/officeDocument/2006/relationships/font" Target="fonts/LibreFranklin-boldItalic.fntdata"/><Relationship Id="rId12" Type="http://schemas.openxmlformats.org/officeDocument/2006/relationships/slide" Target="slides/slide8.xml"/><Relationship Id="rId34" Type="http://schemas.openxmlformats.org/officeDocument/2006/relationships/font" Target="fonts/LibreFranklin-italic.fntdata"/><Relationship Id="rId15" Type="http://schemas.openxmlformats.org/officeDocument/2006/relationships/slide" Target="slides/slide11.xml"/><Relationship Id="rId37" Type="http://schemas.openxmlformats.org/officeDocument/2006/relationships/font" Target="fonts/Spectral-bold.fntdata"/><Relationship Id="rId14" Type="http://schemas.openxmlformats.org/officeDocument/2006/relationships/slide" Target="slides/slide10.xml"/><Relationship Id="rId36" Type="http://schemas.openxmlformats.org/officeDocument/2006/relationships/font" Target="fonts/Spectral-regular.fntdata"/><Relationship Id="rId17" Type="http://schemas.openxmlformats.org/officeDocument/2006/relationships/slide" Target="slides/slide13.xml"/><Relationship Id="rId39" Type="http://schemas.openxmlformats.org/officeDocument/2006/relationships/font" Target="fonts/Spectral-boldItalic.fntdata"/><Relationship Id="rId16" Type="http://schemas.openxmlformats.org/officeDocument/2006/relationships/slide" Target="slides/slide12.xml"/><Relationship Id="rId38" Type="http://schemas.openxmlformats.org/officeDocument/2006/relationships/font" Target="fonts/Spectral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91e008682_5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891e008682_5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91e008682_5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MERYEM</a:t>
            </a:r>
            <a:endParaRPr/>
          </a:p>
        </p:txBody>
      </p:sp>
      <p:sp>
        <p:nvSpPr>
          <p:cNvPr id="242" name="Google Shape;242;g891e008682_5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91e008682_5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ALEXIS</a:t>
            </a:r>
            <a:endParaRPr/>
          </a:p>
        </p:txBody>
      </p:sp>
      <p:sp>
        <p:nvSpPr>
          <p:cNvPr id="250" name="Google Shape;250;g891e008682_5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91e008682_5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RUBENS</a:t>
            </a:r>
            <a:endParaRPr/>
          </a:p>
        </p:txBody>
      </p:sp>
      <p:sp>
        <p:nvSpPr>
          <p:cNvPr id="258" name="Google Shape;258;g891e008682_5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91e008682_5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RUBENS</a:t>
            </a:r>
            <a:endParaRPr/>
          </a:p>
        </p:txBody>
      </p:sp>
      <p:sp>
        <p:nvSpPr>
          <p:cNvPr id="265" name="Google Shape;265;g891e008682_5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91e008682_5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RUBENS</a:t>
            </a:r>
            <a:endParaRPr/>
          </a:p>
        </p:txBody>
      </p:sp>
      <p:sp>
        <p:nvSpPr>
          <p:cNvPr id="272" name="Google Shape;272;g891e008682_5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91e008682_5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RUBENS</a:t>
            </a:r>
            <a:endParaRPr/>
          </a:p>
        </p:txBody>
      </p:sp>
      <p:sp>
        <p:nvSpPr>
          <p:cNvPr id="279" name="Google Shape;279;g891e008682_5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91e008682_5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RUBENS</a:t>
            </a:r>
            <a:endParaRPr/>
          </a:p>
        </p:txBody>
      </p:sp>
      <p:sp>
        <p:nvSpPr>
          <p:cNvPr id="286" name="Google Shape;286;g891e008682_5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91e008682_5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RUBENS</a:t>
            </a:r>
            <a:endParaRPr/>
          </a:p>
        </p:txBody>
      </p:sp>
      <p:sp>
        <p:nvSpPr>
          <p:cNvPr id="293" name="Google Shape;293;g891e008682_5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Rubens</a:t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91e008682_5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RUBENS</a:t>
            </a:r>
            <a:endParaRPr/>
          </a:p>
        </p:txBody>
      </p:sp>
      <p:sp>
        <p:nvSpPr>
          <p:cNvPr id="300" name="Google Shape;300;g891e008682_5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91e008682_5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RUBENS</a:t>
            </a:r>
            <a:endParaRPr/>
          </a:p>
        </p:txBody>
      </p:sp>
      <p:sp>
        <p:nvSpPr>
          <p:cNvPr id="307" name="Google Shape;307;g891e008682_5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891e008682_5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RUBENS</a:t>
            </a:r>
            <a:endParaRPr/>
          </a:p>
        </p:txBody>
      </p:sp>
      <p:sp>
        <p:nvSpPr>
          <p:cNvPr id="314" name="Google Shape;314;g891e008682_5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91e008682_5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RUBENS</a:t>
            </a:r>
            <a:endParaRPr/>
          </a:p>
        </p:txBody>
      </p:sp>
      <p:sp>
        <p:nvSpPr>
          <p:cNvPr id="321" name="Google Shape;321;g891e008682_5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91e008682_5_2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RUBENS</a:t>
            </a:r>
            <a:endParaRPr/>
          </a:p>
        </p:txBody>
      </p:sp>
      <p:sp>
        <p:nvSpPr>
          <p:cNvPr id="328" name="Google Shape;328;g891e008682_5_2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891e008682_5_1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RUBENS</a:t>
            </a:r>
            <a:endParaRPr/>
          </a:p>
        </p:txBody>
      </p:sp>
      <p:sp>
        <p:nvSpPr>
          <p:cNvPr id="335" name="Google Shape;335;g891e008682_5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91e008682_5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RUBENS</a:t>
            </a:r>
            <a:endParaRPr/>
          </a:p>
        </p:txBody>
      </p:sp>
      <p:sp>
        <p:nvSpPr>
          <p:cNvPr id="342" name="Google Shape;342;g891e008682_5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891e008682_5_1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RUBENS</a:t>
            </a:r>
            <a:endParaRPr/>
          </a:p>
        </p:txBody>
      </p:sp>
      <p:sp>
        <p:nvSpPr>
          <p:cNvPr id="349" name="Google Shape;349;g891e008682_5_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Rubens</a:t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Leila</a:t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91e008682_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91e008682_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891e008682_4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a5ef67d8e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Ewa, Leila, Rubens</a:t>
            </a:r>
            <a:endParaRPr/>
          </a:p>
        </p:txBody>
      </p:sp>
      <p:sp>
        <p:nvSpPr>
          <p:cNvPr id="165" name="Google Shape;165;g8a5ef67d8e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a5ef67d8e_1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Ewa</a:t>
            </a:r>
            <a:endParaRPr/>
          </a:p>
        </p:txBody>
      </p:sp>
      <p:sp>
        <p:nvSpPr>
          <p:cNvPr id="181" name="Google Shape;181;g8a5ef67d8e_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a5ef67d8e_1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Ewa</a:t>
            </a:r>
            <a:endParaRPr/>
          </a:p>
        </p:txBody>
      </p:sp>
      <p:sp>
        <p:nvSpPr>
          <p:cNvPr id="211" name="Google Shape;211;g8a5ef67d8e_1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e de titre" showMasterSp="0" type="title">
  <p:cSld name="TITLE">
    <p:bg>
      <p:bgPr>
        <a:solidFill>
          <a:schemeClr val="lt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23" name="Google Shape;23;p2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4" name="Google Shape;24;p2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texte vertical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vertical et texte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ntenu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de section" showMasterSp="0" type="secHead">
  <p:cSld name="SECTION_HEADER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7" name="Google Shape;37;p4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ux contenus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seul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 avec légende" showMasterSp="0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9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indent="-3302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indent="-3302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67" name="Google Shape;67;p9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1" name="Google Shape;71;p9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avec légende" showMasterSp="0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80" name="Google Shape;80;p1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b="0" i="0" sz="4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b="0" i="1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5" name="Google Shape;15;p1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6.jp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31.jpg"/><Relationship Id="rId5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7.png"/><Relationship Id="rId4" Type="http://schemas.openxmlformats.org/officeDocument/2006/relationships/slide" Target="/ppt/slides/slide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slide" Target="/ppt/slides/slide1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IVMVYLfCJgpk90Czp-0BSLSfOlPeLXig/view" TargetMode="External"/><Relationship Id="rId4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11" Type="http://schemas.openxmlformats.org/officeDocument/2006/relationships/image" Target="../media/image25.png"/><Relationship Id="rId10" Type="http://schemas.openxmlformats.org/officeDocument/2006/relationships/image" Target="../media/image17.png"/><Relationship Id="rId9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15.png"/><Relationship Id="rId7" Type="http://schemas.openxmlformats.org/officeDocument/2006/relationships/image" Target="../media/image12.png"/><Relationship Id="rId8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8" name="Google Shape;98;p13"/>
          <p:cNvSpPr txBox="1"/>
          <p:nvPr>
            <p:ph type="ctrTitle"/>
          </p:nvPr>
        </p:nvSpPr>
        <p:spPr>
          <a:xfrm>
            <a:off x="7692150" y="1426500"/>
            <a:ext cx="4037700" cy="149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Franklin"/>
              <a:buNone/>
            </a:pPr>
            <a:r>
              <a:rPr b="1" lang="fr-FR" sz="4000"/>
              <a:t>PROJET </a:t>
            </a:r>
            <a:endParaRPr b="1" sz="4000"/>
          </a:p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Franklin"/>
              <a:buNone/>
            </a:pPr>
            <a:r>
              <a:rPr b="1" lang="fr-FR" sz="4000"/>
              <a:t>E - COMMERCE</a:t>
            </a:r>
            <a:endParaRPr b="1" sz="4000"/>
          </a:p>
        </p:txBody>
      </p:sp>
      <p:sp>
        <p:nvSpPr>
          <p:cNvPr id="99" name="Google Shape;99;p13"/>
          <p:cNvSpPr/>
          <p:nvPr/>
        </p:nvSpPr>
        <p:spPr>
          <a:xfrm rot="10800000">
            <a:off x="706801" y="750266"/>
            <a:ext cx="3275680" cy="4408500"/>
          </a:xfrm>
          <a:custGeom>
            <a:rect b="b" l="l" r="r" t="t"/>
            <a:pathLst>
              <a:path extrusionOk="0" h="10000" w="10002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3900107" y="1756242"/>
            <a:ext cx="3275025" cy="4408500"/>
          </a:xfrm>
          <a:custGeom>
            <a:rect b="b" l="l" r="r" t="t"/>
            <a:pathLst>
              <a:path extrusionOk="0" h="10000" w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pic>
        <p:nvPicPr>
          <p:cNvPr descr="Une image contenant dessin&#10;&#10;Description générée automatiquement" id="101" name="Google Shape;10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4806" y="311147"/>
            <a:ext cx="2692401" cy="74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3"/>
          <p:cNvSpPr txBox="1"/>
          <p:nvPr>
            <p:ph idx="11" type="ftr"/>
          </p:nvPr>
        </p:nvSpPr>
        <p:spPr>
          <a:xfrm>
            <a:off x="2584054" y="6453386"/>
            <a:ext cx="7023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/>
              <a:t>19</a:t>
            </a:r>
            <a:r>
              <a:rPr b="1" lang="fr-FR"/>
              <a:t> Juin 2020</a:t>
            </a:r>
            <a:endParaRPr b="1"/>
          </a:p>
        </p:txBody>
      </p:sp>
      <p:pic>
        <p:nvPicPr>
          <p:cNvPr id="103" name="Google Shape;10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1450" y="1304462"/>
            <a:ext cx="5288976" cy="4249077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21540000" dist="161925">
              <a:srgbClr val="000000">
                <a:alpha val="50000"/>
              </a:srgbClr>
            </a:outerShdw>
          </a:effectLst>
        </p:spPr>
      </p:pic>
      <p:pic>
        <p:nvPicPr>
          <p:cNvPr id="104" name="Google Shape;10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2150" y="3205525"/>
            <a:ext cx="3556275" cy="295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/>
          <p:nvPr>
            <p:ph type="title"/>
          </p:nvPr>
        </p:nvSpPr>
        <p:spPr>
          <a:xfrm>
            <a:off x="1636425" y="2171698"/>
            <a:ext cx="96012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b="1" lang="fr-FR"/>
              <a:t>MERCI DE VOTRE ATTENTION</a:t>
            </a:r>
            <a:endParaRPr/>
          </a:p>
        </p:txBody>
      </p:sp>
      <p:sp>
        <p:nvSpPr>
          <p:cNvPr id="226" name="Google Shape;226;p2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-FR"/>
              <a:t>19 Juin 2020</a:t>
            </a:r>
            <a:endParaRPr b="1"/>
          </a:p>
        </p:txBody>
      </p:sp>
      <p:sp>
        <p:nvSpPr>
          <p:cNvPr id="227" name="Google Shape;227;p22"/>
          <p:cNvSpPr txBox="1"/>
          <p:nvPr/>
        </p:nvSpPr>
        <p:spPr>
          <a:xfrm>
            <a:off x="2439975" y="3286725"/>
            <a:ext cx="7994100" cy="27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latin typeface="Libre Franklin"/>
                <a:ea typeface="Libre Franklin"/>
                <a:cs typeface="Libre Franklin"/>
                <a:sym typeface="Libre Franklin"/>
              </a:rPr>
              <a:t>Un grand merci à Thibault Truffert qui nous a assisté tout au long de ce projet. Il a été d’une grande patience et a toujours </a:t>
            </a:r>
            <a:r>
              <a:rPr b="1" lang="fr-FR" sz="1800">
                <a:latin typeface="Libre Franklin"/>
                <a:ea typeface="Libre Franklin"/>
                <a:cs typeface="Libre Franklin"/>
                <a:sym typeface="Libre Franklin"/>
              </a:rPr>
              <a:t>répondu</a:t>
            </a:r>
            <a:r>
              <a:rPr b="1" lang="fr-FR" sz="1800">
                <a:latin typeface="Libre Franklin"/>
                <a:ea typeface="Libre Franklin"/>
                <a:cs typeface="Libre Franklin"/>
                <a:sym typeface="Libre Franklin"/>
              </a:rPr>
              <a:t> à nos questionnements. Des remerciements sincères lui sont adressés pour la </a:t>
            </a:r>
            <a:r>
              <a:rPr b="1" lang="fr-FR" sz="1800">
                <a:latin typeface="Libre Franklin"/>
                <a:ea typeface="Libre Franklin"/>
                <a:cs typeface="Libre Franklin"/>
                <a:sym typeface="Libre Franklin"/>
              </a:rPr>
              <a:t>disponibilité</a:t>
            </a:r>
            <a:r>
              <a:rPr b="1" lang="fr-FR" sz="1800">
                <a:latin typeface="Libre Franklin"/>
                <a:ea typeface="Libre Franklin"/>
                <a:cs typeface="Libre Franklin"/>
                <a:sym typeface="Libre Franklin"/>
              </a:rPr>
              <a:t> et  la précieuse aide apportée  à l’ensemble du groupe!</a:t>
            </a:r>
            <a:endParaRPr b="1" sz="1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latin typeface="Libre Franklin"/>
                <a:ea typeface="Libre Franklin"/>
                <a:cs typeface="Libre Franklin"/>
                <a:sym typeface="Libre Franklin"/>
              </a:rPr>
              <a:t>Nous tenons à remercier aussi toute l’équipe de WF3, nous avons tellement appris en si peu de temps.</a:t>
            </a:r>
            <a:endParaRPr b="1" sz="18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33" name="Google Shape;233;p23"/>
          <p:cNvSpPr txBox="1"/>
          <p:nvPr>
            <p:ph type="ctrTitle"/>
          </p:nvPr>
        </p:nvSpPr>
        <p:spPr>
          <a:xfrm>
            <a:off x="7692150" y="1426500"/>
            <a:ext cx="4037700" cy="149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Franklin"/>
              <a:buNone/>
            </a:pPr>
            <a:r>
              <a:rPr b="1" lang="fr-FR" sz="4000"/>
              <a:t>Wireframe</a:t>
            </a:r>
            <a:endParaRPr b="1" sz="4000"/>
          </a:p>
        </p:txBody>
      </p:sp>
      <p:sp>
        <p:nvSpPr>
          <p:cNvPr id="234" name="Google Shape;234;p23"/>
          <p:cNvSpPr/>
          <p:nvPr/>
        </p:nvSpPr>
        <p:spPr>
          <a:xfrm rot="10800000">
            <a:off x="706801" y="750266"/>
            <a:ext cx="3275680" cy="4408500"/>
          </a:xfrm>
          <a:custGeom>
            <a:rect b="b" l="l" r="r" t="t"/>
            <a:pathLst>
              <a:path extrusionOk="0" h="10000" w="10002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3"/>
          <p:cNvSpPr/>
          <p:nvPr/>
        </p:nvSpPr>
        <p:spPr>
          <a:xfrm>
            <a:off x="3900107" y="1756242"/>
            <a:ext cx="3275025" cy="4408500"/>
          </a:xfrm>
          <a:custGeom>
            <a:rect b="b" l="l" r="r" t="t"/>
            <a:pathLst>
              <a:path extrusionOk="0" h="10000" w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pic>
        <p:nvPicPr>
          <p:cNvPr descr="Une image contenant dessin&#10;&#10;Description générée automatiquement" id="236" name="Google Shape;23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4806" y="311147"/>
            <a:ext cx="2692401" cy="74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3"/>
          <p:cNvSpPr txBox="1"/>
          <p:nvPr>
            <p:ph idx="11" type="ftr"/>
          </p:nvPr>
        </p:nvSpPr>
        <p:spPr>
          <a:xfrm>
            <a:off x="2584054" y="6453386"/>
            <a:ext cx="7023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/>
              <a:t>19 Juin 2020</a:t>
            </a:r>
            <a:endParaRPr b="1"/>
          </a:p>
        </p:txBody>
      </p:sp>
      <p:pic>
        <p:nvPicPr>
          <p:cNvPr id="238" name="Google Shape;2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1450" y="1304462"/>
            <a:ext cx="5288976" cy="4249077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21540000" dist="161925">
              <a:srgbClr val="000000">
                <a:alpha val="50000"/>
              </a:srgbClr>
            </a:outerShdw>
          </a:effectLst>
        </p:spPr>
      </p:pic>
      <p:pic>
        <p:nvPicPr>
          <p:cNvPr id="239" name="Google Shape;23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2150" y="3205525"/>
            <a:ext cx="3556275" cy="295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 txBox="1"/>
          <p:nvPr>
            <p:ph type="title"/>
          </p:nvPr>
        </p:nvSpPr>
        <p:spPr>
          <a:xfrm>
            <a:off x="1434325" y="45945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b="1" lang="fr-FR">
                <a:latin typeface="Merriweather"/>
                <a:ea typeface="Merriweather"/>
                <a:cs typeface="Merriweather"/>
                <a:sym typeface="Merriweather"/>
              </a:rPr>
              <a:t>ORGANISATION DU SITE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5" name="Google Shape;245;p24"/>
          <p:cNvSpPr txBox="1"/>
          <p:nvPr>
            <p:ph idx="11" type="ftr"/>
          </p:nvPr>
        </p:nvSpPr>
        <p:spPr>
          <a:xfrm>
            <a:off x="2893564" y="6453386"/>
            <a:ext cx="6280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-FR"/>
              <a:t>19 Juin 2020</a:t>
            </a:r>
            <a:endParaRPr b="1"/>
          </a:p>
        </p:txBody>
      </p:sp>
      <p:sp>
        <p:nvSpPr>
          <p:cNvPr id="246" name="Google Shape;246;p24"/>
          <p:cNvSpPr txBox="1"/>
          <p:nvPr/>
        </p:nvSpPr>
        <p:spPr>
          <a:xfrm>
            <a:off x="537575" y="2427175"/>
            <a:ext cx="93828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47" name="Google Shape;2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417" y="1104175"/>
            <a:ext cx="3707162" cy="522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/>
          <p:nvPr>
            <p:ph type="title"/>
          </p:nvPr>
        </p:nvSpPr>
        <p:spPr>
          <a:xfrm>
            <a:off x="1379700" y="672550"/>
            <a:ext cx="9601200" cy="8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b="1" lang="fr-FR">
                <a:latin typeface="Merriweather"/>
                <a:ea typeface="Merriweather"/>
                <a:cs typeface="Merriweather"/>
                <a:sym typeface="Merriweather"/>
              </a:rPr>
              <a:t>Accueil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3" name="Google Shape;253;p25"/>
          <p:cNvSpPr txBox="1"/>
          <p:nvPr>
            <p:ph idx="11" type="ftr"/>
          </p:nvPr>
        </p:nvSpPr>
        <p:spPr>
          <a:xfrm>
            <a:off x="2893564" y="6453386"/>
            <a:ext cx="6280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/>
              <a:t>19 juin 2020</a:t>
            </a:r>
            <a:endParaRPr b="1"/>
          </a:p>
        </p:txBody>
      </p:sp>
      <p:sp>
        <p:nvSpPr>
          <p:cNvPr id="254" name="Google Shape;254;p25"/>
          <p:cNvSpPr txBox="1"/>
          <p:nvPr/>
        </p:nvSpPr>
        <p:spPr>
          <a:xfrm>
            <a:off x="2017050" y="1878750"/>
            <a:ext cx="10257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55" name="Google Shape;2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6675" y="1297849"/>
            <a:ext cx="8073026" cy="500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 txBox="1"/>
          <p:nvPr>
            <p:ph idx="11" type="ftr"/>
          </p:nvPr>
        </p:nvSpPr>
        <p:spPr>
          <a:xfrm>
            <a:off x="2893564" y="6453386"/>
            <a:ext cx="6280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-FR"/>
              <a:t>19 Juin 2020</a:t>
            </a:r>
            <a:endParaRPr b="1"/>
          </a:p>
        </p:txBody>
      </p:sp>
      <p:sp>
        <p:nvSpPr>
          <p:cNvPr id="261" name="Google Shape;261;p26"/>
          <p:cNvSpPr txBox="1"/>
          <p:nvPr>
            <p:ph type="title"/>
          </p:nvPr>
        </p:nvSpPr>
        <p:spPr>
          <a:xfrm>
            <a:off x="1644800" y="200000"/>
            <a:ext cx="96012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b="1" lang="fr-FR">
                <a:latin typeface="Merriweather"/>
                <a:ea typeface="Merriweather"/>
                <a:cs typeface="Merriweather"/>
                <a:sym typeface="Merriweather"/>
              </a:rPr>
              <a:t>Boutique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62" name="Google Shape;2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0525" y="1066800"/>
            <a:ext cx="6972325" cy="52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"/>
          <p:cNvSpPr txBox="1"/>
          <p:nvPr>
            <p:ph idx="11" type="ftr"/>
          </p:nvPr>
        </p:nvSpPr>
        <p:spPr>
          <a:xfrm>
            <a:off x="2893564" y="6453386"/>
            <a:ext cx="6280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-FR"/>
              <a:t>19 Juin 2020</a:t>
            </a:r>
            <a:endParaRPr b="1"/>
          </a:p>
        </p:txBody>
      </p:sp>
      <p:sp>
        <p:nvSpPr>
          <p:cNvPr id="268" name="Google Shape;268;p27"/>
          <p:cNvSpPr txBox="1"/>
          <p:nvPr>
            <p:ph type="title"/>
          </p:nvPr>
        </p:nvSpPr>
        <p:spPr>
          <a:xfrm>
            <a:off x="1644800" y="200000"/>
            <a:ext cx="96012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b="1" lang="fr-FR">
                <a:latin typeface="Merriweather"/>
                <a:ea typeface="Merriweather"/>
                <a:cs typeface="Merriweather"/>
                <a:sym typeface="Merriweather"/>
              </a:rPr>
              <a:t>Détail Produit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69" name="Google Shape;2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1058000"/>
            <a:ext cx="6972724" cy="5242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"/>
          <p:cNvSpPr txBox="1"/>
          <p:nvPr>
            <p:ph idx="11" type="ftr"/>
          </p:nvPr>
        </p:nvSpPr>
        <p:spPr>
          <a:xfrm>
            <a:off x="2893564" y="6453386"/>
            <a:ext cx="6280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-FR"/>
              <a:t>19 Juin 2020</a:t>
            </a:r>
            <a:endParaRPr b="1"/>
          </a:p>
        </p:txBody>
      </p:sp>
      <p:sp>
        <p:nvSpPr>
          <p:cNvPr id="275" name="Google Shape;275;p28"/>
          <p:cNvSpPr txBox="1"/>
          <p:nvPr>
            <p:ph type="title"/>
          </p:nvPr>
        </p:nvSpPr>
        <p:spPr>
          <a:xfrm>
            <a:off x="1644800" y="200000"/>
            <a:ext cx="96012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b="1" lang="fr-FR">
                <a:latin typeface="Merriweather"/>
                <a:ea typeface="Merriweather"/>
                <a:cs typeface="Merriweather"/>
                <a:sym typeface="Merriweather"/>
              </a:rPr>
              <a:t>A propos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76" name="Google Shape;2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638" y="1058000"/>
            <a:ext cx="6972724" cy="5242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/>
          <p:nvPr>
            <p:ph idx="11" type="ftr"/>
          </p:nvPr>
        </p:nvSpPr>
        <p:spPr>
          <a:xfrm>
            <a:off x="2893564" y="6453386"/>
            <a:ext cx="6280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-FR"/>
              <a:t>19 Juin 2020</a:t>
            </a:r>
            <a:endParaRPr b="1"/>
          </a:p>
        </p:txBody>
      </p:sp>
      <p:sp>
        <p:nvSpPr>
          <p:cNvPr id="282" name="Google Shape;282;p29"/>
          <p:cNvSpPr txBox="1"/>
          <p:nvPr>
            <p:ph type="title"/>
          </p:nvPr>
        </p:nvSpPr>
        <p:spPr>
          <a:xfrm>
            <a:off x="1644800" y="200000"/>
            <a:ext cx="96012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b="1" lang="fr-FR">
                <a:latin typeface="Merriweather"/>
                <a:ea typeface="Merriweather"/>
                <a:cs typeface="Merriweather"/>
                <a:sym typeface="Merriweather"/>
              </a:rPr>
              <a:t>Contact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83" name="Google Shape;2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800" y="1058000"/>
            <a:ext cx="6972724" cy="5242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0"/>
          <p:cNvSpPr txBox="1"/>
          <p:nvPr>
            <p:ph idx="11" type="ftr"/>
          </p:nvPr>
        </p:nvSpPr>
        <p:spPr>
          <a:xfrm>
            <a:off x="2893564" y="6453386"/>
            <a:ext cx="6280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-FR"/>
              <a:t>19 Juin 2020</a:t>
            </a:r>
            <a:endParaRPr b="1"/>
          </a:p>
        </p:txBody>
      </p:sp>
      <p:sp>
        <p:nvSpPr>
          <p:cNvPr id="289" name="Google Shape;289;p30"/>
          <p:cNvSpPr txBox="1"/>
          <p:nvPr>
            <p:ph type="title"/>
          </p:nvPr>
        </p:nvSpPr>
        <p:spPr>
          <a:xfrm>
            <a:off x="1644800" y="200000"/>
            <a:ext cx="96012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b="1" lang="fr-FR">
                <a:latin typeface="Merriweather"/>
                <a:ea typeface="Merriweather"/>
                <a:cs typeface="Merriweather"/>
                <a:sym typeface="Merriweather"/>
              </a:rPr>
              <a:t>Inscription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90" name="Google Shape;2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1058000"/>
            <a:ext cx="6972724" cy="5242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1"/>
          <p:cNvSpPr txBox="1"/>
          <p:nvPr>
            <p:ph idx="11" type="ftr"/>
          </p:nvPr>
        </p:nvSpPr>
        <p:spPr>
          <a:xfrm>
            <a:off x="2893564" y="6453386"/>
            <a:ext cx="6280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-FR"/>
              <a:t>19 Juin 2020</a:t>
            </a:r>
            <a:endParaRPr b="1"/>
          </a:p>
        </p:txBody>
      </p:sp>
      <p:sp>
        <p:nvSpPr>
          <p:cNvPr id="296" name="Google Shape;296;p31"/>
          <p:cNvSpPr txBox="1"/>
          <p:nvPr>
            <p:ph type="title"/>
          </p:nvPr>
        </p:nvSpPr>
        <p:spPr>
          <a:xfrm>
            <a:off x="1644800" y="200000"/>
            <a:ext cx="96012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b="1" lang="fr-FR">
                <a:latin typeface="Merriweather"/>
                <a:ea typeface="Merriweather"/>
                <a:cs typeface="Merriweather"/>
                <a:sym typeface="Merriweather"/>
              </a:rPr>
              <a:t>Connexion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97" name="Google Shape;2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1044500"/>
            <a:ext cx="6990676" cy="5256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title"/>
          </p:nvPr>
        </p:nvSpPr>
        <p:spPr>
          <a:xfrm>
            <a:off x="1434325" y="45945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b="1" lang="fr-FR">
                <a:latin typeface="Merriweather"/>
                <a:ea typeface="Merriweather"/>
                <a:cs typeface="Merriweather"/>
                <a:sym typeface="Merriweather"/>
              </a:rPr>
              <a:t>PLAN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0" name="Google Shape;110;p14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-FR"/>
              <a:t>19 Juin 2020</a:t>
            </a:r>
            <a:endParaRPr b="1"/>
          </a:p>
        </p:txBody>
      </p:sp>
      <p:sp>
        <p:nvSpPr>
          <p:cNvPr id="111" name="Google Shape;111;p14"/>
          <p:cNvSpPr/>
          <p:nvPr/>
        </p:nvSpPr>
        <p:spPr>
          <a:xfrm>
            <a:off x="2762675" y="976950"/>
            <a:ext cx="7157700" cy="4904100"/>
          </a:xfrm>
          <a:prstGeom prst="horizontalScroll">
            <a:avLst>
              <a:gd fmla="val 1010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 txBox="1"/>
          <p:nvPr>
            <p:ph idx="1" type="body"/>
          </p:nvPr>
        </p:nvSpPr>
        <p:spPr>
          <a:xfrm>
            <a:off x="4304325" y="1783975"/>
            <a:ext cx="4363200" cy="31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26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pectral"/>
              <a:buAutoNum type="romanUcPeriod"/>
            </a:pPr>
            <a:r>
              <a:rPr b="1" lang="fr-FR" sz="2400">
                <a:latin typeface="Spectral"/>
                <a:ea typeface="Spectral"/>
                <a:cs typeface="Spectral"/>
                <a:sym typeface="Spectral"/>
              </a:rPr>
              <a:t>Présentation d’équipe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826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pectral"/>
              <a:buAutoNum type="romanUcPeriod"/>
            </a:pPr>
            <a:r>
              <a:rPr b="1" lang="fr-FR" sz="2400">
                <a:latin typeface="Spectral"/>
                <a:ea typeface="Spectral"/>
                <a:cs typeface="Spectral"/>
                <a:sym typeface="Spectral"/>
              </a:rPr>
              <a:t>Le projet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826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pectral"/>
              <a:buAutoNum type="romanUcPeriod"/>
            </a:pPr>
            <a:r>
              <a:rPr b="1" lang="fr-FR" sz="2400">
                <a:latin typeface="Spectral"/>
                <a:ea typeface="Spectral"/>
                <a:cs typeface="Spectral"/>
                <a:sym typeface="Spectral"/>
              </a:rPr>
              <a:t>Wireframe 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826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pectral"/>
              <a:buAutoNum type="romanUcPeriod"/>
            </a:pPr>
            <a:r>
              <a:rPr b="1" lang="fr-FR" sz="2400">
                <a:latin typeface="Spectral"/>
                <a:ea typeface="Spectral"/>
                <a:cs typeface="Spectral"/>
                <a:sym typeface="Spectral"/>
              </a:rPr>
              <a:t>Fonctionnalités du site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826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pectral"/>
              <a:buAutoNum type="romanUcPeriod"/>
            </a:pPr>
            <a:r>
              <a:rPr b="1" lang="fr-FR" sz="2400">
                <a:latin typeface="Spectral"/>
                <a:ea typeface="Spectral"/>
                <a:cs typeface="Spectral"/>
                <a:sym typeface="Spectral"/>
              </a:rPr>
              <a:t>Choix t</a:t>
            </a:r>
            <a:r>
              <a:rPr b="1" lang="fr-FR" sz="2400">
                <a:latin typeface="Spectral"/>
                <a:ea typeface="Spectral"/>
                <a:cs typeface="Spectral"/>
                <a:sym typeface="Spectral"/>
              </a:rPr>
              <a:t>echniques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82600" lvl="0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pectral"/>
              <a:buAutoNum type="romanUcPeriod"/>
            </a:pPr>
            <a:r>
              <a:rPr b="1" lang="fr-FR" sz="2400">
                <a:latin typeface="Spectral"/>
                <a:ea typeface="Spectral"/>
                <a:cs typeface="Spectral"/>
                <a:sym typeface="Spectral"/>
              </a:rPr>
              <a:t>Organisation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537575" y="2427175"/>
            <a:ext cx="93828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2"/>
          <p:cNvSpPr txBox="1"/>
          <p:nvPr>
            <p:ph idx="11" type="ftr"/>
          </p:nvPr>
        </p:nvSpPr>
        <p:spPr>
          <a:xfrm>
            <a:off x="2893564" y="6453386"/>
            <a:ext cx="6280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-FR"/>
              <a:t>19 Juin 2020</a:t>
            </a:r>
            <a:endParaRPr b="1"/>
          </a:p>
        </p:txBody>
      </p:sp>
      <p:sp>
        <p:nvSpPr>
          <p:cNvPr id="303" name="Google Shape;303;p32"/>
          <p:cNvSpPr txBox="1"/>
          <p:nvPr>
            <p:ph type="title"/>
          </p:nvPr>
        </p:nvSpPr>
        <p:spPr>
          <a:xfrm>
            <a:off x="1644800" y="200000"/>
            <a:ext cx="96012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b="1" lang="fr-FR">
                <a:latin typeface="Merriweather"/>
                <a:ea typeface="Merriweather"/>
                <a:cs typeface="Merriweather"/>
                <a:sym typeface="Merriweather"/>
              </a:rPr>
              <a:t>Panier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04" name="Google Shape;3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800" y="1058000"/>
            <a:ext cx="6972724" cy="5242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3"/>
          <p:cNvSpPr txBox="1"/>
          <p:nvPr>
            <p:ph idx="11" type="ftr"/>
          </p:nvPr>
        </p:nvSpPr>
        <p:spPr>
          <a:xfrm>
            <a:off x="2893564" y="6453386"/>
            <a:ext cx="6280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-FR"/>
              <a:t>19 Juin 2020</a:t>
            </a:r>
            <a:endParaRPr b="1"/>
          </a:p>
        </p:txBody>
      </p:sp>
      <p:sp>
        <p:nvSpPr>
          <p:cNvPr id="310" name="Google Shape;310;p33"/>
          <p:cNvSpPr txBox="1"/>
          <p:nvPr>
            <p:ph type="title"/>
          </p:nvPr>
        </p:nvSpPr>
        <p:spPr>
          <a:xfrm>
            <a:off x="1644800" y="200000"/>
            <a:ext cx="96012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b="1" lang="fr-FR">
                <a:latin typeface="Merriweather"/>
                <a:ea typeface="Merriweather"/>
                <a:cs typeface="Merriweather"/>
                <a:sym typeface="Merriweather"/>
              </a:rPr>
              <a:t>Paiement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11" name="Google Shape;3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7975" y="1058000"/>
            <a:ext cx="6972724" cy="5242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4"/>
          <p:cNvSpPr txBox="1"/>
          <p:nvPr>
            <p:ph idx="11" type="ftr"/>
          </p:nvPr>
        </p:nvSpPr>
        <p:spPr>
          <a:xfrm>
            <a:off x="2893564" y="6453386"/>
            <a:ext cx="6280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-FR"/>
              <a:t>19 Juin 2020</a:t>
            </a:r>
            <a:endParaRPr b="1"/>
          </a:p>
        </p:txBody>
      </p:sp>
      <p:sp>
        <p:nvSpPr>
          <p:cNvPr id="317" name="Google Shape;317;p34"/>
          <p:cNvSpPr txBox="1"/>
          <p:nvPr>
            <p:ph type="title"/>
          </p:nvPr>
        </p:nvSpPr>
        <p:spPr>
          <a:xfrm>
            <a:off x="1644800" y="200000"/>
            <a:ext cx="96012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b="1" lang="fr-FR">
                <a:latin typeface="Merriweather"/>
                <a:ea typeface="Merriweather"/>
                <a:cs typeface="Merriweather"/>
                <a:sym typeface="Merriweather"/>
              </a:rPr>
              <a:t>Profil Utilisateur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18" name="Google Shape;3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9900" y="959913"/>
            <a:ext cx="7110224" cy="5242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5"/>
          <p:cNvSpPr txBox="1"/>
          <p:nvPr>
            <p:ph idx="11" type="ftr"/>
          </p:nvPr>
        </p:nvSpPr>
        <p:spPr>
          <a:xfrm>
            <a:off x="2893564" y="6453386"/>
            <a:ext cx="6280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-FR"/>
              <a:t>19 Juin 2020</a:t>
            </a:r>
            <a:endParaRPr b="1"/>
          </a:p>
        </p:txBody>
      </p:sp>
      <p:sp>
        <p:nvSpPr>
          <p:cNvPr id="324" name="Google Shape;324;p35"/>
          <p:cNvSpPr txBox="1"/>
          <p:nvPr>
            <p:ph type="title"/>
          </p:nvPr>
        </p:nvSpPr>
        <p:spPr>
          <a:xfrm>
            <a:off x="1644800" y="200000"/>
            <a:ext cx="96012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b="1" lang="fr-FR">
                <a:latin typeface="Merriweather"/>
                <a:ea typeface="Merriweather"/>
                <a:cs typeface="Merriweather"/>
                <a:sym typeface="Merriweather"/>
              </a:rPr>
              <a:t>Détail commande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25" name="Google Shape;32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638" y="991425"/>
            <a:ext cx="6972724" cy="5242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6"/>
          <p:cNvSpPr txBox="1"/>
          <p:nvPr>
            <p:ph idx="11" type="ftr"/>
          </p:nvPr>
        </p:nvSpPr>
        <p:spPr>
          <a:xfrm>
            <a:off x="2893564" y="6453386"/>
            <a:ext cx="6280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-FR"/>
              <a:t>19 Juin 2020</a:t>
            </a:r>
            <a:endParaRPr b="1"/>
          </a:p>
        </p:txBody>
      </p:sp>
      <p:sp>
        <p:nvSpPr>
          <p:cNvPr id="331" name="Google Shape;331;p36"/>
          <p:cNvSpPr txBox="1"/>
          <p:nvPr>
            <p:ph type="title"/>
          </p:nvPr>
        </p:nvSpPr>
        <p:spPr>
          <a:xfrm>
            <a:off x="1644800" y="200000"/>
            <a:ext cx="96012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b="1" lang="fr-FR">
                <a:latin typeface="Merriweather"/>
                <a:ea typeface="Merriweather"/>
                <a:cs typeface="Merriweather"/>
                <a:sym typeface="Merriweather"/>
              </a:rPr>
              <a:t>Administration Produits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32" name="Google Shape;33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613" y="1058000"/>
            <a:ext cx="6972724" cy="5242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7"/>
          <p:cNvSpPr txBox="1"/>
          <p:nvPr>
            <p:ph idx="11" type="ftr"/>
          </p:nvPr>
        </p:nvSpPr>
        <p:spPr>
          <a:xfrm>
            <a:off x="2893564" y="6453386"/>
            <a:ext cx="6280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-FR"/>
              <a:t>19 Juin 2020</a:t>
            </a:r>
            <a:endParaRPr b="1"/>
          </a:p>
        </p:txBody>
      </p:sp>
      <p:sp>
        <p:nvSpPr>
          <p:cNvPr id="338" name="Google Shape;338;p37"/>
          <p:cNvSpPr txBox="1"/>
          <p:nvPr>
            <p:ph type="title"/>
          </p:nvPr>
        </p:nvSpPr>
        <p:spPr>
          <a:xfrm>
            <a:off x="1644800" y="200000"/>
            <a:ext cx="96012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b="1" lang="fr-FR">
                <a:latin typeface="Merriweather"/>
                <a:ea typeface="Merriweather"/>
                <a:cs typeface="Merriweather"/>
                <a:sym typeface="Merriweather"/>
              </a:rPr>
              <a:t>Administration Utilisateurs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39" name="Google Shape;33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638" y="1111275"/>
            <a:ext cx="6972724" cy="5242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8"/>
          <p:cNvSpPr txBox="1"/>
          <p:nvPr>
            <p:ph idx="11" type="ftr"/>
          </p:nvPr>
        </p:nvSpPr>
        <p:spPr>
          <a:xfrm>
            <a:off x="2893564" y="6453386"/>
            <a:ext cx="6280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-FR"/>
              <a:t>19 Juin 2020</a:t>
            </a:r>
            <a:endParaRPr b="1"/>
          </a:p>
        </p:txBody>
      </p:sp>
      <p:sp>
        <p:nvSpPr>
          <p:cNvPr id="345" name="Google Shape;345;p38"/>
          <p:cNvSpPr txBox="1"/>
          <p:nvPr>
            <p:ph type="title"/>
          </p:nvPr>
        </p:nvSpPr>
        <p:spPr>
          <a:xfrm>
            <a:off x="1644800" y="200000"/>
            <a:ext cx="96012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b="1" lang="fr-FR">
                <a:latin typeface="Merriweather"/>
                <a:ea typeface="Merriweather"/>
                <a:cs typeface="Merriweather"/>
                <a:sym typeface="Merriweather"/>
              </a:rPr>
              <a:t>Visualisation Commandes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46" name="Google Shape;34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638" y="1058000"/>
            <a:ext cx="6972724" cy="5242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 txBox="1"/>
          <p:nvPr>
            <p:ph idx="11" type="ftr"/>
          </p:nvPr>
        </p:nvSpPr>
        <p:spPr>
          <a:xfrm>
            <a:off x="2893564" y="6453386"/>
            <a:ext cx="6280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-FR"/>
              <a:t>19 Juin 2020</a:t>
            </a:r>
            <a:endParaRPr b="1"/>
          </a:p>
        </p:txBody>
      </p:sp>
      <p:sp>
        <p:nvSpPr>
          <p:cNvPr id="352" name="Google Shape;352;p39"/>
          <p:cNvSpPr txBox="1"/>
          <p:nvPr>
            <p:ph type="title"/>
          </p:nvPr>
        </p:nvSpPr>
        <p:spPr>
          <a:xfrm>
            <a:off x="1644800" y="200000"/>
            <a:ext cx="96012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b="1" lang="fr-FR">
                <a:latin typeface="Merriweather"/>
                <a:ea typeface="Merriweather"/>
                <a:cs typeface="Merriweather"/>
                <a:sym typeface="Merriweather"/>
              </a:rPr>
              <a:t>Achitecture Site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53" name="Google Shape;35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2150" y="1058000"/>
            <a:ext cx="6306306" cy="5242986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9"/>
          <p:cNvSpPr txBox="1"/>
          <p:nvPr/>
        </p:nvSpPr>
        <p:spPr>
          <a:xfrm>
            <a:off x="7770450" y="5401050"/>
            <a:ext cx="39588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u="sng">
                <a:solidFill>
                  <a:schemeClr val="hlink"/>
                </a:solidFill>
                <a:latin typeface="Libre Franklin"/>
                <a:ea typeface="Libre Franklin"/>
                <a:cs typeface="Libre Franklin"/>
                <a:sym typeface="Libre Franklin"/>
                <a:hlinkClick action="ppaction://hlinksldjump" r:id="rId4"/>
              </a:rPr>
              <a:t>IV . Fonctionnalités du site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>
            <p:ph type="title"/>
          </p:nvPr>
        </p:nvSpPr>
        <p:spPr>
          <a:xfrm>
            <a:off x="1379700" y="67255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b="1" lang="fr-FR">
                <a:latin typeface="Merriweather"/>
                <a:ea typeface="Merriweather"/>
                <a:cs typeface="Merriweather"/>
                <a:sym typeface="Merriweather"/>
              </a:rPr>
              <a:t>I </a:t>
            </a:r>
            <a:r>
              <a:rPr b="1" lang="fr-FR"/>
              <a:t>. </a:t>
            </a:r>
            <a:r>
              <a:rPr b="1" lang="fr-FR">
                <a:latin typeface="Merriweather"/>
                <a:ea typeface="Merriweather"/>
                <a:cs typeface="Merriweather"/>
                <a:sym typeface="Merriweather"/>
              </a:rPr>
              <a:t>PRÉSENTATION</a:t>
            </a:r>
            <a:r>
              <a:rPr b="1" lang="fr-FR">
                <a:latin typeface="Merriweather"/>
                <a:ea typeface="Merriweather"/>
                <a:cs typeface="Merriweather"/>
                <a:sym typeface="Merriweather"/>
              </a:rPr>
              <a:t> DE </a:t>
            </a:r>
            <a:r>
              <a:rPr b="1" lang="fr-FR">
                <a:latin typeface="Merriweather"/>
                <a:ea typeface="Merriweather"/>
                <a:cs typeface="Merriweather"/>
                <a:sym typeface="Merriweather"/>
              </a:rPr>
              <a:t>L'ÉQUIPE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9" name="Google Shape;119;p15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/>
              <a:t>19 juin</a:t>
            </a:r>
            <a:r>
              <a:rPr b="1" lang="fr-FR"/>
              <a:t> 2020</a:t>
            </a:r>
            <a:endParaRPr b="1"/>
          </a:p>
        </p:txBody>
      </p:sp>
      <p:sp>
        <p:nvSpPr>
          <p:cNvPr id="120" name="Google Shape;120;p15"/>
          <p:cNvSpPr txBox="1"/>
          <p:nvPr/>
        </p:nvSpPr>
        <p:spPr>
          <a:xfrm>
            <a:off x="2017050" y="1878750"/>
            <a:ext cx="10257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1961225" y="1806750"/>
            <a:ext cx="3176700" cy="1904700"/>
          </a:xfrm>
          <a:prstGeom prst="horizont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 txBox="1"/>
          <p:nvPr/>
        </p:nvSpPr>
        <p:spPr>
          <a:xfrm>
            <a:off x="2741925" y="2171700"/>
            <a:ext cx="22506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Merriweather"/>
                <a:ea typeface="Merriweather"/>
                <a:cs typeface="Merriweather"/>
                <a:sym typeface="Merriweather"/>
              </a:rPr>
              <a:t>Leila ECH-CHABI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4333800" y="4110125"/>
            <a:ext cx="3014700" cy="2044800"/>
          </a:xfrm>
          <a:prstGeom prst="horizont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6703525" y="1740425"/>
            <a:ext cx="3176700" cy="2270700"/>
          </a:xfrm>
          <a:prstGeom prst="horizont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 txBox="1"/>
          <p:nvPr/>
        </p:nvSpPr>
        <p:spPr>
          <a:xfrm>
            <a:off x="7348500" y="2171700"/>
            <a:ext cx="19770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Merriweather"/>
                <a:ea typeface="Merriweather"/>
                <a:cs typeface="Merriweather"/>
                <a:sym typeface="Merriweather"/>
              </a:rPr>
              <a:t>Ewa KADZIOLKA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4844700" y="4462363"/>
            <a:ext cx="21465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Merriweather"/>
                <a:ea typeface="Merriweather"/>
                <a:cs typeface="Merriweather"/>
                <a:sym typeface="Merriweather"/>
              </a:rPr>
              <a:t>Rubens TORDJMAN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2424275" y="2644625"/>
            <a:ext cx="22506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</a:pPr>
            <a:r>
              <a:rPr lang="fr-FR">
                <a:latin typeface="Libre Franklin"/>
                <a:ea typeface="Libre Franklin"/>
                <a:cs typeface="Libre Franklin"/>
                <a:sym typeface="Libre Franklin"/>
              </a:rPr>
              <a:t>Gestion du panier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Libre Franklin"/>
                <a:ea typeface="Libre Franklin"/>
                <a:cs typeface="Libre Franklin"/>
                <a:sym typeface="Libre Franklin"/>
              </a:rPr>
              <a:t>et des commandes 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4571838" y="4892138"/>
            <a:ext cx="25386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</a:pPr>
            <a:r>
              <a:rPr lang="fr-FR">
                <a:latin typeface="Libre Franklin"/>
                <a:ea typeface="Libre Franklin"/>
                <a:cs typeface="Libre Franklin"/>
                <a:sym typeface="Libre Franklin"/>
              </a:rPr>
              <a:t>Gestion des paiements avec Stripe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7184575" y="2598500"/>
            <a:ext cx="27162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</a:pPr>
            <a:r>
              <a:rPr lang="fr-FR">
                <a:latin typeface="Libre Franklin"/>
                <a:ea typeface="Libre Franklin"/>
                <a:cs typeface="Libre Franklin"/>
                <a:sym typeface="Libre Franklin"/>
              </a:rPr>
              <a:t>Pages d’erreurs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</a:pPr>
            <a:r>
              <a:rPr lang="fr-FR">
                <a:latin typeface="Libre Franklin"/>
                <a:ea typeface="Libre Franklin"/>
                <a:cs typeface="Libre Franklin"/>
                <a:sym typeface="Libre Franklin"/>
              </a:rPr>
              <a:t>Site admin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</a:pPr>
            <a:r>
              <a:rPr lang="fr-FR">
                <a:latin typeface="Libre Franklin"/>
                <a:ea typeface="Libre Franklin"/>
                <a:cs typeface="Libre Franklin"/>
                <a:sym typeface="Libre Franklin"/>
              </a:rPr>
              <a:t>Fonctionnalité mailing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</a:pPr>
            <a:r>
              <a:rPr lang="fr-FR">
                <a:latin typeface="Libre Franklin"/>
                <a:ea typeface="Libre Franklin"/>
                <a:cs typeface="Libre Franklin"/>
                <a:sym typeface="Libre Franklin"/>
              </a:rPr>
              <a:t> Reset password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type="title"/>
          </p:nvPr>
        </p:nvSpPr>
        <p:spPr>
          <a:xfrm>
            <a:off x="1371600" y="442675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b="1" lang="fr-FR">
                <a:latin typeface="Merriweather"/>
                <a:ea typeface="Merriweather"/>
                <a:cs typeface="Merriweather"/>
                <a:sym typeface="Merriweather"/>
              </a:rPr>
              <a:t>II</a:t>
            </a:r>
            <a:r>
              <a:rPr b="1" lang="fr-FR">
                <a:latin typeface="Merriweather"/>
                <a:ea typeface="Merriweather"/>
                <a:cs typeface="Merriweather"/>
                <a:sym typeface="Merriweather"/>
              </a:rPr>
              <a:t>. Le projet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5" name="Google Shape;135;p16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/>
              <a:t>19 juin</a:t>
            </a:r>
            <a:r>
              <a:rPr b="1" lang="fr-FR"/>
              <a:t> 2020</a:t>
            </a:r>
            <a:endParaRPr b="1"/>
          </a:p>
        </p:txBody>
      </p:sp>
      <p:grpSp>
        <p:nvGrpSpPr>
          <p:cNvPr id="136" name="Google Shape;136;p16"/>
          <p:cNvGrpSpPr/>
          <p:nvPr/>
        </p:nvGrpSpPr>
        <p:grpSpPr>
          <a:xfrm>
            <a:off x="1724279" y="2064331"/>
            <a:ext cx="9497451" cy="4170300"/>
            <a:chOff x="243743" y="1277852"/>
            <a:chExt cx="9407142" cy="3896748"/>
          </a:xfrm>
        </p:grpSpPr>
        <p:sp>
          <p:nvSpPr>
            <p:cNvPr id="137" name="Google Shape;137;p16"/>
            <p:cNvSpPr/>
            <p:nvPr/>
          </p:nvSpPr>
          <p:spPr>
            <a:xfrm>
              <a:off x="997952" y="1277852"/>
              <a:ext cx="909600" cy="9453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243743" y="2390300"/>
              <a:ext cx="2318400" cy="90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6"/>
            <p:cNvSpPr txBox="1"/>
            <p:nvPr/>
          </p:nvSpPr>
          <p:spPr>
            <a:xfrm>
              <a:off x="243743" y="2390300"/>
              <a:ext cx="2318400" cy="90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Libre Franklin"/>
                <a:buNone/>
              </a:pPr>
              <a:r>
                <a:rPr b="1" i="0" lang="fr-FR" sz="16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QUOI?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Libre Franklin"/>
                <a:buNone/>
              </a:pPr>
              <a:r>
                <a:rPr b="0" i="0" lang="fr-FR" sz="16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Boutique marchande e-commerce en horlogerie. Le site </a:t>
              </a:r>
              <a:r>
                <a:rPr b="1" i="0" lang="fr-FR" sz="1600" u="sng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JOSEPH WATCH</a:t>
              </a:r>
              <a:r>
                <a:rPr b="1" i="0" lang="fr-FR" sz="16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</a:t>
              </a:r>
              <a:r>
                <a:rPr b="0" i="0" lang="fr-FR" sz="16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met en vente des </a:t>
              </a:r>
              <a:r>
                <a:rPr b="1" i="0" lang="fr-FR" sz="16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montres</a:t>
              </a:r>
              <a:r>
                <a:rPr b="0" i="0" lang="fr-FR" sz="16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haut de gamme</a:t>
              </a:r>
              <a:endParaRPr b="0" i="0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3372161" y="1277852"/>
              <a:ext cx="909600" cy="9453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2877161" y="2390300"/>
              <a:ext cx="1800000" cy="90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6"/>
            <p:cNvSpPr txBox="1"/>
            <p:nvPr/>
          </p:nvSpPr>
          <p:spPr>
            <a:xfrm>
              <a:off x="2877161" y="2390300"/>
              <a:ext cx="1800000" cy="90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Libre Franklin"/>
                <a:buNone/>
              </a:pPr>
              <a:r>
                <a:rPr b="1" i="0" lang="fr-FR" sz="16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QUI?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Libre Franklin"/>
                <a:buNone/>
              </a:pPr>
              <a:r>
                <a:rPr b="0" i="0" lang="fr-FR" sz="16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Public adulte</a:t>
              </a:r>
              <a:endParaRPr b="1" i="0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5487161" y="1277852"/>
              <a:ext cx="909600" cy="9453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4992161" y="2390300"/>
              <a:ext cx="1800000" cy="90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7937375" y="1277852"/>
              <a:ext cx="909600" cy="9453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7180385" y="2374817"/>
              <a:ext cx="2470500" cy="90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6"/>
            <p:cNvSpPr txBox="1"/>
            <p:nvPr/>
          </p:nvSpPr>
          <p:spPr>
            <a:xfrm>
              <a:off x="7180385" y="2374817"/>
              <a:ext cx="2470500" cy="90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Libre Franklin"/>
                <a:buNone/>
              </a:pPr>
              <a:r>
                <a:rPr b="1" i="0" lang="fr-FR" sz="16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POURQUOI?</a:t>
              </a:r>
              <a:r>
                <a:rPr b="0" i="0" lang="fr-FR" sz="16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Libre Franklin"/>
                <a:buNone/>
              </a:pPr>
              <a:r>
                <a:rPr b="0" i="0" lang="fr-FR" sz="16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Nous souhaitons offrir la meilleure expérience  utilisateur afin d’avoir les meilleurs performances. Gr</a:t>
              </a:r>
              <a:r>
                <a:rPr lang="fr-FR" sz="16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â</a:t>
              </a:r>
              <a:r>
                <a:rPr b="0" i="0" lang="fr-FR" sz="16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ce au </a:t>
              </a:r>
              <a:r>
                <a:rPr b="1" i="0" lang="fr-FR" sz="16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style minimaliste</a:t>
              </a:r>
              <a:r>
                <a:rPr b="0" i="0" lang="fr-FR" sz="16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, l’utilisateur peut en effet prendre plaisir lors de la visite du site</a:t>
              </a:r>
              <a:endParaRPr b="0" i="0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8" name="Google Shape;148;p16"/>
            <p:cNvSpPr txBox="1"/>
            <p:nvPr/>
          </p:nvSpPr>
          <p:spPr>
            <a:xfrm>
              <a:off x="5056525" y="2390300"/>
              <a:ext cx="1735500" cy="278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Libre Franklin"/>
                <a:buNone/>
              </a:pPr>
              <a:r>
                <a:rPr b="1" i="0" lang="fr-FR" sz="16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COMMENT?</a:t>
              </a:r>
              <a:r>
                <a:rPr b="0" i="0" lang="fr-FR" sz="16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Libre Franklin"/>
                <a:buNone/>
              </a:pPr>
              <a:r>
                <a:rPr b="0" i="0" lang="fr-FR" sz="16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Le </a:t>
              </a:r>
              <a:r>
                <a:rPr b="1" i="0" lang="fr-FR" sz="16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minimalisme du Template et des produits</a:t>
              </a:r>
              <a:r>
                <a:rPr b="0" i="0" lang="fr-FR" sz="16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est l’un  des atouts de notre offre</a:t>
              </a:r>
              <a:endParaRPr b="0" i="0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-FR"/>
              <a:t>19 Juin 2020</a:t>
            </a:r>
            <a:endParaRPr b="1"/>
          </a:p>
        </p:txBody>
      </p:sp>
      <p:sp>
        <p:nvSpPr>
          <p:cNvPr id="154" name="Google Shape;154;p17"/>
          <p:cNvSpPr txBox="1"/>
          <p:nvPr>
            <p:ph type="title"/>
          </p:nvPr>
        </p:nvSpPr>
        <p:spPr>
          <a:xfrm>
            <a:off x="1644800" y="200000"/>
            <a:ext cx="96012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b="1" lang="fr-FR">
                <a:latin typeface="Merriweather"/>
                <a:ea typeface="Merriweather"/>
                <a:cs typeface="Merriweather"/>
                <a:sym typeface="Merriweather"/>
              </a:rPr>
              <a:t>III</a:t>
            </a:r>
            <a:r>
              <a:rPr b="1" lang="fr-FR"/>
              <a:t> . </a:t>
            </a:r>
            <a:r>
              <a:rPr b="1" lang="fr-FR">
                <a:latin typeface="Merriweather"/>
                <a:ea typeface="Merriweather"/>
                <a:cs typeface="Merriweather"/>
                <a:sym typeface="Merriweather"/>
              </a:rPr>
              <a:t>Wireframe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275" y="1304925"/>
            <a:ext cx="7029450" cy="424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7"/>
          <p:cNvSpPr txBox="1"/>
          <p:nvPr/>
        </p:nvSpPr>
        <p:spPr>
          <a:xfrm>
            <a:off x="8382600" y="5342175"/>
            <a:ext cx="25902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u="sng">
                <a:solidFill>
                  <a:schemeClr val="hlink"/>
                </a:solidFill>
                <a:latin typeface="Libre Franklin"/>
                <a:ea typeface="Libre Franklin"/>
                <a:cs typeface="Libre Franklin"/>
                <a:sym typeface="Libre Franklin"/>
                <a:hlinkClick action="ppaction://hlinksldjump" r:id="rId4"/>
              </a:rPr>
              <a:t>Wireframe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8" title="chemin-user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3763" y="152400"/>
            <a:ext cx="7844470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19"/>
          <p:cNvGrpSpPr/>
          <p:nvPr/>
        </p:nvGrpSpPr>
        <p:grpSpPr>
          <a:xfrm>
            <a:off x="752846" y="744457"/>
            <a:ext cx="10674141" cy="5349695"/>
            <a:chOff x="752846" y="744457"/>
            <a:chExt cx="10674141" cy="5349695"/>
          </a:xfrm>
        </p:grpSpPr>
        <p:sp>
          <p:nvSpPr>
            <p:cNvPr id="168" name="Google Shape;168;p19"/>
            <p:cNvSpPr/>
            <p:nvPr/>
          </p:nvSpPr>
          <p:spPr>
            <a:xfrm>
              <a:off x="8151962" y="1685652"/>
              <a:ext cx="3275025" cy="4408500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169" name="Google Shape;169;p19"/>
            <p:cNvSpPr/>
            <p:nvPr/>
          </p:nvSpPr>
          <p:spPr>
            <a:xfrm rot="10800000">
              <a:off x="752846" y="744457"/>
              <a:ext cx="3275680" cy="4408500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1" name="Google Shape;171;p19"/>
          <p:cNvSpPr txBox="1"/>
          <p:nvPr>
            <p:ph idx="11" type="ftr"/>
          </p:nvPr>
        </p:nvSpPr>
        <p:spPr>
          <a:xfrm>
            <a:off x="2893564" y="6453386"/>
            <a:ext cx="6280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-FR"/>
              <a:t>19 Juin 2020</a:t>
            </a:r>
            <a:endParaRPr b="1"/>
          </a:p>
        </p:txBody>
      </p:sp>
      <p:sp>
        <p:nvSpPr>
          <p:cNvPr id="172" name="Google Shape;172;p19"/>
          <p:cNvSpPr txBox="1"/>
          <p:nvPr>
            <p:ph type="title"/>
          </p:nvPr>
        </p:nvSpPr>
        <p:spPr>
          <a:xfrm>
            <a:off x="1644800" y="48815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b="1" lang="fr-FR">
                <a:latin typeface="Merriweather"/>
                <a:ea typeface="Merriweather"/>
                <a:cs typeface="Merriweather"/>
                <a:sym typeface="Merriweather"/>
              </a:rPr>
              <a:t>IV</a:t>
            </a:r>
            <a:r>
              <a:rPr b="1" lang="fr-FR"/>
              <a:t> . </a:t>
            </a:r>
            <a:r>
              <a:rPr b="1" lang="fr-FR">
                <a:latin typeface="Merriweather"/>
                <a:ea typeface="Merriweather"/>
                <a:cs typeface="Merriweather"/>
                <a:sym typeface="Merriweather"/>
              </a:rPr>
              <a:t>Fonctionnalités du site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3" name="Google Shape;173;p19"/>
          <p:cNvSpPr/>
          <p:nvPr/>
        </p:nvSpPr>
        <p:spPr>
          <a:xfrm>
            <a:off x="4546775" y="1507038"/>
            <a:ext cx="2524800" cy="17865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fr-FR">
                <a:latin typeface="Merriweather"/>
                <a:ea typeface="Merriweather"/>
                <a:cs typeface="Merriweather"/>
                <a:sym typeface="Merriweather"/>
              </a:rPr>
              <a:t>Inscription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fr-FR">
                <a:latin typeface="Merriweather"/>
                <a:ea typeface="Merriweather"/>
                <a:cs typeface="Merriweather"/>
                <a:sym typeface="Merriweather"/>
              </a:rPr>
              <a:t>Connexion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fr-FR">
                <a:latin typeface="Merriweather"/>
                <a:ea typeface="Merriweather"/>
                <a:cs typeface="Merriweather"/>
                <a:sym typeface="Merriweather"/>
              </a:rPr>
              <a:t>Reset password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4" name="Google Shape;174;p19"/>
          <p:cNvSpPr/>
          <p:nvPr/>
        </p:nvSpPr>
        <p:spPr>
          <a:xfrm>
            <a:off x="4371125" y="4179525"/>
            <a:ext cx="2876100" cy="17865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Paiement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5" name="Google Shape;175;p19"/>
          <p:cNvSpPr/>
          <p:nvPr/>
        </p:nvSpPr>
        <p:spPr>
          <a:xfrm>
            <a:off x="261000" y="1455450"/>
            <a:ext cx="2449800" cy="18897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Merriweather"/>
                <a:ea typeface="Merriweather"/>
                <a:cs typeface="Merriweather"/>
                <a:sym typeface="Merriweather"/>
              </a:rPr>
              <a:t>Chargement des produits de la BDD vers la boutique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6" name="Google Shape;176;p19"/>
          <p:cNvSpPr/>
          <p:nvPr/>
        </p:nvSpPr>
        <p:spPr>
          <a:xfrm>
            <a:off x="8690650" y="1507050"/>
            <a:ext cx="2651100" cy="17865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Enregistrement des utilisateurs dans la BDD</a:t>
            </a:r>
            <a:endParaRPr/>
          </a:p>
        </p:txBody>
      </p:sp>
      <p:sp>
        <p:nvSpPr>
          <p:cNvPr id="177" name="Google Shape;177;p19"/>
          <p:cNvSpPr/>
          <p:nvPr/>
        </p:nvSpPr>
        <p:spPr>
          <a:xfrm>
            <a:off x="261000" y="4127925"/>
            <a:ext cx="2743200" cy="18897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Merriweather"/>
                <a:ea typeface="Merriweather"/>
                <a:cs typeface="Merriweather"/>
                <a:sym typeface="Merriweather"/>
              </a:rPr>
              <a:t>Gestion du panier dans la session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8" name="Google Shape;178;p19"/>
          <p:cNvSpPr/>
          <p:nvPr/>
        </p:nvSpPr>
        <p:spPr>
          <a:xfrm>
            <a:off x="8418200" y="4024725"/>
            <a:ext cx="3476700" cy="21993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Merriweather"/>
                <a:ea typeface="Merriweather"/>
                <a:cs typeface="Merriweather"/>
                <a:sym typeface="Merriweather"/>
              </a:rPr>
              <a:t>Administration du site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fr-FR">
                <a:latin typeface="Merriweather"/>
                <a:ea typeface="Merriweather"/>
                <a:cs typeface="Merriweather"/>
                <a:sym typeface="Merriweather"/>
              </a:rPr>
              <a:t>Gestion des produits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fr-FR">
                <a:latin typeface="Merriweather"/>
                <a:ea typeface="Merriweather"/>
                <a:cs typeface="Merriweather"/>
                <a:sym typeface="Merriweather"/>
              </a:rPr>
              <a:t>Gestions des utilisateurs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fr-FR">
                <a:latin typeface="Merriweather"/>
                <a:ea typeface="Merriweather"/>
                <a:cs typeface="Merriweather"/>
                <a:sym typeface="Merriweather"/>
              </a:rPr>
              <a:t>Visualisation des commandes  et des paiements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0"/>
          <p:cNvGrpSpPr/>
          <p:nvPr/>
        </p:nvGrpSpPr>
        <p:grpSpPr>
          <a:xfrm>
            <a:off x="752846" y="744457"/>
            <a:ext cx="10674141" cy="5349695"/>
            <a:chOff x="752846" y="744457"/>
            <a:chExt cx="10674141" cy="5349695"/>
          </a:xfrm>
        </p:grpSpPr>
        <p:sp>
          <p:nvSpPr>
            <p:cNvPr id="184" name="Google Shape;184;p20"/>
            <p:cNvSpPr/>
            <p:nvPr/>
          </p:nvSpPr>
          <p:spPr>
            <a:xfrm>
              <a:off x="8151962" y="1685652"/>
              <a:ext cx="3275025" cy="4408500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185" name="Google Shape;185;p20"/>
            <p:cNvSpPr/>
            <p:nvPr/>
          </p:nvSpPr>
          <p:spPr>
            <a:xfrm rot="10800000">
              <a:off x="752846" y="744457"/>
              <a:ext cx="3275680" cy="4408500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" name="Google Shape;186;p20"/>
          <p:cNvSpPr/>
          <p:nvPr/>
        </p:nvSpPr>
        <p:spPr>
          <a:xfrm>
            <a:off x="0" y="-970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7" name="Google Shape;187;p20"/>
          <p:cNvSpPr txBox="1"/>
          <p:nvPr>
            <p:ph idx="11" type="ftr"/>
          </p:nvPr>
        </p:nvSpPr>
        <p:spPr>
          <a:xfrm>
            <a:off x="2893564" y="6453386"/>
            <a:ext cx="6280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-FR"/>
              <a:t>19 Juin 2020</a:t>
            </a:r>
            <a:endParaRPr b="1"/>
          </a:p>
        </p:txBody>
      </p:sp>
      <p:sp>
        <p:nvSpPr>
          <p:cNvPr id="188" name="Google Shape;188;p20"/>
          <p:cNvSpPr txBox="1"/>
          <p:nvPr>
            <p:ph type="title"/>
          </p:nvPr>
        </p:nvSpPr>
        <p:spPr>
          <a:xfrm>
            <a:off x="1644800" y="48815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b="1" lang="fr-FR">
                <a:latin typeface="Merriweather"/>
                <a:ea typeface="Merriweather"/>
                <a:cs typeface="Merriweather"/>
                <a:sym typeface="Merriweather"/>
              </a:rPr>
              <a:t>V</a:t>
            </a:r>
            <a:r>
              <a:rPr b="1" lang="fr-FR"/>
              <a:t> . </a:t>
            </a:r>
            <a:r>
              <a:rPr b="1" lang="fr-FR">
                <a:latin typeface="Merriweather"/>
                <a:ea typeface="Merriweather"/>
                <a:cs typeface="Merriweather"/>
                <a:sym typeface="Merriweather"/>
              </a:rPr>
              <a:t>Choix des techniques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89" name="Google Shape;1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0984" y="2822297"/>
            <a:ext cx="1577400" cy="157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1088" y="2719435"/>
            <a:ext cx="1653600" cy="165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1325" y="2625812"/>
            <a:ext cx="1452300" cy="145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2975" y="4221024"/>
            <a:ext cx="1254600" cy="1770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39525" y="4543875"/>
            <a:ext cx="1912326" cy="103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91225" y="2848725"/>
            <a:ext cx="2143125" cy="1141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7583" y="2482895"/>
            <a:ext cx="1350075" cy="135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947250" y="5058175"/>
            <a:ext cx="2143125" cy="145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0"/>
          <p:cNvSpPr/>
          <p:nvPr/>
        </p:nvSpPr>
        <p:spPr>
          <a:xfrm>
            <a:off x="236450" y="1441775"/>
            <a:ext cx="1912356" cy="103118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"/>
          <p:cNvSpPr txBox="1"/>
          <p:nvPr/>
        </p:nvSpPr>
        <p:spPr>
          <a:xfrm>
            <a:off x="365825" y="1749600"/>
            <a:ext cx="16536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Merriweather"/>
                <a:ea typeface="Merriweather"/>
                <a:cs typeface="Merriweather"/>
                <a:sym typeface="Merriweather"/>
              </a:rPr>
              <a:t>Éditeur de texte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9" name="Google Shape;199;p20"/>
          <p:cNvSpPr/>
          <p:nvPr/>
        </p:nvSpPr>
        <p:spPr>
          <a:xfrm>
            <a:off x="9678850" y="1193481"/>
            <a:ext cx="2066148" cy="1241028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0"/>
          <p:cNvSpPr/>
          <p:nvPr/>
        </p:nvSpPr>
        <p:spPr>
          <a:xfrm>
            <a:off x="7197775" y="1293350"/>
            <a:ext cx="2236572" cy="1141128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4732850" y="1293355"/>
            <a:ext cx="1986876" cy="1141128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2571300" y="1348325"/>
            <a:ext cx="1912356" cy="103118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"/>
          <p:cNvSpPr txBox="1"/>
          <p:nvPr/>
        </p:nvSpPr>
        <p:spPr>
          <a:xfrm>
            <a:off x="2893575" y="1638688"/>
            <a:ext cx="23748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Merriweather"/>
                <a:ea typeface="Merriweather"/>
                <a:cs typeface="Merriweather"/>
                <a:sym typeface="Merriweather"/>
              </a:rPr>
              <a:t>Intégration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4" name="Google Shape;204;p20"/>
          <p:cNvSpPr txBox="1"/>
          <p:nvPr/>
        </p:nvSpPr>
        <p:spPr>
          <a:xfrm>
            <a:off x="5198375" y="1638688"/>
            <a:ext cx="11871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Merriweather"/>
                <a:ea typeface="Merriweather"/>
                <a:cs typeface="Merriweather"/>
                <a:sym typeface="Merriweather"/>
              </a:rPr>
              <a:t>Langages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5" name="Google Shape;205;p20"/>
          <p:cNvSpPr txBox="1"/>
          <p:nvPr/>
        </p:nvSpPr>
        <p:spPr>
          <a:xfrm>
            <a:off x="7780738" y="1638700"/>
            <a:ext cx="16536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Merriweather"/>
                <a:ea typeface="Merriweather"/>
                <a:cs typeface="Merriweather"/>
                <a:sym typeface="Merriweather"/>
              </a:rPr>
              <a:t>Framework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6" name="Google Shape;206;p20"/>
          <p:cNvSpPr txBox="1"/>
          <p:nvPr/>
        </p:nvSpPr>
        <p:spPr>
          <a:xfrm>
            <a:off x="10246650" y="1611238"/>
            <a:ext cx="1452300" cy="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Merriweather"/>
                <a:ea typeface="Merriweather"/>
                <a:cs typeface="Merriweather"/>
                <a:sym typeface="Merriweather"/>
              </a:rPr>
              <a:t>Librairies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7" name="Google Shape;207;p20"/>
          <p:cNvSpPr/>
          <p:nvPr/>
        </p:nvSpPr>
        <p:spPr>
          <a:xfrm>
            <a:off x="236438" y="3989875"/>
            <a:ext cx="1912356" cy="103118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Merriweather"/>
                <a:ea typeface="Merriweather"/>
                <a:cs typeface="Merriweather"/>
                <a:sym typeface="Merriweather"/>
              </a:rPr>
              <a:t>API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08" name="Google Shape;208;p20"/>
          <p:cNvPicPr preferRelativeResize="0"/>
          <p:nvPr/>
        </p:nvPicPr>
        <p:blipFill rotWithShape="1">
          <a:blip r:embed="rId11">
            <a:alphaModFix/>
          </a:blip>
          <a:srcRect b="17617" l="21850" r="15898" t="16791"/>
          <a:stretch/>
        </p:blipFill>
        <p:spPr>
          <a:xfrm>
            <a:off x="114875" y="5141250"/>
            <a:ext cx="2066150" cy="1301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21"/>
          <p:cNvGrpSpPr/>
          <p:nvPr/>
        </p:nvGrpSpPr>
        <p:grpSpPr>
          <a:xfrm>
            <a:off x="752846" y="744457"/>
            <a:ext cx="10674141" cy="5349695"/>
            <a:chOff x="752846" y="744457"/>
            <a:chExt cx="10674141" cy="5349695"/>
          </a:xfrm>
        </p:grpSpPr>
        <p:sp>
          <p:nvSpPr>
            <p:cNvPr id="214" name="Google Shape;214;p21"/>
            <p:cNvSpPr/>
            <p:nvPr/>
          </p:nvSpPr>
          <p:spPr>
            <a:xfrm>
              <a:off x="8151962" y="1685652"/>
              <a:ext cx="3275025" cy="4408500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15" name="Google Shape;215;p21"/>
            <p:cNvSpPr/>
            <p:nvPr/>
          </p:nvSpPr>
          <p:spPr>
            <a:xfrm rot="10800000">
              <a:off x="752846" y="744457"/>
              <a:ext cx="3275680" cy="4408500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" name="Google Shape;216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7" name="Google Shape;217;p21"/>
          <p:cNvSpPr txBox="1"/>
          <p:nvPr>
            <p:ph idx="11" type="ftr"/>
          </p:nvPr>
        </p:nvSpPr>
        <p:spPr>
          <a:xfrm>
            <a:off x="2893564" y="6453386"/>
            <a:ext cx="6280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-FR"/>
              <a:t>19 Juin 2020</a:t>
            </a:r>
            <a:endParaRPr b="1"/>
          </a:p>
        </p:txBody>
      </p:sp>
      <p:sp>
        <p:nvSpPr>
          <p:cNvPr id="218" name="Google Shape;218;p21"/>
          <p:cNvSpPr txBox="1"/>
          <p:nvPr>
            <p:ph type="title"/>
          </p:nvPr>
        </p:nvSpPr>
        <p:spPr>
          <a:xfrm>
            <a:off x="1371600" y="4651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b="1" lang="fr-FR">
                <a:latin typeface="Merriweather"/>
                <a:ea typeface="Merriweather"/>
                <a:cs typeface="Merriweather"/>
                <a:sym typeface="Merriweather"/>
              </a:rPr>
              <a:t>V</a:t>
            </a:r>
            <a:r>
              <a:rPr b="1" lang="fr-FR"/>
              <a:t> </a:t>
            </a:r>
            <a:r>
              <a:rPr b="1" lang="fr-FR">
                <a:latin typeface="Merriweather"/>
                <a:ea typeface="Merriweather"/>
                <a:cs typeface="Merriweather"/>
                <a:sym typeface="Merriweather"/>
              </a:rPr>
              <a:t>I</a:t>
            </a:r>
            <a:r>
              <a:rPr b="1" lang="fr-FR"/>
              <a:t>. </a:t>
            </a:r>
            <a:r>
              <a:rPr b="1" lang="fr-FR">
                <a:latin typeface="Merriweather"/>
                <a:ea typeface="Merriweather"/>
                <a:cs typeface="Merriweather"/>
                <a:sym typeface="Merriweather"/>
              </a:rPr>
              <a:t>Organisations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19" name="Google Shape;219;p21"/>
          <p:cNvSpPr/>
          <p:nvPr/>
        </p:nvSpPr>
        <p:spPr>
          <a:xfrm>
            <a:off x="833525" y="2478150"/>
            <a:ext cx="4053600" cy="23628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Dans un premier temps, nous avons adapté le site en architecture MVC  à l’aide de Symfony.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"/>
          <p:cNvSpPr/>
          <p:nvPr/>
        </p:nvSpPr>
        <p:spPr>
          <a:xfrm>
            <a:off x="6564550" y="2478150"/>
            <a:ext cx="4408200" cy="23628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Ensuite, chaque membre de l’équipe a développé une fonctionnalité. Une fois celle-ci opérationnelle et après validation de l’équipe, on l'implémentait sur la branch “development</a:t>
            </a:r>
            <a:r>
              <a:rPr lang="fr-FR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”.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drage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