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6"/>
  </p:notesMasterIdLst>
  <p:handoutMasterIdLst>
    <p:handoutMasterId r:id="rId17"/>
  </p:handoutMasterIdLst>
  <p:sldIdLst>
    <p:sldId id="256" r:id="rId2"/>
    <p:sldId id="257" r:id="rId3"/>
    <p:sldId id="264" r:id="rId4"/>
    <p:sldId id="262" r:id="rId5"/>
    <p:sldId id="265" r:id="rId6"/>
    <p:sldId id="266" r:id="rId7"/>
    <p:sldId id="268" r:id="rId8"/>
    <p:sldId id="269" r:id="rId9"/>
    <p:sldId id="271" r:id="rId10"/>
    <p:sldId id="272" r:id="rId11"/>
    <p:sldId id="258" r:id="rId12"/>
    <p:sldId id="259" r:id="rId13"/>
    <p:sldId id="261" r:id="rId14"/>
    <p:sldId id="267" r:id="rId1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51AD59-7B23-4324-85E7-5D834F0A82FD}" v="209" dt="2021-11-30T14:52:00.236"/>
    <p1510:client id="{20A2641B-49F7-4907-98C7-46E7A23F3A76}" v="1432" dt="2021-11-30T10:40:38.714"/>
    <p1510:client id="{4E2AA24D-EBD1-4B7C-A28F-5187DA2F1EA9}" v="174" dt="2021-12-13T12:16:03.136"/>
    <p1510:client id="{3482EE98-510D-4E8F-897C-55520FDFC5D5}" v="112" dt="2021-11-29T13:45:37.422"/>
    <p1510:client id="{DB39AEA9-9AF7-4B4D-AE73-FD7A900E7473}" v="33" dt="2021-12-14T11:15:56.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553" autoAdjust="0"/>
  </p:normalViewPr>
  <p:slideViewPr>
    <p:cSldViewPr snapToGrid="0">
      <p:cViewPr varScale="1">
        <p:scale>
          <a:sx n="90" d="100"/>
          <a:sy n="90" d="100"/>
        </p:scale>
        <p:origin x="432" y="90"/>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8333E-85E9-4BB9-BD7A-B292D680BBA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B91D18A-267E-4247-A837-3FC8CFBC2B02}">
      <dgm:prSet/>
      <dgm:spPr/>
      <dgm:t>
        <a:bodyPr/>
        <a:lstStyle/>
        <a:p>
          <a:r>
            <a:rPr lang="fr-FR" dirty="0"/>
            <a:t>Introduction </a:t>
          </a:r>
          <a:endParaRPr lang="en-US" dirty="0"/>
        </a:p>
      </dgm:t>
    </dgm:pt>
    <dgm:pt modelId="{3044D1F3-9DAD-4A3B-A958-F0428ECAA539}" type="parTrans" cxnId="{71FCB496-8D0B-44B4-8209-55789DB122BF}">
      <dgm:prSet/>
      <dgm:spPr/>
      <dgm:t>
        <a:bodyPr/>
        <a:lstStyle/>
        <a:p>
          <a:endParaRPr lang="en-US"/>
        </a:p>
      </dgm:t>
    </dgm:pt>
    <dgm:pt modelId="{36EA29C9-BDF5-48FF-A2D6-2A5F966F0547}" type="sibTrans" cxnId="{71FCB496-8D0B-44B4-8209-55789DB122BF}">
      <dgm:prSet/>
      <dgm:spPr/>
      <dgm:t>
        <a:bodyPr/>
        <a:lstStyle/>
        <a:p>
          <a:endParaRPr lang="en-US"/>
        </a:p>
      </dgm:t>
    </dgm:pt>
    <dgm:pt modelId="{4EFD7DC2-97E4-4AF4-A430-294A3D01858F}">
      <dgm:prSet/>
      <dgm:spPr/>
      <dgm:t>
        <a:bodyPr/>
        <a:lstStyle/>
        <a:p>
          <a:r>
            <a:rPr lang="fr-FR" dirty="0">
              <a:latin typeface="Gill Sans MT" panose="020B0502020104020203"/>
            </a:rPr>
            <a:t>Machine</a:t>
          </a:r>
          <a:r>
            <a:rPr lang="fr-FR" dirty="0"/>
            <a:t> à vecteurs de support</a:t>
          </a:r>
          <a:endParaRPr lang="en-US" dirty="0"/>
        </a:p>
      </dgm:t>
    </dgm:pt>
    <dgm:pt modelId="{CA2DEFB5-00A5-4E81-B9A9-9ADB5ECF44DF}" type="parTrans" cxnId="{8DE64E82-6E0B-4B65-85F7-A438839DDAED}">
      <dgm:prSet/>
      <dgm:spPr/>
      <dgm:t>
        <a:bodyPr/>
        <a:lstStyle/>
        <a:p>
          <a:endParaRPr lang="en-US"/>
        </a:p>
      </dgm:t>
    </dgm:pt>
    <dgm:pt modelId="{330DFFF8-FCDE-4780-A15C-1A7A61CFD3A2}" type="sibTrans" cxnId="{8DE64E82-6E0B-4B65-85F7-A438839DDAED}">
      <dgm:prSet/>
      <dgm:spPr/>
      <dgm:t>
        <a:bodyPr/>
        <a:lstStyle/>
        <a:p>
          <a:endParaRPr lang="en-US"/>
        </a:p>
      </dgm:t>
    </dgm:pt>
    <dgm:pt modelId="{19E6E800-578D-4CB7-BC27-8F084805D74F}">
      <dgm:prSet phldr="0"/>
      <dgm:spPr/>
      <dgm:t>
        <a:bodyPr/>
        <a:lstStyle/>
        <a:p>
          <a:pPr rtl="0"/>
          <a:r>
            <a:rPr lang="fr-FR" dirty="0"/>
            <a:t>Analyse en composantes principales du noyau</a:t>
          </a:r>
          <a:r>
            <a:rPr lang="fr-FR" dirty="0">
              <a:latin typeface="Gill Sans MT" panose="020B0502020104020203"/>
            </a:rPr>
            <a:t> (Kernel PCA)</a:t>
          </a:r>
        </a:p>
      </dgm:t>
    </dgm:pt>
    <dgm:pt modelId="{AE59B055-6EED-4134-82FD-752515B3BD26}" type="parTrans" cxnId="{EE2303B9-B3A2-4F91-8F3B-18309A64303A}">
      <dgm:prSet/>
      <dgm:spPr/>
    </dgm:pt>
    <dgm:pt modelId="{3E88AE5C-B05C-4406-B064-D545CBE29E45}" type="sibTrans" cxnId="{EE2303B9-B3A2-4F91-8F3B-18309A64303A}">
      <dgm:prSet/>
      <dgm:spPr/>
    </dgm:pt>
    <dgm:pt modelId="{C3DDF498-CD09-475C-845B-05BE00AB871C}" type="pres">
      <dgm:prSet presAssocID="{3CF8333E-85E9-4BB9-BD7A-B292D680BBA3}" presName="linear" presStyleCnt="0">
        <dgm:presLayoutVars>
          <dgm:animLvl val="lvl"/>
          <dgm:resizeHandles val="exact"/>
        </dgm:presLayoutVars>
      </dgm:prSet>
      <dgm:spPr/>
    </dgm:pt>
    <dgm:pt modelId="{F7E4DECB-BE9B-4498-8383-10FE25A0E32F}" type="pres">
      <dgm:prSet presAssocID="{7B91D18A-267E-4247-A837-3FC8CFBC2B02}" presName="parentText" presStyleLbl="node1" presStyleIdx="0" presStyleCnt="3">
        <dgm:presLayoutVars>
          <dgm:chMax val="0"/>
          <dgm:bulletEnabled val="1"/>
        </dgm:presLayoutVars>
      </dgm:prSet>
      <dgm:spPr/>
    </dgm:pt>
    <dgm:pt modelId="{638F9039-5BC3-4B26-876F-6E9C26243D23}" type="pres">
      <dgm:prSet presAssocID="{36EA29C9-BDF5-48FF-A2D6-2A5F966F0547}" presName="spacer" presStyleCnt="0"/>
      <dgm:spPr/>
    </dgm:pt>
    <dgm:pt modelId="{49345C1C-773E-47C4-A46E-8EBE573B7A9A}" type="pres">
      <dgm:prSet presAssocID="{4EFD7DC2-97E4-4AF4-A430-294A3D01858F}" presName="parentText" presStyleLbl="node1" presStyleIdx="1" presStyleCnt="3">
        <dgm:presLayoutVars>
          <dgm:chMax val="0"/>
          <dgm:bulletEnabled val="1"/>
        </dgm:presLayoutVars>
      </dgm:prSet>
      <dgm:spPr/>
    </dgm:pt>
    <dgm:pt modelId="{607D6F9A-1A1B-4FE1-8CB7-28F6AD6D1125}" type="pres">
      <dgm:prSet presAssocID="{330DFFF8-FCDE-4780-A15C-1A7A61CFD3A2}" presName="spacer" presStyleCnt="0"/>
      <dgm:spPr/>
    </dgm:pt>
    <dgm:pt modelId="{6E1817AE-6906-4F45-B36E-3470A8D95384}" type="pres">
      <dgm:prSet presAssocID="{19E6E800-578D-4CB7-BC27-8F084805D74F}" presName="parentText" presStyleLbl="node1" presStyleIdx="2" presStyleCnt="3">
        <dgm:presLayoutVars>
          <dgm:chMax val="0"/>
          <dgm:bulletEnabled val="1"/>
        </dgm:presLayoutVars>
      </dgm:prSet>
      <dgm:spPr/>
    </dgm:pt>
  </dgm:ptLst>
  <dgm:cxnLst>
    <dgm:cxn modelId="{027A7E0C-E12A-4DEB-B939-AF3EEE010663}" type="presOf" srcId="{7B91D18A-267E-4247-A837-3FC8CFBC2B02}" destId="{F7E4DECB-BE9B-4498-8383-10FE25A0E32F}" srcOrd="0" destOrd="0" presId="urn:microsoft.com/office/officeart/2005/8/layout/vList2"/>
    <dgm:cxn modelId="{8DE64E82-6E0B-4B65-85F7-A438839DDAED}" srcId="{3CF8333E-85E9-4BB9-BD7A-B292D680BBA3}" destId="{4EFD7DC2-97E4-4AF4-A430-294A3D01858F}" srcOrd="1" destOrd="0" parTransId="{CA2DEFB5-00A5-4E81-B9A9-9ADB5ECF44DF}" sibTransId="{330DFFF8-FCDE-4780-A15C-1A7A61CFD3A2}"/>
    <dgm:cxn modelId="{71FCB496-8D0B-44B4-8209-55789DB122BF}" srcId="{3CF8333E-85E9-4BB9-BD7A-B292D680BBA3}" destId="{7B91D18A-267E-4247-A837-3FC8CFBC2B02}" srcOrd="0" destOrd="0" parTransId="{3044D1F3-9DAD-4A3B-A958-F0428ECAA539}" sibTransId="{36EA29C9-BDF5-48FF-A2D6-2A5F966F0547}"/>
    <dgm:cxn modelId="{EE2303B9-B3A2-4F91-8F3B-18309A64303A}" srcId="{3CF8333E-85E9-4BB9-BD7A-B292D680BBA3}" destId="{19E6E800-578D-4CB7-BC27-8F084805D74F}" srcOrd="2" destOrd="0" parTransId="{AE59B055-6EED-4134-82FD-752515B3BD26}" sibTransId="{3E88AE5C-B05C-4406-B064-D545CBE29E45}"/>
    <dgm:cxn modelId="{5A0696D2-F46C-412F-8EA4-ECE21E494F3B}" type="presOf" srcId="{19E6E800-578D-4CB7-BC27-8F084805D74F}" destId="{6E1817AE-6906-4F45-B36E-3470A8D95384}" srcOrd="0" destOrd="0" presId="urn:microsoft.com/office/officeart/2005/8/layout/vList2"/>
    <dgm:cxn modelId="{31E743DF-2B94-442C-A6A8-11C6B3AD1083}" type="presOf" srcId="{3CF8333E-85E9-4BB9-BD7A-B292D680BBA3}" destId="{C3DDF498-CD09-475C-845B-05BE00AB871C}" srcOrd="0" destOrd="0" presId="urn:microsoft.com/office/officeart/2005/8/layout/vList2"/>
    <dgm:cxn modelId="{63E26BE7-AD09-4B1C-8F4C-E40392952223}" type="presOf" srcId="{4EFD7DC2-97E4-4AF4-A430-294A3D01858F}" destId="{49345C1C-773E-47C4-A46E-8EBE573B7A9A}" srcOrd="0" destOrd="0" presId="urn:microsoft.com/office/officeart/2005/8/layout/vList2"/>
    <dgm:cxn modelId="{A087FF08-B0DA-4642-B02F-45DD64A8D55F}" type="presParOf" srcId="{C3DDF498-CD09-475C-845B-05BE00AB871C}" destId="{F7E4DECB-BE9B-4498-8383-10FE25A0E32F}" srcOrd="0" destOrd="0" presId="urn:microsoft.com/office/officeart/2005/8/layout/vList2"/>
    <dgm:cxn modelId="{BBDCD1CE-8F4C-4D9C-B644-496EE69F48C4}" type="presParOf" srcId="{C3DDF498-CD09-475C-845B-05BE00AB871C}" destId="{638F9039-5BC3-4B26-876F-6E9C26243D23}" srcOrd="1" destOrd="0" presId="urn:microsoft.com/office/officeart/2005/8/layout/vList2"/>
    <dgm:cxn modelId="{1FEDCF36-DF0C-4736-999A-C3F6A4123D47}" type="presParOf" srcId="{C3DDF498-CD09-475C-845B-05BE00AB871C}" destId="{49345C1C-773E-47C4-A46E-8EBE573B7A9A}" srcOrd="2" destOrd="0" presId="urn:microsoft.com/office/officeart/2005/8/layout/vList2"/>
    <dgm:cxn modelId="{4EA1C086-8012-4F46-B3A1-C93D56B27526}" type="presParOf" srcId="{C3DDF498-CD09-475C-845B-05BE00AB871C}" destId="{607D6F9A-1A1B-4FE1-8CB7-28F6AD6D1125}" srcOrd="3" destOrd="0" presId="urn:microsoft.com/office/officeart/2005/8/layout/vList2"/>
    <dgm:cxn modelId="{EE79F566-4CB7-4532-A64C-834FB8541C33}" type="presParOf" srcId="{C3DDF498-CD09-475C-845B-05BE00AB871C}" destId="{6E1817AE-6906-4F45-B36E-3470A8D9538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4DECB-BE9B-4498-8383-10FE25A0E32F}">
      <dsp:nvSpPr>
        <dsp:cNvPr id="0" name=""/>
        <dsp:cNvSpPr/>
      </dsp:nvSpPr>
      <dsp:spPr>
        <a:xfrm>
          <a:off x="0" y="197535"/>
          <a:ext cx="7012370" cy="136890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t>Introduction </a:t>
          </a:r>
          <a:endParaRPr lang="en-US" sz="3600" kern="1200" dirty="0"/>
        </a:p>
      </dsp:txBody>
      <dsp:txXfrm>
        <a:off x="66824" y="264359"/>
        <a:ext cx="6878722" cy="1235252"/>
      </dsp:txXfrm>
    </dsp:sp>
    <dsp:sp modelId="{49345C1C-773E-47C4-A46E-8EBE573B7A9A}">
      <dsp:nvSpPr>
        <dsp:cNvPr id="0" name=""/>
        <dsp:cNvSpPr/>
      </dsp:nvSpPr>
      <dsp:spPr>
        <a:xfrm>
          <a:off x="0" y="1670115"/>
          <a:ext cx="7012370" cy="1368900"/>
        </a:xfrm>
        <a:prstGeom prst="roundRect">
          <a:avLst/>
        </a:prstGeom>
        <a:gradFill rotWithShape="0">
          <a:gsLst>
            <a:gs pos="0">
              <a:schemeClr val="accent2">
                <a:hueOff val="453597"/>
                <a:satOff val="-6894"/>
                <a:lumOff val="6078"/>
                <a:alphaOff val="0"/>
                <a:tint val="98000"/>
                <a:lumMod val="110000"/>
              </a:schemeClr>
            </a:gs>
            <a:gs pos="84000">
              <a:schemeClr val="accent2">
                <a:hueOff val="453597"/>
                <a:satOff val="-6894"/>
                <a:lumOff val="607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latin typeface="Gill Sans MT" panose="020B0502020104020203"/>
            </a:rPr>
            <a:t>Machine</a:t>
          </a:r>
          <a:r>
            <a:rPr lang="fr-FR" sz="3600" kern="1200" dirty="0"/>
            <a:t> à vecteurs de support</a:t>
          </a:r>
          <a:endParaRPr lang="en-US" sz="3600" kern="1200" dirty="0"/>
        </a:p>
      </dsp:txBody>
      <dsp:txXfrm>
        <a:off x="66824" y="1736939"/>
        <a:ext cx="6878722" cy="1235252"/>
      </dsp:txXfrm>
    </dsp:sp>
    <dsp:sp modelId="{6E1817AE-6906-4F45-B36E-3470A8D95384}">
      <dsp:nvSpPr>
        <dsp:cNvPr id="0" name=""/>
        <dsp:cNvSpPr/>
      </dsp:nvSpPr>
      <dsp:spPr>
        <a:xfrm>
          <a:off x="0" y="3142695"/>
          <a:ext cx="7012370" cy="1368900"/>
        </a:xfrm>
        <a:prstGeom prst="roundRect">
          <a:avLst/>
        </a:prstGeom>
        <a:gradFill rotWithShape="0">
          <a:gsLst>
            <a:gs pos="0">
              <a:schemeClr val="accent2">
                <a:hueOff val="907195"/>
                <a:satOff val="-13789"/>
                <a:lumOff val="12157"/>
                <a:alphaOff val="0"/>
                <a:tint val="98000"/>
                <a:lumMod val="110000"/>
              </a:schemeClr>
            </a:gs>
            <a:gs pos="84000">
              <a:schemeClr val="accent2">
                <a:hueOff val="907195"/>
                <a:satOff val="-13789"/>
                <a:lumOff val="1215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fr-FR" sz="3600" kern="1200" dirty="0"/>
            <a:t>Analyse en composantes principales du noyau</a:t>
          </a:r>
          <a:r>
            <a:rPr lang="fr-FR" sz="3600" kern="1200" dirty="0">
              <a:latin typeface="Gill Sans MT" panose="020B0502020104020203"/>
            </a:rPr>
            <a:t> (Kernel PCA)</a:t>
          </a:r>
        </a:p>
      </dsp:txBody>
      <dsp:txXfrm>
        <a:off x="66824" y="3209519"/>
        <a:ext cx="6878722" cy="12352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0E9DDD4-B632-4A6E-89B7-540303AB6B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600AA03-9C57-4522-9E08-7A04444D6D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656855-1B02-4E55-83A8-F8D4BBEC23A9}" type="datetime1">
              <a:rPr lang="fr-FR" smtClean="0"/>
              <a:t>14/12/2021</a:t>
            </a:fld>
            <a:endParaRPr lang="fr-FR"/>
          </a:p>
        </p:txBody>
      </p:sp>
      <p:sp>
        <p:nvSpPr>
          <p:cNvPr id="4" name="Espace réservé du pied de page 3">
            <a:extLst>
              <a:ext uri="{FF2B5EF4-FFF2-40B4-BE49-F238E27FC236}">
                <a16:creationId xmlns:a16="http://schemas.microsoft.com/office/drawing/2014/main" id="{8C62A339-6569-4F42-8260-3E9A3E440B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625E001-05F6-4901-85D9-1340C042CC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037ED2-ABFF-40E7-87F6-4951D0CFCF9F}" type="slidenum">
              <a:rPr lang="fr-FR" smtClean="0"/>
              <a:t>‹N°›</a:t>
            </a:fld>
            <a:endParaRPr lang="fr-FR"/>
          </a:p>
        </p:txBody>
      </p:sp>
    </p:spTree>
    <p:extLst>
      <p:ext uri="{BB962C8B-B14F-4D97-AF65-F5344CB8AC3E}">
        <p14:creationId xmlns:p14="http://schemas.microsoft.com/office/powerpoint/2010/main" val="14646539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9E69A-8DA8-4A6A-BD94-87A073E32E19}" type="datetime1">
              <a:rPr lang="fr-FR" smtClean="0"/>
              <a:pPr/>
              <a:t>14/12/2021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50BBE-4D3A-4976-9893-2ACFEDDEB86F}" type="slidenum">
              <a:rPr lang="fr-FR" smtClean="0"/>
              <a:t>‹N°›</a:t>
            </a:fld>
            <a:endParaRPr lang="fr-FR" dirty="0"/>
          </a:p>
        </p:txBody>
      </p:sp>
    </p:spTree>
    <p:extLst>
      <p:ext uri="{BB962C8B-B14F-4D97-AF65-F5344CB8AC3E}">
        <p14:creationId xmlns:p14="http://schemas.microsoft.com/office/powerpoint/2010/main" val="41157604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21250BBE-4D3A-4976-9893-2ACFEDDEB86F}" type="slidenum">
              <a:rPr lang="fr-FR" smtClean="0"/>
              <a:t>1</a:t>
            </a:fld>
            <a:endParaRPr lang="fr-FR"/>
          </a:p>
        </p:txBody>
      </p:sp>
    </p:spTree>
    <p:extLst>
      <p:ext uri="{BB962C8B-B14F-4D97-AF65-F5344CB8AC3E}">
        <p14:creationId xmlns:p14="http://schemas.microsoft.com/office/powerpoint/2010/main" val="338919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4279353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774431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43724357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121266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2607457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985315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9979849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411554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7397567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0159129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001367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12/14/2021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3292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aionlinecourse.com/tutorial/machine-learning/kernel-pca-in-python" TargetMode="External"/><Relationship Id="rId3" Type="http://schemas.openxmlformats.org/officeDocument/2006/relationships/hyperlink" Target="https://www.datacamp.com/community/tutorials/svm-classification-scikit-learn-python" TargetMode="External"/><Relationship Id="rId7" Type="http://schemas.openxmlformats.org/officeDocument/2006/relationships/hyperlink" Target="https://thecleverprogrammer.com/2021/05/17/kernel-pca-in-machine-learning/" TargetMode="External"/><Relationship Id="rId2" Type="http://schemas.openxmlformats.org/officeDocument/2006/relationships/hyperlink" Target="https://www.javatpoint.com/machine-learning-support-vector-machine-algorithm" TargetMode="External"/><Relationship Id="rId1" Type="http://schemas.openxmlformats.org/officeDocument/2006/relationships/slideLayout" Target="../slideLayouts/slideLayout2.xml"/><Relationship Id="rId6" Type="http://schemas.openxmlformats.org/officeDocument/2006/relationships/hyperlink" Target="https://openclassrooms.com/fr/courses/4379436-explorez-vos-donnees-avec-des-algorithmes-non-supervises/4379521-utilisez-une-acp-avec-un-noyau" TargetMode="External"/><Relationship Id="rId5" Type="http://schemas.openxmlformats.org/officeDocument/2006/relationships/hyperlink" Target="https://iq.opengenus.org/kernal-principal-component-analysis/" TargetMode="External"/><Relationship Id="rId4" Type="http://schemas.openxmlformats.org/officeDocument/2006/relationships/hyperlink" Target="https://www.analyticsvidhya.com/blog/2021/10/support-vector-machinessvm-a-complete-guide-for-beginners/" TargetMode="External"/><Relationship Id="rId9" Type="http://schemas.openxmlformats.org/officeDocument/2006/relationships/hyperlink" Target="https://analyticsinsights.io/les-svm-support-vector-machin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aspirant.com/supervised-and-unsupervised-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93481" y="1143334"/>
            <a:ext cx="10993549" cy="1475013"/>
          </a:xfrm>
        </p:spPr>
        <p:txBody>
          <a:bodyPr rtlCol="0">
            <a:normAutofit/>
          </a:bodyPr>
          <a:lstStyle/>
          <a:p>
            <a:pPr algn="ctr"/>
            <a:r>
              <a:rPr lang="fr-FR" sz="3200"/>
              <a:t>Les algorithmes de machine learning : </a:t>
            </a:r>
            <a:br>
              <a:rPr lang="fr-FR" sz="3200" dirty="0"/>
            </a:br>
            <a:r>
              <a:rPr lang="fr-FR" sz="3200"/>
              <a:t>SVM &amp;&amp;  KPCA </a:t>
            </a:r>
            <a:endParaRPr lang="fr-FR"/>
          </a:p>
        </p:txBody>
      </p:sp>
      <p:sp>
        <p:nvSpPr>
          <p:cNvPr id="3" name="Sous-titre 2"/>
          <p:cNvSpPr>
            <a:spLocks noGrp="1"/>
          </p:cNvSpPr>
          <p:nvPr>
            <p:ph type="subTitle" idx="1"/>
          </p:nvPr>
        </p:nvSpPr>
        <p:spPr>
          <a:xfrm>
            <a:off x="1761065" y="4056316"/>
            <a:ext cx="10993546" cy="1659579"/>
          </a:xfrm>
        </p:spPr>
        <p:txBody>
          <a:bodyPr rtlCol="0">
            <a:normAutofit fontScale="70000" lnSpcReduction="20000"/>
          </a:bodyPr>
          <a:lstStyle/>
          <a:p>
            <a:r>
              <a:rPr lang="fr-FR" dirty="0"/>
              <a:t>                                                                                 </a:t>
            </a:r>
            <a:r>
              <a:rPr lang="fr-FR" sz="1900" b="1" i="1" dirty="0"/>
              <a:t>             Présenté par :</a:t>
            </a:r>
          </a:p>
          <a:p>
            <a:r>
              <a:rPr lang="fr-FR" dirty="0"/>
              <a:t>                                                                                                    Leila </a:t>
            </a:r>
            <a:r>
              <a:rPr lang="fr-FR" dirty="0" err="1"/>
              <a:t>Essebtari</a:t>
            </a:r>
            <a:endParaRPr lang="fr-FR" dirty="0"/>
          </a:p>
          <a:p>
            <a:endParaRPr lang="fr-FR" dirty="0"/>
          </a:p>
          <a:p>
            <a:r>
              <a:rPr lang="fr-FR" sz="1800" b="1" i="1" dirty="0"/>
              <a:t>                                                                                  Encadré par</a:t>
            </a:r>
            <a:r>
              <a:rPr lang="fr-FR" dirty="0"/>
              <a:t> :</a:t>
            </a:r>
          </a:p>
          <a:p>
            <a:endParaRPr lang="fr-FR" dirty="0"/>
          </a:p>
          <a:p>
            <a:r>
              <a:rPr lang="fr-FR" b="1" dirty="0"/>
              <a:t>                                                                                          </a:t>
            </a:r>
            <a:r>
              <a:rPr lang="fr-FR" dirty="0"/>
              <a:t> Pr.  ABDELHAK MAHMOUDI</a:t>
            </a:r>
          </a:p>
          <a:p>
            <a:endParaRPr lang="fr-FR" dirty="0"/>
          </a:p>
        </p:txBody>
      </p:sp>
      <p:sp>
        <p:nvSpPr>
          <p:cNvPr id="4" name="Espace réservé du numéro de diapositive 3">
            <a:extLst>
              <a:ext uri="{FF2B5EF4-FFF2-40B4-BE49-F238E27FC236}">
                <a16:creationId xmlns:a16="http://schemas.microsoft.com/office/drawing/2014/main" id="{797E72AE-282E-4C52-880E-FA9F7FF4642A}"/>
              </a:ext>
            </a:extLst>
          </p:cNvPr>
          <p:cNvSpPr>
            <a:spLocks noGrp="1"/>
          </p:cNvSpPr>
          <p:nvPr>
            <p:ph type="sldNum" sz="quarter" idx="12"/>
          </p:nvPr>
        </p:nvSpPr>
        <p:spPr/>
        <p:txBody>
          <a:bodyPr/>
          <a:lstStyle/>
          <a:p>
            <a:fld id="{D57F1E4F-1CFF-5643-939E-217C01CDF565}" type="slidenum">
              <a:rPr lang="en-US" dirty="0"/>
              <a:pPr/>
              <a:t>1</a:t>
            </a:fld>
            <a:endParaRPr lang="fr-FR"/>
          </a:p>
        </p:txBody>
      </p:sp>
    </p:spTree>
    <p:extLst>
      <p:ext uri="{BB962C8B-B14F-4D97-AF65-F5344CB8AC3E}">
        <p14:creationId xmlns:p14="http://schemas.microsoft.com/office/powerpoint/2010/main" val="4015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2B3710-EF75-4BC0-9170-A08D3784F86B}"/>
              </a:ext>
            </a:extLst>
          </p:cNvPr>
          <p:cNvSpPr>
            <a:spLocks noGrp="1"/>
          </p:cNvSpPr>
          <p:nvPr>
            <p:ph type="title"/>
          </p:nvPr>
        </p:nvSpPr>
        <p:spPr/>
        <p:txBody>
          <a:bodyPr>
            <a:normAutofit fontScale="90000"/>
          </a:bodyPr>
          <a:lstStyle/>
          <a:p>
            <a:br>
              <a:rPr lang="fr-FR" b="1" dirty="0"/>
            </a:br>
            <a:r>
              <a:rPr lang="fr-FR" b="1"/>
              <a:t>PARAMÈTRES DE RÉGLAGE UTILISÉS AVEC UN NOYAU DANS SVM:</a:t>
            </a:r>
            <a:endParaRPr lang="fr-FR"/>
          </a:p>
          <a:p>
            <a:endParaRPr lang="fr-FR" dirty="0"/>
          </a:p>
        </p:txBody>
      </p:sp>
      <p:sp>
        <p:nvSpPr>
          <p:cNvPr id="3" name="Espace réservé du contenu 2">
            <a:extLst>
              <a:ext uri="{FF2B5EF4-FFF2-40B4-BE49-F238E27FC236}">
                <a16:creationId xmlns:a16="http://schemas.microsoft.com/office/drawing/2014/main" id="{A577A5B5-BDE0-4B8B-85E2-CD68F7F42956}"/>
              </a:ext>
            </a:extLst>
          </p:cNvPr>
          <p:cNvSpPr>
            <a:spLocks noGrp="1"/>
          </p:cNvSpPr>
          <p:nvPr>
            <p:ph idx="1"/>
          </p:nvPr>
        </p:nvSpPr>
        <p:spPr>
          <a:xfrm>
            <a:off x="581192" y="2536915"/>
            <a:ext cx="11029615" cy="3678303"/>
          </a:xfrm>
        </p:spPr>
        <p:txBody>
          <a:bodyPr/>
          <a:lstStyle/>
          <a:p>
            <a:pPr marL="305435" indent="-305435"/>
            <a:r>
              <a:rPr lang="fr-FR">
                <a:ea typeface="+mn-lt"/>
                <a:cs typeface="+mn-lt"/>
              </a:rPr>
              <a:t>Il existe deux autres paramètres de réglage utilisés avec le noyau dans un algorithme SVM : la régularisation C et le gamma.</a:t>
            </a:r>
          </a:p>
          <a:p>
            <a:pPr marL="305435" indent="-305435"/>
            <a:endParaRPr lang="fr-FR" dirty="0">
              <a:ea typeface="+mn-lt"/>
              <a:cs typeface="+mn-lt"/>
            </a:endParaRPr>
          </a:p>
          <a:p>
            <a:pPr marL="305435" indent="-305435" algn="just">
              <a:buFont typeface="Wingdings" panose="05020102010507070707" pitchFamily="18" charset="2"/>
              <a:buChar char="Ø"/>
            </a:pPr>
            <a:r>
              <a:rPr lang="fr-FR" b="1">
                <a:ea typeface="+mn-lt"/>
                <a:cs typeface="+mn-lt"/>
              </a:rPr>
              <a:t>Régularisation C</a:t>
            </a:r>
            <a:r>
              <a:rPr lang="fr-FR">
                <a:ea typeface="+mn-lt"/>
                <a:cs typeface="+mn-lt"/>
              </a:rPr>
              <a:t> : </a:t>
            </a:r>
            <a:r>
              <a:rPr lang="fr-FR" dirty="0">
                <a:ea typeface="+mn-lt"/>
                <a:cs typeface="+mn-lt"/>
              </a:rPr>
              <a:t> </a:t>
            </a:r>
            <a:r>
              <a:rPr lang="fr-FR">
                <a:ea typeface="+mn-lt"/>
                <a:cs typeface="+mn-lt"/>
              </a:rPr>
              <a:t>le paramètre de pénalité, qui représente une mauvaise classification ou un terme d'erreur. Le terme de mauvaise classification ou d'erreur indique à l'optimisation SVM combien d'erreur est supportable. Une valeur plus élevée conduit à une classification erronée plus petite, résultant en un hyperplan à faible marge. Au contraire, une valeur plus petite conduit à une classification erronée plus élevée et à un hyperplan à marge élevée.</a:t>
            </a:r>
            <a:endParaRPr lang="fr-FR" dirty="0"/>
          </a:p>
          <a:p>
            <a:pPr marL="305435" indent="-305435" algn="just">
              <a:buFont typeface="Wingdings" panose="05020102010507070707" pitchFamily="18" charset="2"/>
              <a:buChar char="Ø"/>
            </a:pPr>
            <a:endParaRPr lang="fr-FR" dirty="0">
              <a:ea typeface="+mn-lt"/>
              <a:cs typeface="+mn-lt"/>
            </a:endParaRPr>
          </a:p>
          <a:p>
            <a:pPr marL="305435" indent="-305435" algn="just">
              <a:buFont typeface="Wingdings" panose="05020102010507070707" pitchFamily="18" charset="2"/>
              <a:buChar char="Ø"/>
            </a:pPr>
            <a:r>
              <a:rPr lang="fr-FR" b="1">
                <a:ea typeface="+mn-lt"/>
                <a:cs typeface="+mn-lt"/>
              </a:rPr>
              <a:t>Gamma</a:t>
            </a:r>
            <a:r>
              <a:rPr lang="fr-FR">
                <a:ea typeface="+mn-lt"/>
                <a:cs typeface="+mn-lt"/>
              </a:rPr>
              <a:t> : des valeurs plus élevées permettent au SVM de ne considérer que les vecteurs de support proches pour créer un hyperplan, et des valeurs plus faibles prennent en compte même les vecteurs éloignés.</a:t>
            </a:r>
            <a:endParaRPr lang="fr-FR" dirty="0"/>
          </a:p>
          <a:p>
            <a:pPr marL="305435" indent="-305435" algn="just"/>
            <a:endParaRPr lang="fr-FR" dirty="0"/>
          </a:p>
          <a:p>
            <a:pPr marL="305435" indent="-305435"/>
            <a:endParaRPr lang="fr-FR" dirty="0"/>
          </a:p>
        </p:txBody>
      </p:sp>
      <p:sp>
        <p:nvSpPr>
          <p:cNvPr id="4" name="Espace réservé du numéro de diapositive 3">
            <a:extLst>
              <a:ext uri="{FF2B5EF4-FFF2-40B4-BE49-F238E27FC236}">
                <a16:creationId xmlns:a16="http://schemas.microsoft.com/office/drawing/2014/main" id="{AEB549EB-ED5F-4A75-B196-8DFEF2BFB50E}"/>
              </a:ext>
            </a:extLst>
          </p:cNvPr>
          <p:cNvSpPr>
            <a:spLocks noGrp="1"/>
          </p:cNvSpPr>
          <p:nvPr>
            <p:ph type="sldNum" sz="quarter" idx="12"/>
          </p:nvPr>
        </p:nvSpPr>
        <p:spPr/>
        <p:txBody>
          <a:bodyPr/>
          <a:lstStyle/>
          <a:p>
            <a:fld id="{D57F1E4F-1CFF-5643-939E-217C01CDF565}" type="slidenum">
              <a:rPr lang="en-US" dirty="0"/>
              <a:pPr/>
              <a:t>10</a:t>
            </a:fld>
            <a:endParaRPr lang="fr-FR"/>
          </a:p>
        </p:txBody>
      </p:sp>
    </p:spTree>
    <p:extLst>
      <p:ext uri="{BB962C8B-B14F-4D97-AF65-F5344CB8AC3E}">
        <p14:creationId xmlns:p14="http://schemas.microsoft.com/office/powerpoint/2010/main" val="56311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A181AD-765A-43F0-9DBA-84F343818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16EC6B-AF43-449D-9F6A-153BF8C80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1BB0FFAD-AC78-43CE-BC52-74B62BEA54DB}"/>
              </a:ext>
            </a:extLst>
          </p:cNvPr>
          <p:cNvSpPr>
            <a:spLocks noGrp="1"/>
          </p:cNvSpPr>
          <p:nvPr>
            <p:ph type="title"/>
          </p:nvPr>
        </p:nvSpPr>
        <p:spPr>
          <a:xfrm>
            <a:off x="4401850" y="702156"/>
            <a:ext cx="7208958" cy="1013800"/>
          </a:xfrm>
        </p:spPr>
        <p:txBody>
          <a:bodyPr>
            <a:normAutofit/>
          </a:bodyPr>
          <a:lstStyle/>
          <a:p>
            <a:r>
              <a:rPr lang="fr-FR" b="1" dirty="0">
                <a:ea typeface="+mj-lt"/>
                <a:cs typeface="+mj-lt"/>
              </a:rPr>
              <a:t>Analyse en composantes principales (ACP): Rappel</a:t>
            </a:r>
            <a:endParaRPr lang="fr-FR" dirty="0"/>
          </a:p>
        </p:txBody>
      </p:sp>
      <p:sp>
        <p:nvSpPr>
          <p:cNvPr id="14" name="Rectangle 13">
            <a:extLst>
              <a:ext uri="{FF2B5EF4-FFF2-40B4-BE49-F238E27FC236}">
                <a16:creationId xmlns:a16="http://schemas.microsoft.com/office/drawing/2014/main" id="{A530051A-59CB-4ACF-BCD6-37A2C139A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5" name="Image 5">
            <a:extLst>
              <a:ext uri="{FF2B5EF4-FFF2-40B4-BE49-F238E27FC236}">
                <a16:creationId xmlns:a16="http://schemas.microsoft.com/office/drawing/2014/main" id="{72894349-7975-4699-A451-DDC014D85F1F}"/>
              </a:ext>
            </a:extLst>
          </p:cNvPr>
          <p:cNvPicPr>
            <a:picLocks noChangeAspect="1"/>
          </p:cNvPicPr>
          <p:nvPr/>
        </p:nvPicPr>
        <p:blipFill>
          <a:blip r:embed="rId2"/>
          <a:stretch>
            <a:fillRect/>
          </a:stretch>
        </p:blipFill>
        <p:spPr>
          <a:xfrm>
            <a:off x="815547" y="2212914"/>
            <a:ext cx="2845090" cy="2493955"/>
          </a:xfrm>
          <a:prstGeom prst="rect">
            <a:avLst/>
          </a:prstGeom>
        </p:spPr>
      </p:pic>
      <p:sp>
        <p:nvSpPr>
          <p:cNvPr id="3" name="Espace réservé du contenu 2">
            <a:extLst>
              <a:ext uri="{FF2B5EF4-FFF2-40B4-BE49-F238E27FC236}">
                <a16:creationId xmlns:a16="http://schemas.microsoft.com/office/drawing/2014/main" id="{785788BF-9B84-4576-91E3-BEF57705DDC3}"/>
              </a:ext>
            </a:extLst>
          </p:cNvPr>
          <p:cNvSpPr>
            <a:spLocks noGrp="1"/>
          </p:cNvSpPr>
          <p:nvPr>
            <p:ph idx="1"/>
          </p:nvPr>
        </p:nvSpPr>
        <p:spPr>
          <a:xfrm>
            <a:off x="4401849" y="2180496"/>
            <a:ext cx="7208957" cy="4045683"/>
          </a:xfrm>
        </p:spPr>
        <p:txBody>
          <a:bodyPr>
            <a:normAutofit/>
          </a:bodyPr>
          <a:lstStyle/>
          <a:p>
            <a:pPr marL="305435" indent="-305435">
              <a:lnSpc>
                <a:spcPct val="90000"/>
              </a:lnSpc>
            </a:pPr>
            <a:r>
              <a:rPr lang="fr-FR" sz="1400">
                <a:ea typeface="+mn-lt"/>
                <a:cs typeface="+mn-lt"/>
              </a:rPr>
              <a:t>L’</a:t>
            </a:r>
            <a:r>
              <a:rPr lang="fr-FR" sz="1400" b="1">
                <a:ea typeface="+mn-lt"/>
                <a:cs typeface="+mn-lt"/>
              </a:rPr>
              <a:t>ACP</a:t>
            </a:r>
            <a:r>
              <a:rPr lang="fr-FR" sz="1400">
                <a:ea typeface="+mn-lt"/>
                <a:cs typeface="+mn-lt"/>
              </a:rPr>
              <a:t> est une méthode d' apprentissage automatique non supervisé bien connue de réduction de dimension qui  permet de transformer des variables très corrélées en nouvelles variables décorrélées les unes des autres tout en conservant autant d'informations que possible. </a:t>
            </a:r>
          </a:p>
          <a:p>
            <a:pPr marL="0" indent="0">
              <a:lnSpc>
                <a:spcPct val="90000"/>
              </a:lnSpc>
              <a:buNone/>
            </a:pPr>
            <a:endParaRPr lang="fr-FR" sz="1400">
              <a:ea typeface="+mn-lt"/>
              <a:cs typeface="+mn-lt"/>
            </a:endParaRPr>
          </a:p>
          <a:p>
            <a:pPr marL="305435" indent="-305435">
              <a:lnSpc>
                <a:spcPct val="90000"/>
              </a:lnSpc>
            </a:pPr>
            <a:r>
              <a:rPr lang="fr-FR" sz="1400" b="1">
                <a:ea typeface="+mn-lt"/>
                <a:cs typeface="+mn-lt"/>
              </a:rPr>
              <a:t>Le principe de l'ACP est simple</a:t>
            </a:r>
            <a:r>
              <a:rPr lang="fr-FR" sz="1400">
                <a:ea typeface="+mn-lt"/>
                <a:cs typeface="+mn-lt"/>
              </a:rPr>
              <a:t> : Il s’agit en fait de résumer l’information qui est contenue dans une large base de données en un certain nombre de variables synthétiques appelées : Composantes principales.  L’idée est ensuite de pouvoir projeter ces données sur ces composantes principales afin d’avoir une représentation simple de nos données.</a:t>
            </a:r>
            <a:endParaRPr lang="fr-FR" sz="1400"/>
          </a:p>
          <a:p>
            <a:pPr marL="305435" indent="-305435">
              <a:lnSpc>
                <a:spcPct val="90000"/>
              </a:lnSpc>
            </a:pPr>
            <a:endParaRPr lang="fr-FR" sz="1400">
              <a:ea typeface="+mn-lt"/>
              <a:cs typeface="+mn-lt"/>
            </a:endParaRPr>
          </a:p>
          <a:p>
            <a:pPr marL="305435" indent="-305435">
              <a:lnSpc>
                <a:spcPct val="90000"/>
              </a:lnSpc>
            </a:pPr>
            <a:endParaRPr lang="fr-FR" sz="1400">
              <a:ea typeface="+mn-lt"/>
              <a:cs typeface="+mn-lt"/>
            </a:endParaRPr>
          </a:p>
          <a:p>
            <a:pPr marL="305435" indent="-305435">
              <a:lnSpc>
                <a:spcPct val="90000"/>
              </a:lnSpc>
            </a:pPr>
            <a:r>
              <a:rPr lang="en-US" sz="1400">
                <a:ea typeface="+mn-lt"/>
                <a:cs typeface="+mn-lt"/>
              </a:rPr>
              <a:t>L'ACP </a:t>
            </a:r>
            <a:r>
              <a:rPr lang="en-US" sz="1400" err="1">
                <a:ea typeface="+mn-lt"/>
                <a:cs typeface="+mn-lt"/>
              </a:rPr>
              <a:t>est</a:t>
            </a:r>
            <a:r>
              <a:rPr lang="en-US" sz="1400">
                <a:ea typeface="+mn-lt"/>
                <a:cs typeface="+mn-lt"/>
              </a:rPr>
              <a:t> </a:t>
            </a:r>
            <a:r>
              <a:rPr lang="en-US" sz="1400" err="1">
                <a:ea typeface="+mn-lt"/>
                <a:cs typeface="+mn-lt"/>
              </a:rPr>
              <a:t>une</a:t>
            </a:r>
            <a:r>
              <a:rPr lang="en-US" sz="1400">
                <a:ea typeface="+mn-lt"/>
                <a:cs typeface="+mn-lt"/>
              </a:rPr>
              <a:t> </a:t>
            </a:r>
            <a:r>
              <a:rPr lang="en-US" sz="1400" err="1">
                <a:ea typeface="+mn-lt"/>
                <a:cs typeface="+mn-lt"/>
              </a:rPr>
              <a:t>méthode</a:t>
            </a:r>
            <a:r>
              <a:rPr lang="en-US" sz="1400">
                <a:ea typeface="+mn-lt"/>
                <a:cs typeface="+mn-lt"/>
              </a:rPr>
              <a:t> </a:t>
            </a:r>
            <a:r>
              <a:rPr lang="en-US" sz="1400" b="1" err="1">
                <a:ea typeface="+mn-lt"/>
                <a:cs typeface="+mn-lt"/>
              </a:rPr>
              <a:t>linéaire</a:t>
            </a:r>
            <a:r>
              <a:rPr lang="en-US" sz="1400">
                <a:ea typeface="+mn-lt"/>
                <a:cs typeface="+mn-lt"/>
              </a:rPr>
              <a:t>. Cela </a:t>
            </a:r>
            <a:r>
              <a:rPr lang="en-US" sz="1400" err="1">
                <a:ea typeface="+mn-lt"/>
                <a:cs typeface="+mn-lt"/>
              </a:rPr>
              <a:t>fonctionne</a:t>
            </a:r>
            <a:r>
              <a:rPr lang="en-US" sz="1400">
                <a:ea typeface="+mn-lt"/>
                <a:cs typeface="+mn-lt"/>
              </a:rPr>
              <a:t> très bien pour les ensembles de </a:t>
            </a:r>
            <a:r>
              <a:rPr lang="en-US" sz="1400" err="1">
                <a:ea typeface="+mn-lt"/>
                <a:cs typeface="+mn-lt"/>
              </a:rPr>
              <a:t>données</a:t>
            </a:r>
            <a:r>
              <a:rPr lang="en-US" sz="1400">
                <a:ea typeface="+mn-lt"/>
                <a:cs typeface="+mn-lt"/>
              </a:rPr>
              <a:t> </a:t>
            </a:r>
            <a:r>
              <a:rPr lang="en-US" sz="1400" err="1">
                <a:ea typeface="+mn-lt"/>
                <a:cs typeface="+mn-lt"/>
              </a:rPr>
              <a:t>séparables</a:t>
            </a:r>
            <a:r>
              <a:rPr lang="en-US" sz="1400">
                <a:ea typeface="+mn-lt"/>
                <a:cs typeface="+mn-lt"/>
              </a:rPr>
              <a:t> </a:t>
            </a:r>
            <a:r>
              <a:rPr lang="en-US" sz="1400" err="1">
                <a:ea typeface="+mn-lt"/>
                <a:cs typeface="+mn-lt"/>
              </a:rPr>
              <a:t>linéairement</a:t>
            </a:r>
            <a:r>
              <a:rPr lang="en-US" sz="1400">
                <a:ea typeface="+mn-lt"/>
                <a:cs typeface="+mn-lt"/>
              </a:rPr>
              <a:t>. </a:t>
            </a:r>
            <a:r>
              <a:rPr lang="en-US" sz="1400" err="1">
                <a:ea typeface="+mn-lt"/>
                <a:cs typeface="+mn-lt"/>
              </a:rPr>
              <a:t>Cependant</a:t>
            </a:r>
            <a:r>
              <a:rPr lang="en-US" sz="1400">
                <a:ea typeface="+mn-lt"/>
                <a:cs typeface="+mn-lt"/>
              </a:rPr>
              <a:t>, </a:t>
            </a:r>
            <a:r>
              <a:rPr lang="en-US" sz="1400" err="1">
                <a:ea typeface="+mn-lt"/>
                <a:cs typeface="+mn-lt"/>
              </a:rPr>
              <a:t>si</a:t>
            </a:r>
            <a:r>
              <a:rPr lang="en-US" sz="1400">
                <a:ea typeface="+mn-lt"/>
                <a:cs typeface="+mn-lt"/>
              </a:rPr>
              <a:t> </a:t>
            </a:r>
            <a:r>
              <a:rPr lang="en-US" sz="1400" err="1">
                <a:ea typeface="+mn-lt"/>
                <a:cs typeface="+mn-lt"/>
              </a:rPr>
              <a:t>l'ensemble</a:t>
            </a:r>
            <a:r>
              <a:rPr lang="en-US" sz="1400">
                <a:ea typeface="+mn-lt"/>
                <a:cs typeface="+mn-lt"/>
              </a:rPr>
              <a:t> de </a:t>
            </a:r>
            <a:r>
              <a:rPr lang="en-US" sz="1400" err="1">
                <a:ea typeface="+mn-lt"/>
                <a:cs typeface="+mn-lt"/>
              </a:rPr>
              <a:t>données</a:t>
            </a:r>
            <a:r>
              <a:rPr lang="en-US" sz="1400">
                <a:ea typeface="+mn-lt"/>
                <a:cs typeface="+mn-lt"/>
              </a:rPr>
              <a:t> a des relations </a:t>
            </a:r>
            <a:r>
              <a:rPr lang="en-US" sz="1400" b="1">
                <a:ea typeface="+mn-lt"/>
                <a:cs typeface="+mn-lt"/>
              </a:rPr>
              <a:t>non </a:t>
            </a:r>
            <a:r>
              <a:rPr lang="en-US" sz="1400" b="1" err="1">
                <a:ea typeface="+mn-lt"/>
                <a:cs typeface="+mn-lt"/>
              </a:rPr>
              <a:t>linéaires</a:t>
            </a:r>
            <a:r>
              <a:rPr lang="en-US" sz="1400">
                <a:ea typeface="+mn-lt"/>
                <a:cs typeface="+mn-lt"/>
              </a:rPr>
              <a:t>, il </a:t>
            </a:r>
            <a:r>
              <a:rPr lang="en-US" sz="1400" err="1">
                <a:ea typeface="+mn-lt"/>
                <a:cs typeface="+mn-lt"/>
              </a:rPr>
              <a:t>produit</a:t>
            </a:r>
            <a:r>
              <a:rPr lang="en-US" sz="1400">
                <a:ea typeface="+mn-lt"/>
                <a:cs typeface="+mn-lt"/>
              </a:rPr>
              <a:t> des </a:t>
            </a:r>
            <a:r>
              <a:rPr lang="en-US" sz="1400" err="1">
                <a:ea typeface="+mn-lt"/>
                <a:cs typeface="+mn-lt"/>
              </a:rPr>
              <a:t>résultats</a:t>
            </a:r>
            <a:r>
              <a:rPr lang="en-US" sz="1400">
                <a:ea typeface="+mn-lt"/>
                <a:cs typeface="+mn-lt"/>
              </a:rPr>
              <a:t> </a:t>
            </a:r>
            <a:r>
              <a:rPr lang="en-US" sz="1400" err="1">
                <a:ea typeface="+mn-lt"/>
                <a:cs typeface="+mn-lt"/>
              </a:rPr>
              <a:t>indésirables</a:t>
            </a:r>
            <a:r>
              <a:rPr lang="en-US" sz="1400">
                <a:ea typeface="+mn-lt"/>
                <a:cs typeface="+mn-lt"/>
              </a:rPr>
              <a:t>.</a:t>
            </a:r>
            <a:br>
              <a:rPr lang="en-US" sz="1400"/>
            </a:br>
            <a:endParaRPr lang="en-US" sz="1400"/>
          </a:p>
          <a:p>
            <a:pPr marL="305435" indent="-305435">
              <a:lnSpc>
                <a:spcPct val="90000"/>
              </a:lnSpc>
            </a:pPr>
            <a:endParaRPr lang="fr-FR" sz="1400">
              <a:ea typeface="+mn-lt"/>
              <a:cs typeface="+mn-lt"/>
            </a:endParaRPr>
          </a:p>
        </p:txBody>
      </p:sp>
      <p:sp>
        <p:nvSpPr>
          <p:cNvPr id="4" name="Espace réservé du numéro de diapositive 3">
            <a:extLst>
              <a:ext uri="{FF2B5EF4-FFF2-40B4-BE49-F238E27FC236}">
                <a16:creationId xmlns:a16="http://schemas.microsoft.com/office/drawing/2014/main" id="{3EE25FBC-0F47-4248-AA83-5BBEDE6564EE}"/>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dirty="0"/>
              <a:pPr>
                <a:spcAft>
                  <a:spcPts val="600"/>
                </a:spcAft>
              </a:pPr>
              <a:t>11</a:t>
            </a:fld>
            <a:endParaRPr lang="fr-FR"/>
          </a:p>
        </p:txBody>
      </p:sp>
      <p:sp>
        <p:nvSpPr>
          <p:cNvPr id="6" name="ZoneTexte 5">
            <a:extLst>
              <a:ext uri="{FF2B5EF4-FFF2-40B4-BE49-F238E27FC236}">
                <a16:creationId xmlns:a16="http://schemas.microsoft.com/office/drawing/2014/main" id="{9BD6E455-AB68-4CDF-95A7-7105CC9726A9}"/>
              </a:ext>
            </a:extLst>
          </p:cNvPr>
          <p:cNvSpPr txBox="1"/>
          <p:nvPr/>
        </p:nvSpPr>
        <p:spPr>
          <a:xfrm>
            <a:off x="865239" y="5203722"/>
            <a:ext cx="34314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7 </a:t>
            </a:r>
            <a:r>
              <a:rPr lang="fr-FR" dirty="0"/>
              <a:t>: projection des données sur les deux axes x_pc1 et x_pc2</a:t>
            </a:r>
          </a:p>
        </p:txBody>
      </p:sp>
    </p:spTree>
    <p:extLst>
      <p:ext uri="{BB962C8B-B14F-4D97-AF65-F5344CB8AC3E}">
        <p14:creationId xmlns:p14="http://schemas.microsoft.com/office/powerpoint/2010/main" val="351262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800930"/>
            <a:ext cx="3703320" cy="22409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2A2FA56-3AE5-44F1-8183-95FE2E46910E}"/>
              </a:ext>
            </a:extLst>
          </p:cNvPr>
          <p:cNvSpPr>
            <a:spLocks noGrp="1"/>
          </p:cNvSpPr>
          <p:nvPr>
            <p:ph type="title"/>
          </p:nvPr>
        </p:nvSpPr>
        <p:spPr>
          <a:xfrm>
            <a:off x="495931" y="1133891"/>
            <a:ext cx="4342801" cy="1461052"/>
          </a:xfrm>
        </p:spPr>
        <p:txBody>
          <a:bodyPr anchor="ctr">
            <a:normAutofit/>
          </a:bodyPr>
          <a:lstStyle/>
          <a:p>
            <a:pPr>
              <a:lnSpc>
                <a:spcPct val="90000"/>
              </a:lnSpc>
            </a:pPr>
            <a:r>
              <a:rPr lang="fr-FR" sz="1800" b="1"/>
              <a:t>Analyse en composantes principales du noyau:</a:t>
            </a:r>
            <a:endParaRPr lang="fr-FR" sz="1800"/>
          </a:p>
          <a:p>
            <a:pPr>
              <a:lnSpc>
                <a:spcPct val="90000"/>
              </a:lnSpc>
            </a:pPr>
            <a:r>
              <a:rPr lang="fr-FR" sz="1800" b="1">
                <a:ea typeface="+mj-lt"/>
                <a:cs typeface="+mj-lt"/>
              </a:rPr>
              <a:t>Kernel PCA </a:t>
            </a:r>
            <a:endParaRPr lang="fr-FR" sz="1800"/>
          </a:p>
        </p:txBody>
      </p:sp>
      <p:sp>
        <p:nvSpPr>
          <p:cNvPr id="14" name="Rectangle 13">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30A3C"/>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52A4F405-F715-4633-B1DA-E503FEB41C8F}"/>
              </a:ext>
            </a:extLst>
          </p:cNvPr>
          <p:cNvSpPr>
            <a:spLocks noGrp="1"/>
          </p:cNvSpPr>
          <p:nvPr>
            <p:ph idx="1"/>
          </p:nvPr>
        </p:nvSpPr>
        <p:spPr>
          <a:xfrm>
            <a:off x="4561870" y="800930"/>
            <a:ext cx="7183597" cy="2256390"/>
          </a:xfrm>
        </p:spPr>
        <p:txBody>
          <a:bodyPr>
            <a:normAutofit/>
          </a:bodyPr>
          <a:lstStyle/>
          <a:p>
            <a:pPr marL="305435" indent="-305435">
              <a:lnSpc>
                <a:spcPct val="90000"/>
              </a:lnSpc>
              <a:buClr>
                <a:srgbClr val="D30A3C"/>
              </a:buClr>
            </a:pPr>
            <a:r>
              <a:rPr lang="fr-FR" sz="1700" dirty="0">
                <a:ea typeface="+mn-lt"/>
                <a:cs typeface="+mn-lt"/>
              </a:rPr>
              <a:t> </a:t>
            </a:r>
            <a:r>
              <a:rPr lang="fr-FR" sz="1700" b="1" dirty="0">
                <a:ea typeface="+mn-lt"/>
                <a:cs typeface="+mn-lt"/>
              </a:rPr>
              <a:t>Kernel PCA</a:t>
            </a:r>
            <a:r>
              <a:rPr lang="fr-FR" sz="1700" dirty="0">
                <a:ea typeface="+mn-lt"/>
                <a:cs typeface="+mn-lt"/>
              </a:rPr>
              <a:t> est une variante de l'analyse en composantes principales dans laquelle nous utilisons des méthodes de "</a:t>
            </a:r>
            <a:r>
              <a:rPr lang="fr-FR" sz="1700" b="1" dirty="0">
                <a:ea typeface="+mn-lt"/>
                <a:cs typeface="+mn-lt"/>
              </a:rPr>
              <a:t>noyau"</a:t>
            </a:r>
            <a:r>
              <a:rPr lang="fr-FR" sz="1700" dirty="0">
                <a:ea typeface="+mn-lt"/>
                <a:cs typeface="+mn-lt"/>
              </a:rPr>
              <a:t> pour effectuer une analyse en composantes principales avec des ensembles de données qui ne sont pas linéairement  séparables.</a:t>
            </a:r>
          </a:p>
          <a:p>
            <a:pPr marL="305435" indent="-305435">
              <a:lnSpc>
                <a:spcPct val="90000"/>
              </a:lnSpc>
              <a:buClr>
                <a:srgbClr val="D30A3C"/>
              </a:buClr>
            </a:pPr>
            <a:r>
              <a:rPr lang="fr-FR" sz="1700" b="1" dirty="0">
                <a:ea typeface="+mn-lt"/>
                <a:cs typeface="+mn-lt"/>
              </a:rPr>
              <a:t>L'idée de KPCA </a:t>
            </a:r>
            <a:r>
              <a:rPr lang="fr-FR" sz="1700" dirty="0">
                <a:ea typeface="+mn-lt"/>
                <a:cs typeface="+mn-lt"/>
              </a:rPr>
              <a:t>repose sur l'intuition que de nombreux ensembles de données, qui ne sont pas linéairement séparables dans leur espace, peuvent être rendus linéairement séparables en les projetant dans un espace de dimension supérieure. </a:t>
            </a:r>
          </a:p>
          <a:p>
            <a:pPr marL="305435" indent="-305435">
              <a:lnSpc>
                <a:spcPct val="90000"/>
              </a:lnSpc>
              <a:buClr>
                <a:srgbClr val="D30A3C"/>
              </a:buClr>
            </a:pPr>
            <a:endParaRPr lang="fr-FR" sz="1700"/>
          </a:p>
        </p:txBody>
      </p:sp>
      <p:pic>
        <p:nvPicPr>
          <p:cNvPr id="4" name="Image 4">
            <a:extLst>
              <a:ext uri="{FF2B5EF4-FFF2-40B4-BE49-F238E27FC236}">
                <a16:creationId xmlns:a16="http://schemas.microsoft.com/office/drawing/2014/main" id="{3B025B04-D66E-4466-B6E0-DE0449FDEF3B}"/>
              </a:ext>
            </a:extLst>
          </p:cNvPr>
          <p:cNvPicPr>
            <a:picLocks noChangeAspect="1"/>
          </p:cNvPicPr>
          <p:nvPr/>
        </p:nvPicPr>
        <p:blipFill>
          <a:blip r:embed="rId2"/>
          <a:stretch>
            <a:fillRect/>
          </a:stretch>
        </p:blipFill>
        <p:spPr>
          <a:xfrm>
            <a:off x="4958548" y="2954540"/>
            <a:ext cx="3190762" cy="3305022"/>
          </a:xfrm>
          <a:prstGeom prst="rect">
            <a:avLst/>
          </a:prstGeom>
        </p:spPr>
      </p:pic>
      <p:pic>
        <p:nvPicPr>
          <p:cNvPr id="5" name="Image 5">
            <a:extLst>
              <a:ext uri="{FF2B5EF4-FFF2-40B4-BE49-F238E27FC236}">
                <a16:creationId xmlns:a16="http://schemas.microsoft.com/office/drawing/2014/main" id="{CAB9BE3A-6560-4222-9131-F4375FA8F04B}"/>
              </a:ext>
            </a:extLst>
          </p:cNvPr>
          <p:cNvPicPr>
            <a:picLocks noChangeAspect="1"/>
          </p:cNvPicPr>
          <p:nvPr/>
        </p:nvPicPr>
        <p:blipFill>
          <a:blip r:embed="rId3"/>
          <a:stretch>
            <a:fillRect/>
          </a:stretch>
        </p:blipFill>
        <p:spPr>
          <a:xfrm>
            <a:off x="8859414" y="3138895"/>
            <a:ext cx="2974199" cy="2924024"/>
          </a:xfrm>
          <a:prstGeom prst="rect">
            <a:avLst/>
          </a:prstGeom>
        </p:spPr>
      </p:pic>
      <p:sp>
        <p:nvSpPr>
          <p:cNvPr id="6" name="ZoneTexte 5">
            <a:extLst>
              <a:ext uri="{FF2B5EF4-FFF2-40B4-BE49-F238E27FC236}">
                <a16:creationId xmlns:a16="http://schemas.microsoft.com/office/drawing/2014/main" id="{B8B4DF5E-70A6-413C-8794-329EC929170A}"/>
              </a:ext>
            </a:extLst>
          </p:cNvPr>
          <p:cNvSpPr txBox="1"/>
          <p:nvPr/>
        </p:nvSpPr>
        <p:spPr>
          <a:xfrm>
            <a:off x="250723" y="4220496"/>
            <a:ext cx="4304070" cy="923330"/>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dirty="0">
                <a:ea typeface="+mn-lt"/>
                <a:cs typeface="+mn-lt"/>
              </a:rPr>
              <a:t>Figure 7</a:t>
            </a:r>
            <a:r>
              <a:rPr lang="fr-FR" dirty="0">
                <a:ea typeface="+mn-lt"/>
                <a:cs typeface="+mn-lt"/>
              </a:rPr>
              <a:t> : projection des données d'une dimension inférieure (2D) à une dimension supérieure (3D) </a:t>
            </a:r>
            <a:endParaRPr lang="fr-FR" dirty="0"/>
          </a:p>
        </p:txBody>
      </p:sp>
      <p:sp>
        <p:nvSpPr>
          <p:cNvPr id="7" name="Espace réservé du numéro de diapositive 6">
            <a:extLst>
              <a:ext uri="{FF2B5EF4-FFF2-40B4-BE49-F238E27FC236}">
                <a16:creationId xmlns:a16="http://schemas.microsoft.com/office/drawing/2014/main" id="{CA19872B-BE83-4F92-8E94-01752C7A2E2B}"/>
              </a:ext>
            </a:extLst>
          </p:cNvPr>
          <p:cNvSpPr>
            <a:spLocks noGrp="1"/>
          </p:cNvSpPr>
          <p:nvPr>
            <p:ph type="sldNum" sz="quarter" idx="12"/>
          </p:nvPr>
        </p:nvSpPr>
        <p:spPr/>
        <p:txBody>
          <a:bodyPr/>
          <a:lstStyle/>
          <a:p>
            <a:fld id="{D57F1E4F-1CFF-5643-939E-217C01CDF565}" type="slidenum">
              <a:rPr lang="en-US" dirty="0"/>
              <a:pPr/>
              <a:t>12</a:t>
            </a:fld>
            <a:endParaRPr lang="fr-FR"/>
          </a:p>
        </p:txBody>
      </p:sp>
    </p:spTree>
    <p:extLst>
      <p:ext uri="{BB962C8B-B14F-4D97-AF65-F5344CB8AC3E}">
        <p14:creationId xmlns:p14="http://schemas.microsoft.com/office/powerpoint/2010/main" val="427120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021CF-C2B4-4943-AE82-8DF82AA19C15}"/>
              </a:ext>
            </a:extLst>
          </p:cNvPr>
          <p:cNvSpPr>
            <a:spLocks noGrp="1"/>
          </p:cNvSpPr>
          <p:nvPr>
            <p:ph type="title"/>
          </p:nvPr>
        </p:nvSpPr>
        <p:spPr/>
        <p:txBody>
          <a:bodyPr/>
          <a:lstStyle/>
          <a:p>
            <a:r>
              <a:rPr lang="fr-FR" dirty="0"/>
              <a:t>Les Kernel PCA les plus utilisés</a:t>
            </a:r>
          </a:p>
        </p:txBody>
      </p:sp>
      <p:sp>
        <p:nvSpPr>
          <p:cNvPr id="3" name="Espace réservé du contenu 2">
            <a:extLst>
              <a:ext uri="{FF2B5EF4-FFF2-40B4-BE49-F238E27FC236}">
                <a16:creationId xmlns:a16="http://schemas.microsoft.com/office/drawing/2014/main" id="{0EC41DB7-1613-4497-AE8E-63916CD2C8E0}"/>
              </a:ext>
            </a:extLst>
          </p:cNvPr>
          <p:cNvSpPr>
            <a:spLocks noGrp="1"/>
          </p:cNvSpPr>
          <p:nvPr>
            <p:ph idx="1"/>
          </p:nvPr>
        </p:nvSpPr>
        <p:spPr/>
        <p:txBody>
          <a:bodyPr/>
          <a:lstStyle/>
          <a:p>
            <a:pPr marL="305435" indent="-305435"/>
            <a:r>
              <a:rPr lang="fr-FR" dirty="0">
                <a:ea typeface="+mn-lt"/>
                <a:cs typeface="+mn-lt"/>
              </a:rPr>
              <a:t>Linéaire - équivalent à une PCA classique </a:t>
            </a:r>
            <a:endParaRPr lang="fr-FR" dirty="0"/>
          </a:p>
          <a:p>
            <a:pPr marL="305435" indent="-305435"/>
            <a:r>
              <a:rPr lang="fr-FR" dirty="0">
                <a:ea typeface="+mn-lt"/>
                <a:cs typeface="+mn-lt"/>
              </a:rPr>
              <a:t>Gaussien (RBF) - le noyau gaussien RBF représente le plus utilisé </a:t>
            </a:r>
          </a:p>
          <a:p>
            <a:pPr marL="305435" indent="-305435"/>
            <a:r>
              <a:rPr lang="fr-FR" dirty="0">
                <a:ea typeface="+mn-lt"/>
                <a:cs typeface="+mn-lt"/>
              </a:rPr>
              <a:t>Polynomial</a:t>
            </a:r>
            <a:endParaRPr lang="fr-FR" dirty="0"/>
          </a:p>
          <a:p>
            <a:pPr marL="305435" indent="-305435"/>
            <a:r>
              <a:rPr lang="fr-FR" dirty="0" err="1"/>
              <a:t>Sigmoid</a:t>
            </a:r>
          </a:p>
          <a:p>
            <a:pPr marL="305435" indent="-305435"/>
            <a:r>
              <a:rPr lang="fr-FR" dirty="0" err="1"/>
              <a:t>Laplacien</a:t>
            </a:r>
            <a:endParaRPr lang="fr-FR" dirty="0"/>
          </a:p>
          <a:p>
            <a:pPr marL="305435" indent="-305435"/>
            <a:endParaRPr lang="fr-FR" dirty="0"/>
          </a:p>
          <a:p>
            <a:pPr marL="305435" indent="-305435"/>
            <a:endParaRPr lang="fr-FR" dirty="0"/>
          </a:p>
        </p:txBody>
      </p:sp>
      <p:sp>
        <p:nvSpPr>
          <p:cNvPr id="4" name="Espace réservé du numéro de diapositive 3">
            <a:extLst>
              <a:ext uri="{FF2B5EF4-FFF2-40B4-BE49-F238E27FC236}">
                <a16:creationId xmlns:a16="http://schemas.microsoft.com/office/drawing/2014/main" id="{B7C2F6EB-DD47-44B8-ABC2-3E22FC6FC5EA}"/>
              </a:ext>
            </a:extLst>
          </p:cNvPr>
          <p:cNvSpPr>
            <a:spLocks noGrp="1"/>
          </p:cNvSpPr>
          <p:nvPr>
            <p:ph type="sldNum" sz="quarter" idx="12"/>
          </p:nvPr>
        </p:nvSpPr>
        <p:spPr/>
        <p:txBody>
          <a:bodyPr/>
          <a:lstStyle/>
          <a:p>
            <a:fld id="{D57F1E4F-1CFF-5643-939E-217C01CDF565}" type="slidenum">
              <a:rPr lang="en-US" dirty="0"/>
              <a:pPr/>
              <a:t>13</a:t>
            </a:fld>
            <a:endParaRPr lang="fr-FR"/>
          </a:p>
        </p:txBody>
      </p:sp>
      <p:pic>
        <p:nvPicPr>
          <p:cNvPr id="5" name="Image 5">
            <a:extLst>
              <a:ext uri="{FF2B5EF4-FFF2-40B4-BE49-F238E27FC236}">
                <a16:creationId xmlns:a16="http://schemas.microsoft.com/office/drawing/2014/main" id="{290CA561-CD40-4195-B54A-36854DA75DF0}"/>
              </a:ext>
            </a:extLst>
          </p:cNvPr>
          <p:cNvPicPr>
            <a:picLocks noChangeAspect="1"/>
          </p:cNvPicPr>
          <p:nvPr/>
        </p:nvPicPr>
        <p:blipFill>
          <a:blip r:embed="rId2"/>
          <a:stretch>
            <a:fillRect/>
          </a:stretch>
        </p:blipFill>
        <p:spPr>
          <a:xfrm>
            <a:off x="937535" y="4748505"/>
            <a:ext cx="5852650" cy="1962631"/>
          </a:xfrm>
          <a:prstGeom prst="rect">
            <a:avLst/>
          </a:prstGeom>
        </p:spPr>
      </p:pic>
      <p:sp>
        <p:nvSpPr>
          <p:cNvPr id="7" name="ZoneTexte 6">
            <a:extLst>
              <a:ext uri="{FF2B5EF4-FFF2-40B4-BE49-F238E27FC236}">
                <a16:creationId xmlns:a16="http://schemas.microsoft.com/office/drawing/2014/main" id="{3D2F305B-C810-4B6C-A5D8-FF47D9811A0C}"/>
              </a:ext>
            </a:extLst>
          </p:cNvPr>
          <p:cNvSpPr txBox="1"/>
          <p:nvPr/>
        </p:nvSpPr>
        <p:spPr>
          <a:xfrm>
            <a:off x="7435952" y="51499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Figure 8 : Kernel PCA</a:t>
            </a:r>
          </a:p>
        </p:txBody>
      </p:sp>
    </p:spTree>
    <p:extLst>
      <p:ext uri="{BB962C8B-B14F-4D97-AF65-F5344CB8AC3E}">
        <p14:creationId xmlns:p14="http://schemas.microsoft.com/office/powerpoint/2010/main" val="210188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26A31-9E1A-4BF7-A29D-C09507891EBD}"/>
              </a:ext>
            </a:extLst>
          </p:cNvPr>
          <p:cNvSpPr>
            <a:spLocks noGrp="1"/>
          </p:cNvSpPr>
          <p:nvPr>
            <p:ph type="title"/>
          </p:nvPr>
        </p:nvSpPr>
        <p:spPr/>
        <p:txBody>
          <a:bodyPr/>
          <a:lstStyle/>
          <a:p>
            <a:r>
              <a:rPr lang="fr-FR">
                <a:ea typeface="+mj-lt"/>
                <a:cs typeface="+mj-lt"/>
              </a:rPr>
              <a:t>références</a:t>
            </a:r>
            <a:endParaRPr lang="fr-FR"/>
          </a:p>
        </p:txBody>
      </p:sp>
      <p:sp>
        <p:nvSpPr>
          <p:cNvPr id="3" name="Espace réservé du contenu 2">
            <a:extLst>
              <a:ext uri="{FF2B5EF4-FFF2-40B4-BE49-F238E27FC236}">
                <a16:creationId xmlns:a16="http://schemas.microsoft.com/office/drawing/2014/main" id="{9C758DA7-35F9-4B1C-A38E-023DCD747207}"/>
              </a:ext>
            </a:extLst>
          </p:cNvPr>
          <p:cNvSpPr>
            <a:spLocks noGrp="1"/>
          </p:cNvSpPr>
          <p:nvPr>
            <p:ph idx="1"/>
          </p:nvPr>
        </p:nvSpPr>
        <p:spPr>
          <a:xfrm>
            <a:off x="581192" y="2807303"/>
            <a:ext cx="11029615" cy="3678303"/>
          </a:xfrm>
        </p:spPr>
        <p:txBody>
          <a:bodyPr/>
          <a:lstStyle/>
          <a:p>
            <a:pPr marL="305435" indent="-305435"/>
            <a:r>
              <a:rPr lang="fr-FR" dirty="0">
                <a:ea typeface="+mn-lt"/>
                <a:cs typeface="+mn-lt"/>
                <a:hlinkClick r:id="rId2"/>
              </a:rPr>
              <a:t>https://www.javatpoint.com/machine-learning-support-vector-machine-algorithm</a:t>
            </a:r>
            <a:endParaRPr lang="fr-FR" dirty="0">
              <a:ea typeface="+mn-lt"/>
              <a:cs typeface="+mn-lt"/>
            </a:endParaRPr>
          </a:p>
          <a:p>
            <a:pPr marL="305435" indent="-305435"/>
            <a:r>
              <a:rPr lang="fr-FR" dirty="0">
                <a:ea typeface="+mn-lt"/>
                <a:cs typeface="+mn-lt"/>
                <a:hlinkClick r:id="rId3"/>
              </a:rPr>
              <a:t>https://www.datacamp.com/community/tutorials/svm-classification-scikit-learn-python</a:t>
            </a:r>
          </a:p>
          <a:p>
            <a:pPr marL="305435" indent="-305435"/>
            <a:r>
              <a:rPr lang="fr-FR" dirty="0">
                <a:ea typeface="+mn-lt"/>
                <a:cs typeface="+mn-lt"/>
                <a:hlinkClick r:id="rId4"/>
              </a:rPr>
              <a:t>https://www.analyticsvidhya.com/blog/2021/10/support-vector-machinessvm-a-complete-guide-for-beginners/</a:t>
            </a:r>
            <a:endParaRPr lang="fr-FR"/>
          </a:p>
          <a:p>
            <a:pPr marL="305435" indent="-305435"/>
            <a:r>
              <a:rPr lang="fr-FR" dirty="0">
                <a:ea typeface="+mn-lt"/>
                <a:cs typeface="+mn-lt"/>
                <a:hlinkClick r:id="rId5"/>
              </a:rPr>
              <a:t>https://iq.opengenus.org/kernal-principal-component-analysis/</a:t>
            </a:r>
            <a:endParaRPr lang="fr-FR">
              <a:ea typeface="+mn-lt"/>
              <a:cs typeface="+mn-lt"/>
            </a:endParaRPr>
          </a:p>
          <a:p>
            <a:pPr marL="305435" indent="-305435"/>
            <a:r>
              <a:rPr lang="fr-FR" dirty="0">
                <a:ea typeface="+mn-lt"/>
                <a:cs typeface="+mn-lt"/>
                <a:hlinkClick r:id="rId6"/>
              </a:rPr>
              <a:t>https://openclassrooms.com/fr/courses/4379436-explorez-vos-donnees-avec-des-algorithmes-non-supervises/4379521-utilisez-une-acp-avec-un-noyau</a:t>
            </a:r>
          </a:p>
          <a:p>
            <a:pPr marL="305435" indent="-305435"/>
            <a:r>
              <a:rPr lang="fr-FR" dirty="0">
                <a:ea typeface="+mn-lt"/>
                <a:cs typeface="+mn-lt"/>
                <a:hlinkClick r:id="rId7"/>
              </a:rPr>
              <a:t>https://thecleverprogrammer.com/2021/05/17/kernel-pca-in-machine-learning/</a:t>
            </a:r>
          </a:p>
          <a:p>
            <a:pPr marL="305435" indent="-305435"/>
            <a:r>
              <a:rPr lang="fr-FR" dirty="0">
                <a:ea typeface="+mn-lt"/>
                <a:cs typeface="+mn-lt"/>
                <a:hlinkClick r:id="rId8"/>
              </a:rPr>
              <a:t>https://www.aionlinecourse.com/tutorial/machine-learning/kernel-pca-in-python</a:t>
            </a:r>
          </a:p>
          <a:p>
            <a:pPr marL="305435" indent="-305435"/>
            <a:r>
              <a:rPr lang="fr-FR" dirty="0">
                <a:ea typeface="+mn-lt"/>
                <a:cs typeface="+mn-lt"/>
                <a:hlinkClick r:id="rId9"/>
              </a:rPr>
              <a:t>https://analyticsinsights.io/les-svm-support-vector-machine/</a:t>
            </a:r>
          </a:p>
          <a:p>
            <a:pPr marL="305435" indent="-305435"/>
            <a:endParaRPr lang="fr-FR" dirty="0">
              <a:ea typeface="+mn-lt"/>
              <a:cs typeface="+mn-lt"/>
            </a:endParaRPr>
          </a:p>
          <a:p>
            <a:pPr marL="305435" indent="-305435"/>
            <a:endParaRPr lang="fr-FR" dirty="0">
              <a:ea typeface="+mn-lt"/>
              <a:cs typeface="+mn-lt"/>
            </a:endParaRPr>
          </a:p>
        </p:txBody>
      </p:sp>
      <p:sp>
        <p:nvSpPr>
          <p:cNvPr id="4" name="Espace réservé du numéro de diapositive 3">
            <a:extLst>
              <a:ext uri="{FF2B5EF4-FFF2-40B4-BE49-F238E27FC236}">
                <a16:creationId xmlns:a16="http://schemas.microsoft.com/office/drawing/2014/main" id="{07F21493-BEE6-4B8A-95AB-B3DBCA3E308C}"/>
              </a:ext>
            </a:extLst>
          </p:cNvPr>
          <p:cNvSpPr>
            <a:spLocks noGrp="1"/>
          </p:cNvSpPr>
          <p:nvPr>
            <p:ph type="sldNum" sz="quarter" idx="12"/>
          </p:nvPr>
        </p:nvSpPr>
        <p:spPr/>
        <p:txBody>
          <a:bodyPr/>
          <a:lstStyle/>
          <a:p>
            <a:fld id="{D57F1E4F-1CFF-5643-939E-217C01CDF565}" type="slidenum">
              <a:rPr lang="en-US" dirty="0"/>
              <a:pPr/>
              <a:t>14</a:t>
            </a:fld>
            <a:endParaRPr lang="fr-FR"/>
          </a:p>
        </p:txBody>
      </p:sp>
    </p:spTree>
    <p:extLst>
      <p:ext uri="{BB962C8B-B14F-4D97-AF65-F5344CB8AC3E}">
        <p14:creationId xmlns:p14="http://schemas.microsoft.com/office/powerpoint/2010/main" val="29373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96E286F-FF60-43DE-BC6B-FBB1385B68FD}"/>
              </a:ext>
            </a:extLst>
          </p:cNvPr>
          <p:cNvSpPr>
            <a:spLocks noGrp="1"/>
          </p:cNvSpPr>
          <p:nvPr>
            <p:ph type="title"/>
          </p:nvPr>
        </p:nvSpPr>
        <p:spPr>
          <a:xfrm>
            <a:off x="746228" y="1037967"/>
            <a:ext cx="3054091" cy="4709131"/>
          </a:xfrm>
        </p:spPr>
        <p:txBody>
          <a:bodyPr anchor="ctr">
            <a:normAutofit/>
          </a:bodyPr>
          <a:lstStyle/>
          <a:p>
            <a:r>
              <a:rPr lang="fr-FR">
                <a:solidFill>
                  <a:schemeClr val="accent1"/>
                </a:solidFill>
              </a:rPr>
              <a:t>Plan :</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Espace réservé du contenu 2">
            <a:extLst>
              <a:ext uri="{FF2B5EF4-FFF2-40B4-BE49-F238E27FC236}">
                <a16:creationId xmlns:a16="http://schemas.microsoft.com/office/drawing/2014/main" id="{8F4A3D75-5399-4155-B066-41F26E437A60}"/>
              </a:ext>
            </a:extLst>
          </p:cNvPr>
          <p:cNvGraphicFramePr>
            <a:graphicFrameLocks noGrp="1"/>
          </p:cNvGraphicFramePr>
          <p:nvPr>
            <p:ph idx="1"/>
            <p:extLst>
              <p:ext uri="{D42A27DB-BD31-4B8C-83A1-F6EECF244321}">
                <p14:modId xmlns:p14="http://schemas.microsoft.com/office/powerpoint/2010/main" val="190609972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Espace réservé du numéro de diapositive 9">
            <a:extLst>
              <a:ext uri="{FF2B5EF4-FFF2-40B4-BE49-F238E27FC236}">
                <a16:creationId xmlns:a16="http://schemas.microsoft.com/office/drawing/2014/main" id="{A77177AB-A16B-4144-BC03-4B3A57E953A5}"/>
              </a:ext>
            </a:extLst>
          </p:cNvPr>
          <p:cNvSpPr>
            <a:spLocks noGrp="1"/>
          </p:cNvSpPr>
          <p:nvPr>
            <p:ph type="sldNum" sz="quarter" idx="12"/>
          </p:nvPr>
        </p:nvSpPr>
        <p:spPr/>
        <p:txBody>
          <a:bodyPr/>
          <a:lstStyle/>
          <a:p>
            <a:fld id="{D57F1E4F-1CFF-5643-939E-217C01CDF565}" type="slidenum">
              <a:rPr lang="en-US" dirty="0"/>
              <a:pPr/>
              <a:t>2</a:t>
            </a:fld>
            <a:endParaRPr lang="fr-FR"/>
          </a:p>
        </p:txBody>
      </p:sp>
    </p:spTree>
    <p:extLst>
      <p:ext uri="{BB962C8B-B14F-4D97-AF65-F5344CB8AC3E}">
        <p14:creationId xmlns:p14="http://schemas.microsoft.com/office/powerpoint/2010/main" val="25407984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94114F-A943-438D-9277-B61E3E8D61AE}"/>
              </a:ext>
            </a:extLst>
          </p:cNvPr>
          <p:cNvSpPr>
            <a:spLocks noGrp="1"/>
          </p:cNvSpPr>
          <p:nvPr>
            <p:ph type="title"/>
          </p:nvPr>
        </p:nvSpPr>
        <p:spPr/>
        <p:txBody>
          <a:bodyPr/>
          <a:lstStyle/>
          <a:p>
            <a:r>
              <a:rPr lang="fr-FR"/>
              <a:t>Introduction </a:t>
            </a:r>
          </a:p>
        </p:txBody>
      </p:sp>
      <p:sp>
        <p:nvSpPr>
          <p:cNvPr id="3" name="Espace réservé du contenu 2">
            <a:extLst>
              <a:ext uri="{FF2B5EF4-FFF2-40B4-BE49-F238E27FC236}">
                <a16:creationId xmlns:a16="http://schemas.microsoft.com/office/drawing/2014/main" id="{9C9EB85B-A7BE-48B7-9CAE-F963212ED44D}"/>
              </a:ext>
            </a:extLst>
          </p:cNvPr>
          <p:cNvSpPr>
            <a:spLocks noGrp="1"/>
          </p:cNvSpPr>
          <p:nvPr>
            <p:ph idx="1"/>
          </p:nvPr>
        </p:nvSpPr>
        <p:spPr/>
        <p:txBody>
          <a:bodyPr/>
          <a:lstStyle/>
          <a:p>
            <a:pPr marL="305435" indent="-305435" algn="just"/>
            <a:r>
              <a:rPr lang="fr-FR" sz="1600" b="1" dirty="0">
                <a:ea typeface="+mn-lt"/>
                <a:cs typeface="+mn-lt"/>
              </a:rPr>
              <a:t>L’apprentissage automatique</a:t>
            </a:r>
            <a:r>
              <a:rPr lang="fr-FR" sz="1600" dirty="0">
                <a:ea typeface="+mn-lt"/>
                <a:cs typeface="+mn-lt"/>
              </a:rPr>
              <a:t> (en anglais machine </a:t>
            </a:r>
            <a:r>
              <a:rPr lang="fr-FR" sz="1600" dirty="0" err="1">
                <a:ea typeface="+mn-lt"/>
                <a:cs typeface="+mn-lt"/>
              </a:rPr>
              <a:t>learning</a:t>
            </a:r>
            <a:r>
              <a:rPr lang="fr-FR" sz="1600" dirty="0">
                <a:ea typeface="+mn-lt"/>
                <a:cs typeface="+mn-lt"/>
              </a:rPr>
              <a:t>) ou apprentissage statistique est un champ d’étude de l’intelligence artificielle qui se fonde sur des approches mathématiques et statistiques pour donner aux ordinateurs la capacité d’« apprendre » à partir de données, c'est à-dire d’améliorer leurs performances à résoudre des tâches sans être explicitement programmés pour chacune. Plus largement, il concerne la conception, l’analyse, l’optimisation, le développement et l’implémentation de telles méthodes.</a:t>
            </a:r>
          </a:p>
          <a:p>
            <a:pPr marL="0" indent="0" algn="just">
              <a:buNone/>
            </a:pPr>
            <a:endParaRPr lang="fr-FR" sz="1600" dirty="0">
              <a:ea typeface="+mn-lt"/>
              <a:cs typeface="+mn-lt"/>
            </a:endParaRPr>
          </a:p>
          <a:p>
            <a:pPr marL="305435" indent="-305435" algn="just"/>
            <a:r>
              <a:rPr lang="fr-FR" sz="1600" dirty="0">
                <a:ea typeface="+mn-lt"/>
                <a:cs typeface="+mn-lt"/>
              </a:rPr>
              <a:t>Les types d'apprentissage automatique les plus utilisés sont : </a:t>
            </a:r>
          </a:p>
          <a:p>
            <a:pPr marL="305435" indent="-305435" algn="just"/>
            <a:endParaRPr lang="fr-FR" sz="1600" dirty="0">
              <a:ea typeface="+mn-lt"/>
              <a:cs typeface="+mn-lt"/>
            </a:endParaRPr>
          </a:p>
          <a:p>
            <a:pPr marL="305435" indent="-305435" algn="just">
              <a:buFont typeface="Wingdings" panose="05020102010507070707" pitchFamily="18" charset="2"/>
              <a:buChar char="Ø"/>
            </a:pPr>
            <a:r>
              <a:rPr lang="fr-FR" sz="1600" b="1" dirty="0">
                <a:ea typeface="+mn-lt"/>
                <a:cs typeface="+mn-lt"/>
              </a:rPr>
              <a:t>L'apprentissage supervisé </a:t>
            </a:r>
            <a:r>
              <a:rPr lang="fr-FR" sz="1600" dirty="0">
                <a:ea typeface="+mn-lt"/>
                <a:cs typeface="+mn-lt"/>
              </a:rPr>
              <a:t>: processus consistant à fournir des données d'entrée ainsi que des données de sortie correctes au modèle d'apprentissage automatique., et sur la base de ces données les machines prédisent la sortie. </a:t>
            </a:r>
          </a:p>
          <a:p>
            <a:pPr marL="305435" indent="-305435" algn="just">
              <a:buFont typeface="Wingdings" panose="05020102010507070707" pitchFamily="18" charset="2"/>
              <a:buChar char="Ø"/>
            </a:pPr>
            <a:r>
              <a:rPr lang="fr-FR" sz="1600" b="1" dirty="0"/>
              <a:t>L'apprentissage  non supervisé : </a:t>
            </a:r>
            <a:r>
              <a:rPr lang="fr-FR" sz="1600" i="1" dirty="0">
                <a:ea typeface="+mn-lt"/>
                <a:cs typeface="+mn-lt"/>
              </a:rPr>
              <a:t> </a:t>
            </a:r>
            <a:r>
              <a:rPr lang="fr-FR" sz="1600" dirty="0">
                <a:ea typeface="+mn-lt"/>
                <a:cs typeface="+mn-lt"/>
              </a:rPr>
              <a:t>type d'apprentissage automatique dans lequel les modèles sont entraînés à l'aide d'un ensemble de données non étiqueté et sont autorisés à agir sur ces données sans aucune supervision.</a:t>
            </a:r>
            <a:endParaRPr lang="fr-FR" sz="1600" dirty="0"/>
          </a:p>
        </p:txBody>
      </p:sp>
      <p:sp>
        <p:nvSpPr>
          <p:cNvPr id="4" name="Espace réservé du numéro de diapositive 3">
            <a:extLst>
              <a:ext uri="{FF2B5EF4-FFF2-40B4-BE49-F238E27FC236}">
                <a16:creationId xmlns:a16="http://schemas.microsoft.com/office/drawing/2014/main" id="{CC0602F1-E986-44B6-873A-3F96D597DF7B}"/>
              </a:ext>
            </a:extLst>
          </p:cNvPr>
          <p:cNvSpPr>
            <a:spLocks noGrp="1"/>
          </p:cNvSpPr>
          <p:nvPr>
            <p:ph type="sldNum" sz="quarter" idx="12"/>
          </p:nvPr>
        </p:nvSpPr>
        <p:spPr/>
        <p:txBody>
          <a:bodyPr/>
          <a:lstStyle/>
          <a:p>
            <a:fld id="{D57F1E4F-1CFF-5643-939E-217C01CDF565}" type="slidenum">
              <a:rPr lang="en-US" dirty="0"/>
              <a:pPr/>
              <a:t>3</a:t>
            </a:fld>
            <a:endParaRPr lang="fr-FR"/>
          </a:p>
        </p:txBody>
      </p:sp>
    </p:spTree>
    <p:extLst>
      <p:ext uri="{BB962C8B-B14F-4D97-AF65-F5344CB8AC3E}">
        <p14:creationId xmlns:p14="http://schemas.microsoft.com/office/powerpoint/2010/main" val="3002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16B45-4E1E-4731-A79C-79F6529C73E1}"/>
              </a:ext>
            </a:extLst>
          </p:cNvPr>
          <p:cNvSpPr>
            <a:spLocks noGrp="1"/>
          </p:cNvSpPr>
          <p:nvPr>
            <p:ph type="title"/>
          </p:nvPr>
        </p:nvSpPr>
        <p:spPr/>
        <p:txBody>
          <a:bodyPr/>
          <a:lstStyle/>
          <a:p>
            <a:r>
              <a:rPr lang="fr-FR"/>
              <a:t>Machine à vecteurs de support : SVM</a:t>
            </a:r>
          </a:p>
        </p:txBody>
      </p:sp>
      <p:sp>
        <p:nvSpPr>
          <p:cNvPr id="3" name="Espace réservé du contenu 2">
            <a:extLst>
              <a:ext uri="{FF2B5EF4-FFF2-40B4-BE49-F238E27FC236}">
                <a16:creationId xmlns:a16="http://schemas.microsoft.com/office/drawing/2014/main" id="{8B919A5B-93F2-4B1F-B064-E862DF9A0C48}"/>
              </a:ext>
            </a:extLst>
          </p:cNvPr>
          <p:cNvSpPr>
            <a:spLocks noGrp="1"/>
          </p:cNvSpPr>
          <p:nvPr>
            <p:ph idx="1"/>
          </p:nvPr>
        </p:nvSpPr>
        <p:spPr/>
        <p:txBody>
          <a:bodyPr>
            <a:normAutofit fontScale="85000" lnSpcReduction="10000"/>
          </a:bodyPr>
          <a:lstStyle/>
          <a:p>
            <a:pPr marL="305435" indent="-305435"/>
            <a:r>
              <a:rPr lang="fr-FR">
                <a:ea typeface="+mn-lt"/>
                <a:cs typeface="+mn-lt"/>
              </a:rPr>
              <a:t> Le machine à vecteurs de support , en abrégé SVM,  est un </a:t>
            </a:r>
            <a:r>
              <a:rPr lang="fr-FR" dirty="0">
                <a:ea typeface="+mn-lt"/>
                <a:cs typeface="+mn-lt"/>
                <a:hlinkClick r:id="rId2"/>
              </a:rPr>
              <a:t>algorithme d'apprentissage automatique supervisé</a:t>
            </a:r>
            <a:r>
              <a:rPr lang="fr-FR" dirty="0">
                <a:ea typeface="+mn-lt"/>
                <a:cs typeface="+mn-lt"/>
              </a:rPr>
              <a:t> </a:t>
            </a:r>
            <a:r>
              <a:rPr lang="fr-FR">
                <a:ea typeface="+mn-lt"/>
                <a:cs typeface="+mn-lt"/>
              </a:rPr>
              <a:t>utilisé pour les problèmes de classification ainsi que de régression. Cependant, la plupart du temps, il est préféré pour les problèmes de classification.</a:t>
            </a:r>
            <a:endParaRPr lang="fr-FR"/>
          </a:p>
          <a:p>
            <a:pPr marL="305435" indent="-305435"/>
            <a:endParaRPr lang="fr-FR" dirty="0">
              <a:ea typeface="+mn-lt"/>
              <a:cs typeface="+mn-lt"/>
            </a:endParaRPr>
          </a:p>
          <a:p>
            <a:pPr marL="305435" indent="-305435"/>
            <a:r>
              <a:rPr lang="en-US">
                <a:ea typeface="+mn-lt"/>
                <a:cs typeface="+mn-lt"/>
              </a:rPr>
              <a:t>SVM a été introduite pour la première fois dans les années 1960 et plus tard improvisée dans les années 1990.  Il était très célèbre à l'époque de leur création, et continue d'être la méthode de référence pour un algorithme hautement performant avec un peu de réglage.</a:t>
            </a:r>
            <a:endParaRPr lang="en-US" dirty="0">
              <a:ea typeface="+mn-lt"/>
              <a:cs typeface="+mn-lt"/>
            </a:endParaRPr>
          </a:p>
          <a:p>
            <a:pPr marL="0" indent="0">
              <a:buNone/>
            </a:pPr>
            <a:endParaRPr lang="en-US" dirty="0"/>
          </a:p>
          <a:p>
            <a:pPr marL="305435" indent="-305435"/>
            <a:r>
              <a:rPr lang="en-US">
                <a:ea typeface="+mn-lt"/>
                <a:cs typeface="+mn-lt"/>
              </a:rPr>
              <a:t>L'objectif de l'algorithme SVM est de créer la meilleure ligne ou limite de décision qui puisse séparer l'espace à n dimensions en classes afin que nous puissions facilement placer le nouveau point de données dans la bonne catégorie à l'avenir. Cette limite de meilleure décision est appelée </a:t>
            </a:r>
            <a:r>
              <a:rPr lang="en-US" b="1">
                <a:ea typeface="+mn-lt"/>
                <a:cs typeface="+mn-lt"/>
              </a:rPr>
              <a:t>hyperplan</a:t>
            </a:r>
            <a:r>
              <a:rPr lang="en-US">
                <a:ea typeface="+mn-lt"/>
                <a:cs typeface="+mn-lt"/>
              </a:rPr>
              <a:t>.</a:t>
            </a:r>
            <a:endParaRPr lang="en-US" dirty="0">
              <a:ea typeface="+mn-lt"/>
              <a:cs typeface="+mn-lt"/>
            </a:endParaRPr>
          </a:p>
          <a:p>
            <a:pPr marL="305435" indent="-305435"/>
            <a:endParaRPr lang="en-US" dirty="0">
              <a:ea typeface="+mn-lt"/>
              <a:cs typeface="+mn-lt"/>
            </a:endParaRPr>
          </a:p>
          <a:p>
            <a:pPr marL="305435" indent="-305435"/>
            <a:r>
              <a:rPr lang="en-US">
                <a:ea typeface="+mn-lt"/>
                <a:cs typeface="+mn-lt"/>
              </a:rPr>
              <a:t>SVM choisit les points extrêmes qui aident à créer l'hyperplan. Ces cas extrêmes sont appelés </a:t>
            </a:r>
            <a:r>
              <a:rPr lang="en-US" b="1">
                <a:ea typeface="+mn-lt"/>
                <a:cs typeface="+mn-lt"/>
              </a:rPr>
              <a:t>vecteurs de</a:t>
            </a:r>
            <a:r>
              <a:rPr lang="en-US" dirty="0">
                <a:ea typeface="+mn-lt"/>
                <a:cs typeface="+mn-lt"/>
              </a:rPr>
              <a:t> </a:t>
            </a:r>
            <a:r>
              <a:rPr lang="en-US" b="1">
                <a:ea typeface="+mn-lt"/>
                <a:cs typeface="+mn-lt"/>
              </a:rPr>
              <a:t>support</a:t>
            </a:r>
            <a:r>
              <a:rPr lang="en-US">
                <a:ea typeface="+mn-lt"/>
                <a:cs typeface="+mn-lt"/>
              </a:rPr>
              <a:t>, et donc l'algorithme est appelé machine de vecteur de support.</a:t>
            </a:r>
            <a:br>
              <a:rPr lang="en-US" dirty="0"/>
            </a:br>
            <a:endParaRPr lang="en-US"/>
          </a:p>
        </p:txBody>
      </p:sp>
      <p:sp>
        <p:nvSpPr>
          <p:cNvPr id="4" name="Espace réservé du numéro de diapositive 3">
            <a:extLst>
              <a:ext uri="{FF2B5EF4-FFF2-40B4-BE49-F238E27FC236}">
                <a16:creationId xmlns:a16="http://schemas.microsoft.com/office/drawing/2014/main" id="{586A2CA1-19D7-42D8-AE44-D5C364E1F7ED}"/>
              </a:ext>
            </a:extLst>
          </p:cNvPr>
          <p:cNvSpPr>
            <a:spLocks noGrp="1"/>
          </p:cNvSpPr>
          <p:nvPr>
            <p:ph type="sldNum" sz="quarter" idx="12"/>
          </p:nvPr>
        </p:nvSpPr>
        <p:spPr/>
        <p:txBody>
          <a:bodyPr/>
          <a:lstStyle/>
          <a:p>
            <a:fld id="{D57F1E4F-1CFF-5643-939E-217C01CDF565}" type="slidenum">
              <a:rPr lang="en-US" dirty="0"/>
              <a:pPr/>
              <a:t>4</a:t>
            </a:fld>
            <a:endParaRPr lang="fr-FR"/>
          </a:p>
        </p:txBody>
      </p:sp>
    </p:spTree>
    <p:extLst>
      <p:ext uri="{BB962C8B-B14F-4D97-AF65-F5344CB8AC3E}">
        <p14:creationId xmlns:p14="http://schemas.microsoft.com/office/powerpoint/2010/main" val="187678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1A5BBE-B344-4B69-B39E-038DE6109265}"/>
              </a:ext>
            </a:extLst>
          </p:cNvPr>
          <p:cNvSpPr>
            <a:spLocks noGrp="1"/>
          </p:cNvSpPr>
          <p:nvPr>
            <p:ph type="title"/>
          </p:nvPr>
        </p:nvSpPr>
        <p:spPr>
          <a:xfrm>
            <a:off x="691805" y="480930"/>
            <a:ext cx="11029616" cy="1013800"/>
          </a:xfrm>
        </p:spPr>
        <p:txBody>
          <a:bodyPr/>
          <a:lstStyle/>
          <a:p>
            <a:r>
              <a:rPr lang="fr-FR" sz="2400" dirty="0">
                <a:ea typeface="+mj-lt"/>
                <a:cs typeface="+mj-lt"/>
              </a:rPr>
              <a:t>Hyperplan ,vecteurs de support et marge dans l'algorithme SVM</a:t>
            </a:r>
            <a:endParaRPr lang="fr-FR" sz="2400" dirty="0"/>
          </a:p>
        </p:txBody>
      </p:sp>
      <p:sp>
        <p:nvSpPr>
          <p:cNvPr id="3" name="Espace réservé du contenu 2">
            <a:extLst>
              <a:ext uri="{FF2B5EF4-FFF2-40B4-BE49-F238E27FC236}">
                <a16:creationId xmlns:a16="http://schemas.microsoft.com/office/drawing/2014/main" id="{C235C9F1-6247-40C2-B797-6E4DDAA78C4C}"/>
              </a:ext>
            </a:extLst>
          </p:cNvPr>
          <p:cNvSpPr>
            <a:spLocks noGrp="1"/>
          </p:cNvSpPr>
          <p:nvPr>
            <p:ph idx="1"/>
          </p:nvPr>
        </p:nvSpPr>
        <p:spPr/>
        <p:txBody>
          <a:bodyPr/>
          <a:lstStyle/>
          <a:p>
            <a:pPr marL="305435" indent="-305435"/>
            <a:r>
              <a:rPr lang="fr-FR" b="1">
                <a:ea typeface="+mn-lt"/>
                <a:cs typeface="+mn-lt"/>
              </a:rPr>
              <a:t>Hyperplan</a:t>
            </a:r>
            <a:r>
              <a:rPr lang="fr-FR">
                <a:ea typeface="+mn-lt"/>
                <a:cs typeface="+mn-lt"/>
              </a:rPr>
              <a:t> : les hyperplans sont des limites de décision qui aident à séparer les points de données en différentes classes. Il crée différents côtés, et en fonction du côté où tombe le point de données nouvellement ajouté, il peut être attribué à cette classe particulière. Selon le nombre d'entités, l'hyperplan peut avoir plusieurs dimensions.</a:t>
            </a:r>
          </a:p>
          <a:p>
            <a:pPr marL="305435" indent="-305435"/>
            <a:endParaRPr lang="fr-FR" dirty="0"/>
          </a:p>
          <a:p>
            <a:pPr marL="305435" indent="-305435"/>
            <a:endParaRPr lang="fr-FR" dirty="0"/>
          </a:p>
          <a:p>
            <a:pPr marL="305435" indent="-305435"/>
            <a:endParaRPr lang="fr-FR" dirty="0"/>
          </a:p>
          <a:p>
            <a:pPr marL="305435" indent="-305435"/>
            <a:endParaRPr lang="fr-FR" b="1" dirty="0">
              <a:ea typeface="+mn-lt"/>
              <a:cs typeface="+mn-lt"/>
            </a:endParaRPr>
          </a:p>
          <a:p>
            <a:pPr marL="305435" indent="-305435"/>
            <a:r>
              <a:rPr lang="fr-FR" b="1">
                <a:ea typeface="+mn-lt"/>
                <a:cs typeface="+mn-lt"/>
              </a:rPr>
              <a:t>Vecteurs de support</a:t>
            </a:r>
            <a:r>
              <a:rPr lang="fr-FR">
                <a:ea typeface="+mn-lt"/>
                <a:cs typeface="+mn-lt"/>
              </a:rPr>
              <a:t> : ce sont les points de données extrêmes qui peuvent avoir un impact direct sur la position d'un hyperplan. Ce sont les points de données les plus proches d'un hyperplan.</a:t>
            </a:r>
            <a:endParaRPr lang="fr-FR"/>
          </a:p>
          <a:p>
            <a:pPr marL="305435" indent="-305435"/>
            <a:endParaRPr lang="fr-FR" dirty="0"/>
          </a:p>
          <a:p>
            <a:pPr marL="305435" indent="-305435"/>
            <a:endParaRPr lang="fr-FR" dirty="0"/>
          </a:p>
        </p:txBody>
      </p:sp>
      <p:pic>
        <p:nvPicPr>
          <p:cNvPr id="4" name="Image 4">
            <a:extLst>
              <a:ext uri="{FF2B5EF4-FFF2-40B4-BE49-F238E27FC236}">
                <a16:creationId xmlns:a16="http://schemas.microsoft.com/office/drawing/2014/main" id="{0BC690C4-573C-47FE-ADC4-9499DF3E77C9}"/>
              </a:ext>
            </a:extLst>
          </p:cNvPr>
          <p:cNvPicPr>
            <a:picLocks noChangeAspect="1"/>
          </p:cNvPicPr>
          <p:nvPr/>
        </p:nvPicPr>
        <p:blipFill>
          <a:blip r:embed="rId2"/>
          <a:stretch>
            <a:fillRect/>
          </a:stretch>
        </p:blipFill>
        <p:spPr>
          <a:xfrm>
            <a:off x="2807110" y="3137211"/>
            <a:ext cx="2743200" cy="1173513"/>
          </a:xfrm>
          <a:prstGeom prst="rect">
            <a:avLst/>
          </a:prstGeom>
        </p:spPr>
      </p:pic>
      <p:sp>
        <p:nvSpPr>
          <p:cNvPr id="5" name="ZoneTexte 4">
            <a:extLst>
              <a:ext uri="{FF2B5EF4-FFF2-40B4-BE49-F238E27FC236}">
                <a16:creationId xmlns:a16="http://schemas.microsoft.com/office/drawing/2014/main" id="{F8416AE3-D51A-4459-8BA7-A276A7F757F8}"/>
              </a:ext>
            </a:extLst>
          </p:cNvPr>
          <p:cNvSpPr txBox="1"/>
          <p:nvPr/>
        </p:nvSpPr>
        <p:spPr>
          <a:xfrm>
            <a:off x="6100915" y="3433914"/>
            <a:ext cx="46236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1 </a:t>
            </a:r>
            <a:r>
              <a:rPr lang="fr-FR" dirty="0"/>
              <a:t>: </a:t>
            </a:r>
            <a:r>
              <a:rPr lang="fr-FR" dirty="0">
                <a:ea typeface="+mn-lt"/>
                <a:cs typeface="+mn-lt"/>
              </a:rPr>
              <a:t>Hyperplan dans les entités 2D et 3D</a:t>
            </a:r>
            <a:endParaRPr lang="fr-FR" dirty="0"/>
          </a:p>
        </p:txBody>
      </p:sp>
      <p:pic>
        <p:nvPicPr>
          <p:cNvPr id="6" name="Image 6">
            <a:extLst>
              <a:ext uri="{FF2B5EF4-FFF2-40B4-BE49-F238E27FC236}">
                <a16:creationId xmlns:a16="http://schemas.microsoft.com/office/drawing/2014/main" id="{412872B7-8A0D-40C6-8714-2DBB9E0D2767}"/>
              </a:ext>
            </a:extLst>
          </p:cNvPr>
          <p:cNvPicPr>
            <a:picLocks noChangeAspect="1"/>
          </p:cNvPicPr>
          <p:nvPr/>
        </p:nvPicPr>
        <p:blipFill>
          <a:blip r:embed="rId3"/>
          <a:stretch>
            <a:fillRect/>
          </a:stretch>
        </p:blipFill>
        <p:spPr>
          <a:xfrm>
            <a:off x="2684207" y="5272133"/>
            <a:ext cx="2743200" cy="1524831"/>
          </a:xfrm>
          <a:prstGeom prst="rect">
            <a:avLst/>
          </a:prstGeom>
        </p:spPr>
      </p:pic>
      <p:sp>
        <p:nvSpPr>
          <p:cNvPr id="7" name="ZoneTexte 6">
            <a:extLst>
              <a:ext uri="{FF2B5EF4-FFF2-40B4-BE49-F238E27FC236}">
                <a16:creationId xmlns:a16="http://schemas.microsoft.com/office/drawing/2014/main" id="{F0513BE0-7538-47F9-B59B-E6CAFE7BBC11}"/>
              </a:ext>
            </a:extLst>
          </p:cNvPr>
          <p:cNvSpPr txBox="1"/>
          <p:nvPr/>
        </p:nvSpPr>
        <p:spPr>
          <a:xfrm>
            <a:off x="6870598" y="5727597"/>
            <a:ext cx="34806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t>Figure 2 </a:t>
            </a:r>
            <a:r>
              <a:rPr lang="fr-FR"/>
              <a:t>: </a:t>
            </a:r>
            <a:r>
              <a:rPr lang="fr-FR">
                <a:ea typeface="+mn-lt"/>
                <a:cs typeface="+mn-lt"/>
              </a:rPr>
              <a:t>Les vecteurs de support</a:t>
            </a:r>
            <a:endParaRPr lang="fr-FR" dirty="0"/>
          </a:p>
        </p:txBody>
      </p:sp>
      <p:sp>
        <p:nvSpPr>
          <p:cNvPr id="8" name="Espace réservé du numéro de diapositive 7">
            <a:extLst>
              <a:ext uri="{FF2B5EF4-FFF2-40B4-BE49-F238E27FC236}">
                <a16:creationId xmlns:a16="http://schemas.microsoft.com/office/drawing/2014/main" id="{11E6EC27-ADFF-444F-8F0B-3D338FB68584}"/>
              </a:ext>
            </a:extLst>
          </p:cNvPr>
          <p:cNvSpPr>
            <a:spLocks noGrp="1"/>
          </p:cNvSpPr>
          <p:nvPr>
            <p:ph type="sldNum" sz="quarter" idx="12"/>
          </p:nvPr>
        </p:nvSpPr>
        <p:spPr/>
        <p:txBody>
          <a:bodyPr/>
          <a:lstStyle/>
          <a:p>
            <a:fld id="{D57F1E4F-1CFF-5643-939E-217C01CDF565}" type="slidenum">
              <a:rPr lang="en-US" dirty="0"/>
              <a:pPr/>
              <a:t>5</a:t>
            </a:fld>
            <a:endParaRPr lang="fr-FR"/>
          </a:p>
        </p:txBody>
      </p:sp>
    </p:spTree>
    <p:extLst>
      <p:ext uri="{BB962C8B-B14F-4D97-AF65-F5344CB8AC3E}">
        <p14:creationId xmlns:p14="http://schemas.microsoft.com/office/powerpoint/2010/main" val="215184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E8166-5772-493D-B556-6682F42CB398}"/>
              </a:ext>
            </a:extLst>
          </p:cNvPr>
          <p:cNvSpPr>
            <a:spLocks noGrp="1"/>
          </p:cNvSpPr>
          <p:nvPr>
            <p:ph type="title"/>
          </p:nvPr>
        </p:nvSpPr>
        <p:spPr>
          <a:xfrm>
            <a:off x="581192" y="505511"/>
            <a:ext cx="11029616" cy="1013800"/>
          </a:xfrm>
        </p:spPr>
        <p:txBody>
          <a:bodyPr/>
          <a:lstStyle/>
          <a:p>
            <a:r>
              <a:rPr lang="fr-FR" sz="2400" dirty="0"/>
              <a:t>HYPERPLAN ,VECTEURS DE SUPPORT ET MARGE  dans l'algorithme SVM </a:t>
            </a:r>
          </a:p>
        </p:txBody>
      </p:sp>
      <p:sp>
        <p:nvSpPr>
          <p:cNvPr id="3" name="Espace réservé du contenu 2">
            <a:extLst>
              <a:ext uri="{FF2B5EF4-FFF2-40B4-BE49-F238E27FC236}">
                <a16:creationId xmlns:a16="http://schemas.microsoft.com/office/drawing/2014/main" id="{E449CC18-FA51-43DF-959C-CC54F2F5C382}"/>
              </a:ext>
            </a:extLst>
          </p:cNvPr>
          <p:cNvSpPr>
            <a:spLocks noGrp="1"/>
          </p:cNvSpPr>
          <p:nvPr>
            <p:ph idx="1"/>
          </p:nvPr>
        </p:nvSpPr>
        <p:spPr/>
        <p:txBody>
          <a:bodyPr/>
          <a:lstStyle/>
          <a:p>
            <a:pPr marL="305435" indent="-305435" algn="just"/>
            <a:r>
              <a:rPr lang="fr-FR" b="1">
                <a:ea typeface="+mn-lt"/>
                <a:cs typeface="+mn-lt"/>
              </a:rPr>
              <a:t>Marge</a:t>
            </a:r>
            <a:r>
              <a:rPr lang="fr-FR">
                <a:ea typeface="+mn-lt"/>
                <a:cs typeface="+mn-lt"/>
              </a:rPr>
              <a:t> : C'est l'écart entre les vecteurs supports et l'hyperplan. Il peut y avoir plusieurs hyperplans, mais l'objectif de l'algorithme SVM est de sélectionner celui avec la marge maximale car la marge et la précision sont directement proportionnelles l'une à l'autre.</a:t>
            </a:r>
            <a:endParaRPr lang="fr-FR"/>
          </a:p>
          <a:p>
            <a:pPr marL="305435" indent="-305435" algn="just"/>
            <a:endParaRPr lang="fr-FR" dirty="0"/>
          </a:p>
        </p:txBody>
      </p:sp>
      <p:pic>
        <p:nvPicPr>
          <p:cNvPr id="4" name="Image 4">
            <a:extLst>
              <a:ext uri="{FF2B5EF4-FFF2-40B4-BE49-F238E27FC236}">
                <a16:creationId xmlns:a16="http://schemas.microsoft.com/office/drawing/2014/main" id="{2CD9D985-89AD-4EDD-AE2A-D41C1B228329}"/>
              </a:ext>
            </a:extLst>
          </p:cNvPr>
          <p:cNvPicPr>
            <a:picLocks noChangeAspect="1"/>
          </p:cNvPicPr>
          <p:nvPr/>
        </p:nvPicPr>
        <p:blipFill>
          <a:blip r:embed="rId2"/>
          <a:stretch>
            <a:fillRect/>
          </a:stretch>
        </p:blipFill>
        <p:spPr>
          <a:xfrm>
            <a:off x="2352368" y="4576658"/>
            <a:ext cx="3812457" cy="1785070"/>
          </a:xfrm>
          <a:prstGeom prst="rect">
            <a:avLst/>
          </a:prstGeom>
        </p:spPr>
      </p:pic>
      <p:sp>
        <p:nvSpPr>
          <p:cNvPr id="5" name="ZoneTexte 4">
            <a:extLst>
              <a:ext uri="{FF2B5EF4-FFF2-40B4-BE49-F238E27FC236}">
                <a16:creationId xmlns:a16="http://schemas.microsoft.com/office/drawing/2014/main" id="{B1D21AFC-8861-4374-A37B-D6B3D40B9532}"/>
              </a:ext>
            </a:extLst>
          </p:cNvPr>
          <p:cNvSpPr txBox="1"/>
          <p:nvPr/>
        </p:nvSpPr>
        <p:spPr>
          <a:xfrm>
            <a:off x="6567949" y="4957915"/>
            <a:ext cx="42426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4 </a:t>
            </a:r>
            <a:r>
              <a:rPr lang="fr-FR" dirty="0"/>
              <a:t>: </a:t>
            </a:r>
            <a:r>
              <a:rPr lang="fr-FR">
                <a:ea typeface="+mn-lt"/>
                <a:cs typeface="+mn-lt"/>
              </a:rPr>
              <a:t>Marge dans l'algorithme SVM</a:t>
            </a:r>
            <a:endParaRPr lang="fr-FR" dirty="0"/>
          </a:p>
        </p:txBody>
      </p:sp>
      <p:sp>
        <p:nvSpPr>
          <p:cNvPr id="6" name="Espace réservé du numéro de diapositive 5">
            <a:extLst>
              <a:ext uri="{FF2B5EF4-FFF2-40B4-BE49-F238E27FC236}">
                <a16:creationId xmlns:a16="http://schemas.microsoft.com/office/drawing/2014/main" id="{7DF90ACE-170A-4E87-BC80-40820E118F07}"/>
              </a:ext>
            </a:extLst>
          </p:cNvPr>
          <p:cNvSpPr>
            <a:spLocks noGrp="1"/>
          </p:cNvSpPr>
          <p:nvPr>
            <p:ph type="sldNum" sz="quarter" idx="12"/>
          </p:nvPr>
        </p:nvSpPr>
        <p:spPr/>
        <p:txBody>
          <a:bodyPr/>
          <a:lstStyle/>
          <a:p>
            <a:fld id="{D57F1E4F-1CFF-5643-939E-217C01CDF565}" type="slidenum">
              <a:rPr lang="en-US" dirty="0"/>
              <a:pPr/>
              <a:t>6</a:t>
            </a:fld>
            <a:endParaRPr lang="fr-FR"/>
          </a:p>
        </p:txBody>
      </p:sp>
    </p:spTree>
    <p:extLst>
      <p:ext uri="{BB962C8B-B14F-4D97-AF65-F5344CB8AC3E}">
        <p14:creationId xmlns:p14="http://schemas.microsoft.com/office/powerpoint/2010/main" val="99165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85A23-BCF9-41D5-A8DE-523C696107C9}"/>
              </a:ext>
            </a:extLst>
          </p:cNvPr>
          <p:cNvSpPr>
            <a:spLocks noGrp="1"/>
          </p:cNvSpPr>
          <p:nvPr>
            <p:ph type="title"/>
          </p:nvPr>
        </p:nvSpPr>
        <p:spPr/>
        <p:txBody>
          <a:bodyPr/>
          <a:lstStyle/>
          <a:p>
            <a:r>
              <a:rPr lang="fr-FR"/>
              <a:t>SVM LINeAIRE </a:t>
            </a:r>
          </a:p>
        </p:txBody>
      </p:sp>
      <p:sp>
        <p:nvSpPr>
          <p:cNvPr id="3" name="Espace réservé du contenu 2">
            <a:extLst>
              <a:ext uri="{FF2B5EF4-FFF2-40B4-BE49-F238E27FC236}">
                <a16:creationId xmlns:a16="http://schemas.microsoft.com/office/drawing/2014/main" id="{1D9EF44B-B14E-4354-A699-61EE16F4B226}"/>
              </a:ext>
            </a:extLst>
          </p:cNvPr>
          <p:cNvSpPr>
            <a:spLocks noGrp="1"/>
          </p:cNvSpPr>
          <p:nvPr>
            <p:ph idx="1"/>
          </p:nvPr>
        </p:nvSpPr>
        <p:spPr/>
        <p:txBody>
          <a:bodyPr/>
          <a:lstStyle/>
          <a:p>
            <a:pPr marL="305435" indent="-305435"/>
            <a:r>
              <a:rPr lang="fr-FR" b="1">
                <a:ea typeface="+mn-lt"/>
                <a:cs typeface="+mn-lt"/>
              </a:rPr>
              <a:t>SVM</a:t>
            </a:r>
            <a:r>
              <a:rPr lang="fr-FR" dirty="0">
                <a:ea typeface="+mn-lt"/>
                <a:cs typeface="+mn-lt"/>
              </a:rPr>
              <a:t> </a:t>
            </a:r>
            <a:r>
              <a:rPr lang="fr-FR" b="1">
                <a:ea typeface="+mn-lt"/>
                <a:cs typeface="+mn-lt"/>
              </a:rPr>
              <a:t>linéaire</a:t>
            </a:r>
            <a:r>
              <a:rPr lang="fr-FR">
                <a:ea typeface="+mn-lt"/>
                <a:cs typeface="+mn-lt"/>
              </a:rPr>
              <a:t> est utilisé pour les données séparables linéairement, ce qui signifie que les données peuvent être classées en deux classes à l'aide d'une seule ligne droite.</a:t>
            </a:r>
            <a:endParaRPr lang="fr-FR" dirty="0">
              <a:ea typeface="+mn-lt"/>
              <a:cs typeface="+mn-lt"/>
            </a:endParaRPr>
          </a:p>
          <a:p>
            <a:pPr marL="305435" indent="-305435"/>
            <a:r>
              <a:rPr lang="fr-FR"/>
              <a:t>L' SVM linéaire</a:t>
            </a:r>
            <a:r>
              <a:rPr lang="fr-FR" b="1" dirty="0"/>
              <a:t> </a:t>
            </a:r>
            <a:r>
              <a:rPr lang="fr-FR">
                <a:ea typeface="+mn-lt"/>
                <a:cs typeface="+mn-lt"/>
              </a:rPr>
              <a:t>recherche l'hyperplan marginal maximal dans les étapes suivantes :</a:t>
            </a:r>
          </a:p>
          <a:p>
            <a:pPr marL="342900" indent="-342900">
              <a:buAutoNum type="arabicPeriod"/>
            </a:pPr>
            <a:r>
              <a:rPr lang="fr-FR">
                <a:ea typeface="+mn-lt"/>
                <a:cs typeface="+mn-lt"/>
              </a:rPr>
              <a:t>Générer des hyperplans qui séparent au mieux les classes.</a:t>
            </a:r>
          </a:p>
          <a:p>
            <a:pPr marL="342900" indent="-342900">
              <a:buAutoNum type="arabicPeriod"/>
            </a:pPr>
            <a:r>
              <a:rPr lang="fr-FR">
                <a:ea typeface="+mn-lt"/>
                <a:cs typeface="+mn-lt"/>
              </a:rPr>
              <a:t>Sélectionner l'hyperplan droit avec la ségrégation maximale des points de données les plus proches, comme indiqué dans la figure de droite.</a:t>
            </a:r>
            <a:endParaRPr lang="fr-FR" dirty="0"/>
          </a:p>
          <a:p>
            <a:pPr marL="0" indent="0">
              <a:buNone/>
            </a:pPr>
            <a:br>
              <a:rPr lang="en-US" dirty="0"/>
            </a:br>
            <a:endParaRPr lang="en-US" dirty="0"/>
          </a:p>
        </p:txBody>
      </p:sp>
      <p:pic>
        <p:nvPicPr>
          <p:cNvPr id="4" name="Image 4">
            <a:extLst>
              <a:ext uri="{FF2B5EF4-FFF2-40B4-BE49-F238E27FC236}">
                <a16:creationId xmlns:a16="http://schemas.microsoft.com/office/drawing/2014/main" id="{A8FCEB7A-88D8-43E6-9453-917D5514A871}"/>
              </a:ext>
            </a:extLst>
          </p:cNvPr>
          <p:cNvPicPr>
            <a:picLocks noChangeAspect="1"/>
          </p:cNvPicPr>
          <p:nvPr/>
        </p:nvPicPr>
        <p:blipFill>
          <a:blip r:embed="rId2"/>
          <a:stretch>
            <a:fillRect/>
          </a:stretch>
        </p:blipFill>
        <p:spPr>
          <a:xfrm>
            <a:off x="2229466" y="5082143"/>
            <a:ext cx="4426972" cy="1745034"/>
          </a:xfrm>
          <a:prstGeom prst="rect">
            <a:avLst/>
          </a:prstGeom>
        </p:spPr>
      </p:pic>
      <p:sp>
        <p:nvSpPr>
          <p:cNvPr id="5" name="ZoneTexte 4">
            <a:extLst>
              <a:ext uri="{FF2B5EF4-FFF2-40B4-BE49-F238E27FC236}">
                <a16:creationId xmlns:a16="http://schemas.microsoft.com/office/drawing/2014/main" id="{480D99D6-5CC4-4934-B7A9-AD63330792AE}"/>
              </a:ext>
            </a:extLst>
          </p:cNvPr>
          <p:cNvSpPr txBox="1"/>
          <p:nvPr/>
        </p:nvSpPr>
        <p:spPr>
          <a:xfrm>
            <a:off x="7121013" y="5400367"/>
            <a:ext cx="49062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t>Figure 4</a:t>
            </a:r>
            <a:r>
              <a:rPr lang="fr-FR"/>
              <a:t>: Fonctionnement de</a:t>
            </a:r>
            <a:r>
              <a:rPr lang="fr-FR" dirty="0">
                <a:ea typeface="+mn-lt"/>
                <a:cs typeface="+mn-lt"/>
              </a:rPr>
              <a:t> l'algorithme SVM.</a:t>
            </a:r>
            <a:endParaRPr lang="fr-FR" dirty="0"/>
          </a:p>
        </p:txBody>
      </p:sp>
      <p:sp>
        <p:nvSpPr>
          <p:cNvPr id="6" name="Espace réservé du numéro de diapositive 5">
            <a:extLst>
              <a:ext uri="{FF2B5EF4-FFF2-40B4-BE49-F238E27FC236}">
                <a16:creationId xmlns:a16="http://schemas.microsoft.com/office/drawing/2014/main" id="{E1A39E83-7AD2-4245-BBAF-0FB37D456C49}"/>
              </a:ext>
            </a:extLst>
          </p:cNvPr>
          <p:cNvSpPr>
            <a:spLocks noGrp="1"/>
          </p:cNvSpPr>
          <p:nvPr>
            <p:ph type="sldNum" sz="quarter" idx="12"/>
          </p:nvPr>
        </p:nvSpPr>
        <p:spPr/>
        <p:txBody>
          <a:bodyPr/>
          <a:lstStyle/>
          <a:p>
            <a:fld id="{D57F1E4F-1CFF-5643-939E-217C01CDF565}" type="slidenum">
              <a:rPr lang="en-US" dirty="0"/>
              <a:pPr/>
              <a:t>7</a:t>
            </a:fld>
            <a:endParaRPr lang="fr-FR"/>
          </a:p>
        </p:txBody>
      </p:sp>
    </p:spTree>
    <p:extLst>
      <p:ext uri="{BB962C8B-B14F-4D97-AF65-F5344CB8AC3E}">
        <p14:creationId xmlns:p14="http://schemas.microsoft.com/office/powerpoint/2010/main" val="320695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9F34A-27EA-40CF-8C1E-1CD02CF48695}"/>
              </a:ext>
            </a:extLst>
          </p:cNvPr>
          <p:cNvSpPr>
            <a:spLocks noGrp="1"/>
          </p:cNvSpPr>
          <p:nvPr>
            <p:ph type="title"/>
          </p:nvPr>
        </p:nvSpPr>
        <p:spPr/>
        <p:txBody>
          <a:bodyPr/>
          <a:lstStyle/>
          <a:p>
            <a:r>
              <a:rPr lang="fr-FR"/>
              <a:t>SVM NON LINEAIRE </a:t>
            </a:r>
          </a:p>
        </p:txBody>
      </p:sp>
      <p:sp>
        <p:nvSpPr>
          <p:cNvPr id="3" name="Espace réservé du contenu 2">
            <a:extLst>
              <a:ext uri="{FF2B5EF4-FFF2-40B4-BE49-F238E27FC236}">
                <a16:creationId xmlns:a16="http://schemas.microsoft.com/office/drawing/2014/main" id="{0A7CC086-B6E5-46F0-85E2-2354F36982EC}"/>
              </a:ext>
            </a:extLst>
          </p:cNvPr>
          <p:cNvSpPr>
            <a:spLocks noGrp="1"/>
          </p:cNvSpPr>
          <p:nvPr>
            <p:ph idx="1"/>
          </p:nvPr>
        </p:nvSpPr>
        <p:spPr/>
        <p:txBody>
          <a:bodyPr/>
          <a:lstStyle/>
          <a:p>
            <a:pPr marL="305435" indent="-305435"/>
            <a:r>
              <a:rPr lang="fr-FR" b="1" dirty="0">
                <a:ea typeface="+mn-lt"/>
                <a:cs typeface="+mn-lt"/>
              </a:rPr>
              <a:t>SVM non linéaire </a:t>
            </a:r>
            <a:r>
              <a:rPr lang="fr-FR" dirty="0">
                <a:ea typeface="+mn-lt"/>
                <a:cs typeface="+mn-lt"/>
              </a:rPr>
              <a:t>est utilisé pour les données séparées de manière non linéaire, ce qui signifie que les données ne peuvent pas être classées à l'aide d'une ligne droite.</a:t>
            </a:r>
          </a:p>
          <a:p>
            <a:pPr marL="305435" indent="-305435"/>
            <a:r>
              <a:rPr lang="fr-FR" dirty="0">
                <a:ea typeface="+mn-lt"/>
                <a:cs typeface="+mn-lt"/>
              </a:rPr>
              <a:t>l’algorithme SVM non linéaire a une technique appelée </a:t>
            </a:r>
            <a:r>
              <a:rPr lang="fr-FR" b="1" dirty="0">
                <a:ea typeface="+mn-lt"/>
                <a:cs typeface="+mn-lt"/>
              </a:rPr>
              <a:t>l’astuce du noyau.</a:t>
            </a:r>
            <a:endParaRPr lang="fr-FR" b="1" dirty="0"/>
          </a:p>
          <a:p>
            <a:pPr marL="305435" indent="-305435"/>
            <a:r>
              <a:rPr lang="fr-FR" dirty="0">
                <a:ea typeface="+mn-lt"/>
                <a:cs typeface="+mn-lt"/>
              </a:rPr>
              <a:t>Le noyau SVM est une fonction qui prend un espace d’entrée de faible dimension et le transforme en un espace de dimension supérieure, c’est-à-dire qu’il convertit un problème non séparable en problème séparable en lui ajoutant plus de dimension. </a:t>
            </a:r>
          </a:p>
          <a:p>
            <a:pPr marL="305435" indent="-305435"/>
            <a:endParaRPr lang="fr-FR" dirty="0"/>
          </a:p>
        </p:txBody>
      </p:sp>
      <p:pic>
        <p:nvPicPr>
          <p:cNvPr id="5" name="Image 5">
            <a:extLst>
              <a:ext uri="{FF2B5EF4-FFF2-40B4-BE49-F238E27FC236}">
                <a16:creationId xmlns:a16="http://schemas.microsoft.com/office/drawing/2014/main" id="{BC4E0200-12DD-4F3E-A0E8-F40327C33777}"/>
              </a:ext>
            </a:extLst>
          </p:cNvPr>
          <p:cNvPicPr>
            <a:picLocks noChangeAspect="1"/>
          </p:cNvPicPr>
          <p:nvPr/>
        </p:nvPicPr>
        <p:blipFill>
          <a:blip r:embed="rId2"/>
          <a:stretch>
            <a:fillRect/>
          </a:stretch>
        </p:blipFill>
        <p:spPr>
          <a:xfrm>
            <a:off x="2032820" y="5004733"/>
            <a:ext cx="3947650" cy="1703211"/>
          </a:xfrm>
          <a:prstGeom prst="rect">
            <a:avLst/>
          </a:prstGeom>
        </p:spPr>
      </p:pic>
      <p:sp>
        <p:nvSpPr>
          <p:cNvPr id="6" name="ZoneTexte 5">
            <a:extLst>
              <a:ext uri="{FF2B5EF4-FFF2-40B4-BE49-F238E27FC236}">
                <a16:creationId xmlns:a16="http://schemas.microsoft.com/office/drawing/2014/main" id="{3903CD56-B927-489D-A284-BE3BE85AE1CA}"/>
              </a:ext>
            </a:extLst>
          </p:cNvPr>
          <p:cNvSpPr txBox="1"/>
          <p:nvPr/>
        </p:nvSpPr>
        <p:spPr>
          <a:xfrm>
            <a:off x="6690851" y="5400367"/>
            <a:ext cx="47219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5 </a:t>
            </a:r>
            <a:r>
              <a:rPr lang="fr-FR" dirty="0"/>
              <a:t>: </a:t>
            </a:r>
            <a:r>
              <a:rPr lang="fr-FR" dirty="0">
                <a:ea typeface="+mn-lt"/>
                <a:cs typeface="+mn-lt"/>
              </a:rPr>
              <a:t> Fonctionnement de</a:t>
            </a:r>
            <a:r>
              <a:rPr lang="fr-FR" dirty="0"/>
              <a:t> l'algorithme </a:t>
            </a:r>
            <a:r>
              <a:rPr lang="fr-FR"/>
              <a:t>SVM : cas non linéaire </a:t>
            </a:r>
            <a:endParaRPr lang="fr-FR" dirty="0"/>
          </a:p>
        </p:txBody>
      </p:sp>
      <p:sp>
        <p:nvSpPr>
          <p:cNvPr id="4" name="Espace réservé du numéro de diapositive 3">
            <a:extLst>
              <a:ext uri="{FF2B5EF4-FFF2-40B4-BE49-F238E27FC236}">
                <a16:creationId xmlns:a16="http://schemas.microsoft.com/office/drawing/2014/main" id="{628D4CB3-E6BD-4EFE-AAE9-A9D0D040A4EA}"/>
              </a:ext>
            </a:extLst>
          </p:cNvPr>
          <p:cNvSpPr>
            <a:spLocks noGrp="1"/>
          </p:cNvSpPr>
          <p:nvPr>
            <p:ph type="sldNum" sz="quarter" idx="12"/>
          </p:nvPr>
        </p:nvSpPr>
        <p:spPr/>
        <p:txBody>
          <a:bodyPr/>
          <a:lstStyle/>
          <a:p>
            <a:fld id="{D57F1E4F-1CFF-5643-939E-217C01CDF565}" type="slidenum">
              <a:rPr lang="en-US" dirty="0"/>
              <a:pPr/>
              <a:t>8</a:t>
            </a:fld>
            <a:endParaRPr lang="fr-FR"/>
          </a:p>
        </p:txBody>
      </p:sp>
    </p:spTree>
    <p:extLst>
      <p:ext uri="{BB962C8B-B14F-4D97-AF65-F5344CB8AC3E}">
        <p14:creationId xmlns:p14="http://schemas.microsoft.com/office/powerpoint/2010/main" val="254162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A58886-30C6-4D9E-BD89-50166B3EF94C}"/>
              </a:ext>
            </a:extLst>
          </p:cNvPr>
          <p:cNvSpPr>
            <a:spLocks noGrp="1"/>
          </p:cNvSpPr>
          <p:nvPr>
            <p:ph type="title"/>
          </p:nvPr>
        </p:nvSpPr>
        <p:spPr/>
        <p:txBody>
          <a:bodyPr/>
          <a:lstStyle/>
          <a:p>
            <a:r>
              <a:rPr lang="fr-FR">
                <a:ea typeface="+mj-lt"/>
                <a:cs typeface="+mj-lt"/>
              </a:rPr>
              <a:t>noyauX SVM</a:t>
            </a:r>
            <a:endParaRPr lang="fr-FR"/>
          </a:p>
        </p:txBody>
      </p:sp>
      <p:sp>
        <p:nvSpPr>
          <p:cNvPr id="3" name="Espace réservé du contenu 2">
            <a:extLst>
              <a:ext uri="{FF2B5EF4-FFF2-40B4-BE49-F238E27FC236}">
                <a16:creationId xmlns:a16="http://schemas.microsoft.com/office/drawing/2014/main" id="{FD2E9434-0E4E-4CF0-A889-E91AD087A857}"/>
              </a:ext>
            </a:extLst>
          </p:cNvPr>
          <p:cNvSpPr>
            <a:spLocks noGrp="1"/>
          </p:cNvSpPr>
          <p:nvPr>
            <p:ph idx="1"/>
          </p:nvPr>
        </p:nvSpPr>
        <p:spPr>
          <a:xfrm>
            <a:off x="581192" y="2512335"/>
            <a:ext cx="11029615" cy="3678303"/>
          </a:xfrm>
        </p:spPr>
        <p:txBody>
          <a:bodyPr/>
          <a:lstStyle/>
          <a:p>
            <a:pPr marL="305435" indent="-305435"/>
            <a:r>
              <a:rPr lang="fr-FR" dirty="0"/>
              <a:t>Noyau linéaire</a:t>
            </a:r>
            <a:endParaRPr lang="fr-FR" b="1" dirty="0"/>
          </a:p>
          <a:p>
            <a:pPr marL="305435" indent="-305435"/>
            <a:r>
              <a:rPr lang="fr-FR" dirty="0"/>
              <a:t>Noyau polynomial</a:t>
            </a:r>
            <a:endParaRPr lang="fr-FR" i="1" dirty="0"/>
          </a:p>
          <a:p>
            <a:pPr marL="305435" indent="-305435"/>
            <a:r>
              <a:rPr lang="fr-FR" dirty="0"/>
              <a:t>Noyau sigmoïde</a:t>
            </a:r>
          </a:p>
          <a:p>
            <a:pPr marL="305435" indent="-305435"/>
            <a:r>
              <a:rPr lang="fr-FR" dirty="0"/>
              <a:t>Noyau de base radiale gaussienne (RBF)</a:t>
            </a:r>
          </a:p>
          <a:p>
            <a:pPr marL="305435" indent="-305435"/>
            <a:endParaRPr lang="fr-FR" dirty="0"/>
          </a:p>
          <a:p>
            <a:pPr marL="305435" indent="-305435"/>
            <a:endParaRPr lang="fr-FR" dirty="0"/>
          </a:p>
          <a:p>
            <a:pPr marL="305435" indent="-305435"/>
            <a:endParaRPr lang="fr-FR" dirty="0"/>
          </a:p>
          <a:p>
            <a:pPr marL="305435" indent="-305435"/>
            <a:endParaRPr lang="fr-FR" dirty="0"/>
          </a:p>
          <a:p>
            <a:pPr marL="305435" indent="-305435"/>
            <a:endParaRPr lang="fr-FR" dirty="0"/>
          </a:p>
        </p:txBody>
      </p:sp>
      <p:pic>
        <p:nvPicPr>
          <p:cNvPr id="5" name="Image 4">
            <a:extLst>
              <a:ext uri="{FF2B5EF4-FFF2-40B4-BE49-F238E27FC236}">
                <a16:creationId xmlns:a16="http://schemas.microsoft.com/office/drawing/2014/main" id="{7B6C6827-0B98-4514-BBAD-4BB51BA05E0C}"/>
              </a:ext>
            </a:extLst>
          </p:cNvPr>
          <p:cNvPicPr>
            <a:picLocks noChangeAspect="1"/>
          </p:cNvPicPr>
          <p:nvPr/>
        </p:nvPicPr>
        <p:blipFill>
          <a:blip r:embed="rId2"/>
          <a:stretch>
            <a:fillRect/>
          </a:stretch>
        </p:blipFill>
        <p:spPr>
          <a:xfrm>
            <a:off x="955112" y="4483300"/>
            <a:ext cx="5267325" cy="1579921"/>
          </a:xfrm>
          <a:prstGeom prst="rect">
            <a:avLst/>
          </a:prstGeom>
        </p:spPr>
      </p:pic>
      <p:sp>
        <p:nvSpPr>
          <p:cNvPr id="6" name="ZoneTexte 5">
            <a:extLst>
              <a:ext uri="{FF2B5EF4-FFF2-40B4-BE49-F238E27FC236}">
                <a16:creationId xmlns:a16="http://schemas.microsoft.com/office/drawing/2014/main" id="{64ED3D2F-6F65-46F7-BD2D-D5C9A26D1863}"/>
              </a:ext>
            </a:extLst>
          </p:cNvPr>
          <p:cNvSpPr txBox="1"/>
          <p:nvPr/>
        </p:nvSpPr>
        <p:spPr>
          <a:xfrm>
            <a:off x="6531077" y="5080818"/>
            <a:ext cx="3492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Figure 6</a:t>
            </a:r>
            <a:r>
              <a:rPr lang="fr-FR"/>
              <a:t> :  Noyaux SVM</a:t>
            </a:r>
          </a:p>
        </p:txBody>
      </p:sp>
      <p:sp>
        <p:nvSpPr>
          <p:cNvPr id="4" name="Espace réservé du numéro de diapositive 3">
            <a:extLst>
              <a:ext uri="{FF2B5EF4-FFF2-40B4-BE49-F238E27FC236}">
                <a16:creationId xmlns:a16="http://schemas.microsoft.com/office/drawing/2014/main" id="{002376D6-27C3-4BCE-9596-FFDEB4F573AD}"/>
              </a:ext>
            </a:extLst>
          </p:cNvPr>
          <p:cNvSpPr>
            <a:spLocks noGrp="1"/>
          </p:cNvSpPr>
          <p:nvPr>
            <p:ph type="sldNum" sz="quarter" idx="12"/>
          </p:nvPr>
        </p:nvSpPr>
        <p:spPr/>
        <p:txBody>
          <a:bodyPr/>
          <a:lstStyle/>
          <a:p>
            <a:fld id="{D57F1E4F-1CFF-5643-939E-217C01CDF565}" type="slidenum">
              <a:rPr lang="en-US" dirty="0"/>
              <a:pPr/>
              <a:t>9</a:t>
            </a:fld>
            <a:endParaRPr lang="fr-FR"/>
          </a:p>
        </p:txBody>
      </p:sp>
    </p:spTree>
    <p:extLst>
      <p:ext uri="{BB962C8B-B14F-4D97-AF65-F5344CB8AC3E}">
        <p14:creationId xmlns:p14="http://schemas.microsoft.com/office/powerpoint/2010/main" val="8224862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46</TotalTime>
  <Words>495</Words>
  <Application>Microsoft Office PowerPoint</Application>
  <PresentationFormat>Grand écran</PresentationFormat>
  <Paragraphs>109</Paragraphs>
  <Slides>14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Calibri</vt:lpstr>
      <vt:lpstr>Gill Sans MT</vt:lpstr>
      <vt:lpstr>Wingdings</vt:lpstr>
      <vt:lpstr>Wingdings 2</vt:lpstr>
      <vt:lpstr>Dividend</vt:lpstr>
      <vt:lpstr>Les algorithmes de machine learning :  SVM &amp;&amp;  KPCA </vt:lpstr>
      <vt:lpstr>Plan :</vt:lpstr>
      <vt:lpstr>Introduction </vt:lpstr>
      <vt:lpstr>Machine à vecteurs de support : SVM</vt:lpstr>
      <vt:lpstr>Hyperplan ,vecteurs de support et marge dans l'algorithme SVM</vt:lpstr>
      <vt:lpstr>HYPERPLAN ,VECTEURS DE SUPPORT ET MARGE  dans l'algorithme SVM </vt:lpstr>
      <vt:lpstr>SVM LINeAIRE </vt:lpstr>
      <vt:lpstr>SVM NON LINEAIRE </vt:lpstr>
      <vt:lpstr>noyauX SVM</vt:lpstr>
      <vt:lpstr> PARAMÈTRES DE RÉGLAGE UTILISÉS AVEC UN NOYAU DANS SVM: </vt:lpstr>
      <vt:lpstr>Analyse en composantes principales (ACP): Rappel</vt:lpstr>
      <vt:lpstr>Analyse en composantes principales du noyau: Kernel PCA </vt:lpstr>
      <vt:lpstr>Les Kernel PCA les plus utilisés</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HP</cp:lastModifiedBy>
  <cp:revision>740</cp:revision>
  <dcterms:created xsi:type="dcterms:W3CDTF">2021-11-29T13:08:23Z</dcterms:created>
  <dcterms:modified xsi:type="dcterms:W3CDTF">2021-12-14T12:18:23Z</dcterms:modified>
</cp:coreProperties>
</file>