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3" r:id="rId13"/>
    <p:sldId id="269" r:id="rId14"/>
    <p:sldId id="270" r:id="rId15"/>
    <p:sldId id="268" r:id="rId16"/>
    <p:sldId id="264" r:id="rId17"/>
    <p:sldId id="271" r:id="rId18"/>
    <p:sldId id="272" r:id="rId19"/>
    <p:sldId id="273" r:id="rId20"/>
    <p:sldId id="275" r:id="rId21"/>
    <p:sldId id="276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2"/>
    <p:restoredTop sz="78034"/>
  </p:normalViewPr>
  <p:slideViewPr>
    <p:cSldViewPr snapToGrid="0" snapToObjects="1">
      <p:cViewPr>
        <p:scale>
          <a:sx n="90" d="100"/>
          <a:sy n="90" d="100"/>
        </p:scale>
        <p:origin x="72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D3C47-0C93-7F42-8D1D-DD257DB367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FCB8-E91D-6848-AB19-67C06173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Previously classified genes may have been identified in small, symptomatic populations without matched control groups, their associations can suffer from incorrect estimates of significance or effect size and a nontrivial fraction is likely to be spurious.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FCB8-E91D-6848-AB19-67C0617362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0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FCB8-E91D-6848-AB19-67C0617362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Variants reported in high impact journals are less likely to be pathogenic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variants in genes with lower NCV scores are less likely to be highly penetrant pathogenic variants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trike="sngStrike" dirty="0" smtClean="0"/>
              <a:t>Pathogenic genes that are under stronger </a:t>
            </a:r>
            <a:r>
              <a:rPr lang="en-US" sz="2000" b="1" strike="sngStrike" dirty="0" smtClean="0"/>
              <a:t>selective constraint </a:t>
            </a:r>
            <a:r>
              <a:rPr lang="en-US" sz="2000" strike="sngStrike" dirty="0" smtClean="0"/>
              <a:t>have higher NCV scores than pathogenic </a:t>
            </a:r>
            <a:r>
              <a:rPr lang="en-US" sz="2000" strike="sngStrike" dirty="0" err="1" smtClean="0"/>
              <a:t>genesunder</a:t>
            </a:r>
            <a:r>
              <a:rPr lang="en-US" sz="2000" strike="sngStrike" dirty="0" smtClean="0"/>
              <a:t> neutral or relaxed constraint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The NCV score is a gene-based feature that captures the number of sites in a gene that are reported to be disease-associated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Determine</a:t>
            </a:r>
            <a:r>
              <a:rPr lang="en-US" sz="2000" baseline="0" dirty="0" smtClean="0"/>
              <a:t> if NCV is a good indicator of Pathogenicity: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 smtClean="0"/>
              <a:t>- measured NCV score in variants described as causal from certain set of exome-sequencing cases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 smtClean="0"/>
              <a:t>- finding: NCV can potentially improve filtering and prioritization by ALLELE FREQ in exome-sequencing cases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ALLELE FREQ = how often</a:t>
            </a:r>
            <a:r>
              <a:rPr lang="en-US" sz="2000" baseline="0" dirty="0" smtClean="0"/>
              <a:t> a variant is present in a population (as a percentage)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FCB8-E91D-6848-AB19-67C0617362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employ automated approaches to assist with prioritization so that resource-intensive processes can initially be restricted to a small set of genes </a:t>
            </a:r>
          </a:p>
          <a:p>
            <a:endParaRPr lang="en-US" dirty="0" smtClean="0"/>
          </a:p>
          <a:p>
            <a:r>
              <a:rPr lang="en-US" dirty="0" smtClean="0"/>
              <a:t>use these data to provide a posterior probability based on the NCV score for each gene.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Addresses a substantial issue in clinical sequence interpretation: the presence of several variants under consideration in each case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FCB8-E91D-6848-AB19-67C0617362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8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Potential: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Proportion of Variants that are considered</a:t>
            </a:r>
            <a:r>
              <a:rPr lang="en-US" baseline="0" dirty="0" smtClean="0"/>
              <a:t> Harmful =  #Harmful Variants/total number of variants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Proportion of Phenotypic Changes that are caused by harmful variants / total # of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FCB8-E91D-6848-AB19-67C0617362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FCB8-E91D-6848-AB19-67C0617362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5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FCB8-E91D-6848-AB19-67C0617362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9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 want to classify them</a:t>
            </a:r>
            <a:r>
              <a:rPr lang="en-US" baseline="0" dirty="0" smtClean="0"/>
              <a:t> in one of the 4 other categories</a:t>
            </a:r>
          </a:p>
          <a:p>
            <a:r>
              <a:rPr lang="en-US" baseline="0" dirty="0" smtClean="0"/>
              <a:t>** possibly combine categories into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FCB8-E91D-6848-AB19-67C0617362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PCA : requires to normalize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FCB8-E91D-6848-AB19-67C0617362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FCB8-E91D-6848-AB19-67C0617362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2052918"/>
            <a:ext cx="940374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bi.nlm.nih.gov/pub/clinvar/" TargetMode="External"/><Relationship Id="rId4" Type="http://schemas.openxmlformats.org/officeDocument/2006/relationships/hyperlink" Target="http://genetics.bwh.harvard.edu/genescores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500" dirty="0" smtClean="0"/>
              <a:t>Capstone Presentation: Streamlining the Classification of Clinical Variants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Leila Erbay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032"/>
          </a:xfrm>
        </p:spPr>
        <p:txBody>
          <a:bodyPr/>
          <a:lstStyle/>
          <a:p>
            <a:r>
              <a:rPr lang="en-US" smtClean="0"/>
              <a:t>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00164"/>
            <a:ext cx="10941051" cy="4948236"/>
          </a:xfrm>
        </p:spPr>
        <p:txBody>
          <a:bodyPr>
            <a:noAutofit/>
          </a:bodyPr>
          <a:lstStyle/>
          <a:p>
            <a:r>
              <a:rPr lang="en-US" sz="2800" dirty="0" smtClean="0"/>
              <a:t>EXPLORATORY DATA ANALYSIS</a:t>
            </a:r>
          </a:p>
          <a:p>
            <a:pPr lvl="1"/>
            <a:r>
              <a:rPr lang="en-US" sz="2400" dirty="0" smtClean="0"/>
              <a:t>Looking at Provided Data</a:t>
            </a:r>
          </a:p>
          <a:p>
            <a:pPr lvl="1"/>
            <a:r>
              <a:rPr lang="en-US" sz="2400" dirty="0" smtClean="0"/>
              <a:t>Determine Potentially Useful Variables for Classifying Genes</a:t>
            </a:r>
          </a:p>
          <a:p>
            <a:pPr lvl="1"/>
            <a:r>
              <a:rPr lang="en-US" sz="2400" dirty="0" smtClean="0"/>
              <a:t>Looking at Visual Representations of Variables and Their Distributions</a:t>
            </a:r>
          </a:p>
          <a:p>
            <a:pPr lvl="1"/>
            <a:r>
              <a:rPr lang="en-US" sz="2400" dirty="0" smtClean="0"/>
              <a:t>Continuously cycle through this process</a:t>
            </a:r>
          </a:p>
          <a:p>
            <a:endParaRPr lang="en-US" sz="2800" dirty="0" smtClean="0"/>
          </a:p>
          <a:p>
            <a:r>
              <a:rPr lang="en-US" sz="2800" dirty="0" smtClean="0"/>
              <a:t>INFERENTIAL DATA ANALYSIS</a:t>
            </a:r>
          </a:p>
          <a:p>
            <a:pPr lvl="1"/>
            <a:r>
              <a:rPr lang="en-US" sz="2400" dirty="0" smtClean="0"/>
              <a:t>Variable Selection based on importance</a:t>
            </a:r>
          </a:p>
          <a:p>
            <a:pPr lvl="1"/>
            <a:r>
              <a:rPr lang="en-US" sz="2400" dirty="0" smtClean="0"/>
              <a:t>Select a set of models to use as potential predictive tools in classifying variants</a:t>
            </a:r>
          </a:p>
          <a:p>
            <a:pPr lvl="1"/>
            <a:r>
              <a:rPr lang="en-US" sz="2400" dirty="0" smtClean="0"/>
              <a:t>Continue to train and test and model until prediction can not be improved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3182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57301"/>
            <a:ext cx="9755188" cy="1728786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Provided Data:</a:t>
            </a:r>
          </a:p>
          <a:p>
            <a:pPr lvl="1"/>
            <a:r>
              <a:rPr lang="en-US" sz="2000" dirty="0" smtClean="0"/>
              <a:t>Variant Summary</a:t>
            </a:r>
          </a:p>
          <a:p>
            <a:pPr lvl="1"/>
            <a:r>
              <a:rPr lang="en-US" sz="2000" dirty="0" smtClean="0"/>
              <a:t>Gene and Publication Table</a:t>
            </a:r>
          </a:p>
          <a:p>
            <a:pPr lvl="1"/>
            <a:r>
              <a:rPr lang="en-US" sz="2000" dirty="0" smtClean="0"/>
              <a:t>Two New Sources of Data received Yesterday thus more potential variables to include</a:t>
            </a:r>
          </a:p>
          <a:p>
            <a:r>
              <a:rPr lang="en-US" sz="2400" dirty="0"/>
              <a:t>Potentially Important Variables:</a:t>
            </a:r>
          </a:p>
          <a:p>
            <a:endParaRPr lang="en-US" sz="2400" dirty="0" smtClean="0"/>
          </a:p>
          <a:p>
            <a:pPr lvl="2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789734" y="3602828"/>
            <a:ext cx="4868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latin typeface="+mj-lt"/>
              </a:rPr>
              <a:t>Gene and Publication </a:t>
            </a:r>
            <a:r>
              <a:rPr lang="en-US" sz="2000" dirty="0" smtClean="0">
                <a:latin typeface="+mj-lt"/>
              </a:rPr>
              <a:t>Table:</a:t>
            </a:r>
            <a:endParaRPr lang="en-US" sz="2000" dirty="0">
              <a:latin typeface="+mj-lt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>
                <a:latin typeface="+mj-lt"/>
              </a:rPr>
              <a:t>Number of Publications Per Gene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>
                <a:latin typeface="+mj-lt"/>
              </a:rPr>
              <a:t>Publication Contribution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>
                <a:latin typeface="+mj-lt"/>
              </a:rPr>
              <a:t>Total Publication Contribution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>
                <a:latin typeface="+mj-lt"/>
              </a:rPr>
              <a:t>Average Publication Contribution	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073" y="3602828"/>
            <a:ext cx="6854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Variant </a:t>
            </a:r>
            <a:r>
              <a:rPr lang="en-US" sz="2000" dirty="0">
                <a:latin typeface="+mj-lt"/>
              </a:rPr>
              <a:t>Summary:							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+mj-lt"/>
              </a:rPr>
              <a:t>Variant type						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+mj-lt"/>
              </a:rPr>
              <a:t>Clinical Significance and Simple Clinical Significance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+mj-lt"/>
              </a:rPr>
              <a:t>Number of Phenotypic Changes Associated to Variant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>
                <a:latin typeface="+mj-lt"/>
              </a:rPr>
              <a:t>Start, Stop </a:t>
            </a:r>
            <a:endParaRPr lang="en-US" sz="2000" dirty="0">
              <a:latin typeface="+mj-lt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+mj-lt"/>
              </a:rPr>
              <a:t>Review Status</a:t>
            </a:r>
          </a:p>
        </p:txBody>
      </p:sp>
    </p:spTree>
    <p:extLst>
      <p:ext uri="{BB962C8B-B14F-4D97-AF65-F5344CB8AC3E}">
        <p14:creationId xmlns:p14="http://schemas.microsoft.com/office/powerpoint/2010/main" val="15818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Scores for Predicting Pathogenicity of Genes : Continuous/Discrete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826751" cy="4747577"/>
          </a:xfrm>
        </p:spPr>
        <p:txBody>
          <a:bodyPr>
            <a:noAutofit/>
          </a:bodyPr>
          <a:lstStyle/>
          <a:p>
            <a:r>
              <a:rPr lang="en-US" sz="2400" dirty="0" smtClean="0"/>
              <a:t>Total </a:t>
            </a:r>
            <a:r>
              <a:rPr lang="en-US" sz="2400" dirty="0"/>
              <a:t>Publication Contribution</a:t>
            </a:r>
          </a:p>
          <a:p>
            <a:r>
              <a:rPr lang="en-US" sz="2400" dirty="0"/>
              <a:t>Average Public Contribution</a:t>
            </a:r>
          </a:p>
          <a:p>
            <a:r>
              <a:rPr lang="en-US" sz="2400" dirty="0"/>
              <a:t>Total Number of Variants on Gene</a:t>
            </a:r>
          </a:p>
          <a:p>
            <a:r>
              <a:rPr lang="en-US" sz="2400" dirty="0"/>
              <a:t>Number of Phenotypic Changes Associated to Disease</a:t>
            </a:r>
          </a:p>
          <a:p>
            <a:r>
              <a:rPr lang="en-US" sz="2400" dirty="0" smtClean="0"/>
              <a:t>Potentially </a:t>
            </a:r>
            <a:r>
              <a:rPr lang="en-US" sz="2400" dirty="0"/>
              <a:t>Harmful Variant</a:t>
            </a:r>
          </a:p>
          <a:p>
            <a:pPr lvl="1"/>
            <a:r>
              <a:rPr lang="en-US" sz="2200" dirty="0" smtClean="0"/>
              <a:t>Number of Submitters and Number of Variants per Gene</a:t>
            </a:r>
            <a:endParaRPr lang="en-US" sz="2200" dirty="0"/>
          </a:p>
          <a:p>
            <a:r>
              <a:rPr lang="en-US" sz="2400" dirty="0"/>
              <a:t>Proportion of Variants that Are Clinically Significant</a:t>
            </a:r>
          </a:p>
          <a:p>
            <a:pPr lvl="1"/>
            <a:r>
              <a:rPr lang="en-US" sz="2000" dirty="0"/>
              <a:t>Number of Submitters and Records</a:t>
            </a:r>
          </a:p>
          <a:p>
            <a:r>
              <a:rPr lang="en-US" sz="2400" dirty="0"/>
              <a:t>Length of Variant</a:t>
            </a:r>
          </a:p>
          <a:p>
            <a:pPr lvl="1"/>
            <a:r>
              <a:rPr lang="en-US" sz="2000" dirty="0"/>
              <a:t>Length of Variant / Length of Genes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Scores for Predicting Pathogenicity of Genes : </a:t>
            </a:r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</a:t>
            </a:r>
            <a:r>
              <a:rPr lang="en-US" sz="3200" dirty="0" smtClean="0"/>
              <a:t>type</a:t>
            </a:r>
          </a:p>
          <a:p>
            <a:pPr marL="342900" lvl="2" indent="-342900"/>
            <a:r>
              <a:rPr lang="en-US" sz="3200" dirty="0"/>
              <a:t>Review </a:t>
            </a:r>
            <a:r>
              <a:rPr lang="en-US" sz="3200" dirty="0" smtClean="0"/>
              <a:t>Status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81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57300"/>
            <a:ext cx="10126663" cy="51720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want a way to determine the pathogenicity of variants classified as unknown or potentially harmful</a:t>
            </a:r>
          </a:p>
          <a:p>
            <a:r>
              <a:rPr lang="en-US" sz="2400" dirty="0" smtClean="0"/>
              <a:t>Clinical Significance or Simple Clinical Significance</a:t>
            </a:r>
          </a:p>
          <a:p>
            <a:endParaRPr lang="en-US" sz="2400" dirty="0"/>
          </a:p>
          <a:p>
            <a:r>
              <a:rPr lang="en-US" sz="2400" dirty="0" smtClean="0"/>
              <a:t>Clinical Significance: </a:t>
            </a:r>
          </a:p>
          <a:p>
            <a:pPr lvl="1"/>
            <a:r>
              <a:rPr lang="en-US" sz="2000" dirty="0" smtClean="0"/>
              <a:t>63 Different Categories</a:t>
            </a:r>
          </a:p>
          <a:p>
            <a:pPr lvl="1"/>
            <a:r>
              <a:rPr lang="en-US" sz="2000" dirty="0" smtClean="0"/>
              <a:t>I am going to break them down into 5 groups:</a:t>
            </a:r>
          </a:p>
          <a:p>
            <a:pPr lvl="2"/>
            <a:r>
              <a:rPr lang="en-US" sz="1800" dirty="0" smtClean="0"/>
              <a:t>Not Pathogenic</a:t>
            </a:r>
          </a:p>
          <a:p>
            <a:pPr lvl="2"/>
            <a:r>
              <a:rPr lang="en-US" sz="1800" dirty="0" smtClean="0"/>
              <a:t>Probably Not Harmful **</a:t>
            </a:r>
          </a:p>
          <a:p>
            <a:pPr lvl="2"/>
            <a:r>
              <a:rPr lang="en-US" sz="1800" dirty="0" smtClean="0"/>
              <a:t>Unknown ***</a:t>
            </a:r>
          </a:p>
          <a:p>
            <a:pPr lvl="2"/>
            <a:r>
              <a:rPr lang="en-US" sz="1800" dirty="0" smtClean="0"/>
              <a:t>Potentially Harmful **</a:t>
            </a:r>
          </a:p>
          <a:p>
            <a:pPr lvl="2"/>
            <a:r>
              <a:rPr lang="en-US" sz="1800" dirty="0" smtClean="0"/>
              <a:t>Pathogenic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0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28738"/>
            <a:ext cx="10812463" cy="49196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Data Set that is an intersection of the Genes present in Variant Summary and Gene and Publication data</a:t>
            </a:r>
          </a:p>
          <a:p>
            <a:r>
              <a:rPr lang="en-US" sz="2800" dirty="0" smtClean="0"/>
              <a:t>Create the Variables </a:t>
            </a:r>
          </a:p>
          <a:p>
            <a:r>
              <a:rPr lang="en-US" sz="2800" dirty="0" smtClean="0"/>
              <a:t>Review Distributions of Each Variable with Histograms or Density Plots</a:t>
            </a:r>
          </a:p>
          <a:p>
            <a:r>
              <a:rPr lang="en-US" sz="2800" dirty="0" smtClean="0"/>
              <a:t>Note: if distributions are not normal, will need to transform them in preprocessing of variables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9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52680"/>
            <a:ext cx="9404723" cy="976034"/>
          </a:xfrm>
        </p:spPr>
        <p:txBody>
          <a:bodyPr/>
          <a:lstStyle/>
          <a:p>
            <a:r>
              <a:rPr lang="en-US" dirty="0" smtClean="0"/>
              <a:t>Predictive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28713"/>
            <a:ext cx="10569576" cy="54292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Steps:</a:t>
            </a:r>
          </a:p>
          <a:p>
            <a:pPr lvl="1"/>
            <a:r>
              <a:rPr lang="en-US" sz="2000" dirty="0" smtClean="0"/>
              <a:t>1.  Split Data into train set and test set ( and possibly validation set TBD)</a:t>
            </a:r>
          </a:p>
          <a:p>
            <a:pPr lvl="2"/>
            <a:r>
              <a:rPr lang="en-US" sz="1800" dirty="0" smtClean="0"/>
              <a:t> Train Set:</a:t>
            </a:r>
          </a:p>
          <a:p>
            <a:pPr lvl="3"/>
            <a:r>
              <a:rPr lang="en-US" sz="1600" dirty="0" smtClean="0"/>
              <a:t>Not Pathogenic, Pathogenic, Probably Not Harmful and Potentially Harmful</a:t>
            </a:r>
          </a:p>
          <a:p>
            <a:pPr lvl="2"/>
            <a:r>
              <a:rPr lang="en-US" sz="1800" dirty="0" smtClean="0"/>
              <a:t> </a:t>
            </a:r>
            <a:r>
              <a:rPr lang="en-US" sz="1800" dirty="0"/>
              <a:t>T</a:t>
            </a:r>
            <a:r>
              <a:rPr lang="en-US" sz="1800" dirty="0" smtClean="0"/>
              <a:t>est Set:</a:t>
            </a:r>
          </a:p>
          <a:p>
            <a:pPr lvl="3"/>
            <a:r>
              <a:rPr lang="en-US" sz="1600" dirty="0" smtClean="0"/>
              <a:t>Unknown</a:t>
            </a:r>
          </a:p>
          <a:p>
            <a:pPr lvl="1"/>
            <a:r>
              <a:rPr lang="en-US" sz="2000" dirty="0" smtClean="0"/>
              <a:t>2. Preprocess:</a:t>
            </a:r>
          </a:p>
          <a:p>
            <a:pPr lvl="2"/>
            <a:r>
              <a:rPr lang="en-US" sz="1800" dirty="0" smtClean="0"/>
              <a:t>Remove </a:t>
            </a:r>
            <a:r>
              <a:rPr lang="en-US" sz="1800" dirty="0"/>
              <a:t>u</a:t>
            </a:r>
            <a:r>
              <a:rPr lang="en-US" sz="1800" dirty="0" smtClean="0"/>
              <a:t>nnecessary </a:t>
            </a:r>
            <a:r>
              <a:rPr lang="en-US" sz="1800" dirty="0"/>
              <a:t>v</a:t>
            </a:r>
            <a:r>
              <a:rPr lang="en-US" sz="1800" dirty="0" smtClean="0"/>
              <a:t>ariables</a:t>
            </a:r>
          </a:p>
          <a:p>
            <a:pPr lvl="2"/>
            <a:r>
              <a:rPr lang="en-US" sz="1800" dirty="0" smtClean="0"/>
              <a:t>Standardize continuous variables</a:t>
            </a:r>
          </a:p>
          <a:p>
            <a:pPr lvl="2"/>
            <a:r>
              <a:rPr lang="en-US" sz="1800" dirty="0" smtClean="0"/>
              <a:t>Select important variables using Chi Squared test of independence in Categorical Data and T </a:t>
            </a:r>
            <a:r>
              <a:rPr lang="en-US" sz="1800" dirty="0"/>
              <a:t>T</a:t>
            </a:r>
            <a:r>
              <a:rPr lang="en-US" sz="1800" dirty="0" smtClean="0"/>
              <a:t>est on continuous variables</a:t>
            </a:r>
          </a:p>
          <a:p>
            <a:pPr lvl="1"/>
            <a:r>
              <a:rPr lang="en-US" sz="2000" dirty="0" smtClean="0"/>
              <a:t>3. Run Different Models on Train and Test Set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07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1268"/>
            <a:ext cx="9404723" cy="1047470"/>
          </a:xfrm>
        </p:spPr>
        <p:txBody>
          <a:bodyPr/>
          <a:lstStyle/>
          <a:p>
            <a:r>
              <a:rPr lang="en-US" smtClean="0"/>
              <a:t>Potential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14413"/>
            <a:ext cx="11141077" cy="541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Goal is to determine an outcome or response : Pathogenicity</a:t>
            </a:r>
          </a:p>
          <a:p>
            <a:r>
              <a:rPr lang="en-US" sz="2400" dirty="0" smtClean="0"/>
              <a:t>Models </a:t>
            </a:r>
          </a:p>
          <a:p>
            <a:pPr lvl="1"/>
            <a:r>
              <a:rPr lang="en-US" sz="2400" dirty="0" smtClean="0"/>
              <a:t>1. Log Regression </a:t>
            </a:r>
          </a:p>
          <a:p>
            <a:pPr lvl="2"/>
            <a:r>
              <a:rPr lang="en-US" sz="2400" dirty="0" smtClean="0"/>
              <a:t>Note: response is no longer binary thus model may need to change</a:t>
            </a:r>
          </a:p>
          <a:p>
            <a:pPr lvl="1"/>
            <a:r>
              <a:rPr lang="en-US" sz="2400" dirty="0" smtClean="0"/>
              <a:t>2. K-Nearest Neighbors</a:t>
            </a:r>
          </a:p>
          <a:p>
            <a:pPr lvl="1"/>
            <a:r>
              <a:rPr lang="en-US" sz="2400" dirty="0" smtClean="0"/>
              <a:t>3. Naïve Bayes</a:t>
            </a:r>
          </a:p>
          <a:p>
            <a:pPr lvl="2"/>
            <a:r>
              <a:rPr lang="en-US" sz="2400" dirty="0" smtClean="0"/>
              <a:t>Similar to what Dr. </a:t>
            </a:r>
            <a:r>
              <a:rPr lang="en-US" sz="2400" dirty="0" err="1" smtClean="0"/>
              <a:t>Cassa</a:t>
            </a:r>
            <a:r>
              <a:rPr lang="en-US" sz="2400" dirty="0" smtClean="0"/>
              <a:t> had performed, using scores to classify already classified variants to determine success of model</a:t>
            </a:r>
          </a:p>
          <a:p>
            <a:pPr lvl="1"/>
            <a:r>
              <a:rPr lang="en-US" sz="2400" dirty="0"/>
              <a:t>4</a:t>
            </a:r>
            <a:r>
              <a:rPr lang="en-US" sz="2400" dirty="0" smtClean="0"/>
              <a:t>. Decision Tree  </a:t>
            </a:r>
            <a:r>
              <a:rPr lang="en-US" sz="2400" dirty="0" smtClean="0">
                <a:sym typeface="Wingdings"/>
              </a:rPr>
              <a:t> Random Forest</a:t>
            </a:r>
          </a:p>
          <a:p>
            <a:pPr lvl="1"/>
            <a:r>
              <a:rPr lang="en-US" sz="2400" dirty="0" smtClean="0">
                <a:sym typeface="Wingdings"/>
              </a:rPr>
              <a:t>5. PCA</a:t>
            </a:r>
          </a:p>
          <a:p>
            <a:pPr lvl="1"/>
            <a:r>
              <a:rPr lang="en-US" sz="2400" dirty="0" smtClean="0">
                <a:sym typeface="Wingdings"/>
              </a:rPr>
              <a:t>6.  Similarity Matrix</a:t>
            </a:r>
          </a:p>
          <a:p>
            <a:pPr lvl="2"/>
            <a:r>
              <a:rPr lang="en-US" sz="2400" dirty="0" smtClean="0">
                <a:sym typeface="Wingdings"/>
              </a:rPr>
              <a:t>Not a model but a visualization of how the data is related within each other</a:t>
            </a:r>
          </a:p>
          <a:p>
            <a:pPr lvl="1"/>
            <a:endParaRPr lang="en-US" sz="2400" dirty="0" smtClean="0"/>
          </a:p>
          <a:p>
            <a:pPr lvl="2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4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smtClean="0"/>
              <a:t>Where Am I At this Point?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1600"/>
            <a:ext cx="10712451" cy="48767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Still in Exploratory Phase</a:t>
            </a:r>
          </a:p>
          <a:p>
            <a:pPr lvl="1"/>
            <a:r>
              <a:rPr lang="en-US" sz="3000" dirty="0" smtClean="0"/>
              <a:t>New Data Just Received Yesterday</a:t>
            </a:r>
          </a:p>
          <a:p>
            <a:pPr lvl="1"/>
            <a:r>
              <a:rPr lang="en-US" sz="3000" dirty="0" smtClean="0"/>
              <a:t>My approach to this project was lackluster</a:t>
            </a:r>
          </a:p>
          <a:p>
            <a:pPr lvl="1"/>
            <a:r>
              <a:rPr lang="en-US" sz="3000" dirty="0" smtClean="0"/>
              <a:t>Need to go through data again in a more organized fashion so that processes are efficient, data is consistent, and scripts are easy to understand</a:t>
            </a:r>
          </a:p>
          <a:p>
            <a:pPr lvl="1"/>
            <a:r>
              <a:rPr lang="en-US" sz="3000" dirty="0" smtClean="0"/>
              <a:t>I have data but it is all over the place:  many, many data frames</a:t>
            </a:r>
          </a:p>
          <a:p>
            <a:pPr lvl="1"/>
            <a:r>
              <a:rPr lang="en-US" sz="3000" dirty="0" smtClean="0"/>
              <a:t>Creating this presentation helped me set a more structure approach on how to continue and reorganize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629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307"/>
          </a:xfrm>
        </p:spPr>
        <p:txBody>
          <a:bodyPr/>
          <a:lstStyle/>
          <a:p>
            <a:r>
              <a:rPr lang="en-US" smtClean="0"/>
              <a:t>RSHINY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1614"/>
            <a:ext cx="10183813" cy="47767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Currently Built a Small Sample of an RSHINY APP</a:t>
            </a:r>
          </a:p>
          <a:p>
            <a:r>
              <a:rPr lang="en-US" sz="2800" dirty="0" smtClean="0"/>
              <a:t>Data comes from data tables that I currently have</a:t>
            </a:r>
          </a:p>
          <a:p>
            <a:r>
              <a:rPr lang="en-US" sz="2800" dirty="0" smtClean="0"/>
              <a:t>A bit scattered and inconsistent since my approach in my main script is similar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2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1" y="324131"/>
            <a:ext cx="9404723" cy="976032"/>
          </a:xfrm>
        </p:spPr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28712"/>
            <a:ext cx="9912351" cy="5514976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Question</a:t>
            </a:r>
          </a:p>
          <a:p>
            <a:r>
              <a:rPr lang="en-US" sz="2400" dirty="0" smtClean="0"/>
              <a:t>Sponsor’s Work</a:t>
            </a:r>
          </a:p>
          <a:p>
            <a:r>
              <a:rPr lang="en-US" sz="2400" dirty="0" smtClean="0"/>
              <a:t>My Project</a:t>
            </a:r>
          </a:p>
          <a:p>
            <a:pPr lvl="1"/>
            <a:r>
              <a:rPr lang="en-US" sz="2000" dirty="0" smtClean="0"/>
              <a:t>Process</a:t>
            </a:r>
          </a:p>
          <a:p>
            <a:pPr lvl="1"/>
            <a:r>
              <a:rPr lang="en-US" sz="2000" dirty="0" smtClean="0"/>
              <a:t>Exploratory Analysis</a:t>
            </a:r>
          </a:p>
          <a:p>
            <a:pPr lvl="2"/>
            <a:r>
              <a:rPr lang="en-US" sz="1800" dirty="0" smtClean="0"/>
              <a:t>Which Variables to Look At</a:t>
            </a:r>
          </a:p>
          <a:p>
            <a:pPr lvl="1"/>
            <a:r>
              <a:rPr lang="en-US" sz="2000" dirty="0" smtClean="0"/>
              <a:t>Inferential Analysis</a:t>
            </a:r>
          </a:p>
          <a:p>
            <a:pPr lvl="2"/>
            <a:r>
              <a:rPr lang="en-US" sz="1800" dirty="0" smtClean="0"/>
              <a:t>Steps</a:t>
            </a:r>
          </a:p>
          <a:p>
            <a:pPr lvl="1"/>
            <a:r>
              <a:rPr lang="en-US" sz="2000" dirty="0" smtClean="0"/>
              <a:t>Current Status</a:t>
            </a:r>
          </a:p>
          <a:p>
            <a:pPr lvl="1"/>
            <a:r>
              <a:rPr lang="en-US" sz="2000" dirty="0" err="1" smtClean="0"/>
              <a:t>RShiny</a:t>
            </a:r>
            <a:endParaRPr lang="en-US" sz="2000" dirty="0" smtClean="0"/>
          </a:p>
          <a:p>
            <a:pPr lvl="1"/>
            <a:r>
              <a:rPr lang="en-US" sz="2000" dirty="0" smtClean="0"/>
              <a:t>Problems Faced</a:t>
            </a:r>
          </a:p>
          <a:p>
            <a:pPr lvl="1"/>
            <a:r>
              <a:rPr lang="en-US" sz="2000" dirty="0" smtClean="0"/>
              <a:t>Current Conclusion</a:t>
            </a:r>
          </a:p>
        </p:txBody>
      </p:sp>
    </p:spTree>
    <p:extLst>
      <p:ext uri="{BB962C8B-B14F-4D97-AF65-F5344CB8AC3E}">
        <p14:creationId xmlns:p14="http://schemas.microsoft.com/office/powerpoint/2010/main" val="15816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57300"/>
            <a:ext cx="11341102" cy="545782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1. I didn’t have a plan of attack to this project.</a:t>
            </a:r>
          </a:p>
          <a:p>
            <a:pPr lvl="1"/>
            <a:r>
              <a:rPr lang="en-US" sz="2400" dirty="0" smtClean="0"/>
              <a:t>Left me going through my own scripts in the weeds</a:t>
            </a:r>
          </a:p>
          <a:p>
            <a:pPr lvl="1"/>
            <a:r>
              <a:rPr lang="en-US" sz="2800" dirty="0" smtClean="0"/>
              <a:t>Trying too many things at once </a:t>
            </a:r>
          </a:p>
          <a:p>
            <a:pPr lvl="1"/>
            <a:r>
              <a:rPr lang="en-US" sz="2800" dirty="0" smtClean="0"/>
              <a:t>NOT ENOUGH PLANNING (note to self)</a:t>
            </a:r>
          </a:p>
          <a:p>
            <a:r>
              <a:rPr lang="en-US" sz="2800" dirty="0" smtClean="0"/>
              <a:t>2. Lack of Prior Knowledge</a:t>
            </a:r>
          </a:p>
          <a:p>
            <a:pPr lvl="1"/>
            <a:r>
              <a:rPr lang="en-US" sz="2800" dirty="0"/>
              <a:t>I didn’t research enough into the areas that I had a hard time understanding</a:t>
            </a:r>
          </a:p>
          <a:p>
            <a:pPr lvl="1"/>
            <a:r>
              <a:rPr lang="en-US" sz="2800" dirty="0" smtClean="0"/>
              <a:t>Would be helpful to have biological background or resource</a:t>
            </a:r>
          </a:p>
          <a:p>
            <a:pPr lvl="1"/>
            <a:r>
              <a:rPr lang="en-US" sz="2800" dirty="0" smtClean="0"/>
              <a:t>Trying to understand which variables were important was difficult</a:t>
            </a:r>
          </a:p>
          <a:p>
            <a:r>
              <a:rPr lang="en-US" sz="2400" dirty="0"/>
              <a:t>3. Unorganized Approach</a:t>
            </a:r>
          </a:p>
          <a:p>
            <a:pPr lvl="1"/>
            <a:r>
              <a:rPr lang="en-US" sz="2200" dirty="0"/>
              <a:t>Needed determine what it was I needed to look for</a:t>
            </a:r>
          </a:p>
          <a:p>
            <a:pPr lvl="1"/>
            <a:r>
              <a:rPr lang="en-US" sz="2400" dirty="0"/>
              <a:t>what variables could I come up with given the data I have that could be useful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62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10712452" cy="549070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4. Learning Curve</a:t>
            </a:r>
          </a:p>
          <a:p>
            <a:pPr lvl="1"/>
            <a:r>
              <a:rPr lang="en-US" sz="2200" dirty="0" smtClean="0"/>
              <a:t>New to process of data analysis project</a:t>
            </a:r>
          </a:p>
          <a:p>
            <a:pPr lvl="1"/>
            <a:r>
              <a:rPr lang="en-US" sz="2200" dirty="0" smtClean="0"/>
              <a:t>Asking the right questions</a:t>
            </a:r>
          </a:p>
          <a:p>
            <a:pPr lvl="1"/>
            <a:r>
              <a:rPr lang="en-US" sz="2400" dirty="0" smtClean="0"/>
              <a:t>Understanding how to look for variables that don’t yet exist</a:t>
            </a:r>
          </a:p>
          <a:p>
            <a:pPr lvl="1"/>
            <a:r>
              <a:rPr lang="en-US" sz="2400" dirty="0" smtClean="0"/>
              <a:t>Really understanding Machine Learning and how to approach the predictive analysis of a project </a:t>
            </a:r>
          </a:p>
          <a:p>
            <a:r>
              <a:rPr lang="en-US" sz="2600" dirty="0" smtClean="0"/>
              <a:t>5. Time Constraint</a:t>
            </a:r>
          </a:p>
          <a:p>
            <a:pPr lvl="1"/>
            <a:r>
              <a:rPr lang="en-US" sz="2400" dirty="0" smtClean="0"/>
              <a:t>Time spent asking questions</a:t>
            </a:r>
          </a:p>
          <a:p>
            <a:pPr lvl="1"/>
            <a:r>
              <a:rPr lang="en-US" sz="2400" dirty="0" smtClean="0"/>
              <a:t> figuring out how to reshape data</a:t>
            </a:r>
          </a:p>
          <a:p>
            <a:pPr lvl="1"/>
            <a:r>
              <a:rPr lang="en-US" sz="2400" dirty="0" smtClean="0"/>
              <a:t> learning </a:t>
            </a:r>
            <a:r>
              <a:rPr lang="en-US" sz="2400" dirty="0" err="1" smtClean="0"/>
              <a:t>Rshiny</a:t>
            </a:r>
            <a:r>
              <a:rPr lang="en-US" sz="2400" dirty="0"/>
              <a:t> </a:t>
            </a:r>
            <a:r>
              <a:rPr lang="en-US" sz="2400" dirty="0" smtClean="0"/>
              <a:t>(still need to figure out error with </a:t>
            </a:r>
            <a:r>
              <a:rPr lang="en-US" sz="2400" dirty="0" err="1" smtClean="0"/>
              <a:t>shinyapp.io</a:t>
            </a:r>
            <a:endParaRPr lang="en-US" sz="2400" dirty="0"/>
          </a:p>
          <a:p>
            <a:pPr lvl="1"/>
            <a:r>
              <a:rPr lang="en-US" sz="2400" dirty="0" smtClean="0"/>
              <a:t> understanding Machine Learning and different approaches to a predictive analysis project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0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85887"/>
            <a:ext cx="10841038" cy="51149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No predictive analysis yet</a:t>
            </a:r>
          </a:p>
          <a:p>
            <a:r>
              <a:rPr lang="en-US" sz="2800" dirty="0" smtClean="0"/>
              <a:t>Will be reorganizing all data and approaches</a:t>
            </a:r>
          </a:p>
          <a:p>
            <a:pPr lvl="1"/>
            <a:r>
              <a:rPr lang="en-US" sz="2600" dirty="0" smtClean="0"/>
              <a:t>Thus reducing many categorical variables</a:t>
            </a:r>
          </a:p>
          <a:p>
            <a:pPr lvl="1"/>
            <a:r>
              <a:rPr lang="en-US" sz="2600" dirty="0" smtClean="0"/>
              <a:t>Normalizing variables</a:t>
            </a:r>
          </a:p>
          <a:p>
            <a:pPr lvl="1"/>
            <a:r>
              <a:rPr lang="en-US" sz="2600" dirty="0" smtClean="0"/>
              <a:t>Maintaining Consistency in data</a:t>
            </a:r>
          </a:p>
          <a:p>
            <a:pPr lvl="1"/>
            <a:r>
              <a:rPr lang="en-US" sz="2600" dirty="0" smtClean="0"/>
              <a:t>Congregating useful variables into single data frame rather than multiple scattered data frames</a:t>
            </a:r>
          </a:p>
          <a:p>
            <a:r>
              <a:rPr lang="en-US" sz="2800" dirty="0" smtClean="0"/>
              <a:t>Go onto Predictive Analysis when new data is reviewed and analyzed and all data is in succinct place</a:t>
            </a:r>
          </a:p>
          <a:p>
            <a:r>
              <a:rPr lang="en-US" sz="2800" dirty="0" err="1" smtClean="0"/>
              <a:t>RShiny</a:t>
            </a:r>
            <a:r>
              <a:rPr lang="en-US" sz="2800" dirty="0" smtClean="0"/>
              <a:t> App to be updated</a:t>
            </a:r>
          </a:p>
          <a:p>
            <a:r>
              <a:rPr lang="en-US" sz="2800" dirty="0" smtClean="0"/>
              <a:t>Technically not </a:t>
            </a:r>
            <a:r>
              <a:rPr lang="en-US" sz="2800" dirty="0"/>
              <a:t>d</a:t>
            </a:r>
            <a:r>
              <a:rPr lang="en-US" sz="2800" dirty="0" smtClean="0"/>
              <a:t>one, but I’ve learned a lot about a data analysis project through this Capstone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79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 action="ppaction://hlinkfile"/>
              </a:rPr>
              <a:t>ftp://ftp.ncbi.nlm.nih.gov/pub/clinvar</a:t>
            </a:r>
            <a:r>
              <a:rPr lang="en-US" dirty="0" smtClean="0">
                <a:hlinkClick r:id="rId3" action="ppaction://hlinkfile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Variant Summary </a:t>
            </a:r>
          </a:p>
          <a:p>
            <a:pPr lvl="1"/>
            <a:r>
              <a:rPr lang="en-US" dirty="0" smtClean="0"/>
              <a:t>Gene Contribution</a:t>
            </a: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genetics.bwh.harvard.edu/genescores/index.html</a:t>
            </a:r>
            <a:endParaRPr lang="en-US" dirty="0"/>
          </a:p>
          <a:p>
            <a:pPr lvl="1"/>
            <a:r>
              <a:rPr lang="en-US" dirty="0" smtClean="0"/>
              <a:t>Paper written by Dr. </a:t>
            </a:r>
            <a:r>
              <a:rPr lang="en-US" dirty="0" err="1" smtClean="0"/>
              <a:t>Cassa</a:t>
            </a:r>
            <a:r>
              <a:rPr lang="en-US" dirty="0" smtClean="0"/>
              <a:t> and colleagues</a:t>
            </a:r>
          </a:p>
        </p:txBody>
      </p:sp>
    </p:spTree>
    <p:extLst>
      <p:ext uri="{BB962C8B-B14F-4D97-AF65-F5344CB8AC3E}">
        <p14:creationId xmlns:p14="http://schemas.microsoft.com/office/powerpoint/2010/main" val="11944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68642"/>
            <a:ext cx="8946541" cy="4479757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sz="3000" dirty="0"/>
              <a:t> </a:t>
            </a:r>
            <a:r>
              <a:rPr lang="en-US" sz="4000" dirty="0" smtClean="0"/>
              <a:t>Is there a way to create or determine scores (variables) that can provide clinicians an easier, faster, more reliable way to determine if a gene variant is more likely to be detrimental to the patient (i.e. pathogenic)?</a:t>
            </a:r>
          </a:p>
        </p:txBody>
      </p:sp>
    </p:spTree>
    <p:extLst>
      <p:ext uri="{BB962C8B-B14F-4D97-AF65-F5344CB8AC3E}">
        <p14:creationId xmlns:p14="http://schemas.microsoft.com/office/powerpoint/2010/main" val="13215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48" y="1643062"/>
            <a:ext cx="9598027" cy="3600450"/>
          </a:xfrm>
        </p:spPr>
        <p:txBody>
          <a:bodyPr/>
          <a:lstStyle/>
          <a:p>
            <a:r>
              <a:rPr lang="en-US" sz="4400" dirty="0" smtClean="0"/>
              <a:t>NOTE: Next set of information was performed and determined by my Capstone Sponsor, Dr. Christopher </a:t>
            </a:r>
            <a:r>
              <a:rPr lang="en-US" sz="4400" dirty="0" err="1" smtClean="0"/>
              <a:t>Cassa</a:t>
            </a:r>
            <a:r>
              <a:rPr lang="en-US" sz="4400" dirty="0" smtClean="0"/>
              <a:t> and a set of his colleagues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0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629"/>
          </a:xfrm>
        </p:spPr>
        <p:txBody>
          <a:bodyPr/>
          <a:lstStyle/>
          <a:p>
            <a:r>
              <a:rPr lang="en-US" dirty="0" smtClean="0"/>
              <a:t>The Current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926" y="1431758"/>
            <a:ext cx="10443411" cy="5161547"/>
          </a:xfrm>
        </p:spPr>
        <p:txBody>
          <a:bodyPr>
            <a:noAutofit/>
          </a:bodyPr>
          <a:lstStyle/>
          <a:p>
            <a:r>
              <a:rPr lang="en-US" sz="2400" dirty="0" smtClean="0"/>
              <a:t>~5,000 </a:t>
            </a:r>
            <a:r>
              <a:rPr lang="en-US" sz="2400" dirty="0"/>
              <a:t>genes with some clinical </a:t>
            </a:r>
            <a:r>
              <a:rPr lang="en-US" sz="2400" dirty="0" smtClean="0"/>
              <a:t>significance many </a:t>
            </a:r>
            <a:r>
              <a:rPr lang="en-US" sz="2400" dirty="0"/>
              <a:t>of which lack strong statistical evidence of </a:t>
            </a:r>
            <a:r>
              <a:rPr lang="en-US" sz="2400" dirty="0" smtClean="0"/>
              <a:t>pathogenicity</a:t>
            </a:r>
          </a:p>
          <a:p>
            <a:r>
              <a:rPr lang="en-US" sz="2400" dirty="0" smtClean="0"/>
              <a:t>Patients </a:t>
            </a:r>
            <a:r>
              <a:rPr lang="en-US" sz="2400" dirty="0"/>
              <a:t>undergoing clinical genomic sequencing </a:t>
            </a:r>
            <a:r>
              <a:rPr lang="en-US" sz="2400" dirty="0" smtClean="0"/>
              <a:t>may </a:t>
            </a:r>
            <a:r>
              <a:rPr lang="en-US" sz="2400" dirty="0"/>
              <a:t>carry </a:t>
            </a:r>
            <a:r>
              <a:rPr lang="en-US" sz="2400" dirty="0" smtClean="0"/>
              <a:t>new variants </a:t>
            </a:r>
            <a:r>
              <a:rPr lang="en-US" sz="2400" dirty="0"/>
              <a:t>in these less-characterized </a:t>
            </a:r>
            <a:r>
              <a:rPr lang="en-US" sz="2400" dirty="0" smtClean="0"/>
              <a:t>pathogenic genes </a:t>
            </a:r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eading </a:t>
            </a:r>
            <a:r>
              <a:rPr lang="en-US" sz="2400" dirty="0"/>
              <a:t>to challenges in diagnosis and complications in medical management. </a:t>
            </a:r>
            <a:endParaRPr lang="en-US" sz="2400" dirty="0"/>
          </a:p>
          <a:p>
            <a:r>
              <a:rPr lang="en-US" sz="2400" dirty="0" smtClean="0"/>
              <a:t>The huge </a:t>
            </a:r>
            <a:r>
              <a:rPr lang="en-US" sz="2400" dirty="0"/>
              <a:t>of information makes it difficult to translate the presence of a variant into an estimate of disease risk </a:t>
            </a:r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relevant knowledge base may be inadequate for clinical interpretation.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central challenge in clinical genomics is to prioritize variants that are identified during sequencing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07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3261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Has Previously Been Studied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00200"/>
            <a:ext cx="11426618" cy="49861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GOAL: identify a metric that would be able to separate suspicious genes from those weakly associated with disease </a:t>
            </a:r>
            <a:endParaRPr lang="en-US" sz="2800" dirty="0"/>
          </a:p>
          <a:p>
            <a:r>
              <a:rPr lang="en-US" sz="2800" dirty="0" smtClean="0"/>
              <a:t>SCORES :</a:t>
            </a:r>
          </a:p>
          <a:p>
            <a:pPr lvl="1"/>
            <a:r>
              <a:rPr lang="en-US" sz="2400" dirty="0" smtClean="0"/>
              <a:t>Number of Cited Variants (NCV): Distinct variant sites on each gene described as causal</a:t>
            </a:r>
          </a:p>
          <a:p>
            <a:pPr lvl="1"/>
            <a:r>
              <a:rPr lang="en-US" sz="2400" dirty="0" smtClean="0"/>
              <a:t>Impact Factor (IF) :  Average Number of publication citations for specific variant</a:t>
            </a:r>
          </a:p>
          <a:p>
            <a:r>
              <a:rPr lang="en-US" sz="2800" dirty="0" smtClean="0"/>
              <a:t>RESULTS:	After comparing each variant’s NCV and IF to its allele frequency</a:t>
            </a:r>
          </a:p>
          <a:p>
            <a:pPr lvl="1"/>
            <a:r>
              <a:rPr lang="en-US" sz="2400" dirty="0" smtClean="0"/>
              <a:t>IF is not a good indicator of pathogenicity (not correlated with allele frequency)</a:t>
            </a:r>
          </a:p>
          <a:p>
            <a:pPr lvl="1"/>
            <a:r>
              <a:rPr lang="en-US" sz="2400" dirty="0" smtClean="0"/>
              <a:t>NCV is a potential indicator of pathogenicity (inversely correlated with allele frequency)</a:t>
            </a:r>
          </a:p>
          <a:p>
            <a:pPr lvl="1"/>
            <a:r>
              <a:rPr lang="en-US" sz="2400" dirty="0" smtClean="0"/>
              <a:t>NCV also correlated to a measure of genetic intolerance</a:t>
            </a:r>
          </a:p>
        </p:txBody>
      </p:sp>
    </p:spTree>
    <p:extLst>
      <p:ext uri="{BB962C8B-B14F-4D97-AF65-F5344CB8AC3E}">
        <p14:creationId xmlns:p14="http://schemas.microsoft.com/office/powerpoint/2010/main" val="20794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30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43050"/>
            <a:ext cx="10155238" cy="4705349"/>
          </a:xfrm>
        </p:spPr>
        <p:txBody>
          <a:bodyPr>
            <a:no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ene-level </a:t>
            </a:r>
            <a:r>
              <a:rPr lang="en-US" sz="2800" dirty="0"/>
              <a:t>NCV score provides information that complements predictions made using structural and evolutionary features at the variant level </a:t>
            </a:r>
            <a:endParaRPr lang="en-US" sz="2800" dirty="0"/>
          </a:p>
          <a:p>
            <a:r>
              <a:rPr lang="en-US" sz="2800" dirty="0" smtClean="0"/>
              <a:t>NCV score to classify variants</a:t>
            </a:r>
          </a:p>
          <a:p>
            <a:pPr lvl="1"/>
            <a:r>
              <a:rPr lang="en-US" sz="2400" dirty="0" smtClean="0"/>
              <a:t> determine NCV to variants that have already been classified (benign or pathogenic)</a:t>
            </a:r>
          </a:p>
          <a:p>
            <a:pPr lvl="1"/>
            <a:r>
              <a:rPr lang="en-US" sz="2400" dirty="0" smtClean="0"/>
              <a:t>Apply Naïve Bayes to classify these set of genes </a:t>
            </a:r>
          </a:p>
          <a:p>
            <a:r>
              <a:rPr lang="en-US" sz="2800" dirty="0" smtClean="0"/>
              <a:t>NCV in each gene has predictive value</a:t>
            </a:r>
          </a:p>
          <a:p>
            <a:r>
              <a:rPr lang="en-US" sz="2800" dirty="0" smtClean="0"/>
              <a:t>Density of cited variants in a gene improves pathogenicity predictions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01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00164"/>
            <a:ext cx="9883776" cy="51577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NCV plus current classification can be used in classifying rare-disease cases</a:t>
            </a:r>
            <a:endParaRPr lang="en-US" sz="3200" dirty="0"/>
          </a:p>
          <a:p>
            <a:r>
              <a:rPr lang="en-US" sz="3200" dirty="0" smtClean="0"/>
              <a:t>The </a:t>
            </a:r>
            <a:r>
              <a:rPr lang="en-US" sz="3200" dirty="0"/>
              <a:t>NCV score </a:t>
            </a:r>
            <a:r>
              <a:rPr lang="en-US" sz="3200" dirty="0" smtClean="0"/>
              <a:t>with </a:t>
            </a:r>
            <a:r>
              <a:rPr lang="en-US" sz="3200" dirty="0"/>
              <a:t>variant-level </a:t>
            </a:r>
            <a:r>
              <a:rPr lang="en-US" sz="3200" dirty="0" smtClean="0"/>
              <a:t>scores:  prioritize </a:t>
            </a:r>
            <a:r>
              <a:rPr lang="en-US" sz="3200" dirty="0"/>
              <a:t>variants that should be considered first for these deeper studies. </a:t>
            </a:r>
            <a:endParaRPr lang="en-US" sz="3200" dirty="0" smtClean="0"/>
          </a:p>
          <a:p>
            <a:pPr lvl="1"/>
            <a:r>
              <a:rPr lang="en-US" sz="2800" dirty="0" smtClean="0"/>
              <a:t>employ </a:t>
            </a:r>
            <a:r>
              <a:rPr lang="en-US" sz="2800" dirty="0"/>
              <a:t>automated approaches to assist with prioritization </a:t>
            </a:r>
          </a:p>
          <a:p>
            <a:r>
              <a:rPr lang="en-US" sz="3200" dirty="0" smtClean="0"/>
              <a:t>Information </a:t>
            </a:r>
            <a:r>
              <a:rPr lang="en-US" sz="3200" dirty="0"/>
              <a:t>from functional </a:t>
            </a:r>
            <a:r>
              <a:rPr lang="en-US" sz="3200" dirty="0" smtClean="0"/>
              <a:t>predictions </a:t>
            </a:r>
            <a:r>
              <a:rPr lang="en-US" sz="3200" dirty="0"/>
              <a:t>at the variant level yield information complementary to the NCV score and can provide utility in variant assessment. 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64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4596"/>
          </a:xfrm>
        </p:spPr>
        <p:txBody>
          <a:bodyPr/>
          <a:lstStyle/>
          <a:p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357314"/>
            <a:ext cx="11012490" cy="5286374"/>
          </a:xfrm>
        </p:spPr>
        <p:txBody>
          <a:bodyPr>
            <a:normAutofit/>
          </a:bodyPr>
          <a:lstStyle/>
          <a:p>
            <a:r>
              <a:rPr lang="en-US" sz="5000" dirty="0" smtClean="0"/>
              <a:t>Purpose:</a:t>
            </a:r>
          </a:p>
          <a:p>
            <a:endParaRPr lang="en-US" sz="5000" dirty="0" smtClean="0"/>
          </a:p>
          <a:p>
            <a:pPr marL="0" indent="0" algn="ctr">
              <a:buNone/>
            </a:pPr>
            <a:r>
              <a:rPr lang="en-US" sz="5000" dirty="0" smtClean="0"/>
              <a:t>Explore different ways to create potential scores (variables) that could assist in classifying the pathogenicity of  a gene</a:t>
            </a:r>
          </a:p>
        </p:txBody>
      </p:sp>
    </p:spTree>
    <p:extLst>
      <p:ext uri="{BB962C8B-B14F-4D97-AF65-F5344CB8AC3E}">
        <p14:creationId xmlns:p14="http://schemas.microsoft.com/office/powerpoint/2010/main" val="7903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775</TotalTime>
  <Words>1565</Words>
  <Application>Microsoft Macintosh PowerPoint</Application>
  <PresentationFormat>Widescreen</PresentationFormat>
  <Paragraphs>216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Garamond</vt:lpstr>
      <vt:lpstr>Trebuchet MS</vt:lpstr>
      <vt:lpstr>Wingdings</vt:lpstr>
      <vt:lpstr>Wingdings 3</vt:lpstr>
      <vt:lpstr>Arial</vt:lpstr>
      <vt:lpstr>Ion</vt:lpstr>
      <vt:lpstr>Capstone Presentation: Streamlining the Classification of Clinical Variants</vt:lpstr>
      <vt:lpstr>Overview</vt:lpstr>
      <vt:lpstr>The Question:</vt:lpstr>
      <vt:lpstr>NOTE: Next set of information was performed and determined by my Capstone Sponsor, Dr. Christopher Cassa and a set of his colleagues</vt:lpstr>
      <vt:lpstr>The Current Problem</vt:lpstr>
      <vt:lpstr>What Has Previously Been Studied</vt:lpstr>
      <vt:lpstr>RESULTS</vt:lpstr>
      <vt:lpstr>Conclusion</vt:lpstr>
      <vt:lpstr>My Project</vt:lpstr>
      <vt:lpstr>Process</vt:lpstr>
      <vt:lpstr>Exploratory Data Analysis</vt:lpstr>
      <vt:lpstr>Potential Scores for Predicting Pathogenicity of Genes : Continuous/Discrete Variables</vt:lpstr>
      <vt:lpstr>Potential Scores for Predicting Pathogenicity of Genes : Categorical</vt:lpstr>
      <vt:lpstr>Response Variable</vt:lpstr>
      <vt:lpstr>Next Step</vt:lpstr>
      <vt:lpstr>Predictive Data Analysis</vt:lpstr>
      <vt:lpstr>Potential Models</vt:lpstr>
      <vt:lpstr>Where Am I At this Point?</vt:lpstr>
      <vt:lpstr>RSHINY</vt:lpstr>
      <vt:lpstr>Problems Faced</vt:lpstr>
      <vt:lpstr>Problems Faced (cont’d)</vt:lpstr>
      <vt:lpstr>Current Conclusion</vt:lpstr>
      <vt:lpstr>Citation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Streamline the P</dc:title>
  <dc:creator>Leila Erbay</dc:creator>
  <cp:lastModifiedBy>Leila Erbay</cp:lastModifiedBy>
  <cp:revision>25</cp:revision>
  <dcterms:created xsi:type="dcterms:W3CDTF">2018-08-17T09:43:44Z</dcterms:created>
  <dcterms:modified xsi:type="dcterms:W3CDTF">2018-08-17T22:38:44Z</dcterms:modified>
</cp:coreProperties>
</file>