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6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4" r:id="rId10"/>
    <p:sldId id="267" r:id="rId11"/>
    <p:sldId id="266" r:id="rId12"/>
    <p:sldId id="311" r:id="rId13"/>
    <p:sldId id="269" r:id="rId14"/>
    <p:sldId id="262" r:id="rId15"/>
    <p:sldId id="265" r:id="rId16"/>
    <p:sldId id="272" r:id="rId17"/>
    <p:sldId id="271" r:id="rId18"/>
    <p:sldId id="270" r:id="rId19"/>
    <p:sldId id="273" r:id="rId20"/>
    <p:sldId id="289" r:id="rId21"/>
    <p:sldId id="290" r:id="rId22"/>
    <p:sldId id="291" r:id="rId23"/>
    <p:sldId id="279" r:id="rId24"/>
    <p:sldId id="277" r:id="rId25"/>
    <p:sldId id="280" r:id="rId26"/>
    <p:sldId id="303" r:id="rId27"/>
    <p:sldId id="281" r:id="rId28"/>
    <p:sldId id="278" r:id="rId29"/>
    <p:sldId id="282" r:id="rId30"/>
    <p:sldId id="283" r:id="rId31"/>
    <p:sldId id="284" r:id="rId32"/>
    <p:sldId id="285" r:id="rId33"/>
    <p:sldId id="305" r:id="rId34"/>
    <p:sldId id="274" r:id="rId35"/>
    <p:sldId id="308" r:id="rId36"/>
    <p:sldId id="287" r:id="rId37"/>
    <p:sldId id="286" r:id="rId38"/>
    <p:sldId id="288" r:id="rId39"/>
    <p:sldId id="294" r:id="rId40"/>
    <p:sldId id="295" r:id="rId41"/>
    <p:sldId id="292" r:id="rId42"/>
    <p:sldId id="296" r:id="rId43"/>
    <p:sldId id="297" r:id="rId44"/>
    <p:sldId id="298" r:id="rId45"/>
    <p:sldId id="299" r:id="rId46"/>
    <p:sldId id="300" r:id="rId47"/>
    <p:sldId id="301" r:id="rId48"/>
    <p:sldId id="304" r:id="rId49"/>
    <p:sldId id="302" r:id="rId50"/>
    <p:sldId id="309" r:id="rId51"/>
    <p:sldId id="307" r:id="rId52"/>
    <p:sldId id="306" r:id="rId53"/>
    <p:sldId id="31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/>
    <p:restoredTop sz="79877"/>
  </p:normalViewPr>
  <p:slideViewPr>
    <p:cSldViewPr snapToGrid="0" snapToObjects="1">
      <p:cViewPr>
        <p:scale>
          <a:sx n="85" d="100"/>
          <a:sy n="85" d="100"/>
        </p:scale>
        <p:origin x="170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181F7-5C76-6948-8DB5-3EA57478CE14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E24A-A9CC-4349-8F57-D9F941032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63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71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R-squared is not very high thus the</a:t>
            </a:r>
            <a:r>
              <a:rPr lang="en-US" baseline="0" dirty="0" smtClean="0"/>
              <a:t> linear model does not fit the data very well</a:t>
            </a:r>
          </a:p>
          <a:p>
            <a:r>
              <a:rPr lang="en-US" baseline="0" dirty="0" smtClean="0"/>
              <a:t>The correlation coefficient shows somewhat positive relation between the 2 variables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this model does not show a strong relationship between the 2 variables,</a:t>
            </a:r>
          </a:p>
          <a:p>
            <a:r>
              <a:rPr lang="en-US" baseline="0" dirty="0" smtClean="0"/>
              <a:t>Please note the difference between  the point of the GS team and the that of the Cavs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time permitted, I would have liked to explore the relationship between these 2 variables in further detail.</a:t>
            </a:r>
          </a:p>
          <a:p>
            <a:r>
              <a:rPr lang="en-US" baseline="0" dirty="0" smtClean="0"/>
              <a:t>There may be some strong relationship that exists between these 2 variables that could potential act as a predicting factor in a team winning the finals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Reg</a:t>
            </a:r>
            <a:r>
              <a:rPr lang="en-US" baseline="0" dirty="0" smtClean="0"/>
              <a:t> Season </a:t>
            </a:r>
            <a:r>
              <a:rPr lang="mr-IN" baseline="0" dirty="0" smtClean="0"/>
              <a:t>…</a:t>
            </a:r>
            <a:r>
              <a:rPr lang="en-US" baseline="0" dirty="0" smtClean="0"/>
              <a:t> playoffs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90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48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89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Overall Stephen is a top player among the NBA</a:t>
            </a:r>
            <a:r>
              <a:rPr lang="en-US" baseline="0" dirty="0" smtClean="0"/>
              <a:t> players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4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81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a top Tier Player?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Comparison of Steph</a:t>
            </a:r>
            <a:r>
              <a:rPr lang="en-US" baseline="0" dirty="0" smtClean="0"/>
              <a:t> Curry and </a:t>
            </a:r>
            <a:r>
              <a:rPr lang="en-US" baseline="0" dirty="0" err="1" smtClean="0"/>
              <a:t>Lebron</a:t>
            </a:r>
            <a:r>
              <a:rPr lang="en-US" baseline="0" dirty="0" smtClean="0"/>
              <a:t> QS over time among the top tier </a:t>
            </a:r>
          </a:p>
          <a:p>
            <a:r>
              <a:rPr lang="en-US" baseline="0" dirty="0" smtClean="0"/>
              <a:t>Note that LeBron and Curry are fairly close in their QS over the season</a:t>
            </a:r>
          </a:p>
          <a:p>
            <a:r>
              <a:rPr lang="en-US" baseline="0" dirty="0" smtClean="0"/>
              <a:t>Thus the hypothesis test from the previous slides is consistent with this graph in that</a:t>
            </a:r>
          </a:p>
          <a:p>
            <a:r>
              <a:rPr lang="en-US" baseline="0" dirty="0" smtClean="0"/>
              <a:t>the QS of LeBron and Stephen is not fairly different overtime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7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though SC mean</a:t>
            </a:r>
            <a:r>
              <a:rPr lang="en-US" baseline="0" dirty="0" smtClean="0"/>
              <a:t> is seen to be greater than LJ is it significantly greater??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8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8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Hard</a:t>
            </a:r>
            <a:r>
              <a:rPr lang="en-US" baseline="0" dirty="0" smtClean="0"/>
              <a:t> to tell a significant difference between the two players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3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H</a:t>
            </a:r>
            <a:r>
              <a:rPr lang="en-US" sz="1200" b="1" baseline="-25000" dirty="0" smtClean="0"/>
              <a:t>0 </a:t>
            </a:r>
            <a:r>
              <a:rPr lang="en-US" sz="1200" dirty="0" smtClean="0"/>
              <a:t>: mean QS of Stephen Curry  </a:t>
            </a:r>
            <a:r>
              <a:rPr lang="en-US" sz="1200" b="1" dirty="0" smtClean="0"/>
              <a:t>≤</a:t>
            </a:r>
            <a:r>
              <a:rPr lang="en-US" sz="1200" dirty="0" smtClean="0"/>
              <a:t> mean of QS of LeBron James</a:t>
            </a:r>
          </a:p>
          <a:p>
            <a:r>
              <a:rPr lang="en-US" sz="1200" b="1" dirty="0" smtClean="0"/>
              <a:t>H</a:t>
            </a:r>
            <a:r>
              <a:rPr lang="en-US" sz="1200" b="1" baseline="-25000" dirty="0" smtClean="0"/>
              <a:t>a</a:t>
            </a:r>
            <a:r>
              <a:rPr lang="en-US" sz="1200" dirty="0" smtClean="0"/>
              <a:t> : mean QS of Stephen Curry </a:t>
            </a:r>
            <a:r>
              <a:rPr lang="en-US" sz="1200" b="1" dirty="0" smtClean="0"/>
              <a:t>&gt;</a:t>
            </a:r>
            <a:r>
              <a:rPr lang="en-US" sz="1200" dirty="0" smtClean="0"/>
              <a:t> mean of QS of LeBron James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85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H</a:t>
            </a:r>
            <a:r>
              <a:rPr lang="en-US" sz="1200" b="1" baseline="-25000" dirty="0" smtClean="0"/>
              <a:t>0 </a:t>
            </a:r>
            <a:r>
              <a:rPr lang="en-US" sz="1200" dirty="0" smtClean="0"/>
              <a:t>: mean QS of Stephen Curry  </a:t>
            </a:r>
            <a:r>
              <a:rPr lang="en-US" sz="1200" b="1" dirty="0" smtClean="0"/>
              <a:t>≥</a:t>
            </a:r>
            <a:r>
              <a:rPr lang="en-US" sz="1200" dirty="0" smtClean="0"/>
              <a:t> mean of QS of LeBron James</a:t>
            </a:r>
          </a:p>
          <a:p>
            <a:r>
              <a:rPr lang="en-US" sz="1200" b="1" dirty="0" smtClean="0"/>
              <a:t>H</a:t>
            </a:r>
            <a:r>
              <a:rPr lang="en-US" sz="1200" b="1" baseline="-25000" dirty="0" smtClean="0"/>
              <a:t>a</a:t>
            </a:r>
            <a:r>
              <a:rPr lang="en-US" sz="1200" dirty="0" smtClean="0"/>
              <a:t> : mean QS of Stephen Curry </a:t>
            </a:r>
            <a:r>
              <a:rPr lang="en-US" sz="1200" b="1" dirty="0" smtClean="0"/>
              <a:t>&lt;</a:t>
            </a:r>
            <a:r>
              <a:rPr lang="en-US" sz="1200" dirty="0" smtClean="0"/>
              <a:t> mean of QS of LeBron James</a:t>
            </a:r>
          </a:p>
          <a:p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6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H</a:t>
            </a:r>
            <a:r>
              <a:rPr lang="en-US" sz="1200" b="1" baseline="-25000" dirty="0" smtClean="0"/>
              <a:t>0 </a:t>
            </a:r>
            <a:r>
              <a:rPr lang="en-US" sz="1200" dirty="0" smtClean="0"/>
              <a:t>: mean QS of Stephen Curry  </a:t>
            </a:r>
            <a:r>
              <a:rPr lang="en-US" sz="1200" b="1" dirty="0" smtClean="0"/>
              <a:t>≤</a:t>
            </a:r>
            <a:r>
              <a:rPr lang="en-US" sz="1200" dirty="0" smtClean="0"/>
              <a:t> mean of QS of LeBron James</a:t>
            </a:r>
          </a:p>
          <a:p>
            <a:r>
              <a:rPr lang="en-US" sz="1200" b="1" dirty="0" smtClean="0"/>
              <a:t>H</a:t>
            </a:r>
            <a:r>
              <a:rPr lang="en-US" sz="1200" b="1" baseline="-25000" dirty="0" smtClean="0"/>
              <a:t>a</a:t>
            </a:r>
            <a:r>
              <a:rPr lang="en-US" sz="1200" dirty="0" smtClean="0"/>
              <a:t> : mean QS of Stephen Curry </a:t>
            </a:r>
            <a:r>
              <a:rPr lang="en-US" sz="1200" b="1" dirty="0" smtClean="0"/>
              <a:t>&gt;</a:t>
            </a:r>
            <a:r>
              <a:rPr lang="en-US" sz="1200" dirty="0" smtClean="0"/>
              <a:t> mean of QS of LeBron James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14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 smtClean="0"/>
              <a:t>H</a:t>
            </a:r>
            <a:r>
              <a:rPr lang="en-US" sz="1200" b="1" baseline="-25000" dirty="0" smtClean="0"/>
              <a:t>0 </a:t>
            </a:r>
            <a:r>
              <a:rPr lang="en-US" sz="1200" dirty="0" smtClean="0"/>
              <a:t>: mean QS of Stephen Curry  </a:t>
            </a:r>
            <a:r>
              <a:rPr lang="en-US" sz="1200" b="1" dirty="0" smtClean="0"/>
              <a:t>≤</a:t>
            </a:r>
            <a:r>
              <a:rPr lang="en-US" sz="1200" dirty="0" smtClean="0"/>
              <a:t> mean of QS of LeBron James</a:t>
            </a:r>
          </a:p>
          <a:p>
            <a:r>
              <a:rPr lang="en-US" sz="1200" b="1" dirty="0" smtClean="0"/>
              <a:t>H</a:t>
            </a:r>
            <a:r>
              <a:rPr lang="en-US" sz="1200" b="1" baseline="-25000" dirty="0" smtClean="0"/>
              <a:t>a</a:t>
            </a:r>
            <a:r>
              <a:rPr lang="en-US" sz="1200" dirty="0" smtClean="0"/>
              <a:t> : mean QS of Stephen Curry </a:t>
            </a:r>
            <a:r>
              <a:rPr lang="en-US" sz="1200" b="1" dirty="0" smtClean="0"/>
              <a:t>&gt;</a:t>
            </a:r>
            <a:r>
              <a:rPr lang="en-US" sz="1200" dirty="0" smtClean="0"/>
              <a:t> mean of QS of LeBron James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91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 smtClean="0"/>
              <a:t>5.257373e-06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84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would have like to compare GS to Cavs w/o </a:t>
            </a:r>
            <a:r>
              <a:rPr lang="en-US" dirty="0" err="1" smtClean="0"/>
              <a:t>Lebron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561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42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 smtClean="0"/>
              <a:t>Knowing that GS won the 2016 </a:t>
            </a:r>
            <a:r>
              <a:rPr lang="mr-IN" sz="2200" dirty="0" smtClean="0"/>
              <a:t>–</a:t>
            </a:r>
            <a:r>
              <a:rPr lang="en-US" sz="2200" dirty="0" smtClean="0"/>
              <a:t> 2017 finals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2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Lebron</a:t>
            </a:r>
            <a:r>
              <a:rPr lang="en-US" dirty="0" smtClean="0"/>
              <a:t>	</a:t>
            </a:r>
          </a:p>
          <a:p>
            <a:r>
              <a:rPr lang="en-US" dirty="0" smtClean="0"/>
              <a:t>	Steph	</a:t>
            </a:r>
          </a:p>
          <a:p>
            <a:r>
              <a:rPr lang="en-US" dirty="0" smtClean="0"/>
              <a:t>	Durant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THompson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Irving</a:t>
            </a:r>
          </a:p>
          <a:p>
            <a:r>
              <a:rPr lang="en-US" dirty="0" smtClean="0"/>
              <a:t>Player2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610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6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Bank				</a:t>
            </a:r>
          </a:p>
          <a:p>
            <a:r>
              <a:rPr lang="en-US" dirty="0" smtClean="0"/>
              <a:t>Id	name	</a:t>
            </a:r>
            <a:r>
              <a:rPr lang="en-US" dirty="0" err="1" smtClean="0"/>
              <a:t>chkc_id</a:t>
            </a:r>
            <a:r>
              <a:rPr lang="en-US" dirty="0" smtClean="0"/>
              <a:t>	</a:t>
            </a:r>
            <a:r>
              <a:rPr lang="en-US" dirty="0" err="1" smtClean="0"/>
              <a:t>sav_id</a:t>
            </a:r>
            <a:endParaRPr lang="en-US" dirty="0" smtClean="0"/>
          </a:p>
          <a:p>
            <a:r>
              <a:rPr lang="en-US" dirty="0" smtClean="0"/>
              <a:t>1	</a:t>
            </a:r>
            <a:r>
              <a:rPr lang="en-US" dirty="0" err="1" smtClean="0"/>
              <a:t>R.gao</a:t>
            </a:r>
            <a:r>
              <a:rPr lang="en-US" dirty="0" smtClean="0"/>
              <a:t>	chk_1	sav_1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Checking</a:t>
            </a:r>
          </a:p>
          <a:p>
            <a:r>
              <a:rPr lang="en-US" dirty="0" smtClean="0"/>
              <a:t>Id</a:t>
            </a:r>
          </a:p>
          <a:p>
            <a:r>
              <a:rPr lang="en-US" dirty="0" smtClean="0"/>
              <a:t>1	</a:t>
            </a:r>
            <a:r>
              <a:rPr lang="en-US" dirty="0" err="1" smtClean="0"/>
              <a:t>r.gao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Saving</a:t>
            </a:r>
          </a:p>
          <a:p>
            <a:r>
              <a:rPr lang="en-US" dirty="0" smtClean="0"/>
              <a:t>id</a:t>
            </a:r>
          </a:p>
          <a:p>
            <a:r>
              <a:rPr lang="en-US" dirty="0" smtClean="0"/>
              <a:t>1	</a:t>
            </a:r>
            <a:r>
              <a:rPr lang="en-US" dirty="0" err="1" smtClean="0"/>
              <a:t>r.gao</a:t>
            </a:r>
            <a:r>
              <a:rPr lang="mr-IN" dirty="0" smtClean="0"/>
              <a:t>…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BOXCOX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8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</a:p>
          <a:p>
            <a:endParaRPr lang="en-US" dirty="0" smtClean="0"/>
          </a:p>
          <a:p>
            <a:r>
              <a:rPr lang="en-US" dirty="0" smtClean="0"/>
              <a:t>LeBron James is considered</a:t>
            </a:r>
            <a:r>
              <a:rPr lang="en-US" baseline="0" dirty="0" smtClean="0"/>
              <a:t> the best in the league</a:t>
            </a:r>
          </a:p>
          <a:p>
            <a:r>
              <a:rPr lang="en-US" baseline="0" dirty="0" smtClean="0"/>
              <a:t>Stephen Curry is a upcoming star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Although Curry seemed to out perform James in this season,</a:t>
            </a:r>
          </a:p>
          <a:p>
            <a:r>
              <a:rPr lang="en-US" baseline="0" dirty="0" smtClean="0"/>
              <a:t>It is possible that the team dynamics, play by play, among the GS</a:t>
            </a:r>
          </a:p>
          <a:p>
            <a:r>
              <a:rPr lang="en-US" baseline="0" dirty="0" smtClean="0"/>
              <a:t>allowed for Curry to outperform James.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data of James may be skewed since there were instances were he did not play at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how significant is this difference between GS and the Cavs ?</a:t>
            </a:r>
          </a:p>
          <a:p>
            <a:endParaRPr lang="en-US" dirty="0" smtClean="0"/>
          </a:p>
          <a:p>
            <a:r>
              <a:rPr lang="en-US" dirty="0" smtClean="0"/>
              <a:t>Is this enough to ensure that the team would go on to win the NBA finals for this year?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4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P value = .5 !&lt; 0.05 do not reject null hypothesis &lt;--- not necessarily Greater</a:t>
            </a:r>
          </a:p>
          <a:p>
            <a:r>
              <a:rPr lang="en-US" dirty="0" smtClean="0"/>
              <a:t>= ? yes: p </a:t>
            </a:r>
            <a:r>
              <a:rPr lang="en-US" dirty="0" err="1" smtClean="0"/>
              <a:t>val</a:t>
            </a:r>
            <a:r>
              <a:rPr lang="en-US" dirty="0" smtClean="0"/>
              <a:t> =2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3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Ran</a:t>
            </a:r>
            <a:r>
              <a:rPr lang="en-US" baseline="0" dirty="0" smtClean="0"/>
              <a:t> another test:</a:t>
            </a:r>
          </a:p>
          <a:p>
            <a:r>
              <a:rPr lang="en-US" baseline="0" dirty="0" smtClean="0"/>
              <a:t>Alt: Cavs mean QS &gt; GS mean QS </a:t>
            </a:r>
          </a:p>
          <a:p>
            <a:r>
              <a:rPr lang="en-US" baseline="0" dirty="0" smtClean="0">
                <a:sym typeface="Wingdings"/>
              </a:rPr>
              <a:t>	</a:t>
            </a:r>
            <a:r>
              <a:rPr lang="en-US" baseline="0" dirty="0" err="1" smtClean="0">
                <a:sym typeface="Wingdings"/>
              </a:rPr>
              <a:t>p.value</a:t>
            </a:r>
            <a:r>
              <a:rPr lang="en-US" baseline="0" dirty="0" smtClean="0">
                <a:sym typeface="Wingdings"/>
              </a:rPr>
              <a:t> = 0.5  not significantly greater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Ran another test:</a:t>
            </a:r>
          </a:p>
          <a:p>
            <a:r>
              <a:rPr lang="en-US" baseline="0" dirty="0" smtClean="0">
                <a:sym typeface="Wingdings"/>
              </a:rPr>
              <a:t>Alt: Cavs mean QS != GS mean QS</a:t>
            </a:r>
          </a:p>
          <a:p>
            <a:r>
              <a:rPr lang="en-US" baseline="0" dirty="0" smtClean="0">
                <a:sym typeface="Wingdings"/>
              </a:rPr>
              <a:t>	</a:t>
            </a:r>
            <a:r>
              <a:rPr lang="en-US" baseline="0" dirty="0" err="1" smtClean="0">
                <a:sym typeface="Wingdings"/>
              </a:rPr>
              <a:t>p.value</a:t>
            </a:r>
            <a:r>
              <a:rPr lang="en-US" baseline="0" dirty="0" smtClean="0">
                <a:sym typeface="Wingdings"/>
              </a:rPr>
              <a:t> = 2 &lt;-- not sign different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E24A-A9CC-4349-8F57-D9F9410327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0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161D-FEE7-C440-9C4A-813BB48C9709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744E-36F7-7544-8598-30DFDDDE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9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161D-FEE7-C440-9C4A-813BB48C9709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744E-36F7-7544-8598-30DFDDDE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3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161D-FEE7-C440-9C4A-813BB48C9709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744E-36F7-7544-8598-30DFDDDE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161D-FEE7-C440-9C4A-813BB48C9709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744E-36F7-7544-8598-30DFDDDE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2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161D-FEE7-C440-9C4A-813BB48C9709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744E-36F7-7544-8598-30DFDDDE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3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161D-FEE7-C440-9C4A-813BB48C9709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744E-36F7-7544-8598-30DFDDDE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8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161D-FEE7-C440-9C4A-813BB48C9709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744E-36F7-7544-8598-30DFDDDE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2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161D-FEE7-C440-9C4A-813BB48C9709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744E-36F7-7544-8598-30DFDDDE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7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161D-FEE7-C440-9C4A-813BB48C9709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744E-36F7-7544-8598-30DFDDDE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161D-FEE7-C440-9C4A-813BB48C9709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744E-36F7-7544-8598-30DFDDDE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161D-FEE7-C440-9C4A-813BB48C9709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744E-36F7-7544-8598-30DFDDDE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0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9161D-FEE7-C440-9C4A-813BB48C9709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7744E-36F7-7544-8598-30DFDDDEA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715" y="697831"/>
            <a:ext cx="9144000" cy="386213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a typeface="Athelas" charset="0"/>
                <a:cs typeface="Athelas" charset="0"/>
              </a:rPr>
              <a:t>An Analysis on Team Dynamics :</a:t>
            </a:r>
            <a:br>
              <a:rPr lang="en-US" dirty="0" smtClean="0">
                <a:ea typeface="Athelas" charset="0"/>
                <a:cs typeface="Athelas" charset="0"/>
              </a:rPr>
            </a:br>
            <a:r>
              <a:rPr lang="en-US" dirty="0" smtClean="0">
                <a:ea typeface="Athelas" charset="0"/>
                <a:cs typeface="Athelas" charset="0"/>
              </a:rPr>
              <a:t>Golden State Warriors vs. Cleveland Cavaliers</a:t>
            </a:r>
            <a:br>
              <a:rPr lang="en-US" dirty="0" smtClean="0">
                <a:ea typeface="Athelas" charset="0"/>
                <a:cs typeface="Athelas" charset="0"/>
              </a:rPr>
            </a:br>
            <a:r>
              <a:rPr lang="en-US" dirty="0" smtClean="0">
                <a:ea typeface="Athelas" charset="0"/>
                <a:cs typeface="Athelas" charset="0"/>
              </a:rPr>
              <a:t>2016 - 2017</a:t>
            </a:r>
            <a:endParaRPr lang="en-US" dirty="0">
              <a:ea typeface="Athelas" charset="0"/>
              <a:cs typeface="Athelas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715" y="5293894"/>
            <a:ext cx="9144000" cy="1263315"/>
          </a:xfrm>
        </p:spPr>
        <p:txBody>
          <a:bodyPr/>
          <a:lstStyle/>
          <a:p>
            <a:r>
              <a:rPr lang="en-US" dirty="0" smtClean="0"/>
              <a:t>Presented by Leila Erbay</a:t>
            </a:r>
          </a:p>
        </p:txBody>
      </p:sp>
    </p:spTree>
    <p:extLst>
      <p:ext uri="{BB962C8B-B14F-4D97-AF65-F5344CB8AC3E}">
        <p14:creationId xmlns:p14="http://schemas.microsoft.com/office/powerpoint/2010/main" val="199780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83" y="365126"/>
            <a:ext cx="10788317" cy="874127"/>
          </a:xfrm>
        </p:spPr>
        <p:txBody>
          <a:bodyPr>
            <a:normAutofit/>
          </a:bodyPr>
          <a:lstStyle/>
          <a:p>
            <a:r>
              <a:rPr lang="en-US" dirty="0" smtClean="0"/>
              <a:t>Weights for QS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69442" y="1405624"/>
            <a:ext cx="3080083" cy="2477783"/>
          </a:xfrm>
        </p:spPr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Description of Stats: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FGM </a:t>
            </a:r>
            <a:r>
              <a:rPr lang="mr-IN" sz="1800" dirty="0" smtClean="0"/>
              <a:t>–</a:t>
            </a:r>
            <a:r>
              <a:rPr lang="en-US" sz="1800" dirty="0" smtClean="0"/>
              <a:t> Field Goals Made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STL </a:t>
            </a:r>
            <a:r>
              <a:rPr lang="mr-IN" sz="1800" dirty="0" smtClean="0"/>
              <a:t>–</a:t>
            </a:r>
            <a:r>
              <a:rPr lang="en-US" sz="1800" dirty="0" smtClean="0"/>
              <a:t> Steals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3PTM </a:t>
            </a:r>
            <a:r>
              <a:rPr lang="mr-IN" sz="1800" dirty="0" smtClean="0"/>
              <a:t>–</a:t>
            </a:r>
            <a:r>
              <a:rPr lang="en-US" sz="1800" dirty="0" smtClean="0"/>
              <a:t> 3 pointers made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FTM </a:t>
            </a:r>
            <a:r>
              <a:rPr lang="mr-IN" sz="1800" dirty="0" smtClean="0"/>
              <a:t>–</a:t>
            </a:r>
            <a:r>
              <a:rPr lang="en-US" sz="1800" dirty="0" smtClean="0"/>
              <a:t> Free Throws Made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BLK </a:t>
            </a:r>
            <a:r>
              <a:rPr lang="mr-IN" sz="1800" dirty="0" smtClean="0"/>
              <a:t>–</a:t>
            </a:r>
            <a:r>
              <a:rPr lang="en-US" sz="1800" dirty="0" smtClean="0"/>
              <a:t> Blocks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11800"/>
              </p:ext>
            </p:extLst>
          </p:nvPr>
        </p:nvGraphicFramePr>
        <p:xfrm>
          <a:off x="1110914" y="1405624"/>
          <a:ext cx="3918286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47591"/>
                <a:gridCol w="2070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FGM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1.591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3PTM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0.958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OFF. REB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DEF. REB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-0.318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FT</a:t>
                      </a:r>
                      <a:r>
                        <a:rPr lang="en-US" baseline="0" dirty="0" smtClean="0"/>
                        <a:t> 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-0.372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FG MISS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-0.726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-0.998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169442" y="3794094"/>
            <a:ext cx="43100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dirty="0"/>
              <a:t>OFF.REB </a:t>
            </a:r>
            <a:r>
              <a:rPr lang="mr-IN" dirty="0"/>
              <a:t>–</a:t>
            </a:r>
            <a:r>
              <a:rPr lang="en-US" dirty="0"/>
              <a:t> Offensive Rebounds</a:t>
            </a:r>
          </a:p>
          <a:p>
            <a:pPr lvl="0">
              <a:lnSpc>
                <a:spcPct val="150000"/>
              </a:lnSpc>
              <a:defRPr/>
            </a:pPr>
            <a:r>
              <a:rPr lang="en-US" dirty="0"/>
              <a:t>AST </a:t>
            </a:r>
            <a:r>
              <a:rPr lang="mr-IN" dirty="0"/>
              <a:t>–</a:t>
            </a:r>
            <a:r>
              <a:rPr lang="en-US" dirty="0"/>
              <a:t> Assists</a:t>
            </a:r>
          </a:p>
          <a:p>
            <a:pPr lvl="0">
              <a:lnSpc>
                <a:spcPct val="150000"/>
              </a:lnSpc>
              <a:defRPr/>
            </a:pPr>
            <a:r>
              <a:rPr lang="en-US" dirty="0"/>
              <a:t>DEF.REB </a:t>
            </a:r>
            <a:r>
              <a:rPr lang="mr-IN" dirty="0"/>
              <a:t>–</a:t>
            </a:r>
            <a:r>
              <a:rPr lang="en-US" dirty="0"/>
              <a:t> Defensive Rebounds</a:t>
            </a:r>
          </a:p>
          <a:p>
            <a:pPr lvl="0">
              <a:lnSpc>
                <a:spcPct val="150000"/>
              </a:lnSpc>
              <a:defRPr/>
            </a:pPr>
            <a:r>
              <a:rPr lang="en-US" dirty="0"/>
              <a:t>FOUL </a:t>
            </a:r>
            <a:r>
              <a:rPr lang="mr-IN" dirty="0"/>
              <a:t>–</a:t>
            </a:r>
            <a:r>
              <a:rPr lang="en-US" dirty="0"/>
              <a:t> Fouls (personal and technical)</a:t>
            </a:r>
          </a:p>
          <a:p>
            <a:pPr lvl="0">
              <a:lnSpc>
                <a:spcPct val="150000"/>
              </a:lnSpc>
              <a:defRPr/>
            </a:pPr>
            <a:r>
              <a:rPr lang="en-US" dirty="0"/>
              <a:t>FG Miss </a:t>
            </a:r>
            <a:r>
              <a:rPr lang="mr-IN" dirty="0"/>
              <a:t>–</a:t>
            </a:r>
            <a:r>
              <a:rPr lang="en-US" dirty="0"/>
              <a:t> Field Goal Miss</a:t>
            </a:r>
          </a:p>
          <a:p>
            <a:pPr lvl="0">
              <a:lnSpc>
                <a:spcPct val="150000"/>
              </a:lnSpc>
              <a:defRPr/>
            </a:pPr>
            <a:r>
              <a:rPr lang="en-US" dirty="0"/>
              <a:t>TO - Turnovers</a:t>
            </a:r>
          </a:p>
        </p:txBody>
      </p:sp>
    </p:spTree>
    <p:extLst>
      <p:ext uri="{BB962C8B-B14F-4D97-AF65-F5344CB8AC3E}">
        <p14:creationId xmlns:p14="http://schemas.microsoft.com/office/powerpoint/2010/main" val="2571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QS and 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74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Weights used for QS were based off calculations of Zachary Fein, a columnist for Bleacher Report.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QS weights recreate each player’s PER </a:t>
            </a:r>
            <a:r>
              <a:rPr lang="en-US" dirty="0"/>
              <a:t>before </a:t>
            </a:r>
            <a:r>
              <a:rPr lang="en-US" dirty="0" smtClean="0"/>
              <a:t>setting the </a:t>
            </a:r>
            <a:r>
              <a:rPr lang="en-US" dirty="0"/>
              <a:t>league average PER to </a:t>
            </a:r>
            <a:r>
              <a:rPr lang="en-US" dirty="0" smtClean="0"/>
              <a:t>15.00.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Caution: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PER, and thus QS,  </a:t>
            </a:r>
            <a:r>
              <a:rPr lang="en-US" dirty="0"/>
              <a:t>largely </a:t>
            </a:r>
            <a:r>
              <a:rPr lang="en-US" dirty="0" smtClean="0"/>
              <a:t>measure </a:t>
            </a:r>
            <a:r>
              <a:rPr lang="en-US" dirty="0"/>
              <a:t>offensive performance.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defensive </a:t>
            </a:r>
            <a:r>
              <a:rPr lang="en-US" dirty="0" smtClean="0"/>
              <a:t>stats they incorporate—blocks </a:t>
            </a:r>
            <a:r>
              <a:rPr lang="en-US" dirty="0"/>
              <a:t>and steals </a:t>
            </a:r>
            <a:r>
              <a:rPr lang="mr-IN" dirty="0" smtClean="0"/>
              <a:t>–</a:t>
            </a:r>
            <a:r>
              <a:rPr lang="en-US" dirty="0" smtClean="0"/>
              <a:t> can </a:t>
            </a:r>
            <a:r>
              <a:rPr lang="en-US" dirty="0"/>
              <a:t>produce a distorted picture of a player's value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PER </a:t>
            </a:r>
            <a:r>
              <a:rPr lang="en-US" dirty="0"/>
              <a:t>is not </a:t>
            </a:r>
            <a:r>
              <a:rPr lang="en-US" dirty="0" smtClean="0"/>
              <a:t>always considered a  </a:t>
            </a:r>
            <a:r>
              <a:rPr lang="en-US" dirty="0"/>
              <a:t>reliable measure of a player's defensive acumen.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01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Player based on 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511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My definition of a strong player </a:t>
            </a:r>
          </a:p>
          <a:p>
            <a:pPr lvl="1"/>
            <a:r>
              <a:rPr lang="en-US" dirty="0" smtClean="0"/>
              <a:t>With my QS as standardization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Players who rank in top 2.5% of overall league QS is considered a super star player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Players who rank in top 5% of overall league QS is considered a strong player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Players who rank in top 10% of overall league QS is considered a necessary player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Players who rank in top 25% of overall league QS is considered above average</a:t>
            </a:r>
          </a:p>
          <a:p>
            <a:pPr lvl="1"/>
            <a:r>
              <a:rPr lang="en-US" dirty="0" smtClean="0"/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11337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79" y="365126"/>
            <a:ext cx="10752221" cy="1138822"/>
          </a:xfrm>
        </p:spPr>
        <p:txBody>
          <a:bodyPr/>
          <a:lstStyle/>
          <a:p>
            <a:r>
              <a:rPr lang="en-US" b="0" dirty="0" smtClean="0"/>
              <a:t>Overview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79" y="1696454"/>
            <a:ext cx="10752221" cy="494497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5000"/>
              </a:lnSpc>
            </a:pPr>
            <a:r>
              <a:rPr lang="en-US" dirty="0" smtClean="0"/>
              <a:t>Main Question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Description of Qualifying Score (QS)</a:t>
            </a:r>
          </a:p>
          <a:p>
            <a:pPr>
              <a:lnSpc>
                <a:spcPct val="145000"/>
              </a:lnSpc>
            </a:pPr>
            <a:r>
              <a:rPr lang="en-US" sz="3400" b="1" dirty="0" smtClean="0"/>
              <a:t>Data Wrangling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QS by Player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Correlation Coefficient: Win Proportion vs Team Ave QS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Test Stats : Comparisons Between GS and Cavs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Conclusion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Future Investigation</a:t>
            </a:r>
          </a:p>
          <a:p>
            <a:pPr>
              <a:lnSpc>
                <a:spcPct val="14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1901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Process: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 Game Logs 2016—2017  Regular Season 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Removed illegible </a:t>
            </a:r>
            <a:r>
              <a:rPr lang="en-US" sz="2600" dirty="0" smtClean="0"/>
              <a:t>ids 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Only </a:t>
            </a:r>
            <a:r>
              <a:rPr lang="en-US" sz="2600" dirty="0" smtClean="0"/>
              <a:t>NAs that existed: Team Name, Team Nickname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/>
              <a:t>Fixed NAs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Removed Players when they played zero minutes in a game</a:t>
            </a:r>
          </a:p>
          <a:p>
            <a:pPr lvl="2">
              <a:lnSpc>
                <a:spcPct val="150000"/>
              </a:lnSpc>
            </a:pPr>
            <a:r>
              <a:rPr lang="en-US" sz="2200" dirty="0" smtClean="0"/>
              <a:t>Note: Data decreased from 36578 to 26162 	(-10416)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Created qualifying score for each player in each game </a:t>
            </a:r>
          </a:p>
          <a:p>
            <a:pPr lvl="1">
              <a:lnSpc>
                <a:spcPct val="150000"/>
              </a:lnSpc>
            </a:pPr>
            <a:r>
              <a:rPr lang="en-US" sz="2600" dirty="0" smtClean="0"/>
              <a:t>Normalized data  - square root of the qualifying scores</a:t>
            </a:r>
          </a:p>
          <a:p>
            <a:pPr lvl="2">
              <a:lnSpc>
                <a:spcPct val="150000"/>
              </a:lnSpc>
            </a:pPr>
            <a:r>
              <a:rPr lang="en-US" sz="2200" dirty="0" smtClean="0"/>
              <a:t>Note: Data decreased from 26162 to 24978	(-1184)</a:t>
            </a:r>
          </a:p>
          <a:p>
            <a:pPr lvl="2">
              <a:lnSpc>
                <a:spcPct val="150000"/>
              </a:lnSpc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4661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Wrangling Cont’d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2663" y="1937083"/>
            <a:ext cx="6233695" cy="42591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91799" y="1937083"/>
            <a:ext cx="5703685" cy="42591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88958" y="6341209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Before Normalizing Data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05243" y="6341209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After Normalizing Data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59" y="2225840"/>
            <a:ext cx="5603174" cy="368166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429" y="2225840"/>
            <a:ext cx="5831771" cy="3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500" dirty="0" smtClean="0"/>
              <a:t>From this point :</a:t>
            </a:r>
          </a:p>
          <a:p>
            <a:pPr marL="0" indent="0" algn="ctr">
              <a:buNone/>
            </a:pPr>
            <a:endParaRPr lang="en-US" sz="3500" dirty="0" smtClean="0"/>
          </a:p>
          <a:p>
            <a:pPr marL="0" indent="0" algn="ctr">
              <a:buNone/>
            </a:pPr>
            <a:r>
              <a:rPr lang="en-US" sz="3500" dirty="0" smtClean="0"/>
              <a:t>	“Qualifying Score” (QS) refers to the </a:t>
            </a:r>
          </a:p>
          <a:p>
            <a:pPr marL="0" indent="0" algn="ctr">
              <a:buNone/>
            </a:pPr>
            <a:r>
              <a:rPr lang="en-US" sz="3500" b="1" dirty="0" smtClean="0"/>
              <a:t>square root</a:t>
            </a:r>
            <a:r>
              <a:rPr lang="en-US" sz="3500" dirty="0" smtClean="0"/>
              <a:t> of the </a:t>
            </a:r>
            <a:r>
              <a:rPr lang="en-US" sz="3500" b="1" dirty="0" smtClean="0"/>
              <a:t>initial qualifying score</a:t>
            </a:r>
          </a:p>
          <a:p>
            <a:pPr marL="0" indent="0" algn="ctr">
              <a:buNone/>
            </a:pPr>
            <a:r>
              <a:rPr lang="en-US" sz="3500" dirty="0"/>
              <a:t>&amp;</a:t>
            </a:r>
          </a:p>
          <a:p>
            <a:pPr marL="0" indent="0" algn="ctr">
              <a:buNone/>
            </a:pPr>
            <a:r>
              <a:rPr lang="en-US" sz="3500" dirty="0" smtClean="0"/>
              <a:t>“GS” refers to </a:t>
            </a:r>
            <a:r>
              <a:rPr lang="en-US" sz="3500" b="1" dirty="0" smtClean="0"/>
              <a:t>Golden State Warriors (</a:t>
            </a:r>
            <a:r>
              <a:rPr lang="en-US" sz="3500" b="1" dirty="0" smtClean="0">
                <a:solidFill>
                  <a:srgbClr val="023AC0"/>
                </a:solidFill>
              </a:rPr>
              <a:t>BLUE</a:t>
            </a:r>
            <a:r>
              <a:rPr lang="en-US" sz="3500" b="1" dirty="0" smtClean="0"/>
              <a:t>)</a:t>
            </a:r>
          </a:p>
          <a:p>
            <a:pPr marL="0" indent="0" algn="ctr">
              <a:buNone/>
            </a:pPr>
            <a:r>
              <a:rPr lang="en-US" sz="3500" dirty="0" smtClean="0"/>
              <a:t>“Cavs” refers to </a:t>
            </a:r>
            <a:r>
              <a:rPr lang="en-US" sz="3500" b="1" dirty="0" smtClean="0"/>
              <a:t>Cleveland Cavaliers (</a:t>
            </a:r>
            <a:r>
              <a:rPr lang="en-US" sz="3500" b="1" dirty="0" smtClean="0">
                <a:solidFill>
                  <a:srgbClr val="FF0000"/>
                </a:solidFill>
              </a:rPr>
              <a:t>RED</a:t>
            </a:r>
            <a:r>
              <a:rPr lang="en-US" sz="3500" b="1" dirty="0" smtClean="0"/>
              <a:t>)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8296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79" y="365126"/>
            <a:ext cx="10752221" cy="1138822"/>
          </a:xfrm>
        </p:spPr>
        <p:txBody>
          <a:bodyPr/>
          <a:lstStyle/>
          <a:p>
            <a:r>
              <a:rPr lang="en-US" b="0" dirty="0" smtClean="0"/>
              <a:t>Overview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79" y="1696454"/>
            <a:ext cx="10752221" cy="494497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5000"/>
              </a:lnSpc>
            </a:pPr>
            <a:r>
              <a:rPr lang="en-US" dirty="0" smtClean="0"/>
              <a:t>Main Question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Description of Qualifying Score (QS)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Data Wrangling</a:t>
            </a:r>
          </a:p>
          <a:p>
            <a:pPr>
              <a:lnSpc>
                <a:spcPct val="145000"/>
              </a:lnSpc>
            </a:pPr>
            <a:r>
              <a:rPr lang="en-US" sz="3300" b="1" dirty="0" smtClean="0"/>
              <a:t>QS over Various Groupings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Correlation Coefficient: Win Proportion vs Team Ave QS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Test Stats : Comparisons Between GS and Cavs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Conclusion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Future Investigation</a:t>
            </a:r>
          </a:p>
          <a:p>
            <a:pPr>
              <a:lnSpc>
                <a:spcPct val="14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662"/>
            <a:ext cx="10515600" cy="1335505"/>
          </a:xfrm>
        </p:spPr>
        <p:txBody>
          <a:bodyPr>
            <a:normAutofit/>
          </a:bodyPr>
          <a:lstStyle/>
          <a:p>
            <a:r>
              <a:rPr lang="en-US" dirty="0" smtClean="0"/>
              <a:t>Total QS Per Player 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41" y="2078287"/>
            <a:ext cx="5736959" cy="435133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2" t="21300" r="13497" b="49701"/>
          <a:stretch/>
        </p:blipFill>
        <p:spPr>
          <a:xfrm>
            <a:off x="5894106" y="4771866"/>
            <a:ext cx="1400732" cy="11670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84191" y="2078287"/>
            <a:ext cx="36455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Analysis:</a:t>
            </a:r>
          </a:p>
          <a:p>
            <a:endParaRPr lang="en-US" dirty="0"/>
          </a:p>
          <a:p>
            <a:r>
              <a:rPr lang="en-US" dirty="0" smtClean="0"/>
              <a:t>In the 2016-2017 Season,</a:t>
            </a:r>
          </a:p>
          <a:p>
            <a:r>
              <a:rPr lang="en-US" dirty="0" smtClean="0"/>
              <a:t>Stephen Curry was seen to have a higher total QS than LeBron James. </a:t>
            </a:r>
          </a:p>
          <a:p>
            <a:endParaRPr lang="en-US" dirty="0"/>
          </a:p>
          <a:p>
            <a:r>
              <a:rPr lang="en-US" dirty="0" smtClean="0"/>
              <a:t>Both players had total QS much greater than the average player in the league.</a:t>
            </a:r>
          </a:p>
          <a:p>
            <a:endParaRPr lang="en-US" dirty="0"/>
          </a:p>
          <a:p>
            <a:r>
              <a:rPr lang="en-US" dirty="0" smtClean="0"/>
              <a:t>Note:</a:t>
            </a:r>
          </a:p>
          <a:p>
            <a:r>
              <a:rPr lang="en-US" dirty="0" smtClean="0"/>
              <a:t>It would be beneficial to see how total QS per player over time changes between the players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4106" y="2648504"/>
            <a:ext cx="1768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S.C = </a:t>
            </a:r>
            <a:r>
              <a:rPr lang="hr-HR" dirty="0" smtClean="0"/>
              <a:t>394.0499</a:t>
            </a:r>
          </a:p>
          <a:p>
            <a:endParaRPr lang="hr-HR" dirty="0"/>
          </a:p>
          <a:p>
            <a:r>
              <a:rPr lang="hr-HR" dirty="0" smtClean="0"/>
              <a:t>L.J. = </a:t>
            </a:r>
            <a:r>
              <a:rPr lang="fi-FI" dirty="0"/>
              <a:t>379.5965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5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League QS  vs Finalists’ QS </a:t>
            </a:r>
            <a:br>
              <a:rPr lang="en-US" dirty="0" smtClean="0"/>
            </a:br>
            <a:r>
              <a:rPr lang="en-US" dirty="0" smtClean="0"/>
              <a:t>Over the Season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95" y="1948454"/>
            <a:ext cx="8098872" cy="4701683"/>
          </a:xfrm>
        </p:spPr>
      </p:pic>
      <p:sp>
        <p:nvSpPr>
          <p:cNvPr id="5" name="TextBox 4"/>
          <p:cNvSpPr txBox="1"/>
          <p:nvPr/>
        </p:nvSpPr>
        <p:spPr>
          <a:xfrm>
            <a:off x="9103056" y="1948455"/>
            <a:ext cx="27384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Analysis: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It is seen that GS have a team QS that is noticeably greater than that of the Cavs ( and the rest of the League)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79" y="365126"/>
            <a:ext cx="10752221" cy="1138822"/>
          </a:xfrm>
        </p:spPr>
        <p:txBody>
          <a:bodyPr/>
          <a:lstStyle/>
          <a:p>
            <a:r>
              <a:rPr lang="en-US" b="0" dirty="0" smtClean="0"/>
              <a:t>Overview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79" y="1825624"/>
            <a:ext cx="10752221" cy="481901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5000"/>
              </a:lnSpc>
            </a:pPr>
            <a:r>
              <a:rPr lang="en-US" sz="3700" b="1" dirty="0" smtClean="0"/>
              <a:t>Main Question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Description of Qualifying Score (QS)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Data Wrangling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QS by Player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Correlation Coefficient: Win Proportion vs Team Ave QS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Test Stats : Comparisons Between GS and Cavs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Conclusion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Future Investigation</a:t>
            </a:r>
          </a:p>
          <a:p>
            <a:pPr>
              <a:lnSpc>
                <a:spcPct val="14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6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</a:t>
            </a:r>
            <a:r>
              <a:rPr lang="mr-IN" dirty="0" smtClean="0"/>
              <a:t>–</a:t>
            </a:r>
            <a:r>
              <a:rPr lang="en-US" dirty="0" smtClean="0"/>
              <a:t> Test: </a:t>
            </a:r>
            <a:br>
              <a:rPr lang="en-US" dirty="0" smtClean="0"/>
            </a:br>
            <a:r>
              <a:rPr lang="en-US" dirty="0" smtClean="0"/>
              <a:t>Golden State vs Cleveland Cavaliers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</a:t>
            </a:r>
            <a:r>
              <a:rPr lang="en-US" b="1" baseline="-25000" dirty="0"/>
              <a:t>0 </a:t>
            </a:r>
            <a:r>
              <a:rPr lang="en-US" dirty="0"/>
              <a:t>: </a:t>
            </a:r>
            <a:r>
              <a:rPr lang="el-GR" dirty="0"/>
              <a:t> </a:t>
            </a:r>
            <a:r>
              <a:rPr lang="el-GR" dirty="0" smtClean="0"/>
              <a:t>μ</a:t>
            </a:r>
            <a:r>
              <a:rPr lang="en-US" baseline="-25000" dirty="0" smtClean="0"/>
              <a:t>GS</a:t>
            </a:r>
            <a:r>
              <a:rPr lang="en-US" dirty="0"/>
              <a:t> </a:t>
            </a:r>
            <a:r>
              <a:rPr lang="en-US" b="1" dirty="0"/>
              <a:t>≤</a:t>
            </a:r>
            <a:r>
              <a:rPr lang="en-US" dirty="0" smtClean="0"/>
              <a:t> </a:t>
            </a:r>
            <a:r>
              <a:rPr lang="el-GR" dirty="0"/>
              <a:t> </a:t>
            </a:r>
            <a:r>
              <a:rPr lang="el-GR" dirty="0" smtClean="0"/>
              <a:t>μ</a:t>
            </a:r>
            <a:r>
              <a:rPr lang="en-US" baseline="-25000" dirty="0" smtClean="0"/>
              <a:t>Cavs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dirty="0"/>
              <a:t> : </a:t>
            </a:r>
            <a:r>
              <a:rPr lang="el-GR" dirty="0"/>
              <a:t> </a:t>
            </a:r>
            <a:r>
              <a:rPr lang="el-GR" dirty="0" smtClean="0"/>
              <a:t>μ</a:t>
            </a:r>
            <a:r>
              <a:rPr lang="en-US" baseline="-25000" dirty="0" smtClean="0"/>
              <a:t>GS</a:t>
            </a:r>
            <a:r>
              <a:rPr lang="en-US" dirty="0" smtClean="0"/>
              <a:t> 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l-GR" dirty="0" smtClean="0"/>
              <a:t>μ</a:t>
            </a:r>
            <a:r>
              <a:rPr lang="en-US" baseline="-25000" dirty="0" smtClean="0"/>
              <a:t>Cavs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H</a:t>
            </a:r>
            <a:r>
              <a:rPr lang="en-US" b="1" baseline="-25000" dirty="0"/>
              <a:t>0 </a:t>
            </a:r>
            <a:r>
              <a:rPr lang="en-US" dirty="0"/>
              <a:t>: mean QS of </a:t>
            </a:r>
            <a:r>
              <a:rPr lang="en-US" dirty="0" smtClean="0"/>
              <a:t>GS </a:t>
            </a:r>
            <a:r>
              <a:rPr lang="en-US" b="1" dirty="0"/>
              <a:t>≤</a:t>
            </a:r>
            <a:r>
              <a:rPr lang="en-US" dirty="0" smtClean="0"/>
              <a:t> </a:t>
            </a:r>
            <a:r>
              <a:rPr lang="en-US" dirty="0"/>
              <a:t>mean of QS of </a:t>
            </a:r>
            <a:r>
              <a:rPr lang="en-US" dirty="0" smtClean="0"/>
              <a:t>Cavs</a:t>
            </a:r>
            <a:endParaRPr lang="en-US" dirty="0"/>
          </a:p>
          <a:p>
            <a:r>
              <a:rPr lang="en-US" b="1" dirty="0"/>
              <a:t>H</a:t>
            </a:r>
            <a:r>
              <a:rPr lang="en-US" b="1" baseline="-25000" dirty="0"/>
              <a:t>a</a:t>
            </a:r>
            <a:r>
              <a:rPr lang="en-US" dirty="0"/>
              <a:t> : mean QS of </a:t>
            </a:r>
            <a:r>
              <a:rPr lang="en-US" dirty="0" smtClean="0"/>
              <a:t>GS 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/>
              <a:t>mean of QS of </a:t>
            </a:r>
            <a:r>
              <a:rPr lang="en-US" dirty="0" smtClean="0"/>
              <a:t>Cavs</a:t>
            </a:r>
            <a:endParaRPr lang="en-US" dirty="0"/>
          </a:p>
          <a:p>
            <a:endParaRPr lang="en-US" dirty="0"/>
          </a:p>
          <a:p>
            <a:r>
              <a:rPr lang="en-US" dirty="0"/>
              <a:t>Significance level: 	⍺ = 0.05</a:t>
            </a:r>
          </a:p>
          <a:p>
            <a:endParaRPr lang="en-US" dirty="0"/>
          </a:p>
          <a:p>
            <a:r>
              <a:rPr lang="en-US" dirty="0"/>
              <a:t>P-Value :	 </a:t>
            </a:r>
            <a:r>
              <a:rPr lang="en-US" dirty="0" smtClean="0"/>
              <a:t>0.5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</a:t>
            </a:r>
            <a:r>
              <a:rPr lang="mr-IN" dirty="0" smtClean="0"/>
              <a:t>–</a:t>
            </a:r>
            <a:r>
              <a:rPr lang="en-US" dirty="0" smtClean="0"/>
              <a:t> Test: </a:t>
            </a:r>
            <a:br>
              <a:rPr lang="en-US" dirty="0" smtClean="0"/>
            </a:br>
            <a:r>
              <a:rPr lang="en-US" dirty="0" smtClean="0"/>
              <a:t>Golden State vs Cleveland Cavaliers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50" y="2023745"/>
            <a:ext cx="8175930" cy="4477643"/>
          </a:xfrm>
        </p:spPr>
      </p:pic>
      <p:sp>
        <p:nvSpPr>
          <p:cNvPr id="6" name="Rectangle 5"/>
          <p:cNvSpPr/>
          <p:nvPr/>
        </p:nvSpPr>
        <p:spPr>
          <a:xfrm>
            <a:off x="9174480" y="1977073"/>
            <a:ext cx="30175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Statistical Decision: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Do Not Reject Null Hypothesis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Formal Decision: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GS mean QS is not significantly greater than Cavs’ mean QS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State vs Cleveland Cavaliers</a:t>
            </a:r>
            <a:br>
              <a:rPr lang="en-US" dirty="0" smtClean="0"/>
            </a:br>
            <a:r>
              <a:rPr lang="en-US" dirty="0" smtClean="0"/>
              <a:t>Over the Season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75" y="1825625"/>
            <a:ext cx="8450250" cy="4351338"/>
          </a:xfrm>
        </p:spPr>
      </p:pic>
    </p:spTree>
    <p:extLst>
      <p:ext uri="{BB962C8B-B14F-4D97-AF65-F5344CB8AC3E}">
        <p14:creationId xmlns:p14="http://schemas.microsoft.com/office/powerpoint/2010/main" val="16727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79" y="365126"/>
            <a:ext cx="10752221" cy="1138822"/>
          </a:xfrm>
        </p:spPr>
        <p:txBody>
          <a:bodyPr/>
          <a:lstStyle/>
          <a:p>
            <a:r>
              <a:rPr lang="en-US" b="0" dirty="0" smtClean="0"/>
              <a:t>Overview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79" y="1783080"/>
            <a:ext cx="10752221" cy="47396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5000"/>
              </a:lnSpc>
            </a:pPr>
            <a:r>
              <a:rPr lang="en-US" sz="3400" dirty="0" smtClean="0"/>
              <a:t>Main Question</a:t>
            </a:r>
          </a:p>
          <a:p>
            <a:pPr>
              <a:lnSpc>
                <a:spcPct val="145000"/>
              </a:lnSpc>
            </a:pPr>
            <a:r>
              <a:rPr lang="en-US" sz="3400" dirty="0" smtClean="0"/>
              <a:t>Description of Qualifying Score (QS)</a:t>
            </a:r>
          </a:p>
          <a:p>
            <a:pPr>
              <a:lnSpc>
                <a:spcPct val="145000"/>
              </a:lnSpc>
            </a:pPr>
            <a:r>
              <a:rPr lang="en-US" sz="3400" dirty="0" smtClean="0"/>
              <a:t>Data Wrangling</a:t>
            </a:r>
          </a:p>
          <a:p>
            <a:pPr>
              <a:lnSpc>
                <a:spcPct val="145000"/>
              </a:lnSpc>
            </a:pPr>
            <a:r>
              <a:rPr lang="en-US" sz="3400" dirty="0" smtClean="0"/>
              <a:t>QS by Player</a:t>
            </a:r>
          </a:p>
          <a:p>
            <a:pPr>
              <a:lnSpc>
                <a:spcPct val="145000"/>
              </a:lnSpc>
            </a:pPr>
            <a:r>
              <a:rPr lang="en-US" sz="4000" b="1" dirty="0" smtClean="0"/>
              <a:t>Correlation Coefficient: Win Proportion vs Team Ave QS</a:t>
            </a:r>
          </a:p>
          <a:p>
            <a:pPr>
              <a:lnSpc>
                <a:spcPct val="145000"/>
              </a:lnSpc>
            </a:pPr>
            <a:r>
              <a:rPr lang="en-US" sz="3400" dirty="0" smtClean="0"/>
              <a:t>Test Stats : Comparisons Between GS and Cavs</a:t>
            </a:r>
          </a:p>
          <a:p>
            <a:pPr>
              <a:lnSpc>
                <a:spcPct val="145000"/>
              </a:lnSpc>
            </a:pPr>
            <a:r>
              <a:rPr lang="en-US" sz="3400" dirty="0" smtClean="0"/>
              <a:t>Conclusion</a:t>
            </a:r>
          </a:p>
          <a:p>
            <a:pPr>
              <a:lnSpc>
                <a:spcPct val="145000"/>
              </a:lnSpc>
            </a:pPr>
            <a:r>
              <a:rPr lang="en-US" sz="3400" dirty="0" smtClean="0"/>
              <a:t>Future Investigation</a:t>
            </a:r>
          </a:p>
          <a:p>
            <a:pPr>
              <a:lnSpc>
                <a:spcPct val="14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QS vs Win Proportion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79" y="1883389"/>
            <a:ext cx="8640241" cy="4449171"/>
          </a:xfrm>
        </p:spPr>
      </p:pic>
      <p:sp>
        <p:nvSpPr>
          <p:cNvPr id="6" name="TextBox 5"/>
          <p:cNvSpPr txBox="1"/>
          <p:nvPr/>
        </p:nvSpPr>
        <p:spPr>
          <a:xfrm>
            <a:off x="9553433" y="2402006"/>
            <a:ext cx="21277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R-squared =</a:t>
            </a:r>
          </a:p>
          <a:p>
            <a:r>
              <a:rPr lang="hr-HR" dirty="0" smtClean="0"/>
              <a:t> 0.2475054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Correlation Coefficient = </a:t>
            </a:r>
            <a:r>
              <a:rPr lang="cs-CZ" dirty="0" smtClean="0"/>
              <a:t>0.4974992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79" y="365126"/>
            <a:ext cx="10752221" cy="1138822"/>
          </a:xfrm>
        </p:spPr>
        <p:txBody>
          <a:bodyPr/>
          <a:lstStyle/>
          <a:p>
            <a:r>
              <a:rPr lang="en-US" b="0" dirty="0" smtClean="0"/>
              <a:t>Overview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79" y="1645920"/>
            <a:ext cx="10752221" cy="5074919"/>
          </a:xfrm>
        </p:spPr>
        <p:txBody>
          <a:bodyPr>
            <a:noAutofit/>
          </a:bodyPr>
          <a:lstStyle/>
          <a:p>
            <a:pPr>
              <a:lnSpc>
                <a:spcPct val="145000"/>
              </a:lnSpc>
            </a:pPr>
            <a:r>
              <a:rPr lang="en-US" sz="2300" dirty="0" smtClean="0"/>
              <a:t>Main Question</a:t>
            </a:r>
          </a:p>
          <a:p>
            <a:pPr>
              <a:lnSpc>
                <a:spcPct val="145000"/>
              </a:lnSpc>
            </a:pPr>
            <a:r>
              <a:rPr lang="en-US" sz="2300" dirty="0" smtClean="0"/>
              <a:t>Description of Qualifying Score (QS)</a:t>
            </a:r>
          </a:p>
          <a:p>
            <a:pPr>
              <a:lnSpc>
                <a:spcPct val="145000"/>
              </a:lnSpc>
            </a:pPr>
            <a:r>
              <a:rPr lang="en-US" sz="2300" dirty="0" smtClean="0"/>
              <a:t>Data Wrangling</a:t>
            </a:r>
          </a:p>
          <a:p>
            <a:pPr>
              <a:lnSpc>
                <a:spcPct val="145000"/>
              </a:lnSpc>
            </a:pPr>
            <a:r>
              <a:rPr lang="en-US" sz="2300" dirty="0" smtClean="0"/>
              <a:t>QS by Player</a:t>
            </a:r>
          </a:p>
          <a:p>
            <a:pPr>
              <a:lnSpc>
                <a:spcPct val="145000"/>
              </a:lnSpc>
            </a:pPr>
            <a:r>
              <a:rPr lang="en-US" sz="2300" dirty="0" smtClean="0"/>
              <a:t>Correlation Coefficient: Win Proportion vs Team Ave QS</a:t>
            </a:r>
          </a:p>
          <a:p>
            <a:pPr>
              <a:lnSpc>
                <a:spcPct val="145000"/>
              </a:lnSpc>
            </a:pPr>
            <a:r>
              <a:rPr lang="en-US" sz="2500" b="1" dirty="0" smtClean="0"/>
              <a:t>Test Stats : Comparisons Between GS and Cavs</a:t>
            </a:r>
          </a:p>
          <a:p>
            <a:pPr>
              <a:lnSpc>
                <a:spcPct val="145000"/>
              </a:lnSpc>
            </a:pPr>
            <a:r>
              <a:rPr lang="en-US" sz="2300" dirty="0" smtClean="0"/>
              <a:t>Conclusion</a:t>
            </a:r>
          </a:p>
          <a:p>
            <a:pPr>
              <a:lnSpc>
                <a:spcPct val="145000"/>
              </a:lnSpc>
            </a:pPr>
            <a:r>
              <a:rPr lang="en-US" sz="2300" dirty="0" smtClean="0"/>
              <a:t>Future Investigation</a:t>
            </a:r>
          </a:p>
          <a:p>
            <a:pPr>
              <a:lnSpc>
                <a:spcPct val="145000"/>
              </a:lnSpc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90762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79" y="228600"/>
            <a:ext cx="10752221" cy="1615440"/>
          </a:xfrm>
        </p:spPr>
        <p:txBody>
          <a:bodyPr>
            <a:normAutofit fontScale="90000"/>
          </a:bodyPr>
          <a:lstStyle/>
          <a:p>
            <a:pPr>
              <a:lnSpc>
                <a:spcPct val="145000"/>
              </a:lnSpc>
            </a:pPr>
            <a:r>
              <a:rPr lang="en-US" dirty="0"/>
              <a:t>Test Stats : Comparisons </a:t>
            </a:r>
            <a:r>
              <a:rPr lang="en-US" dirty="0" smtClean="0"/>
              <a:t>Between </a:t>
            </a:r>
            <a:r>
              <a:rPr lang="en-US" dirty="0"/>
              <a:t>GS and Cavs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79" y="2042160"/>
            <a:ext cx="10752221" cy="4678679"/>
          </a:xfrm>
        </p:spPr>
        <p:txBody>
          <a:bodyPr>
            <a:noAutofit/>
          </a:bodyPr>
          <a:lstStyle/>
          <a:p>
            <a:pPr>
              <a:lnSpc>
                <a:spcPct val="145000"/>
              </a:lnSpc>
            </a:pPr>
            <a:r>
              <a:rPr lang="en-US" sz="2600" dirty="0" smtClean="0"/>
              <a:t>Tests:</a:t>
            </a:r>
          </a:p>
          <a:p>
            <a:pPr lvl="1">
              <a:lnSpc>
                <a:spcPct val="145000"/>
              </a:lnSpc>
            </a:pPr>
            <a:r>
              <a:rPr lang="en-US" sz="2300" dirty="0" smtClean="0"/>
              <a:t>Stephen Curry vs League</a:t>
            </a:r>
          </a:p>
          <a:p>
            <a:pPr lvl="1">
              <a:lnSpc>
                <a:spcPct val="145000"/>
              </a:lnSpc>
            </a:pPr>
            <a:r>
              <a:rPr lang="en-US" sz="2300" dirty="0" smtClean="0"/>
              <a:t>LeBron James vs League</a:t>
            </a:r>
          </a:p>
          <a:p>
            <a:pPr lvl="1">
              <a:lnSpc>
                <a:spcPct val="145000"/>
              </a:lnSpc>
            </a:pPr>
            <a:r>
              <a:rPr lang="en-US" sz="2300" dirty="0" smtClean="0"/>
              <a:t>Stephen Curry vs LeBron James</a:t>
            </a:r>
          </a:p>
          <a:p>
            <a:pPr lvl="1">
              <a:lnSpc>
                <a:spcPct val="145000"/>
              </a:lnSpc>
            </a:pPr>
            <a:r>
              <a:rPr lang="en-US" sz="2300" dirty="0" smtClean="0"/>
              <a:t>LeBron James vs Top 3 of GS		(1 vs 3)</a:t>
            </a:r>
          </a:p>
          <a:p>
            <a:pPr lvl="1">
              <a:lnSpc>
                <a:spcPct val="145000"/>
              </a:lnSpc>
            </a:pPr>
            <a:r>
              <a:rPr lang="en-US" sz="2300" dirty="0" smtClean="0"/>
              <a:t>LeBron James vs Top 2 of GS		(1 vs 2)</a:t>
            </a:r>
          </a:p>
          <a:p>
            <a:pPr lvl="1">
              <a:lnSpc>
                <a:spcPct val="145000"/>
              </a:lnSpc>
            </a:pPr>
            <a:r>
              <a:rPr lang="en-US" sz="2300" dirty="0" smtClean="0"/>
              <a:t>Top 2 Cavs  vs Top 3 GS		(2 vs 3)</a:t>
            </a:r>
          </a:p>
          <a:p>
            <a:pPr lvl="1">
              <a:lnSpc>
                <a:spcPct val="145000"/>
              </a:lnSpc>
            </a:pPr>
            <a:endParaRPr lang="en-US" sz="2300" dirty="0" smtClean="0"/>
          </a:p>
          <a:p>
            <a:pPr>
              <a:lnSpc>
                <a:spcPct val="145000"/>
              </a:lnSpc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5071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6720" y="365125"/>
            <a:ext cx="11369040" cy="1325563"/>
          </a:xfrm>
        </p:spPr>
        <p:txBody>
          <a:bodyPr/>
          <a:lstStyle/>
          <a:p>
            <a:r>
              <a:rPr lang="en-US" smtClean="0"/>
              <a:t>T-Test : Stephen Curry (GS) vs League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825625"/>
            <a:ext cx="11369040" cy="479383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</a:t>
            </a:r>
            <a:r>
              <a:rPr lang="en-US" b="1" baseline="-25000" dirty="0" smtClean="0"/>
              <a:t>0 </a:t>
            </a:r>
            <a:r>
              <a:rPr lang="en-US" dirty="0" smtClean="0"/>
              <a:t>: </a:t>
            </a:r>
            <a:r>
              <a:rPr lang="el-GR" dirty="0"/>
              <a:t> </a:t>
            </a:r>
            <a:r>
              <a:rPr lang="el-GR" dirty="0" smtClean="0"/>
              <a:t>μ</a:t>
            </a:r>
            <a:r>
              <a:rPr lang="en-US" baseline="-25000" dirty="0" smtClean="0"/>
              <a:t>SC</a:t>
            </a:r>
            <a:r>
              <a:rPr lang="en-US" dirty="0" smtClean="0"/>
              <a:t>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l-GR" dirty="0"/>
              <a:t> </a:t>
            </a:r>
            <a:r>
              <a:rPr lang="el-GR" dirty="0" smtClean="0"/>
              <a:t>μ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H</a:t>
            </a:r>
            <a:r>
              <a:rPr lang="en-US" b="1" baseline="-25000" dirty="0" smtClean="0"/>
              <a:t>a</a:t>
            </a:r>
            <a:r>
              <a:rPr lang="en-US" dirty="0" smtClean="0"/>
              <a:t> : </a:t>
            </a:r>
            <a:r>
              <a:rPr lang="el-GR" dirty="0"/>
              <a:t> </a:t>
            </a:r>
            <a:r>
              <a:rPr lang="el-GR" dirty="0" smtClean="0"/>
              <a:t>μ</a:t>
            </a:r>
            <a:r>
              <a:rPr lang="en-US" baseline="-25000" dirty="0" smtClean="0"/>
              <a:t>SC</a:t>
            </a:r>
            <a:r>
              <a:rPr lang="en-US" dirty="0" smtClean="0"/>
              <a:t> &gt; </a:t>
            </a:r>
            <a:r>
              <a:rPr lang="el-GR" dirty="0" smtClean="0"/>
              <a:t>μ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H</a:t>
            </a:r>
            <a:r>
              <a:rPr lang="en-US" b="1" baseline="-25000" dirty="0" smtClean="0"/>
              <a:t>0 </a:t>
            </a:r>
            <a:r>
              <a:rPr lang="en-US" dirty="0" smtClean="0"/>
              <a:t>: mean QS of Stephen Curry ≤ to the population mean</a:t>
            </a:r>
          </a:p>
          <a:p>
            <a:pPr marL="0" indent="0">
              <a:buNone/>
            </a:pPr>
            <a:r>
              <a:rPr lang="en-US" b="1" dirty="0" smtClean="0"/>
              <a:t>H</a:t>
            </a:r>
            <a:r>
              <a:rPr lang="en-US" b="1" baseline="-25000" dirty="0" smtClean="0"/>
              <a:t>a</a:t>
            </a:r>
            <a:r>
              <a:rPr lang="en-US" dirty="0" smtClean="0"/>
              <a:t> : mean QS of Stephen Curry &gt; to the population mean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Significance level: 	⍺ = 0.05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P-Value : </a:t>
            </a:r>
            <a:r>
              <a:rPr lang="mr-IN" dirty="0" smtClean="0"/>
              <a:t>2.592455</a:t>
            </a:r>
            <a:r>
              <a:rPr lang="en-US" dirty="0" smtClean="0"/>
              <a:t> </a:t>
            </a:r>
            <a:r>
              <a:rPr lang="mr-IN" dirty="0" smtClean="0"/>
              <a:t>e-40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125"/>
            <a:ext cx="11155680" cy="1325563"/>
          </a:xfrm>
        </p:spPr>
        <p:txBody>
          <a:bodyPr/>
          <a:lstStyle/>
          <a:p>
            <a:r>
              <a:rPr lang="en-US" dirty="0" smtClean="0"/>
              <a:t>T-Test : Stephen Curry (GS) vs League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31480" y="1838423"/>
            <a:ext cx="353568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Statistical Decision: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Reject the null hypothesis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Formal Decision: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Confident to say that Stephen Curry’s mean QS is </a:t>
            </a:r>
            <a:r>
              <a:rPr lang="en-US" b="1" dirty="0" smtClean="0"/>
              <a:t>significantly greater</a:t>
            </a:r>
            <a:r>
              <a:rPr lang="en-US" dirty="0" smtClean="0"/>
              <a:t> than the mean QS of the population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" y="1838423"/>
            <a:ext cx="7322820" cy="478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Stephen Curry (GS) vs League </a:t>
            </a:r>
            <a:br>
              <a:rPr lang="en-US" dirty="0" smtClean="0"/>
            </a:br>
            <a:r>
              <a:rPr lang="en-US" dirty="0" smtClean="0"/>
              <a:t>Over the Season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4" y="1825625"/>
            <a:ext cx="8534392" cy="4351338"/>
          </a:xfrm>
        </p:spPr>
      </p:pic>
    </p:spTree>
    <p:extLst>
      <p:ext uri="{BB962C8B-B14F-4D97-AF65-F5344CB8AC3E}">
        <p14:creationId xmlns:p14="http://schemas.microsoft.com/office/powerpoint/2010/main" val="5904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/>
              <a:t>Main Question of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7559"/>
            <a:ext cx="10515600" cy="405940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en-US" sz="3400" dirty="0" smtClean="0"/>
              <a:t>ARE TEAMS WITH THREE </a:t>
            </a:r>
            <a:r>
              <a:rPr lang="en-US" sz="3400" b="1" dirty="0" smtClean="0">
                <a:solidFill>
                  <a:srgbClr val="FF0000"/>
                </a:solidFill>
              </a:rPr>
              <a:t>STRONG</a:t>
            </a:r>
            <a:r>
              <a:rPr lang="en-US" sz="3400" dirty="0" smtClean="0">
                <a:solidFill>
                  <a:srgbClr val="FF0000"/>
                </a:solidFill>
              </a:rPr>
              <a:t> </a:t>
            </a:r>
            <a:r>
              <a:rPr lang="en-US" sz="3400" dirty="0" smtClean="0"/>
              <a:t>PLAYERS MORE LIKELY TO WIN THE NBA FINALS?</a:t>
            </a:r>
          </a:p>
          <a:p>
            <a:pPr marL="0" indent="0" algn="ctr">
              <a:lnSpc>
                <a:spcPct val="250000"/>
              </a:lnSpc>
              <a:buNone/>
            </a:pPr>
            <a:r>
              <a:rPr lang="en-US" sz="3400" dirty="0" smtClean="0"/>
              <a:t>i.e.</a:t>
            </a:r>
          </a:p>
          <a:p>
            <a:pPr marL="0" indent="0" algn="ctr">
              <a:lnSpc>
                <a:spcPct val="250000"/>
              </a:lnSpc>
              <a:buNone/>
            </a:pPr>
            <a:r>
              <a:rPr lang="en-US" sz="3400" dirty="0" smtClean="0"/>
              <a:t>SUPER TEAMS vs SUPER STAR PLAYER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13332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</a:t>
            </a:r>
            <a:r>
              <a:rPr lang="mr-IN" dirty="0" smtClean="0"/>
              <a:t>–</a:t>
            </a:r>
            <a:r>
              <a:rPr lang="en-US" dirty="0" smtClean="0"/>
              <a:t> Test : </a:t>
            </a:r>
            <a:br>
              <a:rPr lang="en-US" dirty="0" smtClean="0"/>
            </a:br>
            <a:r>
              <a:rPr lang="en-US" dirty="0" smtClean="0"/>
              <a:t>LeBron James (Cavs) vs League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H</a:t>
            </a:r>
            <a:r>
              <a:rPr lang="en-US" b="1" baseline="-25000" dirty="0" smtClean="0"/>
              <a:t>0 </a:t>
            </a:r>
            <a:r>
              <a:rPr lang="en-US" dirty="0" smtClean="0"/>
              <a:t>: </a:t>
            </a:r>
            <a:r>
              <a:rPr lang="el-GR" dirty="0" smtClean="0"/>
              <a:t> μ</a:t>
            </a:r>
            <a:r>
              <a:rPr lang="en-US" baseline="-25000" dirty="0" smtClean="0"/>
              <a:t>LJ</a:t>
            </a:r>
            <a:r>
              <a:rPr lang="en-US" dirty="0" smtClean="0"/>
              <a:t> ≤ </a:t>
            </a:r>
            <a:r>
              <a:rPr lang="el-GR" dirty="0" smtClean="0"/>
              <a:t> μ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b="1" dirty="0" smtClean="0"/>
              <a:t>H</a:t>
            </a:r>
            <a:r>
              <a:rPr lang="en-US" b="1" baseline="-25000" dirty="0" smtClean="0"/>
              <a:t>a</a:t>
            </a:r>
            <a:r>
              <a:rPr lang="en-US" dirty="0" smtClean="0"/>
              <a:t> : </a:t>
            </a:r>
            <a:r>
              <a:rPr lang="el-GR" dirty="0" smtClean="0"/>
              <a:t> μ</a:t>
            </a:r>
            <a:r>
              <a:rPr lang="en-US" baseline="-25000" dirty="0" smtClean="0"/>
              <a:t>LJ</a:t>
            </a:r>
            <a:r>
              <a:rPr lang="en-US" dirty="0" smtClean="0"/>
              <a:t> &gt; </a:t>
            </a:r>
            <a:r>
              <a:rPr lang="el-GR" dirty="0" smtClean="0"/>
              <a:t>μ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H</a:t>
            </a:r>
            <a:r>
              <a:rPr lang="en-US" b="1" baseline="-25000" dirty="0" smtClean="0"/>
              <a:t>0 </a:t>
            </a:r>
            <a:r>
              <a:rPr lang="en-US" dirty="0" smtClean="0"/>
              <a:t>: mean QS of LeBron James ≤ to the population mean</a:t>
            </a:r>
          </a:p>
          <a:p>
            <a:pPr marL="0" indent="0">
              <a:buNone/>
            </a:pPr>
            <a:r>
              <a:rPr lang="en-US" b="1" dirty="0" smtClean="0"/>
              <a:t>H</a:t>
            </a:r>
            <a:r>
              <a:rPr lang="en-US" b="1" baseline="-25000" dirty="0" smtClean="0"/>
              <a:t>a</a:t>
            </a:r>
            <a:r>
              <a:rPr lang="en-US" dirty="0" smtClean="0"/>
              <a:t> : mean QS of LeBron James &gt; to the population mean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Significance level: 	⍺ = 0.05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P-Value : </a:t>
            </a:r>
            <a:r>
              <a:rPr lang="mr-IN" dirty="0" smtClean="0"/>
              <a:t>5.418868</a:t>
            </a:r>
            <a:r>
              <a:rPr lang="en-US" dirty="0" smtClean="0"/>
              <a:t> </a:t>
            </a:r>
            <a:r>
              <a:rPr lang="mr-IN" dirty="0" smtClean="0"/>
              <a:t>e-42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</a:t>
            </a:r>
            <a:r>
              <a:rPr lang="mr-IN" dirty="0" smtClean="0"/>
              <a:t>–</a:t>
            </a:r>
            <a:r>
              <a:rPr lang="en-US" dirty="0" smtClean="0"/>
              <a:t> Test : </a:t>
            </a:r>
            <a:br>
              <a:rPr lang="en-US" dirty="0" smtClean="0"/>
            </a:br>
            <a:r>
              <a:rPr lang="en-US" dirty="0" smtClean="0"/>
              <a:t>LeBron James (Cavs) vs League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5" y="1865102"/>
            <a:ext cx="7632975" cy="4636136"/>
          </a:xfrm>
        </p:spPr>
      </p:pic>
      <p:sp>
        <p:nvSpPr>
          <p:cNvPr id="6" name="TextBox 5"/>
          <p:cNvSpPr txBox="1"/>
          <p:nvPr/>
        </p:nvSpPr>
        <p:spPr>
          <a:xfrm>
            <a:off x="8214360" y="1838423"/>
            <a:ext cx="353568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Statistical Decision: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Reject the null hypothesis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Formal Decision: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Confident to say that LeBron James’ mean QS is </a:t>
            </a:r>
            <a:r>
              <a:rPr lang="en-US" b="1" dirty="0" smtClean="0"/>
              <a:t>significantly greater </a:t>
            </a:r>
            <a:r>
              <a:rPr lang="en-US" dirty="0" smtClean="0"/>
              <a:t>than the mean QS of the population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LeBron James(Cavs) vs League </a:t>
            </a:r>
            <a:br>
              <a:rPr lang="en-US" dirty="0" smtClean="0"/>
            </a:br>
            <a:r>
              <a:rPr lang="en-US" dirty="0" smtClean="0"/>
              <a:t>Over the Season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75" y="1825625"/>
            <a:ext cx="8450250" cy="4351338"/>
          </a:xfrm>
        </p:spPr>
      </p:pic>
    </p:spTree>
    <p:extLst>
      <p:ext uri="{BB962C8B-B14F-4D97-AF65-F5344CB8AC3E}">
        <p14:creationId xmlns:p14="http://schemas.microsoft.com/office/powerpoint/2010/main" val="27142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41167"/>
          </a:xfrm>
        </p:spPr>
        <p:txBody>
          <a:bodyPr/>
          <a:lstStyle/>
          <a:p>
            <a:r>
              <a:rPr lang="en-US" dirty="0" smtClean="0"/>
              <a:t>Stephen Curry vs League</a:t>
            </a:r>
            <a:br>
              <a:rPr lang="en-US" dirty="0" smtClean="0"/>
            </a:br>
            <a:r>
              <a:rPr lang="en-US" dirty="0" smtClean="0"/>
              <a:t>LeBron James vs League</a:t>
            </a:r>
            <a:endParaRPr lang="en-US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7" y="2231487"/>
            <a:ext cx="6214821" cy="4455172"/>
          </a:xfrm>
        </p:spPr>
      </p:pic>
      <p:sp>
        <p:nvSpPr>
          <p:cNvPr id="5" name="TextBox 4"/>
          <p:cNvSpPr txBox="1"/>
          <p:nvPr/>
        </p:nvSpPr>
        <p:spPr>
          <a:xfrm>
            <a:off x="7268706" y="2231487"/>
            <a:ext cx="45345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 smtClean="0"/>
              <a:t>As expected from the presentation of  one of the initial graphs:</a:t>
            </a:r>
          </a:p>
          <a:p>
            <a:pPr>
              <a:lnSpc>
                <a:spcPct val="150000"/>
              </a:lnSpc>
            </a:pPr>
            <a:endParaRPr lang="en-US" sz="2300" dirty="0" smtClean="0"/>
          </a:p>
          <a:p>
            <a:pPr>
              <a:lnSpc>
                <a:spcPct val="150000"/>
              </a:lnSpc>
            </a:pPr>
            <a:r>
              <a:rPr lang="en-US" sz="2300" dirty="0" smtClean="0"/>
              <a:t>Both Stephen Curry and LeBron James have total QS much greater than the mean QS of the whole league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6869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Tier Player QS over the Season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11425" y="1825625"/>
            <a:ext cx="10169149" cy="4351338"/>
          </a:xfrm>
        </p:spPr>
      </p:pic>
    </p:spTree>
    <p:extLst>
      <p:ext uri="{BB962C8B-B14F-4D97-AF65-F5344CB8AC3E}">
        <p14:creationId xmlns:p14="http://schemas.microsoft.com/office/powerpoint/2010/main" val="117798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vs Reality:</a:t>
            </a:r>
            <a:br>
              <a:rPr lang="en-US" dirty="0" smtClean="0"/>
            </a:br>
            <a:r>
              <a:rPr lang="en-US" dirty="0" smtClean="0"/>
              <a:t>Stephen Curry vs LeBron James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3233"/>
            <a:ext cx="10515600" cy="3743729"/>
          </a:xfrm>
        </p:spPr>
        <p:txBody>
          <a:bodyPr/>
          <a:lstStyle/>
          <a:p>
            <a:r>
              <a:rPr lang="en-US" dirty="0" smtClean="0"/>
              <a:t>Expectation: </a:t>
            </a:r>
          </a:p>
          <a:p>
            <a:pPr lvl="1"/>
            <a:r>
              <a:rPr lang="en-US" dirty="0" smtClean="0"/>
              <a:t>mean QS of Stephen Curry would be greater than mean QS of </a:t>
            </a:r>
            <a:r>
              <a:rPr lang="en-US" dirty="0" err="1" smtClean="0"/>
              <a:t>Lebron</a:t>
            </a:r>
            <a:r>
              <a:rPr lang="en-US" dirty="0" smtClean="0"/>
              <a:t> James</a:t>
            </a:r>
          </a:p>
          <a:p>
            <a:pPr lvl="1"/>
            <a:endParaRPr lang="en-US" dirty="0"/>
          </a:p>
          <a:p>
            <a:r>
              <a:rPr lang="en-US" dirty="0" smtClean="0"/>
              <a:t>Reality:</a:t>
            </a:r>
          </a:p>
          <a:p>
            <a:pPr lvl="1"/>
            <a:r>
              <a:rPr lang="en-US" dirty="0" smtClean="0"/>
              <a:t>Mean QS of Stephen Curry = </a:t>
            </a:r>
            <a:r>
              <a:rPr lang="pt-BR" dirty="0" smtClean="0"/>
              <a:t>4.925623</a:t>
            </a:r>
          </a:p>
          <a:p>
            <a:pPr lvl="1"/>
            <a:r>
              <a:rPr lang="pt-BR" dirty="0" err="1" smtClean="0"/>
              <a:t>Mean</a:t>
            </a:r>
            <a:r>
              <a:rPr lang="pt-BR" dirty="0" smtClean="0"/>
              <a:t> QS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LeBron</a:t>
            </a:r>
            <a:r>
              <a:rPr lang="pt-BR" dirty="0" smtClean="0"/>
              <a:t> James =  5</a:t>
            </a:r>
            <a:r>
              <a:rPr lang="fi-FI" dirty="0" smtClean="0"/>
              <a:t>.061287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1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</a:t>
            </a:r>
            <a:br>
              <a:rPr lang="en-US" dirty="0" smtClean="0"/>
            </a:br>
            <a:r>
              <a:rPr lang="en-US" dirty="0" smtClean="0"/>
              <a:t>Stephen Curry vs LeBron James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136339"/>
            <a:ext cx="1051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H</a:t>
            </a:r>
            <a:r>
              <a:rPr lang="en-US" sz="2800" b="1" baseline="-25000" dirty="0" smtClean="0"/>
              <a:t>0 </a:t>
            </a:r>
            <a:r>
              <a:rPr lang="en-US" sz="2800" dirty="0" smtClean="0"/>
              <a:t>: </a:t>
            </a:r>
            <a:r>
              <a:rPr lang="el-GR" sz="2800" dirty="0" smtClean="0"/>
              <a:t> μ</a:t>
            </a:r>
            <a:r>
              <a:rPr lang="en-US" sz="2800" baseline="-25000" dirty="0" smtClean="0"/>
              <a:t>SC</a:t>
            </a:r>
            <a:r>
              <a:rPr lang="en-US" sz="2800" dirty="0" smtClean="0"/>
              <a:t> =</a:t>
            </a:r>
            <a:r>
              <a:rPr lang="el-GR" sz="2800" dirty="0" smtClean="0"/>
              <a:t> μ</a:t>
            </a:r>
            <a:r>
              <a:rPr lang="en-US" sz="2800" baseline="-25000" dirty="0" smtClean="0"/>
              <a:t>LJ</a:t>
            </a:r>
            <a:r>
              <a:rPr lang="en-US" sz="2800" dirty="0" smtClean="0"/>
              <a:t> </a:t>
            </a:r>
          </a:p>
          <a:p>
            <a:r>
              <a:rPr lang="en-US" sz="2800" b="1" dirty="0" smtClean="0"/>
              <a:t>H</a:t>
            </a:r>
            <a:r>
              <a:rPr lang="en-US" sz="2800" b="1" baseline="-25000" dirty="0" smtClean="0"/>
              <a:t>a</a:t>
            </a:r>
            <a:r>
              <a:rPr lang="en-US" sz="2800" dirty="0" smtClean="0"/>
              <a:t> : </a:t>
            </a:r>
            <a:r>
              <a:rPr lang="el-GR" sz="2800" dirty="0" smtClean="0"/>
              <a:t> μ</a:t>
            </a:r>
            <a:r>
              <a:rPr lang="en-US" sz="2800" baseline="-25000" dirty="0" smtClean="0"/>
              <a:t>SC</a:t>
            </a:r>
            <a:r>
              <a:rPr lang="en-US" sz="2800" dirty="0" smtClean="0"/>
              <a:t> </a:t>
            </a:r>
            <a:r>
              <a:rPr lang="en-US" sz="2800" b="1" dirty="0"/>
              <a:t>≠</a:t>
            </a:r>
            <a:r>
              <a:rPr lang="en-US" sz="2800" dirty="0" smtClean="0"/>
              <a:t> </a:t>
            </a:r>
            <a:r>
              <a:rPr lang="el-GR" sz="2800" dirty="0" smtClean="0"/>
              <a:t>μ</a:t>
            </a:r>
            <a:r>
              <a:rPr lang="en-US" sz="2800" baseline="-25000" dirty="0" smtClean="0"/>
              <a:t>LJ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dirty="0" smtClean="0"/>
              <a:t>H</a:t>
            </a:r>
            <a:r>
              <a:rPr lang="en-US" sz="2800" b="1" baseline="-25000" dirty="0" smtClean="0"/>
              <a:t>0 </a:t>
            </a:r>
            <a:r>
              <a:rPr lang="en-US" sz="2800" dirty="0" smtClean="0"/>
              <a:t>: mean QS of Stephen Curry  </a:t>
            </a:r>
            <a:r>
              <a:rPr lang="en-US" sz="2800" b="1" dirty="0" smtClean="0"/>
              <a:t>=</a:t>
            </a:r>
            <a:r>
              <a:rPr lang="en-US" sz="2800" dirty="0" smtClean="0"/>
              <a:t> mean of QS of LeBron James</a:t>
            </a:r>
          </a:p>
          <a:p>
            <a:r>
              <a:rPr lang="en-US" sz="2800" b="1" dirty="0" smtClean="0"/>
              <a:t>H</a:t>
            </a:r>
            <a:r>
              <a:rPr lang="en-US" sz="2800" b="1" baseline="-25000" dirty="0" smtClean="0"/>
              <a:t>a</a:t>
            </a:r>
            <a:r>
              <a:rPr lang="en-US" sz="2800" dirty="0" smtClean="0"/>
              <a:t> : mean QS of Stephen Curry </a:t>
            </a:r>
            <a:r>
              <a:rPr lang="en-US" sz="2800" b="1" dirty="0"/>
              <a:t>≠</a:t>
            </a:r>
            <a:r>
              <a:rPr lang="en-US" sz="2800" dirty="0" smtClean="0"/>
              <a:t> mean of QS of LeBron James</a:t>
            </a:r>
          </a:p>
          <a:p>
            <a:endParaRPr lang="en-US" sz="2800" dirty="0" smtClean="0"/>
          </a:p>
          <a:p>
            <a:r>
              <a:rPr lang="en-US" sz="2800" dirty="0" smtClean="0"/>
              <a:t>Significance level: 	⍺ = 0.05</a:t>
            </a:r>
          </a:p>
          <a:p>
            <a:endParaRPr lang="en-US" sz="2800" dirty="0" smtClean="0"/>
          </a:p>
          <a:p>
            <a:r>
              <a:rPr lang="en-US" sz="2800" dirty="0" smtClean="0"/>
              <a:t>P-Value :	 2	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056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</a:t>
            </a:r>
            <a:r>
              <a:rPr lang="mr-IN" dirty="0" smtClean="0"/>
              <a:t>–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dirty="0" smtClean="0"/>
              <a:t>Stephen Curry vs LeBron James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1" y="1993265"/>
            <a:ext cx="8336279" cy="4529956"/>
          </a:xfrm>
        </p:spPr>
      </p:pic>
      <p:sp>
        <p:nvSpPr>
          <p:cNvPr id="6" name="TextBox 5"/>
          <p:cNvSpPr txBox="1"/>
          <p:nvPr/>
        </p:nvSpPr>
        <p:spPr>
          <a:xfrm>
            <a:off x="8710046" y="1788336"/>
            <a:ext cx="32838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Statistical Decision: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Do Not Reject Null Hypothesis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Formal Decision: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Stephen Curry’s mean QS is </a:t>
            </a:r>
            <a:r>
              <a:rPr lang="en-US" b="1" dirty="0" smtClean="0"/>
              <a:t>not significantly different </a:t>
            </a:r>
            <a:r>
              <a:rPr lang="en-US" dirty="0" smtClean="0"/>
              <a:t>than LeBron James’ mean QS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Stephen Curry vs LeBron James</a:t>
            </a:r>
            <a:br>
              <a:rPr lang="en-US" dirty="0" smtClean="0"/>
            </a:br>
            <a:r>
              <a:rPr lang="en-US" dirty="0" smtClean="0"/>
              <a:t>Over the Season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46"/>
          <a:stretch/>
        </p:blipFill>
        <p:spPr>
          <a:xfrm>
            <a:off x="1870875" y="1825625"/>
            <a:ext cx="7018292" cy="4351338"/>
          </a:xfrm>
        </p:spPr>
      </p:pic>
    </p:spTree>
    <p:extLst>
      <p:ext uri="{BB962C8B-B14F-4D97-AF65-F5344CB8AC3E}">
        <p14:creationId xmlns:p14="http://schemas.microsoft.com/office/powerpoint/2010/main" val="5978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65125"/>
            <a:ext cx="9601200" cy="1052195"/>
          </a:xfrm>
        </p:spPr>
        <p:txBody>
          <a:bodyPr>
            <a:normAutofit fontScale="90000"/>
          </a:bodyPr>
          <a:lstStyle/>
          <a:p>
            <a:r>
              <a:rPr lang="en-US" dirty="0"/>
              <a:t>Z</a:t>
            </a:r>
            <a:r>
              <a:rPr lang="en-US" dirty="0" smtClean="0"/>
              <a:t>-Test: </a:t>
            </a:r>
            <a:br>
              <a:rPr lang="en-US" dirty="0" smtClean="0"/>
            </a:br>
            <a:r>
              <a:rPr lang="en-US" dirty="0" smtClean="0"/>
              <a:t>LeBron James vs Top 3 of 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50720"/>
            <a:ext cx="9601200" cy="4678680"/>
          </a:xfrm>
        </p:spPr>
        <p:txBody>
          <a:bodyPr>
            <a:normAutofit/>
          </a:bodyPr>
          <a:lstStyle/>
          <a:p>
            <a:r>
              <a:rPr lang="en-US" sz="2400" b="1" dirty="0"/>
              <a:t>H</a:t>
            </a:r>
            <a:r>
              <a:rPr lang="en-US" sz="2400" b="1" baseline="-25000" dirty="0"/>
              <a:t>0 </a:t>
            </a:r>
            <a:r>
              <a:rPr lang="en-US" sz="2400" dirty="0"/>
              <a:t>: </a:t>
            </a:r>
            <a:r>
              <a:rPr lang="el-GR" sz="2400" dirty="0"/>
              <a:t> </a:t>
            </a:r>
            <a:r>
              <a:rPr lang="el-GR" sz="2400" dirty="0" smtClean="0"/>
              <a:t>μ</a:t>
            </a:r>
            <a:r>
              <a:rPr lang="en-US" sz="2400" baseline="-25000" dirty="0" smtClean="0"/>
              <a:t>GS</a:t>
            </a:r>
            <a:r>
              <a:rPr lang="en-US" sz="2400" dirty="0" smtClean="0"/>
              <a:t> </a:t>
            </a:r>
            <a:r>
              <a:rPr lang="el-GR" sz="2400" dirty="0"/>
              <a:t> </a:t>
            </a:r>
            <a:r>
              <a:rPr lang="el-GR" sz="2400" b="1" dirty="0" smtClean="0"/>
              <a:t>≤</a:t>
            </a:r>
            <a:r>
              <a:rPr lang="en-US" sz="2400" b="1" dirty="0" smtClean="0"/>
              <a:t> </a:t>
            </a:r>
            <a:r>
              <a:rPr lang="el-GR" sz="2400" dirty="0" smtClean="0"/>
              <a:t>μ</a:t>
            </a:r>
            <a:r>
              <a:rPr lang="en-US" sz="2400" baseline="-25000" dirty="0"/>
              <a:t>LJ</a:t>
            </a:r>
            <a:r>
              <a:rPr lang="en-US" sz="2400" dirty="0"/>
              <a:t> </a:t>
            </a:r>
          </a:p>
          <a:p>
            <a:r>
              <a:rPr lang="en-US" sz="2400" b="1" dirty="0"/>
              <a:t>H</a:t>
            </a:r>
            <a:r>
              <a:rPr lang="en-US" sz="2400" b="1" baseline="-25000" dirty="0"/>
              <a:t>a</a:t>
            </a:r>
            <a:r>
              <a:rPr lang="en-US" sz="2400" dirty="0"/>
              <a:t> : </a:t>
            </a:r>
            <a:r>
              <a:rPr lang="el-GR" sz="2400" dirty="0"/>
              <a:t> </a:t>
            </a:r>
            <a:r>
              <a:rPr lang="el-GR" sz="2400" dirty="0" smtClean="0"/>
              <a:t>μ</a:t>
            </a:r>
            <a:r>
              <a:rPr lang="en-US" sz="2400" baseline="-25000" dirty="0" smtClean="0"/>
              <a:t>GS</a:t>
            </a:r>
            <a:r>
              <a:rPr lang="en-US" sz="2400" dirty="0" smtClean="0"/>
              <a:t> </a:t>
            </a:r>
            <a:r>
              <a:rPr lang="en-US" sz="2400" b="1" dirty="0" smtClean="0"/>
              <a:t>&gt;</a:t>
            </a:r>
            <a:r>
              <a:rPr lang="en-US" sz="2400" dirty="0" smtClean="0"/>
              <a:t> </a:t>
            </a:r>
            <a:r>
              <a:rPr lang="el-GR" sz="2400" dirty="0" smtClean="0"/>
              <a:t>μ</a:t>
            </a:r>
            <a:r>
              <a:rPr lang="en-US" sz="2400" baseline="-25000" dirty="0" smtClean="0"/>
              <a:t>LJ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Significance level: 	⍺ = </a:t>
            </a:r>
            <a:r>
              <a:rPr lang="en-US" sz="2400" dirty="0" smtClean="0"/>
              <a:t>0.05</a:t>
            </a:r>
            <a:endParaRPr lang="en-US" sz="2400" dirty="0"/>
          </a:p>
          <a:p>
            <a:r>
              <a:rPr lang="en-US" sz="2400" dirty="0"/>
              <a:t>P-Value :	 </a:t>
            </a:r>
            <a:r>
              <a:rPr lang="en-US" sz="2400" dirty="0" smtClean="0"/>
              <a:t>1</a:t>
            </a:r>
            <a:r>
              <a:rPr lang="en-US" sz="2400" dirty="0"/>
              <a:t>	</a:t>
            </a:r>
          </a:p>
          <a:p>
            <a:endParaRPr lang="en-US" sz="2400" dirty="0" smtClean="0"/>
          </a:p>
          <a:p>
            <a:r>
              <a:rPr lang="en-US" sz="2400" dirty="0" smtClean="0"/>
              <a:t>Decision: </a:t>
            </a:r>
          </a:p>
          <a:p>
            <a:pPr lvl="1"/>
            <a:r>
              <a:rPr lang="en-US" dirty="0" smtClean="0"/>
              <a:t>Do Not reject Null Hypothesis </a:t>
            </a:r>
          </a:p>
          <a:p>
            <a:pPr lvl="1"/>
            <a:r>
              <a:rPr lang="en-US" dirty="0" smtClean="0"/>
              <a:t>mean QS of Top 3 of GS is </a:t>
            </a:r>
            <a:r>
              <a:rPr lang="en-US" b="1" dirty="0" smtClean="0"/>
              <a:t>not</a:t>
            </a:r>
            <a:r>
              <a:rPr lang="en-US" dirty="0" smtClean="0"/>
              <a:t> </a:t>
            </a:r>
            <a:r>
              <a:rPr lang="en-US" b="1" dirty="0" smtClean="0"/>
              <a:t>significantly greater </a:t>
            </a:r>
            <a:r>
              <a:rPr lang="en-US" dirty="0" smtClean="0"/>
              <a:t>than mean QS of LeBron James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70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2886"/>
          </a:xfrm>
        </p:spPr>
        <p:txBody>
          <a:bodyPr/>
          <a:lstStyle/>
          <a:p>
            <a:r>
              <a:rPr lang="en-US" dirty="0" smtClean="0"/>
              <a:t>Idea of a </a:t>
            </a:r>
            <a:r>
              <a:rPr lang="en-US" i="1" dirty="0" smtClean="0"/>
              <a:t>STRONG </a:t>
            </a:r>
            <a:r>
              <a:rPr lang="en-US" dirty="0" smtClean="0"/>
              <a:t>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6296"/>
            <a:ext cx="10515600" cy="5101388"/>
          </a:xfrm>
        </p:spPr>
        <p:txBody>
          <a:bodyPr>
            <a:normAutofit fontScale="92500"/>
          </a:bodyPr>
          <a:lstStyle/>
          <a:p>
            <a:pPr>
              <a:lnSpc>
                <a:spcPct val="135000"/>
              </a:lnSpc>
            </a:pPr>
            <a:r>
              <a:rPr lang="en-US" dirty="0" smtClean="0"/>
              <a:t>Initial problem: Need a way of standardizing the set of player stats</a:t>
            </a:r>
          </a:p>
          <a:p>
            <a:pPr>
              <a:lnSpc>
                <a:spcPct val="135000"/>
              </a:lnSpc>
            </a:pPr>
            <a:r>
              <a:rPr lang="en-US" dirty="0" smtClean="0"/>
              <a:t>Reaches a certain benchmark - no defined benchmark in NBA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According to article: “</a:t>
            </a:r>
            <a:r>
              <a:rPr lang="en-US" i="1" dirty="0" smtClean="0"/>
              <a:t>A superstar is someone who can have a team built around him. He should be able to take them deep into the playoffs and be that guy you can depend on in the closing minutes” </a:t>
            </a:r>
            <a:r>
              <a:rPr lang="en-US" i="1" baseline="30000" dirty="0" smtClean="0"/>
              <a:t>1</a:t>
            </a:r>
            <a:endParaRPr lang="en-US" i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467600" y="6372558"/>
            <a:ext cx="4114800" cy="365125"/>
          </a:xfrm>
        </p:spPr>
        <p:txBody>
          <a:bodyPr/>
          <a:lstStyle/>
          <a:p>
            <a:r>
              <a:rPr lang="en-US" smtClean="0"/>
              <a:t>https://</a:t>
            </a:r>
            <a:r>
              <a:rPr lang="en-US" dirty="0" err="1" smtClean="0"/>
              <a:t>uproxx.com</a:t>
            </a:r>
            <a:r>
              <a:rPr lang="en-US" dirty="0" smtClean="0"/>
              <a:t>/</a:t>
            </a:r>
            <a:r>
              <a:rPr lang="en-US" dirty="0" err="1" smtClean="0"/>
              <a:t>dimemag</a:t>
            </a:r>
            <a:r>
              <a:rPr lang="en-US" dirty="0" smtClean="0"/>
              <a:t>/defining-</a:t>
            </a:r>
            <a:r>
              <a:rPr lang="en-US" dirty="0" err="1" smtClean="0"/>
              <a:t>nba</a:t>
            </a:r>
            <a:r>
              <a:rPr lang="en-US" dirty="0" smtClean="0"/>
              <a:t>-superstar/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334645"/>
            <a:ext cx="10256520" cy="1113155"/>
          </a:xfrm>
        </p:spPr>
        <p:txBody>
          <a:bodyPr>
            <a:normAutofit fontScale="90000"/>
          </a:bodyPr>
          <a:lstStyle/>
          <a:p>
            <a:r>
              <a:rPr lang="en-US" dirty="0"/>
              <a:t>Z</a:t>
            </a:r>
            <a:r>
              <a:rPr lang="en-US" dirty="0" smtClean="0"/>
              <a:t>-Test: </a:t>
            </a:r>
            <a:br>
              <a:rPr lang="en-US" dirty="0" smtClean="0"/>
            </a:br>
            <a:r>
              <a:rPr lang="en-US" dirty="0" smtClean="0"/>
              <a:t>LeBron James vs Top 3 of 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828800"/>
            <a:ext cx="10256520" cy="4709160"/>
          </a:xfrm>
        </p:spPr>
        <p:txBody>
          <a:bodyPr>
            <a:noAutofit/>
          </a:bodyPr>
          <a:lstStyle/>
          <a:p>
            <a:r>
              <a:rPr lang="en-US" sz="2400" b="1" dirty="0"/>
              <a:t>H</a:t>
            </a:r>
            <a:r>
              <a:rPr lang="en-US" sz="2400" b="1" baseline="-25000" dirty="0"/>
              <a:t>0 </a:t>
            </a:r>
            <a:r>
              <a:rPr lang="en-US" sz="2400" dirty="0"/>
              <a:t>: </a:t>
            </a:r>
            <a:r>
              <a:rPr lang="el-GR" sz="2400" dirty="0"/>
              <a:t> </a:t>
            </a:r>
            <a:r>
              <a:rPr lang="el-GR" sz="2400" dirty="0" smtClean="0"/>
              <a:t>μ</a:t>
            </a:r>
            <a:r>
              <a:rPr lang="en-US" sz="2400" baseline="-25000" dirty="0" smtClean="0"/>
              <a:t>GS</a:t>
            </a:r>
            <a:r>
              <a:rPr lang="en-US" sz="2400" dirty="0" smtClean="0"/>
              <a:t> </a:t>
            </a:r>
            <a:r>
              <a:rPr lang="el-GR" sz="2400" dirty="0"/>
              <a:t> </a:t>
            </a:r>
            <a:r>
              <a:rPr lang="el-GR" sz="2400" b="1" dirty="0"/>
              <a:t>≥</a:t>
            </a:r>
            <a:r>
              <a:rPr lang="en-US" sz="2400" b="1" dirty="0" smtClean="0"/>
              <a:t> </a:t>
            </a:r>
            <a:r>
              <a:rPr lang="el-GR" sz="2400" dirty="0" smtClean="0"/>
              <a:t>μ</a:t>
            </a:r>
            <a:r>
              <a:rPr lang="en-US" sz="2400" baseline="-25000" dirty="0"/>
              <a:t>LJ</a:t>
            </a:r>
            <a:r>
              <a:rPr lang="en-US" sz="2400" dirty="0"/>
              <a:t> </a:t>
            </a:r>
          </a:p>
          <a:p>
            <a:r>
              <a:rPr lang="en-US" sz="2400" b="1" dirty="0"/>
              <a:t>H</a:t>
            </a:r>
            <a:r>
              <a:rPr lang="en-US" sz="2400" b="1" baseline="-25000" dirty="0"/>
              <a:t>a</a:t>
            </a:r>
            <a:r>
              <a:rPr lang="en-US" sz="2400" dirty="0"/>
              <a:t> : </a:t>
            </a:r>
            <a:r>
              <a:rPr lang="el-GR" sz="2400" dirty="0"/>
              <a:t> </a:t>
            </a:r>
            <a:r>
              <a:rPr lang="el-GR" sz="2400" dirty="0" smtClean="0"/>
              <a:t>μ</a:t>
            </a:r>
            <a:r>
              <a:rPr lang="en-US" sz="2400" baseline="-25000" dirty="0" smtClean="0"/>
              <a:t>GS</a:t>
            </a:r>
            <a:r>
              <a:rPr lang="en-US" sz="2400" dirty="0" smtClean="0"/>
              <a:t> </a:t>
            </a:r>
            <a:r>
              <a:rPr lang="en-US" sz="2400" b="1" dirty="0" smtClean="0"/>
              <a:t>&lt;</a:t>
            </a:r>
            <a:r>
              <a:rPr lang="en-US" sz="2400" dirty="0" smtClean="0"/>
              <a:t> </a:t>
            </a:r>
            <a:r>
              <a:rPr lang="el-GR" sz="2400" dirty="0" smtClean="0"/>
              <a:t>μ</a:t>
            </a:r>
            <a:r>
              <a:rPr lang="en-US" sz="2400" baseline="-25000" dirty="0" smtClean="0"/>
              <a:t>LJ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Significance </a:t>
            </a:r>
            <a:r>
              <a:rPr lang="en-US" sz="2400" dirty="0"/>
              <a:t>level: 	⍺ = </a:t>
            </a:r>
            <a:r>
              <a:rPr lang="en-US" sz="2400" dirty="0" smtClean="0"/>
              <a:t>0.05</a:t>
            </a:r>
            <a:endParaRPr lang="en-US" sz="2400" dirty="0"/>
          </a:p>
          <a:p>
            <a:r>
              <a:rPr lang="en-US" sz="2400" dirty="0"/>
              <a:t>P-Value :	 </a:t>
            </a:r>
            <a:r>
              <a:rPr lang="mr-IN" sz="2400" dirty="0" smtClean="0"/>
              <a:t>3.40658</a:t>
            </a:r>
            <a:r>
              <a:rPr lang="en-US" sz="2400" dirty="0" smtClean="0"/>
              <a:t> </a:t>
            </a:r>
            <a:r>
              <a:rPr lang="mr-IN" sz="2400" dirty="0" smtClean="0"/>
              <a:t>e-12</a:t>
            </a:r>
            <a:r>
              <a:rPr lang="en-US" sz="2400" dirty="0"/>
              <a:t>	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Decision: </a:t>
            </a:r>
          </a:p>
          <a:p>
            <a:pPr lvl="1"/>
            <a:r>
              <a:rPr lang="en-US" dirty="0" smtClean="0"/>
              <a:t>Reject Null Hypothesis</a:t>
            </a:r>
          </a:p>
          <a:p>
            <a:pPr lvl="1"/>
            <a:r>
              <a:rPr lang="en-US" dirty="0" smtClean="0"/>
              <a:t>mean QS of  Top 3 of GS is </a:t>
            </a:r>
            <a:r>
              <a:rPr lang="en-US" b="1" dirty="0" smtClean="0"/>
              <a:t>significantly less </a:t>
            </a:r>
            <a:r>
              <a:rPr lang="en-US" dirty="0" smtClean="0"/>
              <a:t>than mean QS of LeBron James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5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Z-Test: </a:t>
            </a:r>
            <a:br>
              <a:rPr lang="en-US" dirty="0" smtClean="0"/>
            </a:br>
            <a:r>
              <a:rPr lang="en-US" dirty="0" smtClean="0"/>
              <a:t>LeBron James vs Top 3 of 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95" y="1932305"/>
            <a:ext cx="8450250" cy="4351338"/>
          </a:xfrm>
        </p:spPr>
      </p:pic>
      <p:sp>
        <p:nvSpPr>
          <p:cNvPr id="5" name="TextBox 4"/>
          <p:cNvSpPr txBox="1"/>
          <p:nvPr/>
        </p:nvSpPr>
        <p:spPr>
          <a:xfrm>
            <a:off x="9620085" y="2346960"/>
            <a:ext cx="21451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Top 3 of GS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Stephen Curry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Kevin Durant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Klay Thompson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2350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Z-Test: </a:t>
            </a:r>
            <a:br>
              <a:rPr lang="en-US" dirty="0" smtClean="0"/>
            </a:br>
            <a:r>
              <a:rPr lang="en-US" dirty="0" smtClean="0"/>
              <a:t>LeBron James vs Top 2 of 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9760"/>
            <a:ext cx="10515600" cy="4785360"/>
          </a:xfrm>
        </p:spPr>
        <p:txBody>
          <a:bodyPr>
            <a:noAutofit/>
          </a:bodyPr>
          <a:lstStyle/>
          <a:p>
            <a:r>
              <a:rPr lang="en-US" sz="2500" b="1" dirty="0" smtClean="0"/>
              <a:t>H</a:t>
            </a:r>
            <a:r>
              <a:rPr lang="en-US" sz="2500" b="1" baseline="-25000" dirty="0" smtClean="0"/>
              <a:t>0 </a:t>
            </a:r>
            <a:r>
              <a:rPr lang="en-US" sz="2500" dirty="0" smtClean="0"/>
              <a:t>: </a:t>
            </a:r>
            <a:r>
              <a:rPr lang="el-GR" sz="2500" dirty="0" smtClean="0"/>
              <a:t> μ</a:t>
            </a:r>
            <a:r>
              <a:rPr lang="en-US" sz="2500" baseline="-25000" dirty="0" smtClean="0"/>
              <a:t>GS</a:t>
            </a:r>
            <a:r>
              <a:rPr lang="en-US" sz="2500" dirty="0" smtClean="0"/>
              <a:t> </a:t>
            </a:r>
            <a:r>
              <a:rPr lang="el-GR" sz="2500" dirty="0" smtClean="0"/>
              <a:t> </a:t>
            </a:r>
            <a:r>
              <a:rPr lang="el-GR" sz="2500" b="1" dirty="0" smtClean="0"/>
              <a:t>≤</a:t>
            </a:r>
            <a:r>
              <a:rPr lang="en-US" sz="2500" b="1" dirty="0" smtClean="0"/>
              <a:t> </a:t>
            </a:r>
            <a:r>
              <a:rPr lang="el-GR" sz="2500" dirty="0" smtClean="0"/>
              <a:t>μ</a:t>
            </a:r>
            <a:r>
              <a:rPr lang="en-US" sz="2500" baseline="-25000" dirty="0" smtClean="0"/>
              <a:t>LJ</a:t>
            </a:r>
            <a:r>
              <a:rPr lang="en-US" sz="2500" dirty="0" smtClean="0"/>
              <a:t> </a:t>
            </a:r>
          </a:p>
          <a:p>
            <a:r>
              <a:rPr lang="en-US" sz="2500" b="1" dirty="0" smtClean="0"/>
              <a:t>H</a:t>
            </a:r>
            <a:r>
              <a:rPr lang="en-US" sz="2500" b="1" baseline="-25000" dirty="0" smtClean="0"/>
              <a:t>a</a:t>
            </a:r>
            <a:r>
              <a:rPr lang="en-US" sz="2500" dirty="0" smtClean="0"/>
              <a:t> : </a:t>
            </a:r>
            <a:r>
              <a:rPr lang="el-GR" sz="2500" dirty="0" smtClean="0"/>
              <a:t> μ</a:t>
            </a:r>
            <a:r>
              <a:rPr lang="en-US" sz="2500" baseline="-25000" dirty="0" smtClean="0"/>
              <a:t>GS</a:t>
            </a:r>
            <a:r>
              <a:rPr lang="en-US" sz="2500" dirty="0" smtClean="0"/>
              <a:t> </a:t>
            </a:r>
            <a:r>
              <a:rPr lang="en-US" sz="2500" b="1" dirty="0" smtClean="0"/>
              <a:t>&gt;</a:t>
            </a:r>
            <a:r>
              <a:rPr lang="en-US" sz="2500" dirty="0" smtClean="0"/>
              <a:t> </a:t>
            </a:r>
            <a:r>
              <a:rPr lang="el-GR" sz="2500" dirty="0" smtClean="0"/>
              <a:t>μ</a:t>
            </a:r>
            <a:r>
              <a:rPr lang="en-US" sz="2500" baseline="-25000" dirty="0" smtClean="0"/>
              <a:t>LJ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Significance level: 	⍺ = 0.05</a:t>
            </a:r>
          </a:p>
          <a:p>
            <a:r>
              <a:rPr lang="en-US" sz="2500" dirty="0" smtClean="0"/>
              <a:t>P-Value :	</a:t>
            </a:r>
            <a:r>
              <a:rPr lang="nb-NO" sz="2500" dirty="0" smtClean="0"/>
              <a:t>0.9999722</a:t>
            </a:r>
            <a:r>
              <a:rPr lang="en-US" sz="2500" dirty="0" smtClean="0"/>
              <a:t>	</a:t>
            </a:r>
          </a:p>
          <a:p>
            <a:endParaRPr lang="en-US" sz="2500" dirty="0" smtClean="0"/>
          </a:p>
          <a:p>
            <a:r>
              <a:rPr lang="en-US" sz="2500" dirty="0" smtClean="0"/>
              <a:t>Decision: </a:t>
            </a:r>
          </a:p>
          <a:p>
            <a:pPr lvl="1"/>
            <a:r>
              <a:rPr lang="en-US" sz="2500" dirty="0" smtClean="0"/>
              <a:t>Do </a:t>
            </a:r>
            <a:r>
              <a:rPr lang="en-US" sz="2500" b="1" dirty="0" smtClean="0"/>
              <a:t>Not</a:t>
            </a:r>
            <a:r>
              <a:rPr lang="en-US" sz="2500" dirty="0" smtClean="0"/>
              <a:t> reject Null Hypothesis </a:t>
            </a:r>
          </a:p>
          <a:p>
            <a:pPr lvl="1"/>
            <a:r>
              <a:rPr lang="en-US" sz="2500" dirty="0" smtClean="0"/>
              <a:t>mean QS of Top 2 of GS is </a:t>
            </a:r>
            <a:r>
              <a:rPr lang="en-US" sz="2500" b="1" dirty="0" smtClean="0"/>
              <a:t>not</a:t>
            </a:r>
            <a:r>
              <a:rPr lang="en-US" sz="2500" dirty="0" smtClean="0"/>
              <a:t> </a:t>
            </a:r>
            <a:r>
              <a:rPr lang="en-US" sz="2500" b="1" dirty="0" smtClean="0"/>
              <a:t>significantly greater </a:t>
            </a:r>
            <a:r>
              <a:rPr lang="en-US" sz="2500" dirty="0" smtClean="0"/>
              <a:t>than mean QS of LeBron James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4960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2039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Z-Test: </a:t>
            </a:r>
            <a:br>
              <a:rPr lang="en-US" dirty="0" smtClean="0"/>
            </a:br>
            <a:r>
              <a:rPr lang="en-US" dirty="0" smtClean="0"/>
              <a:t>LeBron James vs Top 2 of GS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59280"/>
            <a:ext cx="10759440" cy="4770120"/>
          </a:xfrm>
        </p:spPr>
        <p:txBody>
          <a:bodyPr>
            <a:noAutofit/>
          </a:bodyPr>
          <a:lstStyle/>
          <a:p>
            <a:r>
              <a:rPr lang="en-US" sz="2300" b="1" dirty="0" smtClean="0"/>
              <a:t>H</a:t>
            </a:r>
            <a:r>
              <a:rPr lang="en-US" sz="2300" b="1" baseline="-25000" dirty="0" smtClean="0"/>
              <a:t>0 </a:t>
            </a:r>
            <a:r>
              <a:rPr lang="en-US" sz="2300" dirty="0" smtClean="0"/>
              <a:t>: </a:t>
            </a:r>
            <a:r>
              <a:rPr lang="el-GR" sz="2300" dirty="0" smtClean="0"/>
              <a:t> μ</a:t>
            </a:r>
            <a:r>
              <a:rPr lang="en-US" sz="2300" baseline="-25000" dirty="0" smtClean="0"/>
              <a:t>GS</a:t>
            </a:r>
            <a:r>
              <a:rPr lang="en-US" sz="2300" dirty="0" smtClean="0"/>
              <a:t> </a:t>
            </a:r>
            <a:r>
              <a:rPr lang="el-GR" sz="2300" dirty="0" smtClean="0"/>
              <a:t> </a:t>
            </a:r>
            <a:r>
              <a:rPr lang="el-GR" sz="2400" b="1" dirty="0"/>
              <a:t>≥</a:t>
            </a:r>
            <a:r>
              <a:rPr lang="en-US" sz="2300" b="1" dirty="0" smtClean="0"/>
              <a:t> </a:t>
            </a:r>
            <a:r>
              <a:rPr lang="el-GR" sz="2300" dirty="0" smtClean="0"/>
              <a:t>μ</a:t>
            </a:r>
            <a:r>
              <a:rPr lang="en-US" sz="2300" baseline="-25000" dirty="0" smtClean="0"/>
              <a:t>LJ</a:t>
            </a:r>
            <a:r>
              <a:rPr lang="en-US" sz="2300" dirty="0" smtClean="0"/>
              <a:t> </a:t>
            </a:r>
          </a:p>
          <a:p>
            <a:r>
              <a:rPr lang="en-US" sz="2300" b="1" dirty="0" smtClean="0"/>
              <a:t>H</a:t>
            </a:r>
            <a:r>
              <a:rPr lang="en-US" sz="2300" b="1" baseline="-25000" dirty="0" smtClean="0"/>
              <a:t>a</a:t>
            </a:r>
            <a:r>
              <a:rPr lang="en-US" sz="2300" dirty="0" smtClean="0"/>
              <a:t> : </a:t>
            </a:r>
            <a:r>
              <a:rPr lang="el-GR" sz="2300" dirty="0" smtClean="0"/>
              <a:t> μ</a:t>
            </a:r>
            <a:r>
              <a:rPr lang="en-US" sz="2300" baseline="-25000" dirty="0" smtClean="0"/>
              <a:t>GS</a:t>
            </a:r>
            <a:r>
              <a:rPr lang="en-US" sz="2300" dirty="0" smtClean="0"/>
              <a:t> </a:t>
            </a:r>
            <a:r>
              <a:rPr lang="en-US" sz="2300" b="1" dirty="0"/>
              <a:t>&lt;</a:t>
            </a:r>
            <a:r>
              <a:rPr lang="en-US" sz="2300" dirty="0" smtClean="0"/>
              <a:t> </a:t>
            </a:r>
            <a:r>
              <a:rPr lang="el-GR" sz="2300" dirty="0" smtClean="0"/>
              <a:t>μ</a:t>
            </a:r>
            <a:r>
              <a:rPr lang="en-US" sz="2300" baseline="-25000" dirty="0" smtClean="0"/>
              <a:t>LJ</a:t>
            </a:r>
            <a:endParaRPr lang="en-US" sz="2300" dirty="0"/>
          </a:p>
          <a:p>
            <a:endParaRPr lang="en-US" sz="2300" dirty="0" smtClean="0"/>
          </a:p>
          <a:p>
            <a:r>
              <a:rPr lang="en-US" sz="2300" dirty="0" smtClean="0"/>
              <a:t>Significance level: 	⍺ = 0.05</a:t>
            </a:r>
          </a:p>
          <a:p>
            <a:r>
              <a:rPr lang="en-US" sz="2300" dirty="0" smtClean="0"/>
              <a:t>P-Value :	</a:t>
            </a:r>
            <a:r>
              <a:rPr lang="mr-IN" sz="2300" dirty="0" smtClean="0"/>
              <a:t>2.780161</a:t>
            </a:r>
            <a:r>
              <a:rPr lang="en-US" sz="2300" dirty="0" smtClean="0"/>
              <a:t> </a:t>
            </a:r>
            <a:r>
              <a:rPr lang="mr-IN" sz="2300" dirty="0" smtClean="0"/>
              <a:t>e-05</a:t>
            </a:r>
            <a:endParaRPr lang="en-US" sz="2300" dirty="0" smtClean="0"/>
          </a:p>
          <a:p>
            <a:endParaRPr lang="en-US" sz="2300" dirty="0" smtClean="0"/>
          </a:p>
          <a:p>
            <a:r>
              <a:rPr lang="en-US" sz="2300" dirty="0" smtClean="0"/>
              <a:t>Decision: </a:t>
            </a:r>
          </a:p>
          <a:p>
            <a:pPr lvl="1"/>
            <a:r>
              <a:rPr lang="en-US" sz="2300" dirty="0"/>
              <a:t>R</a:t>
            </a:r>
            <a:r>
              <a:rPr lang="en-US" sz="2300" dirty="0" smtClean="0"/>
              <a:t>eject Null Hypothesis </a:t>
            </a:r>
          </a:p>
          <a:p>
            <a:pPr lvl="1"/>
            <a:r>
              <a:rPr lang="en-US" sz="2300" dirty="0" smtClean="0"/>
              <a:t>mean QS of Top 2 of GS is </a:t>
            </a:r>
            <a:r>
              <a:rPr lang="en-US" sz="2300" b="1" dirty="0" smtClean="0"/>
              <a:t>significantly less </a:t>
            </a:r>
            <a:r>
              <a:rPr lang="en-US" sz="2300" dirty="0" smtClean="0"/>
              <a:t>than mean QS of LeBron James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97247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</a:t>
            </a:r>
            <a:r>
              <a:rPr lang="mr-IN" dirty="0" smtClean="0"/>
              <a:t>–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dirty="0" smtClean="0"/>
              <a:t>LeBron James vs Top 2 of 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1345"/>
            <a:ext cx="8450250" cy="4351338"/>
          </a:xfrm>
        </p:spPr>
      </p:pic>
      <p:sp>
        <p:nvSpPr>
          <p:cNvPr id="5" name="TextBox 4"/>
          <p:cNvSpPr txBox="1"/>
          <p:nvPr/>
        </p:nvSpPr>
        <p:spPr>
          <a:xfrm>
            <a:off x="9620085" y="2346960"/>
            <a:ext cx="21451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Top 2 of GS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Stephen Curry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Kevin Durant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89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</a:t>
            </a:r>
            <a:r>
              <a:rPr lang="mr-IN" dirty="0" smtClean="0"/>
              <a:t>–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dirty="0" smtClean="0"/>
              <a:t>Top 2 Cavs  vs Top 3 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500" b="1" dirty="0" smtClean="0"/>
              <a:t>H</a:t>
            </a:r>
            <a:r>
              <a:rPr lang="en-US" sz="2500" b="1" baseline="-25000" dirty="0" smtClean="0"/>
              <a:t>0 </a:t>
            </a:r>
            <a:r>
              <a:rPr lang="en-US" sz="2500" dirty="0" smtClean="0"/>
              <a:t>: </a:t>
            </a:r>
            <a:r>
              <a:rPr lang="el-GR" sz="2500" dirty="0" smtClean="0"/>
              <a:t> μ</a:t>
            </a:r>
            <a:r>
              <a:rPr lang="en-US" sz="2500" baseline="-25000" dirty="0" smtClean="0"/>
              <a:t>GS</a:t>
            </a:r>
            <a:r>
              <a:rPr lang="en-US" sz="2500" dirty="0" smtClean="0"/>
              <a:t> </a:t>
            </a:r>
            <a:r>
              <a:rPr lang="el-GR" sz="2500" dirty="0" smtClean="0"/>
              <a:t> </a:t>
            </a:r>
            <a:r>
              <a:rPr lang="el-GR" sz="2500" b="1" dirty="0" smtClean="0"/>
              <a:t>≤</a:t>
            </a:r>
            <a:r>
              <a:rPr lang="en-US" sz="2500" b="1" dirty="0" smtClean="0"/>
              <a:t> </a:t>
            </a:r>
            <a:r>
              <a:rPr lang="el-GR" sz="2500" dirty="0" smtClean="0"/>
              <a:t>μ</a:t>
            </a:r>
            <a:r>
              <a:rPr lang="en-US" sz="2500" baseline="-25000" dirty="0" smtClean="0"/>
              <a:t>Cavs</a:t>
            </a:r>
            <a:r>
              <a:rPr lang="en-US" sz="2500" dirty="0" smtClean="0"/>
              <a:t> </a:t>
            </a:r>
          </a:p>
          <a:p>
            <a:r>
              <a:rPr lang="en-US" sz="2500" b="1" dirty="0" smtClean="0"/>
              <a:t>H</a:t>
            </a:r>
            <a:r>
              <a:rPr lang="en-US" sz="2500" b="1" baseline="-25000" dirty="0" smtClean="0"/>
              <a:t>a</a:t>
            </a:r>
            <a:r>
              <a:rPr lang="en-US" sz="2500" dirty="0" smtClean="0"/>
              <a:t> : </a:t>
            </a:r>
            <a:r>
              <a:rPr lang="el-GR" sz="2500" dirty="0" smtClean="0"/>
              <a:t> μ</a:t>
            </a:r>
            <a:r>
              <a:rPr lang="en-US" sz="2500" baseline="-25000" dirty="0" smtClean="0"/>
              <a:t>GS</a:t>
            </a:r>
            <a:r>
              <a:rPr lang="en-US" sz="2500" dirty="0" smtClean="0"/>
              <a:t> </a:t>
            </a:r>
            <a:r>
              <a:rPr lang="en-US" sz="2500" b="1" dirty="0" smtClean="0"/>
              <a:t>&gt;</a:t>
            </a:r>
            <a:r>
              <a:rPr lang="en-US" sz="2500" dirty="0" smtClean="0"/>
              <a:t> </a:t>
            </a:r>
            <a:r>
              <a:rPr lang="el-GR" sz="2500" dirty="0" smtClean="0"/>
              <a:t>μ</a:t>
            </a:r>
            <a:r>
              <a:rPr lang="en-US" sz="2500" baseline="-25000" dirty="0" smtClean="0"/>
              <a:t>Cavs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Significance level: 	⍺ = 0.05</a:t>
            </a:r>
          </a:p>
          <a:p>
            <a:r>
              <a:rPr lang="en-US" sz="2500" dirty="0" smtClean="0"/>
              <a:t>P-Value :	</a:t>
            </a:r>
            <a:r>
              <a:rPr lang="hr-HR" sz="2500" dirty="0" smtClean="0"/>
              <a:t> 0.9999947</a:t>
            </a:r>
            <a:r>
              <a:rPr lang="en-US" sz="2500" dirty="0" smtClean="0"/>
              <a:t>	</a:t>
            </a:r>
          </a:p>
          <a:p>
            <a:endParaRPr lang="en-US" sz="2500" dirty="0" smtClean="0"/>
          </a:p>
          <a:p>
            <a:r>
              <a:rPr lang="en-US" sz="2500" dirty="0" smtClean="0"/>
              <a:t>Decision: </a:t>
            </a:r>
          </a:p>
          <a:p>
            <a:pPr lvl="1"/>
            <a:r>
              <a:rPr lang="en-US" sz="2500" dirty="0" smtClean="0"/>
              <a:t>Do </a:t>
            </a:r>
            <a:r>
              <a:rPr lang="en-US" sz="2500" b="1" dirty="0" smtClean="0"/>
              <a:t>Not</a:t>
            </a:r>
            <a:r>
              <a:rPr lang="en-US" sz="2500" dirty="0" smtClean="0"/>
              <a:t> reject Null Hypothesis </a:t>
            </a:r>
          </a:p>
          <a:p>
            <a:pPr lvl="1"/>
            <a:r>
              <a:rPr lang="en-US" sz="2500" dirty="0" smtClean="0"/>
              <a:t>mean QS of Top 3 of GS is </a:t>
            </a:r>
            <a:r>
              <a:rPr lang="en-US" sz="2500" b="1" dirty="0" smtClean="0"/>
              <a:t>not</a:t>
            </a:r>
            <a:r>
              <a:rPr lang="en-US" sz="2500" dirty="0" smtClean="0"/>
              <a:t> </a:t>
            </a:r>
            <a:r>
              <a:rPr lang="en-US" sz="2500" b="1" dirty="0" smtClean="0"/>
              <a:t>significantly greater </a:t>
            </a:r>
            <a:r>
              <a:rPr lang="en-US" sz="2500" dirty="0" smtClean="0"/>
              <a:t>than mean QS of Top 2 Cavs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2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</a:t>
            </a:r>
            <a:r>
              <a:rPr lang="mr-IN" dirty="0" smtClean="0"/>
              <a:t>–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dirty="0" smtClean="0"/>
              <a:t>Top 2 Cavs  vs Top 3 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500" b="1" dirty="0" smtClean="0"/>
              <a:t>H</a:t>
            </a:r>
            <a:r>
              <a:rPr lang="en-US" sz="2500" b="1" baseline="-25000" dirty="0" smtClean="0"/>
              <a:t>0 </a:t>
            </a:r>
            <a:r>
              <a:rPr lang="en-US" sz="2500" dirty="0" smtClean="0"/>
              <a:t>: </a:t>
            </a:r>
            <a:r>
              <a:rPr lang="el-GR" sz="2500" dirty="0" smtClean="0"/>
              <a:t> μ</a:t>
            </a:r>
            <a:r>
              <a:rPr lang="en-US" sz="2500" baseline="-25000" dirty="0" smtClean="0"/>
              <a:t>GS</a:t>
            </a:r>
            <a:r>
              <a:rPr lang="en-US" sz="2500" dirty="0" smtClean="0"/>
              <a:t> </a:t>
            </a:r>
            <a:r>
              <a:rPr lang="el-GR" sz="2500" dirty="0" smtClean="0"/>
              <a:t> </a:t>
            </a:r>
            <a:r>
              <a:rPr lang="el-GR" sz="2400" b="1" dirty="0" smtClean="0"/>
              <a:t>≥</a:t>
            </a:r>
            <a:r>
              <a:rPr lang="en-US" sz="2400" b="1" dirty="0" smtClean="0"/>
              <a:t> </a:t>
            </a:r>
            <a:r>
              <a:rPr lang="el-GR" sz="2500" dirty="0" smtClean="0"/>
              <a:t>μ</a:t>
            </a:r>
            <a:r>
              <a:rPr lang="en-US" sz="2500" baseline="-25000" dirty="0" smtClean="0"/>
              <a:t>Cavs</a:t>
            </a:r>
            <a:r>
              <a:rPr lang="en-US" sz="2500" dirty="0" smtClean="0"/>
              <a:t> </a:t>
            </a:r>
          </a:p>
          <a:p>
            <a:r>
              <a:rPr lang="en-US" sz="2500" b="1" dirty="0" smtClean="0"/>
              <a:t>H</a:t>
            </a:r>
            <a:r>
              <a:rPr lang="en-US" sz="2500" b="1" baseline="-25000" dirty="0" smtClean="0"/>
              <a:t>a</a:t>
            </a:r>
            <a:r>
              <a:rPr lang="en-US" sz="2500" dirty="0" smtClean="0"/>
              <a:t> : </a:t>
            </a:r>
            <a:r>
              <a:rPr lang="el-GR" sz="2500" dirty="0" smtClean="0"/>
              <a:t> μ</a:t>
            </a:r>
            <a:r>
              <a:rPr lang="en-US" sz="2500" baseline="-25000" dirty="0" smtClean="0"/>
              <a:t>GS</a:t>
            </a:r>
            <a:r>
              <a:rPr lang="en-US" sz="2500" dirty="0" smtClean="0"/>
              <a:t> </a:t>
            </a:r>
            <a:r>
              <a:rPr lang="en-US" sz="2500" b="1" dirty="0"/>
              <a:t>&lt;</a:t>
            </a:r>
            <a:r>
              <a:rPr lang="en-US" sz="2500" dirty="0" smtClean="0"/>
              <a:t> </a:t>
            </a:r>
            <a:r>
              <a:rPr lang="el-GR" sz="2500" dirty="0" smtClean="0"/>
              <a:t>μ</a:t>
            </a:r>
            <a:r>
              <a:rPr lang="en-US" sz="2500" baseline="-25000" dirty="0" smtClean="0"/>
              <a:t>Cavs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Significance level: 	⍺ = 0.05</a:t>
            </a:r>
          </a:p>
          <a:p>
            <a:r>
              <a:rPr lang="en-US" sz="2500" dirty="0" smtClean="0"/>
              <a:t>P-Value :	</a:t>
            </a:r>
            <a:r>
              <a:rPr lang="hr-HR" sz="2500" dirty="0" smtClean="0"/>
              <a:t> </a:t>
            </a:r>
            <a:r>
              <a:rPr lang="is-IS" sz="2500" dirty="0" smtClean="0"/>
              <a:t>5.257373 e-06</a:t>
            </a:r>
            <a:r>
              <a:rPr lang="en-US" sz="2500" dirty="0" smtClean="0"/>
              <a:t>	</a:t>
            </a:r>
          </a:p>
          <a:p>
            <a:endParaRPr lang="en-US" sz="2500" dirty="0" smtClean="0"/>
          </a:p>
          <a:p>
            <a:r>
              <a:rPr lang="en-US" sz="2500" dirty="0" smtClean="0"/>
              <a:t>Decision: </a:t>
            </a:r>
          </a:p>
          <a:p>
            <a:pPr lvl="1"/>
            <a:r>
              <a:rPr lang="en-US" sz="2500" dirty="0"/>
              <a:t>R</a:t>
            </a:r>
            <a:r>
              <a:rPr lang="en-US" sz="2500" dirty="0" smtClean="0"/>
              <a:t>eject Null Hypothesis </a:t>
            </a:r>
          </a:p>
          <a:p>
            <a:pPr lvl="1"/>
            <a:r>
              <a:rPr lang="en-US" sz="2500" dirty="0" smtClean="0"/>
              <a:t>mean QS of Top 3 of GS is </a:t>
            </a:r>
            <a:r>
              <a:rPr lang="en-US" sz="2500" b="1" dirty="0" smtClean="0"/>
              <a:t>significantly less </a:t>
            </a:r>
            <a:r>
              <a:rPr lang="en-US" sz="2500" dirty="0" smtClean="0"/>
              <a:t>than mean QS of Top 2 Cavs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9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 </a:t>
            </a:r>
            <a:r>
              <a:rPr lang="mr-IN" dirty="0" smtClean="0"/>
              <a:t>–</a:t>
            </a:r>
            <a:r>
              <a:rPr lang="en-US" dirty="0" smtClean="0"/>
              <a:t> Test:</a:t>
            </a:r>
            <a:br>
              <a:rPr lang="en-US" dirty="0" smtClean="0"/>
            </a:br>
            <a:r>
              <a:rPr lang="en-US" dirty="0" smtClean="0"/>
              <a:t>Top 2 Cavs  vs Top 3 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95" y="1962785"/>
            <a:ext cx="8202765" cy="4351338"/>
          </a:xfrm>
        </p:spPr>
      </p:pic>
      <p:sp>
        <p:nvSpPr>
          <p:cNvPr id="5" name="TextBox 4"/>
          <p:cNvSpPr txBox="1"/>
          <p:nvPr/>
        </p:nvSpPr>
        <p:spPr>
          <a:xfrm>
            <a:off x="9345765" y="1962785"/>
            <a:ext cx="2145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Top 3 of GS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Stephen Curry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Kevin Durant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Klay Thompson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45765" y="4543206"/>
            <a:ext cx="21451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</a:t>
            </a:r>
          </a:p>
          <a:p>
            <a:r>
              <a:rPr lang="en-US" dirty="0" smtClean="0"/>
              <a:t>Top 2 of Cavs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LeBron James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Kyrie Irving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79" y="365126"/>
            <a:ext cx="10752221" cy="1138822"/>
          </a:xfrm>
        </p:spPr>
        <p:txBody>
          <a:bodyPr/>
          <a:lstStyle/>
          <a:p>
            <a:r>
              <a:rPr lang="en-US" b="0" dirty="0" smtClean="0"/>
              <a:t>Overview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79" y="1630680"/>
            <a:ext cx="10752221" cy="4937759"/>
          </a:xfrm>
        </p:spPr>
        <p:txBody>
          <a:bodyPr>
            <a:noAutofit/>
          </a:bodyPr>
          <a:lstStyle/>
          <a:p>
            <a:pPr>
              <a:lnSpc>
                <a:spcPct val="145000"/>
              </a:lnSpc>
            </a:pPr>
            <a:r>
              <a:rPr lang="en-US" sz="2200" dirty="0" smtClean="0"/>
              <a:t>Main Question</a:t>
            </a:r>
          </a:p>
          <a:p>
            <a:pPr>
              <a:lnSpc>
                <a:spcPct val="145000"/>
              </a:lnSpc>
            </a:pPr>
            <a:r>
              <a:rPr lang="en-US" sz="2200" dirty="0" smtClean="0"/>
              <a:t>Description of Qualifying Score (QS)</a:t>
            </a:r>
          </a:p>
          <a:p>
            <a:pPr>
              <a:lnSpc>
                <a:spcPct val="145000"/>
              </a:lnSpc>
            </a:pPr>
            <a:r>
              <a:rPr lang="en-US" sz="2200" dirty="0" smtClean="0"/>
              <a:t>Data Wrangling</a:t>
            </a:r>
          </a:p>
          <a:p>
            <a:pPr>
              <a:lnSpc>
                <a:spcPct val="145000"/>
              </a:lnSpc>
            </a:pPr>
            <a:r>
              <a:rPr lang="en-US" sz="2200" dirty="0" smtClean="0"/>
              <a:t>QS by Player</a:t>
            </a:r>
          </a:p>
          <a:p>
            <a:pPr>
              <a:lnSpc>
                <a:spcPct val="145000"/>
              </a:lnSpc>
            </a:pPr>
            <a:r>
              <a:rPr lang="en-US" sz="2200" dirty="0" smtClean="0"/>
              <a:t>Correlation Coefficient: Win Proportion vs Team Ave QS</a:t>
            </a:r>
          </a:p>
          <a:p>
            <a:pPr>
              <a:lnSpc>
                <a:spcPct val="145000"/>
              </a:lnSpc>
            </a:pPr>
            <a:r>
              <a:rPr lang="en-US" sz="2200" dirty="0" smtClean="0"/>
              <a:t>Test Stats : Comparisons Between GS and Cavs</a:t>
            </a:r>
          </a:p>
          <a:p>
            <a:pPr>
              <a:lnSpc>
                <a:spcPct val="145000"/>
              </a:lnSpc>
            </a:pPr>
            <a:r>
              <a:rPr lang="en-US" b="1" dirty="0" smtClean="0"/>
              <a:t>Conclusion</a:t>
            </a:r>
            <a:endParaRPr lang="en-US" sz="2200" b="1" dirty="0" smtClean="0"/>
          </a:p>
          <a:p>
            <a:pPr>
              <a:lnSpc>
                <a:spcPct val="145000"/>
              </a:lnSpc>
            </a:pPr>
            <a:r>
              <a:rPr lang="en-US" sz="2200" dirty="0" smtClean="0"/>
              <a:t>Future Investigation</a:t>
            </a:r>
          </a:p>
          <a:p>
            <a:pPr>
              <a:lnSpc>
                <a:spcPct val="145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5554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446" y="482396"/>
            <a:ext cx="11112285" cy="1067435"/>
          </a:xfrm>
        </p:spPr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46" y="1681567"/>
            <a:ext cx="11406753" cy="4812223"/>
          </a:xfrm>
        </p:spPr>
        <p:txBody>
          <a:bodyPr>
            <a:noAutofit/>
          </a:bodyPr>
          <a:lstStyle/>
          <a:p>
            <a:r>
              <a:rPr lang="en-US" sz="2000" dirty="0" smtClean="0"/>
              <a:t>Expectation 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Surmised that the tests between GS and Cavs would show significant difference 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Surmised that tests would show GS have a significantly greater mean  QS than the Cavs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Results: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Mean QS of Stephen Curry is </a:t>
            </a:r>
            <a:r>
              <a:rPr lang="en-US" sz="2000" b="1" dirty="0" smtClean="0"/>
              <a:t>not significantly different </a:t>
            </a:r>
            <a:r>
              <a:rPr lang="en-US" sz="2000" dirty="0" smtClean="0"/>
              <a:t>than mean QS of LeBron James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Mean QS of Top 3 Players of GS is </a:t>
            </a:r>
            <a:r>
              <a:rPr lang="en-US" sz="2000" b="1" dirty="0" smtClean="0"/>
              <a:t>significantly less </a:t>
            </a:r>
            <a:r>
              <a:rPr lang="en-US" sz="2000" dirty="0" smtClean="0"/>
              <a:t> than mean QS of LeBron James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Mean QS of Top 2 Players of GS is </a:t>
            </a:r>
            <a:r>
              <a:rPr lang="en-US" sz="2000" b="1" dirty="0" smtClean="0"/>
              <a:t>significantly less </a:t>
            </a:r>
            <a:r>
              <a:rPr lang="en-US" sz="2000" dirty="0" smtClean="0"/>
              <a:t>than mean QS of LeBron James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/>
              <a:t>Mean QS of Top 3 Players of GS is </a:t>
            </a:r>
            <a:r>
              <a:rPr lang="en-US" sz="2000" b="1" dirty="0" smtClean="0"/>
              <a:t>significantly less </a:t>
            </a:r>
            <a:r>
              <a:rPr lang="en-US" sz="2000" dirty="0" smtClean="0"/>
              <a:t>than mean QS of Top 2 Players of Cavs</a:t>
            </a:r>
          </a:p>
        </p:txBody>
      </p:sp>
    </p:spTree>
    <p:extLst>
      <p:ext uri="{BB962C8B-B14F-4D97-AF65-F5344CB8AC3E}">
        <p14:creationId xmlns:p14="http://schemas.microsoft.com/office/powerpoint/2010/main" val="23570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42" y="180474"/>
            <a:ext cx="11598442" cy="5996489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400" dirty="0" smtClean="0"/>
          </a:p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/>
              <a:t>Recruits and coaches should seek to </a:t>
            </a:r>
          </a:p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b</a:t>
            </a:r>
            <a:r>
              <a:rPr lang="en-US" sz="4000" dirty="0" smtClean="0"/>
              <a:t>uild a “Super Team”</a:t>
            </a:r>
            <a:r>
              <a:rPr lang="en-US" sz="4000" baseline="30000" dirty="0" smtClean="0"/>
              <a:t> 1</a:t>
            </a:r>
            <a:r>
              <a:rPr lang="en-US" sz="4000" dirty="0" smtClean="0"/>
              <a:t> rather </a:t>
            </a:r>
          </a:p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smtClean="0"/>
              <a:t>than a superstar</a:t>
            </a:r>
          </a:p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 smtClean="0"/>
          </a:p>
          <a:p>
            <a:pPr marL="0" marR="0" lvl="0" indent="0" algn="ctr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356684" y="6320255"/>
            <a:ext cx="5638800" cy="365125"/>
          </a:xfrm>
        </p:spPr>
        <p:txBody>
          <a:bodyPr/>
          <a:lstStyle/>
          <a:p>
            <a:r>
              <a:rPr lang="en-US" dirty="0" smtClean="0"/>
              <a:t>1 : https://</a:t>
            </a:r>
            <a:r>
              <a:rPr lang="en-US" dirty="0" err="1" smtClean="0"/>
              <a:t>bleacherreport.com</a:t>
            </a:r>
            <a:r>
              <a:rPr lang="en-US" dirty="0" smtClean="0"/>
              <a:t>/articles/2468658-an-oral-history-of-the-2003-2004-los-angeles-lakers-the-first-super-team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507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Main Q:</a:t>
            </a:r>
          </a:p>
          <a:p>
            <a:pPr lvl="1"/>
            <a:r>
              <a:rPr lang="en-US" dirty="0" smtClean="0"/>
              <a:t>Does a team have a greater chance of winning  the NBA finals if it  consists of 3 strong players versus a team with 1 super star?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Response:</a:t>
            </a:r>
          </a:p>
          <a:p>
            <a:pPr lvl="1"/>
            <a:r>
              <a:rPr lang="en-US" dirty="0" smtClean="0"/>
              <a:t>With the limited data that was used,</a:t>
            </a:r>
          </a:p>
          <a:p>
            <a:pPr lvl="1"/>
            <a:r>
              <a:rPr lang="en-US" dirty="0" smtClean="0"/>
              <a:t>A team with only 3 strong players is not guaranteed to win the NBA finals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However a team with 3 strong players and a team of above average starters and bench players seem to bolster the chances of winning the NBA finals (more to research in the future)</a:t>
            </a:r>
          </a:p>
        </p:txBody>
      </p:sp>
    </p:spTree>
    <p:extLst>
      <p:ext uri="{BB962C8B-B14F-4D97-AF65-F5344CB8AC3E}">
        <p14:creationId xmlns:p14="http://schemas.microsoft.com/office/powerpoint/2010/main" val="1127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79" y="365126"/>
            <a:ext cx="10752221" cy="1138822"/>
          </a:xfrm>
        </p:spPr>
        <p:txBody>
          <a:bodyPr/>
          <a:lstStyle/>
          <a:p>
            <a:r>
              <a:rPr lang="en-US" b="0" dirty="0" smtClean="0"/>
              <a:t>Overview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79" y="1630680"/>
            <a:ext cx="10752221" cy="4937759"/>
          </a:xfrm>
        </p:spPr>
        <p:txBody>
          <a:bodyPr>
            <a:noAutofit/>
          </a:bodyPr>
          <a:lstStyle/>
          <a:p>
            <a:pPr>
              <a:lnSpc>
                <a:spcPct val="145000"/>
              </a:lnSpc>
            </a:pPr>
            <a:r>
              <a:rPr lang="en-US" sz="2200" dirty="0" smtClean="0"/>
              <a:t>Main Question</a:t>
            </a:r>
          </a:p>
          <a:p>
            <a:pPr>
              <a:lnSpc>
                <a:spcPct val="145000"/>
              </a:lnSpc>
            </a:pPr>
            <a:r>
              <a:rPr lang="en-US" sz="2200" dirty="0" smtClean="0"/>
              <a:t>Description of Qualifying Score (QS)</a:t>
            </a:r>
          </a:p>
          <a:p>
            <a:pPr>
              <a:lnSpc>
                <a:spcPct val="145000"/>
              </a:lnSpc>
            </a:pPr>
            <a:r>
              <a:rPr lang="en-US" sz="2200" dirty="0" smtClean="0"/>
              <a:t>Data Wrangling</a:t>
            </a:r>
          </a:p>
          <a:p>
            <a:pPr>
              <a:lnSpc>
                <a:spcPct val="145000"/>
              </a:lnSpc>
            </a:pPr>
            <a:r>
              <a:rPr lang="en-US" sz="2200" dirty="0" smtClean="0"/>
              <a:t>QS by Player</a:t>
            </a:r>
          </a:p>
          <a:p>
            <a:pPr>
              <a:lnSpc>
                <a:spcPct val="145000"/>
              </a:lnSpc>
            </a:pPr>
            <a:r>
              <a:rPr lang="en-US" sz="2200" dirty="0" smtClean="0"/>
              <a:t>Correlation Coefficient: Win Proportion vs Team Ave QS</a:t>
            </a:r>
          </a:p>
          <a:p>
            <a:pPr>
              <a:lnSpc>
                <a:spcPct val="145000"/>
              </a:lnSpc>
            </a:pPr>
            <a:r>
              <a:rPr lang="en-US" sz="2200" dirty="0" smtClean="0"/>
              <a:t>Test Stats : Comparisons Between GS and Cavs</a:t>
            </a:r>
          </a:p>
          <a:p>
            <a:pPr>
              <a:lnSpc>
                <a:spcPct val="145000"/>
              </a:lnSpc>
            </a:pPr>
            <a:r>
              <a:rPr lang="en-US" sz="2200" dirty="0" smtClean="0"/>
              <a:t>Conclusion</a:t>
            </a:r>
          </a:p>
          <a:p>
            <a:pPr>
              <a:lnSpc>
                <a:spcPct val="145000"/>
              </a:lnSpc>
            </a:pPr>
            <a:r>
              <a:rPr lang="en-US" b="1" dirty="0" smtClean="0"/>
              <a:t>Future Investigation</a:t>
            </a:r>
          </a:p>
          <a:p>
            <a:pPr>
              <a:lnSpc>
                <a:spcPct val="145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9284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1" y="334129"/>
            <a:ext cx="10515600" cy="1325563"/>
          </a:xfrm>
        </p:spPr>
        <p:txBody>
          <a:bodyPr/>
          <a:lstStyle/>
          <a:p>
            <a:r>
              <a:rPr lang="en-US" dirty="0" smtClean="0"/>
              <a:t>Future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941" y="1825624"/>
            <a:ext cx="11189777" cy="4699161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Create a better QS that more accurately summarizes a player’s overall statistics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Incorporate Win Proportion more so in analysis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Look at stats not only from 2016 </a:t>
            </a:r>
            <a:r>
              <a:rPr lang="mr-IN" dirty="0" smtClean="0"/>
              <a:t>–</a:t>
            </a:r>
            <a:r>
              <a:rPr lang="en-US" dirty="0" smtClean="0"/>
              <a:t> 2017 but over  a wider range of time to see more obvious trends in data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Looking at a wider range of team dynamics among the 2 teams: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charset="0"/>
              <a:buChar char="•"/>
            </a:pPr>
            <a:r>
              <a:rPr lang="en-US" dirty="0" smtClean="0"/>
              <a:t>Starters, Bench Players, How each team plays without their respective stars</a:t>
            </a:r>
            <a:endParaRPr lang="en-US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7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532" y="2596880"/>
            <a:ext cx="3341176" cy="1325563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286" y="342716"/>
            <a:ext cx="7648071" cy="522370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 algn="ctr"/>
            <a:r>
              <a:rPr lang="en-US" sz="3500" dirty="0" smtClean="0"/>
              <a:t/>
            </a:r>
            <a:br>
              <a:rPr lang="en-US" sz="3500" dirty="0" smtClean="0"/>
            </a:br>
            <a:r>
              <a:rPr lang="en-US" sz="3500" dirty="0" smtClean="0"/>
              <a:t>Notable Examples:</a:t>
            </a:r>
            <a:br>
              <a:rPr lang="en-US" sz="3500" dirty="0" smtClean="0"/>
            </a:br>
            <a:endParaRPr lang="en-US" sz="35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3" y="1397861"/>
            <a:ext cx="3432419" cy="23319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50912" y="1645162"/>
            <a:ext cx="16289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Chicago Bulls:</a:t>
            </a:r>
          </a:p>
          <a:p>
            <a:pPr lvl="0"/>
            <a:r>
              <a:rPr lang="en-US" dirty="0" smtClean="0"/>
              <a:t>Jordan, </a:t>
            </a:r>
          </a:p>
          <a:p>
            <a:pPr lvl="0"/>
            <a:r>
              <a:rPr lang="en-US" dirty="0" smtClean="0"/>
              <a:t>Pippen,</a:t>
            </a:r>
          </a:p>
          <a:p>
            <a:pPr lvl="0"/>
            <a:r>
              <a:rPr lang="en-US" dirty="0" smtClean="0"/>
              <a:t> Rodman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(1996)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94" y="4355220"/>
            <a:ext cx="3338095" cy="22236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05728" y="4635600"/>
            <a:ext cx="17806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Boston Celtics: Garnett, </a:t>
            </a:r>
          </a:p>
          <a:p>
            <a:pPr lvl="0"/>
            <a:r>
              <a:rPr lang="en-US" dirty="0" smtClean="0"/>
              <a:t>Pierce, </a:t>
            </a:r>
          </a:p>
          <a:p>
            <a:pPr lvl="0"/>
            <a:r>
              <a:rPr lang="en-US" dirty="0" smtClean="0"/>
              <a:t>Allen 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(2008)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9" t="2446" r="9144" b="3986"/>
          <a:stretch/>
        </p:blipFill>
        <p:spPr>
          <a:xfrm>
            <a:off x="7286465" y="4531552"/>
            <a:ext cx="3191972" cy="204732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10041" y="4728386"/>
            <a:ext cx="17231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dirty="0"/>
              <a:t>Miami Heat: </a:t>
            </a:r>
            <a:endParaRPr lang="en-US" dirty="0" smtClean="0"/>
          </a:p>
          <a:p>
            <a:pPr lvl="0" algn="ctr">
              <a:defRPr/>
            </a:pPr>
            <a:r>
              <a:rPr lang="en-US" dirty="0" smtClean="0"/>
              <a:t>L</a:t>
            </a:r>
            <a:r>
              <a:rPr lang="en-US" dirty="0"/>
              <a:t>. James, </a:t>
            </a:r>
            <a:endParaRPr lang="en-US" dirty="0" smtClean="0"/>
          </a:p>
          <a:p>
            <a:pPr lvl="0" algn="ctr">
              <a:defRPr/>
            </a:pPr>
            <a:r>
              <a:rPr lang="en-US" dirty="0" smtClean="0"/>
              <a:t>D</a:t>
            </a:r>
            <a:r>
              <a:rPr lang="en-US" dirty="0"/>
              <a:t>. Wade</a:t>
            </a:r>
            <a:r>
              <a:rPr lang="en-US" dirty="0" smtClean="0"/>
              <a:t>,</a:t>
            </a:r>
          </a:p>
          <a:p>
            <a:pPr lvl="0" algn="ctr">
              <a:defRPr/>
            </a:pPr>
            <a:r>
              <a:rPr lang="en-US" dirty="0" smtClean="0"/>
              <a:t> </a:t>
            </a:r>
            <a:r>
              <a:rPr lang="en-US" dirty="0"/>
              <a:t>Bosh </a:t>
            </a:r>
            <a:endParaRPr lang="en-US" dirty="0" smtClean="0"/>
          </a:p>
          <a:p>
            <a:pPr lvl="0" algn="ctr">
              <a:defRPr/>
            </a:pPr>
            <a:endParaRPr lang="en-US" dirty="0" smtClean="0"/>
          </a:p>
          <a:p>
            <a:pPr lvl="0" algn="ctr">
              <a:defRPr/>
            </a:pPr>
            <a:r>
              <a:rPr lang="en-US" dirty="0" smtClean="0"/>
              <a:t>(</a:t>
            </a:r>
            <a:r>
              <a:rPr lang="en-US" dirty="0"/>
              <a:t>2012, 2013)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613472" y="1397861"/>
            <a:ext cx="14437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dirty="0"/>
              <a:t>LA Lakers</a:t>
            </a:r>
            <a:r>
              <a:rPr lang="en-US" dirty="0" smtClean="0"/>
              <a:t>:</a:t>
            </a:r>
          </a:p>
          <a:p>
            <a:pPr lvl="0" algn="ctr">
              <a:defRPr/>
            </a:pPr>
            <a:r>
              <a:rPr lang="en-US" dirty="0" smtClean="0"/>
              <a:t>Malone</a:t>
            </a:r>
            <a:r>
              <a:rPr lang="en-US" dirty="0"/>
              <a:t>, </a:t>
            </a:r>
            <a:endParaRPr lang="en-US" dirty="0" smtClean="0"/>
          </a:p>
          <a:p>
            <a:pPr lvl="0" algn="ctr">
              <a:defRPr/>
            </a:pPr>
            <a:r>
              <a:rPr lang="en-US" dirty="0" smtClean="0"/>
              <a:t>Payton</a:t>
            </a:r>
            <a:r>
              <a:rPr lang="en-US" dirty="0"/>
              <a:t>, </a:t>
            </a:r>
            <a:endParaRPr lang="en-US" dirty="0" smtClean="0"/>
          </a:p>
          <a:p>
            <a:pPr lvl="0" algn="ctr">
              <a:defRPr/>
            </a:pPr>
            <a:r>
              <a:rPr lang="en-US" dirty="0" smtClean="0"/>
              <a:t>Kobe</a:t>
            </a:r>
            <a:r>
              <a:rPr lang="en-US" dirty="0"/>
              <a:t>, </a:t>
            </a:r>
            <a:endParaRPr lang="en-US" dirty="0" smtClean="0"/>
          </a:p>
          <a:p>
            <a:pPr lvl="0" algn="ctr">
              <a:defRPr/>
            </a:pPr>
            <a:r>
              <a:rPr lang="en-US" dirty="0" smtClean="0"/>
              <a:t>Shaq </a:t>
            </a:r>
          </a:p>
          <a:p>
            <a:pPr lvl="0" algn="ctr">
              <a:defRPr/>
            </a:pPr>
            <a:endParaRPr lang="en-US" dirty="0" smtClean="0"/>
          </a:p>
          <a:p>
            <a:pPr lvl="0" algn="ctr">
              <a:defRPr/>
            </a:pPr>
            <a:r>
              <a:rPr lang="en-US" dirty="0" smtClean="0"/>
              <a:t>(</a:t>
            </a:r>
            <a:r>
              <a:rPr lang="en-US" dirty="0"/>
              <a:t>2004)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465" y="1237530"/>
            <a:ext cx="3320716" cy="26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</a:t>
            </a:r>
            <a:r>
              <a:rPr lang="en-US" dirty="0" smtClean="0"/>
              <a:t>bjective as intention of predicting outcome of 2016 - 2017 Finals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Only used 2016 </a:t>
            </a:r>
            <a:r>
              <a:rPr lang="mr-IN" dirty="0" smtClean="0"/>
              <a:t>–</a:t>
            </a:r>
            <a:r>
              <a:rPr lang="en-US" dirty="0" smtClean="0"/>
              <a:t> 2017 </a:t>
            </a:r>
            <a:r>
              <a:rPr lang="en-US" b="1" i="1" dirty="0" smtClean="0"/>
              <a:t>Regular Season </a:t>
            </a:r>
            <a:r>
              <a:rPr lang="en-US" dirty="0" smtClean="0"/>
              <a:t>logs to see if any sort of trend in player stats of regular season could be used to foresee outcome of NBA playoffs and finals</a:t>
            </a:r>
          </a:p>
        </p:txBody>
      </p:sp>
    </p:spTree>
    <p:extLst>
      <p:ext uri="{BB962C8B-B14F-4D97-AF65-F5344CB8AC3E}">
        <p14:creationId xmlns:p14="http://schemas.microsoft.com/office/powerpoint/2010/main" val="80717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79" y="365126"/>
            <a:ext cx="10752221" cy="1138822"/>
          </a:xfrm>
        </p:spPr>
        <p:txBody>
          <a:bodyPr/>
          <a:lstStyle/>
          <a:p>
            <a:r>
              <a:rPr lang="en-US" b="0" dirty="0" smtClean="0"/>
              <a:t>Overview 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579" y="1825624"/>
            <a:ext cx="10752221" cy="48799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5000"/>
              </a:lnSpc>
            </a:pPr>
            <a:r>
              <a:rPr lang="en-US" sz="2900" dirty="0" smtClean="0"/>
              <a:t>Main Question</a:t>
            </a:r>
          </a:p>
          <a:p>
            <a:pPr>
              <a:lnSpc>
                <a:spcPct val="145000"/>
              </a:lnSpc>
            </a:pPr>
            <a:r>
              <a:rPr lang="en-US" sz="3600" b="1" dirty="0" smtClean="0"/>
              <a:t>Description of Qualifying Score (QS)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Data Wrangling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QS by Player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Correlation Coefficient: Win Proportion vs Team Ave QS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Test Stats : Comparisons Between GS and Cavs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Conclusion</a:t>
            </a:r>
          </a:p>
          <a:p>
            <a:pPr>
              <a:lnSpc>
                <a:spcPct val="145000"/>
              </a:lnSpc>
            </a:pPr>
            <a:r>
              <a:rPr lang="en-US" dirty="0" smtClean="0"/>
              <a:t>Future Investigation</a:t>
            </a:r>
          </a:p>
          <a:p>
            <a:pPr>
              <a:lnSpc>
                <a:spcPct val="14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en-US" dirty="0" smtClean="0"/>
              <a:t>Qualifying Score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Motivated by  </a:t>
            </a:r>
            <a:r>
              <a:rPr lang="en-US" sz="2600" i="1" dirty="0" smtClean="0"/>
              <a:t>Player Efficiency Rating (PER) </a:t>
            </a:r>
            <a:r>
              <a:rPr lang="en-US" sz="2600" dirty="0" smtClean="0"/>
              <a:t>developed by John Hollinger</a:t>
            </a:r>
          </a:p>
          <a:p>
            <a:endParaRPr lang="en-US" sz="2600" dirty="0" smtClean="0"/>
          </a:p>
          <a:p>
            <a:r>
              <a:rPr lang="en-US" sz="2600" dirty="0" smtClean="0"/>
              <a:t>PER is determined by a very complex equation</a:t>
            </a:r>
          </a:p>
          <a:p>
            <a:pPr lvl="1"/>
            <a:r>
              <a:rPr lang="en-US" sz="2200" dirty="0" smtClean="0"/>
              <a:t>Combines player stats with team stats to create each player’s PER</a:t>
            </a:r>
          </a:p>
          <a:p>
            <a:endParaRPr lang="en-US" sz="2600" dirty="0" smtClean="0"/>
          </a:p>
          <a:p>
            <a:r>
              <a:rPr lang="en-US" sz="2600" dirty="0" smtClean="0"/>
              <a:t>QS is simpler for the purpose of this project</a:t>
            </a:r>
          </a:p>
          <a:p>
            <a:pPr lvl="1"/>
            <a:r>
              <a:rPr lang="en-US" sz="2200" dirty="0" smtClean="0"/>
              <a:t>Only looks at player stats to determine QS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0785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1816</TotalTime>
  <Words>2125</Words>
  <Application>Microsoft Macintosh PowerPoint</Application>
  <PresentationFormat>Widescreen</PresentationFormat>
  <Paragraphs>560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Athelas</vt:lpstr>
      <vt:lpstr>Calibri</vt:lpstr>
      <vt:lpstr>Georgia</vt:lpstr>
      <vt:lpstr>Mangal</vt:lpstr>
      <vt:lpstr>Wingdings</vt:lpstr>
      <vt:lpstr>Arial</vt:lpstr>
      <vt:lpstr>Office Theme</vt:lpstr>
      <vt:lpstr>An Analysis on Team Dynamics : Golden State Warriors vs. Cleveland Cavaliers 2016 - 2017</vt:lpstr>
      <vt:lpstr>Overview </vt:lpstr>
      <vt:lpstr>Main Question of Research</vt:lpstr>
      <vt:lpstr>Idea of a STRONG Player</vt:lpstr>
      <vt:lpstr>PowerPoint Presentation</vt:lpstr>
      <vt:lpstr> Notable Examples: </vt:lpstr>
      <vt:lpstr>Perspective</vt:lpstr>
      <vt:lpstr>Overview </vt:lpstr>
      <vt:lpstr>Qualifying Score </vt:lpstr>
      <vt:lpstr>Weights for QS</vt:lpstr>
      <vt:lpstr>Notes on QS and PER</vt:lpstr>
      <vt:lpstr>Strong Player based on QS</vt:lpstr>
      <vt:lpstr>Overview </vt:lpstr>
      <vt:lpstr>Data Wrangling</vt:lpstr>
      <vt:lpstr>Data Wrangling Cont’d</vt:lpstr>
      <vt:lpstr>NOTE</vt:lpstr>
      <vt:lpstr>Overview </vt:lpstr>
      <vt:lpstr>Total QS Per Player  </vt:lpstr>
      <vt:lpstr>League QS  vs Finalists’ QS  Over the Season </vt:lpstr>
      <vt:lpstr>Z – Test:  Golden State vs Cleveland Cavaliers</vt:lpstr>
      <vt:lpstr>Z – Test:  Golden State vs Cleveland Cavaliers</vt:lpstr>
      <vt:lpstr>Golden State vs Cleveland Cavaliers Over the Season </vt:lpstr>
      <vt:lpstr>Overview </vt:lpstr>
      <vt:lpstr>QS vs Win Proportion</vt:lpstr>
      <vt:lpstr>Overview </vt:lpstr>
      <vt:lpstr>Test Stats : Comparisons Between GS and Cavs</vt:lpstr>
      <vt:lpstr>T-Test : Stephen Curry (GS) vs League</vt:lpstr>
      <vt:lpstr>T-Test : Stephen Curry (GS) vs League</vt:lpstr>
      <vt:lpstr>Stephen Curry (GS) vs League  Over the Season </vt:lpstr>
      <vt:lpstr>T – Test :  LeBron James (Cavs) vs League </vt:lpstr>
      <vt:lpstr>T – Test :  LeBron James (Cavs) vs League </vt:lpstr>
      <vt:lpstr>LeBron James(Cavs) vs League  Over the Season </vt:lpstr>
      <vt:lpstr>Stephen Curry vs League LeBron James vs League</vt:lpstr>
      <vt:lpstr>Top Tier Player QS over the Season </vt:lpstr>
      <vt:lpstr>Expectation vs Reality: Stephen Curry vs LeBron James </vt:lpstr>
      <vt:lpstr>T-Test: Stephen Curry vs LeBron James</vt:lpstr>
      <vt:lpstr>T – Test: Stephen Curry vs LeBron James</vt:lpstr>
      <vt:lpstr>Stephen Curry vs LeBron James Over the Season </vt:lpstr>
      <vt:lpstr>Z-Test:  LeBron James vs Top 3 of GS</vt:lpstr>
      <vt:lpstr>Z-Test:  LeBron James vs Top 3 of GS</vt:lpstr>
      <vt:lpstr>Z-Test:  LeBron James vs Top 3 of GS</vt:lpstr>
      <vt:lpstr>Z-Test:  LeBron James vs Top 2 of GS</vt:lpstr>
      <vt:lpstr>Z-Test:  LeBron James vs Top 2 of GS</vt:lpstr>
      <vt:lpstr>Z – Test: LeBron James vs Top 2 of GS</vt:lpstr>
      <vt:lpstr>Z – Test: Top 2 Cavs  vs Top 3 GS</vt:lpstr>
      <vt:lpstr>Z – Test: Top 2 Cavs  vs Top 3 GS</vt:lpstr>
      <vt:lpstr>Z – Test: Top 2 Cavs  vs Top 3 GS</vt:lpstr>
      <vt:lpstr>Overview </vt:lpstr>
      <vt:lpstr>Conclusion</vt:lpstr>
      <vt:lpstr>Conclusion Cont’d</vt:lpstr>
      <vt:lpstr>Overview </vt:lpstr>
      <vt:lpstr>Future Investigation</vt:lpstr>
      <vt:lpstr>Questions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on Team Dynamics : Golden State Warriors vs. Cleveland Cavaliers</dc:title>
  <dc:creator>Leila Erbay</dc:creator>
  <cp:lastModifiedBy>Leila Erbay</cp:lastModifiedBy>
  <cp:revision>55</cp:revision>
  <dcterms:created xsi:type="dcterms:W3CDTF">2018-07-18T21:59:35Z</dcterms:created>
  <dcterms:modified xsi:type="dcterms:W3CDTF">2018-07-21T02:17:41Z</dcterms:modified>
</cp:coreProperties>
</file>