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1577304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57480" y="6147720"/>
            <a:ext cx="1577304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3984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57480" y="61477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39840" y="61477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90160" y="27385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1923200" y="27385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257480" y="61477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590160" y="61477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1923200" y="6147720"/>
            <a:ext cx="507852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57480" y="2738520"/>
            <a:ext cx="15773040" cy="652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15773040" cy="652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7697160" cy="652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39840" y="2738520"/>
            <a:ext cx="7697160" cy="652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57480" y="547560"/>
            <a:ext cx="15773040" cy="92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39840" y="2738520"/>
            <a:ext cx="7697160" cy="652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57480" y="61477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7697160" cy="652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3984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39840" y="61477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39840" y="2738520"/>
            <a:ext cx="769716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57480" y="6147720"/>
            <a:ext cx="15773040" cy="311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57480" y="547560"/>
            <a:ext cx="15773040" cy="1987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ag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c 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pa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ra 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od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ifi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ca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el 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es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til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de 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tít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ul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de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l 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pa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tr</a:t>
            </a:r>
            <a:r>
              <a:rPr b="0" lang="es-ES" sz="6600" spc="-1" strike="noStrike">
                <a:solidFill>
                  <a:srgbClr val="000000"/>
                </a:solidFill>
                <a:latin typeface="Calibri Light"/>
              </a:rPr>
              <a:t>ón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57480" y="2738520"/>
            <a:ext cx="15773040" cy="652680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4200" spc="-1" strike="noStrike">
                <a:solidFill>
                  <a:srgbClr val="000000"/>
                </a:solidFill>
                <a:latin typeface="Calibri"/>
              </a:rPr>
              <a:t>Haga clic para </a:t>
            </a:r>
            <a:r>
              <a:rPr b="0" lang="es-ES" sz="4200" spc="-1" strike="noStrike">
                <a:solidFill>
                  <a:srgbClr val="000000"/>
                </a:solidFill>
                <a:latin typeface="Calibri"/>
              </a:rPr>
              <a:t>modificar los </a:t>
            </a:r>
            <a:r>
              <a:rPr b="0" lang="es-ES" sz="4200" spc="-1" strike="noStrike">
                <a:solidFill>
                  <a:srgbClr val="000000"/>
                </a:solidFill>
                <a:latin typeface="Calibri"/>
              </a:rPr>
              <a:t>estilos de texto </a:t>
            </a:r>
            <a:r>
              <a:rPr b="0" lang="es-ES" sz="4200" spc="-1" strike="noStrike">
                <a:solidFill>
                  <a:srgbClr val="000000"/>
                </a:solidFill>
                <a:latin typeface="Calibri"/>
              </a:rPr>
              <a:t>del patrón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6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7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7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257480" y="9534600"/>
            <a:ext cx="4114440" cy="5472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BE0B8B5-94D4-4835-8D58-2BC28BF2821F}" type="datetime">
              <a:rPr b="0" lang="es-AR" sz="1800" spc="-1" strike="noStrike">
                <a:solidFill>
                  <a:srgbClr val="8b8b8b"/>
                </a:solidFill>
                <a:latin typeface="Calibri"/>
              </a:rPr>
              <a:t>27/04/21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058080" y="9534600"/>
            <a:ext cx="6171840" cy="547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2916080" y="9534600"/>
            <a:ext cx="4114440" cy="5472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8A2AB1-1EB4-459F-B309-99D886F7A44C}" type="slidenum">
              <a:rPr b="0" lang="es-AR" sz="18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206600" y="320400"/>
            <a:ext cx="12455640" cy="1655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INVISIBI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LIDAD 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SINTONI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ZABLE 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MEDIAD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A POR 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AMPLIFI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CACIÓN 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ÓPTICA 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EN 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ALAMBR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ES 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RECUBIE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RTOS 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CON 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GRAFEN</a:t>
            </a:r>
            <a:r>
              <a:rPr b="1" lang="es-AR" sz="24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L. Prelat</a:t>
            </a:r>
            <a:r>
              <a:rPr b="0" lang="es-AR" sz="1400" spc="-1" strike="noStrike" baseline="30000">
                <a:solidFill>
                  <a:srgbClr val="000000"/>
                </a:solidFill>
                <a:latin typeface="Calibri"/>
                <a:ea typeface="SimSun"/>
              </a:rPr>
              <a:t>1</a:t>
            </a:r>
            <a:r>
              <a:rPr b="0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, M. </a:t>
            </a:r>
            <a:r>
              <a:rPr b="0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Cuevas</a:t>
            </a:r>
            <a:r>
              <a:rPr b="0" lang="es-AR" sz="1400" spc="-1" strike="noStrike" baseline="30000">
                <a:solidFill>
                  <a:srgbClr val="000000"/>
                </a:solidFill>
                <a:latin typeface="Calibri"/>
                <a:ea typeface="SimSun"/>
              </a:rPr>
              <a:t>2</a:t>
            </a:r>
            <a:r>
              <a:rPr b="0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, R. A. </a:t>
            </a:r>
            <a:r>
              <a:rPr b="0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Depine</a:t>
            </a:r>
            <a:r>
              <a:rPr b="0" lang="es-AR" sz="1400" spc="-1" strike="noStrike" baseline="30000">
                <a:solidFill>
                  <a:srgbClr val="000000"/>
                </a:solidFill>
                <a:latin typeface="Calibri"/>
                <a:ea typeface="SimSun"/>
              </a:rPr>
              <a:t>1,2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s-AR" sz="1400" spc="-1" strike="noStrike" baseline="30000">
                <a:solidFill>
                  <a:srgbClr val="000000"/>
                </a:solidFill>
                <a:latin typeface="Calibri"/>
                <a:ea typeface="SimSun"/>
              </a:rPr>
              <a:t>1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Grupo de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Electromagneti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smo Aplicado,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Departamento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de Física, UBA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s-AR" sz="1400" spc="-1" strike="noStrike" baseline="30000">
                <a:solidFill>
                  <a:srgbClr val="000000"/>
                </a:solidFill>
                <a:latin typeface="Calibri"/>
                <a:ea typeface="SimSun"/>
              </a:rPr>
              <a:t>2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Consejo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Nacional de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Investigaciones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Científicas y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Técnicas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(CONICET) y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Facultad de </a:t>
            </a:r>
            <a:r>
              <a:rPr b="0" i="1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Ingeniería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Calibri"/>
                <a:ea typeface="SimSun"/>
              </a:rPr>
              <a:t>‎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6805520" y="1054800"/>
            <a:ext cx="131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ffffff"/>
                </a:solidFill>
                <a:latin typeface="Calibri"/>
              </a:rPr>
              <a:t>N° 108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380200" y="3836520"/>
            <a:ext cx="2575080" cy="2107080"/>
          </a:xfrm>
          <a:prstGeom prst="rect">
            <a:avLst/>
          </a:prstGeom>
          <a:ln w="91440"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9601200" y="3383280"/>
            <a:ext cx="8245800" cy="652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4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953280" y="2382120"/>
            <a:ext cx="16384320" cy="71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4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Calibri"/>
              </a:rPr>
              <a:t>Se presentan resultados de un cilindro con medio activo recubierto con una monocapa de grafeno. Se estudió la invisibilidad del sistema (minimización del scattering) desde una nueva perspectiva: su amplificación óptica. Se obtuvieron los valores críticos de la parte imaginaria de la permitividad del medio activo necesarios para amplificar la invisibilidad llegando a la condición de spaser. La contribución del medio activo compensa las pérdidas intrínsecas de los plasmones del grafeno, se estudiaron dos casos distintos: medio interno no dispersivo y medio interno dispersivo.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463320" y="3272400"/>
            <a:ext cx="4496760" cy="6526800"/>
          </a:xfrm>
          <a:prstGeom prst="rect">
            <a:avLst/>
          </a:prstGeom>
          <a:noFill/>
          <a:ln cap="rnd" w="45720">
            <a:solidFill>
              <a:srgbClr val="1576ad"/>
            </a:solidFill>
            <a:round/>
          </a:ln>
        </p:spPr>
        <p:txBody>
          <a:bodyPr lIns="23040" rIns="23040" tIns="23040" bIns="23040">
            <a:normAutofit/>
          </a:bodyPr>
          <a:p>
            <a:pPr marL="432000" indent="-324000">
              <a:spcBef>
                <a:spcPts val="4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Condición de invisibilidad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4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Para reducir el scattering, se minimizó el numerador del coeficiente del campo magnético para el medio 2: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4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463320" y="5760720"/>
            <a:ext cx="4496760" cy="365760"/>
          </a:xfrm>
          <a:prstGeom prst="rect">
            <a:avLst/>
          </a:prstGeom>
          <a:noFill/>
          <a:ln cap="rnd" w="45720">
            <a:solidFill>
              <a:srgbClr val="1576ad"/>
            </a:solidFill>
            <a:round/>
          </a:ln>
        </p:spPr>
        <p:txBody>
          <a:bodyPr lIns="23040" rIns="23040" tIns="23040" bIns="23040">
            <a:normAutofit/>
          </a:bodyPr>
          <a:p>
            <a:pPr marL="432000" indent="-324000">
              <a:spcBef>
                <a:spcPts val="4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Condición de invisibilidad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2021-04-07T20:56:24Z</dcterms:created>
  <dc:creator>Valeria Hurley</dc:creator>
  <dc:description/>
  <dc:language>en-US</dc:language>
  <cp:lastModifiedBy/>
  <dcterms:modified xsi:type="dcterms:W3CDTF">2021-04-27T16:12:12Z</dcterms:modified>
  <cp:revision>66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