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70" autoAdjust="0"/>
    <p:restoredTop sz="94660"/>
  </p:normalViewPr>
  <p:slideViewPr>
    <p:cSldViewPr snapToGrid="0">
      <p:cViewPr varScale="1">
        <p:scale>
          <a:sx n="74" d="100"/>
          <a:sy n="74" d="100"/>
        </p:scale>
        <p:origin x="6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5/30/2018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5/30/2018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5/30/2018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5/30/2018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5/30/2018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medium.com/mindorks/how-to-write-clean-code-lessons-learnt-from-the-clean-code-robert-c-martin-9ffc7aef870c" TargetMode="External"/><Relationship Id="rId13" Type="http://schemas.openxmlformats.org/officeDocument/2006/relationships/hyperlink" Target="https://www.cloudamqp.com/blog/2014-12-03-what-is-message-queuing.html" TargetMode="External"/><Relationship Id="rId3" Type="http://schemas.openxmlformats.org/officeDocument/2006/relationships/hyperlink" Target="https://nl.wikipedia.org/wiki/Transport_Layer_Security" TargetMode="External"/><Relationship Id="rId7" Type="http://schemas.openxmlformats.org/officeDocument/2006/relationships/hyperlink" Target="https://www.intrapreneur.nl/2017/01/26/dos-en-donts-maken-functionele-documentatie/" TargetMode="External"/><Relationship Id="rId12" Type="http://schemas.openxmlformats.org/officeDocument/2006/relationships/hyperlink" Target="https://en.wikipedia.org/wiki/Message_queue" TargetMode="External"/><Relationship Id="rId2" Type="http://schemas.openxmlformats.org/officeDocument/2006/relationships/hyperlink" Target="http://www.nieuwsservers.nl/usenet-artikelen/wat-is-ssl/" TargetMode="External"/><Relationship Id="rId1" Type="http://schemas.openxmlformats.org/officeDocument/2006/relationships/slideLayout" Target="../slideLayouts/slideLayout4.xml"/><Relationship Id="rId6" Type="http://schemas.openxmlformats.org/officeDocument/2006/relationships/hyperlink" Target="https://serverfault.com/questions/201298/why-should-i-firewall-servers" TargetMode="External"/><Relationship Id="rId11" Type="http://schemas.openxmlformats.org/officeDocument/2006/relationships/hyperlink" Target="https://internetofthingsagenda.techtarget.com/definition/MQTT-MQ-Telemetry-Transport" TargetMode="External"/><Relationship Id="rId5" Type="http://schemas.openxmlformats.org/officeDocument/2006/relationships/hyperlink" Target="https://www.globalsign.com/en/blog/ssl-vs-tls-difference/" TargetMode="External"/><Relationship Id="rId10" Type="http://schemas.openxmlformats.org/officeDocument/2006/relationships/hyperlink" Target="https://en.wikipedia.org/wiki/MQTT" TargetMode="External"/><Relationship Id="rId4" Type="http://schemas.openxmlformats.org/officeDocument/2006/relationships/hyperlink" Target="https://www.acunetix.com/blog/articles/tls-security-what-is-tls-ssl-part-1/" TargetMode="External"/><Relationship Id="rId9" Type="http://schemas.openxmlformats.org/officeDocument/2006/relationships/hyperlink" Target="https://en.wikipedia.org/wiki/Object-oriented_programming" TargetMode="External"/><Relationship Id="rId14" Type="http://schemas.openxmlformats.org/officeDocument/2006/relationships/hyperlink" Target="https://en.wikipedia.org/wiki/Application_programming_interfa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a:t>Centrale bank</a:t>
            </a:r>
          </a:p>
        </p:txBody>
      </p:sp>
      <p:sp>
        <p:nvSpPr>
          <p:cNvPr id="3" name="Subtitle 2"/>
          <p:cNvSpPr>
            <a:spLocks noGrp="1"/>
          </p:cNvSpPr>
          <p:nvPr>
            <p:ph type="subTitle" idx="1"/>
          </p:nvPr>
        </p:nvSpPr>
        <p:spPr/>
        <p:txBody>
          <a:bodyPr/>
          <a:lstStyle/>
          <a:p>
            <a:r>
              <a:rPr lang="nl-NL" dirty="0"/>
              <a:t>Leila verbeek									0940566										V1.0</a:t>
            </a:r>
          </a:p>
        </p:txBody>
      </p:sp>
    </p:spTree>
    <p:extLst>
      <p:ext uri="{BB962C8B-B14F-4D97-AF65-F5344CB8AC3E}">
        <p14:creationId xmlns:p14="http://schemas.microsoft.com/office/powerpoint/2010/main" val="2748516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Analyseren</a:t>
            </a:r>
            <a:br>
              <a:rPr lang="nl-NL" dirty="0"/>
            </a:br>
            <a:r>
              <a:rPr lang="nl-NL" sz="2400" dirty="0"/>
              <a:t>Niet-Functionele eisen</a:t>
            </a:r>
            <a:endParaRPr lang="nl-NL" dirty="0"/>
          </a:p>
        </p:txBody>
      </p:sp>
      <p:sp>
        <p:nvSpPr>
          <p:cNvPr id="3" name="Content Placeholder 2"/>
          <p:cNvSpPr>
            <a:spLocks noGrp="1"/>
          </p:cNvSpPr>
          <p:nvPr>
            <p:ph idx="1"/>
          </p:nvPr>
        </p:nvSpPr>
        <p:spPr/>
        <p:txBody>
          <a:bodyPr/>
          <a:lstStyle/>
          <a:p>
            <a:r>
              <a:rPr lang="nl-NL" dirty="0"/>
              <a:t>M – nette code</a:t>
            </a:r>
          </a:p>
          <a:p>
            <a:r>
              <a:rPr lang="nl-NL" dirty="0"/>
              <a:t>M – versie beheer</a:t>
            </a:r>
          </a:p>
          <a:p>
            <a:r>
              <a:rPr lang="nl-NL" dirty="0"/>
              <a:t>M – gemakkelijk te gebruiken</a:t>
            </a:r>
          </a:p>
          <a:p>
            <a:r>
              <a:rPr lang="nl-NL" dirty="0"/>
              <a:t>C - efficiënt</a:t>
            </a:r>
          </a:p>
        </p:txBody>
      </p:sp>
    </p:spTree>
    <p:extLst>
      <p:ext uri="{BB962C8B-B14F-4D97-AF65-F5344CB8AC3E}">
        <p14:creationId xmlns:p14="http://schemas.microsoft.com/office/powerpoint/2010/main" val="2289515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Adviseren</a:t>
            </a:r>
            <a:br>
              <a:rPr lang="nl-NL" dirty="0"/>
            </a:br>
            <a:r>
              <a:rPr lang="nl-NL" sz="2400" dirty="0"/>
              <a:t>Doel</a:t>
            </a:r>
            <a:endParaRPr lang="nl-NL" dirty="0"/>
          </a:p>
        </p:txBody>
      </p:sp>
      <p:sp>
        <p:nvSpPr>
          <p:cNvPr id="3" name="Content Placeholder 2"/>
          <p:cNvSpPr>
            <a:spLocks noGrp="1"/>
          </p:cNvSpPr>
          <p:nvPr>
            <p:ph idx="1"/>
          </p:nvPr>
        </p:nvSpPr>
        <p:spPr/>
        <p:txBody>
          <a:bodyPr/>
          <a:lstStyle/>
          <a:p>
            <a:r>
              <a:rPr lang="nl-NL" dirty="0"/>
              <a:t>Op dit moment zijn er verschillende groepen banken. De gebruikers kunnen alleen bij banken pinnen die aangesloten zijn bij de groepsbank waar hun orginele bank ook bij aangesloten is.</a:t>
            </a:r>
          </a:p>
          <a:p>
            <a:r>
              <a:rPr lang="nl-NL" dirty="0"/>
              <a:t>Het doel is om een manier te bedenken waarop gebruikers bij elke bank kunnen pinnen, ongeacht of deze bij dezelfde groepsbank horen of niet.</a:t>
            </a:r>
          </a:p>
          <a:p>
            <a:endParaRPr lang="nl-NL" dirty="0"/>
          </a:p>
        </p:txBody>
      </p:sp>
    </p:spTree>
    <p:extLst>
      <p:ext uri="{BB962C8B-B14F-4D97-AF65-F5344CB8AC3E}">
        <p14:creationId xmlns:p14="http://schemas.microsoft.com/office/powerpoint/2010/main" val="1256010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Adviseren</a:t>
            </a:r>
            <a:br>
              <a:rPr lang="nl-NL" dirty="0"/>
            </a:br>
            <a:r>
              <a:rPr lang="nl-NL" sz="2400" dirty="0"/>
              <a:t>Advies</a:t>
            </a:r>
            <a:endParaRPr lang="nl-NL" dirty="0"/>
          </a:p>
        </p:txBody>
      </p:sp>
      <p:sp>
        <p:nvSpPr>
          <p:cNvPr id="3" name="Content Placeholder 2"/>
          <p:cNvSpPr>
            <a:spLocks noGrp="1"/>
          </p:cNvSpPr>
          <p:nvPr>
            <p:ph idx="1"/>
          </p:nvPr>
        </p:nvSpPr>
        <p:spPr/>
        <p:txBody>
          <a:bodyPr>
            <a:normAutofit fontScale="92500"/>
          </a:bodyPr>
          <a:lstStyle/>
          <a:p>
            <a:r>
              <a:rPr lang="nl-NL" dirty="0"/>
              <a:t>Door een centrale bank op te zetten behoudt iedere groepsbank zijn eigen identiteit, maar kan er toch bij elkaar gepind worden.  De centrale bank en groepsbanken communiceren met elkaar om te laten weten wat er gebeurt bij de terminal en om te checken of de pinpas waarmee ingelogd wordt daadwerkelijk in het systeem staat.</a:t>
            </a:r>
          </a:p>
          <a:p>
            <a:r>
              <a:rPr lang="nl-NL" dirty="0"/>
              <a:t>Deze communicatie verloopt via </a:t>
            </a:r>
            <a:r>
              <a:rPr lang="nl-NL" b="1" dirty="0"/>
              <a:t>M</a:t>
            </a:r>
            <a:r>
              <a:rPr lang="nl-NL" dirty="0"/>
              <a:t>essage </a:t>
            </a:r>
            <a:r>
              <a:rPr lang="nl-NL" b="1" dirty="0"/>
              <a:t>Q</a:t>
            </a:r>
            <a:r>
              <a:rPr lang="nl-NL" dirty="0"/>
              <a:t>ueing </a:t>
            </a:r>
            <a:r>
              <a:rPr lang="nl-NL" b="1" dirty="0"/>
              <a:t>T</a:t>
            </a:r>
            <a:r>
              <a:rPr lang="nl-NL" dirty="0"/>
              <a:t>elemetry </a:t>
            </a:r>
            <a:r>
              <a:rPr lang="nl-NL" b="1" dirty="0"/>
              <a:t>T</a:t>
            </a:r>
            <a:r>
              <a:rPr lang="nl-NL" dirty="0"/>
              <a:t>ransport (MQTT.)  Dit is een protocool om machines met elkaar te laten communiceren. Dit lijkt erg op Message Queuing, waarbij het de bedoeling is om opdrachten in een rij te zetten en te verwerken, alleen is het hierbij het doel om het bericht naar de servers te krijgen.</a:t>
            </a:r>
          </a:p>
          <a:p>
            <a:r>
              <a:rPr lang="nl-NL" dirty="0"/>
              <a:t>MQTT is van zichzelf niet beveiligd. Hierom wordt er gebruik gemaakt van TLS en een firewall (zie slide 5 – security)</a:t>
            </a:r>
          </a:p>
          <a:p>
            <a:r>
              <a:rPr lang="nl-NL" dirty="0"/>
              <a:t>De centrale bank houdt ook de informatie van alle groepsbanken intern bij in een database, hierdoor kun je een validatie uitvoeren bij bv. het laten zien van het saldo, door te kijken of er bij de groepsbank en centrale bank hetzelde saldo staan. Zo voorkom je dat er direct in een server gegevens aangepast worden en zit er een extra beveiliging tussen. </a:t>
            </a:r>
          </a:p>
        </p:txBody>
      </p:sp>
    </p:spTree>
    <p:extLst>
      <p:ext uri="{BB962C8B-B14F-4D97-AF65-F5344CB8AC3E}">
        <p14:creationId xmlns:p14="http://schemas.microsoft.com/office/powerpoint/2010/main" val="390671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Ontwerpen</a:t>
            </a:r>
            <a:br>
              <a:rPr lang="nl-NL" dirty="0"/>
            </a:br>
            <a:r>
              <a:rPr lang="nl-NL" sz="2400" dirty="0"/>
              <a:t>Netwerkdiagram</a:t>
            </a:r>
            <a:endParaRPr lang="nl-NL" dirty="0"/>
          </a:p>
        </p:txBody>
      </p:sp>
      <p:pic>
        <p:nvPicPr>
          <p:cNvPr id="7" name="Afbeelding 6">
            <a:extLst>
              <a:ext uri="{FF2B5EF4-FFF2-40B4-BE49-F238E27FC236}">
                <a16:creationId xmlns:a16="http://schemas.microsoft.com/office/drawing/2014/main" xmlns="" id="{5472FA26-2E61-4396-8AE6-1C3B50B2B5E1}"/>
              </a:ext>
            </a:extLst>
          </p:cNvPr>
          <p:cNvPicPr>
            <a:picLocks noChangeAspect="1"/>
          </p:cNvPicPr>
          <p:nvPr/>
        </p:nvPicPr>
        <p:blipFill>
          <a:blip r:embed="rId2"/>
          <a:stretch>
            <a:fillRect/>
          </a:stretch>
        </p:blipFill>
        <p:spPr>
          <a:xfrm>
            <a:off x="3806009" y="1978464"/>
            <a:ext cx="4579981" cy="4614359"/>
          </a:xfrm>
          <a:prstGeom prst="rect">
            <a:avLst/>
          </a:prstGeom>
        </p:spPr>
      </p:pic>
    </p:spTree>
    <p:extLst>
      <p:ext uri="{BB962C8B-B14F-4D97-AF65-F5344CB8AC3E}">
        <p14:creationId xmlns:p14="http://schemas.microsoft.com/office/powerpoint/2010/main" val="4103463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Ontwerpen</a:t>
            </a:r>
            <a:br>
              <a:rPr lang="nl-NL" dirty="0"/>
            </a:br>
            <a:r>
              <a:rPr lang="nl-NL" sz="2400" dirty="0"/>
              <a:t>Dataflow diagram</a:t>
            </a:r>
            <a:endParaRPr lang="nl-NL" dirty="0"/>
          </a:p>
        </p:txBody>
      </p:sp>
      <p:pic>
        <p:nvPicPr>
          <p:cNvPr id="5" name="Tijdelijke aanduiding voor inhoud 4">
            <a:extLst>
              <a:ext uri="{FF2B5EF4-FFF2-40B4-BE49-F238E27FC236}">
                <a16:creationId xmlns:a16="http://schemas.microsoft.com/office/drawing/2014/main" xmlns="" id="{E24DE252-C7D4-4816-9761-1A790D05DCB7}"/>
              </a:ext>
            </a:extLst>
          </p:cNvPr>
          <p:cNvPicPr>
            <a:picLocks noGrp="1" noChangeAspect="1"/>
          </p:cNvPicPr>
          <p:nvPr>
            <p:ph idx="1"/>
          </p:nvPr>
        </p:nvPicPr>
        <p:blipFill>
          <a:blip r:embed="rId2"/>
          <a:stretch>
            <a:fillRect/>
          </a:stretch>
        </p:blipFill>
        <p:spPr>
          <a:xfrm>
            <a:off x="3687869" y="2034920"/>
            <a:ext cx="4816262" cy="4323607"/>
          </a:xfrm>
        </p:spPr>
      </p:pic>
    </p:spTree>
    <p:extLst>
      <p:ext uri="{BB962C8B-B14F-4D97-AF65-F5344CB8AC3E}">
        <p14:creationId xmlns:p14="http://schemas.microsoft.com/office/powerpoint/2010/main" val="2744686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Bronnen</a:t>
            </a:r>
          </a:p>
        </p:txBody>
      </p:sp>
      <p:sp>
        <p:nvSpPr>
          <p:cNvPr id="3" name="Content Placeholder 2"/>
          <p:cNvSpPr>
            <a:spLocks noGrp="1"/>
          </p:cNvSpPr>
          <p:nvPr>
            <p:ph sz="half" idx="1"/>
          </p:nvPr>
        </p:nvSpPr>
        <p:spPr/>
        <p:txBody>
          <a:bodyPr numCol="1">
            <a:normAutofit fontScale="62500" lnSpcReduction="20000"/>
          </a:bodyPr>
          <a:lstStyle/>
          <a:p>
            <a:r>
              <a:rPr lang="nl-NL" sz="2100" dirty="0"/>
              <a:t>SSL/TLS</a:t>
            </a:r>
          </a:p>
          <a:p>
            <a:pPr lvl="1"/>
            <a:r>
              <a:rPr lang="nl-NL" sz="1800" u="sng" dirty="0">
                <a:hlinkClick r:id="rId2"/>
              </a:rPr>
              <a:t>http://www.nieuwsservers.nl/usenet-artikelen/wat-is-ssl/</a:t>
            </a:r>
            <a:endParaRPr lang="nl-NL" sz="1800" dirty="0"/>
          </a:p>
          <a:p>
            <a:pPr lvl="1"/>
            <a:r>
              <a:rPr lang="nl-NL" sz="1800" u="sng" dirty="0">
                <a:hlinkClick r:id="rId3"/>
              </a:rPr>
              <a:t>https://nl.wikipedia.org/wiki/Transport_Layer_Security</a:t>
            </a:r>
            <a:endParaRPr lang="nl-NL" sz="1800" dirty="0"/>
          </a:p>
          <a:p>
            <a:pPr lvl="1"/>
            <a:r>
              <a:rPr lang="nl-NL" sz="1800" u="sng" dirty="0">
                <a:hlinkClick r:id="rId4"/>
              </a:rPr>
              <a:t>https://www.acunetix.com/blog/articles/tls-security-what-is-tls-ssl-part-1/</a:t>
            </a:r>
            <a:endParaRPr lang="nl-NL" sz="1800" dirty="0"/>
          </a:p>
          <a:p>
            <a:pPr lvl="1"/>
            <a:r>
              <a:rPr lang="nl-NL" sz="1800" u="sng" dirty="0">
                <a:hlinkClick r:id="rId5"/>
              </a:rPr>
              <a:t>https://www.globalsign.com/en/blog/ssl-vs-tls-difference/</a:t>
            </a:r>
            <a:endParaRPr lang="nl-NL" sz="1800" u="sng" dirty="0"/>
          </a:p>
          <a:p>
            <a:pPr lvl="1"/>
            <a:endParaRPr lang="nl-NL" sz="1800" u="sng" dirty="0"/>
          </a:p>
          <a:p>
            <a:r>
              <a:rPr lang="nl-NL" sz="2100" u="sng" dirty="0"/>
              <a:t>Firewall</a:t>
            </a:r>
            <a:endParaRPr lang="nl-NL" sz="2100" dirty="0"/>
          </a:p>
          <a:p>
            <a:pPr lvl="1"/>
            <a:r>
              <a:rPr lang="nl-NL" sz="1800" dirty="0"/>
              <a:t>https://www.digitalocean.com/community/tutorials/what-is-a-firewall-and-how-does-it-work</a:t>
            </a:r>
          </a:p>
          <a:p>
            <a:pPr lvl="1"/>
            <a:r>
              <a:rPr lang="nl-NL" sz="1800" u="sng" dirty="0">
                <a:hlinkClick r:id="rId6"/>
              </a:rPr>
              <a:t>https://serverfault.com/questions/201298/why-should-i-firewall-servers</a:t>
            </a:r>
            <a:endParaRPr lang="nl-NL" sz="1800" dirty="0"/>
          </a:p>
          <a:p>
            <a:r>
              <a:rPr lang="nl-NL" sz="2100" dirty="0"/>
              <a:t>Documentatie</a:t>
            </a:r>
          </a:p>
          <a:p>
            <a:pPr lvl="1"/>
            <a:r>
              <a:rPr lang="nl-NL" sz="1800" dirty="0">
                <a:hlinkClick r:id="rId7"/>
              </a:rPr>
              <a:t>https://www.intrapreneur.nl/2017/01/26/dos-en-donts-maken-functionele-documentatie/</a:t>
            </a:r>
            <a:endParaRPr lang="nl-NL" sz="1800" dirty="0"/>
          </a:p>
          <a:p>
            <a:endParaRPr lang="nl-NL" dirty="0"/>
          </a:p>
        </p:txBody>
      </p:sp>
      <p:sp>
        <p:nvSpPr>
          <p:cNvPr id="4" name="Tijdelijke aanduiding voor inhoud 3">
            <a:extLst>
              <a:ext uri="{FF2B5EF4-FFF2-40B4-BE49-F238E27FC236}">
                <a16:creationId xmlns:a16="http://schemas.microsoft.com/office/drawing/2014/main" xmlns="" id="{FEC126BA-A0D5-4802-98F3-C4430EAC3782}"/>
              </a:ext>
            </a:extLst>
          </p:cNvPr>
          <p:cNvSpPr>
            <a:spLocks noGrp="1"/>
          </p:cNvSpPr>
          <p:nvPr>
            <p:ph sz="half" idx="2"/>
          </p:nvPr>
        </p:nvSpPr>
        <p:spPr/>
        <p:txBody>
          <a:bodyPr>
            <a:normAutofit fontScale="62500" lnSpcReduction="20000"/>
          </a:bodyPr>
          <a:lstStyle/>
          <a:p>
            <a:r>
              <a:rPr lang="nl-NL" sz="2100" dirty="0"/>
              <a:t>Coderen</a:t>
            </a:r>
          </a:p>
          <a:p>
            <a:pPr lvl="1"/>
            <a:r>
              <a:rPr lang="nl-NL" sz="1800" dirty="0"/>
              <a:t>Clean code – </a:t>
            </a:r>
            <a:r>
              <a:rPr lang="nl-NL" sz="1800" u="sng" dirty="0">
                <a:hlinkClick r:id="rId8"/>
              </a:rPr>
              <a:t>https://medium.com/mindorks/how-to-write-clean-code-lessons-learnt-from-the-clean-code-robert-c-martin-9ffc7aef870c</a:t>
            </a:r>
            <a:endParaRPr lang="nl-NL" sz="1800" dirty="0"/>
          </a:p>
          <a:p>
            <a:pPr lvl="1"/>
            <a:r>
              <a:rPr lang="nl-NL" sz="1800" dirty="0"/>
              <a:t>OOP - </a:t>
            </a:r>
            <a:r>
              <a:rPr lang="nl-NL" sz="1800" u="sng" dirty="0">
                <a:hlinkClick r:id="rId9"/>
              </a:rPr>
              <a:t>https://en.wikipedia.org/wiki/Object-oriented_programming</a:t>
            </a:r>
            <a:endParaRPr lang="nl-NL" sz="1800" dirty="0"/>
          </a:p>
          <a:p>
            <a:r>
              <a:rPr lang="nl-NL" sz="2100" dirty="0"/>
              <a:t>MQTT/MQ/API</a:t>
            </a:r>
          </a:p>
          <a:p>
            <a:pPr lvl="1"/>
            <a:r>
              <a:rPr lang="nl-NL" sz="1800" u="sng" dirty="0">
                <a:hlinkClick r:id="rId10"/>
              </a:rPr>
              <a:t>https://en.wikipedia.org/wiki/MQTT</a:t>
            </a:r>
            <a:endParaRPr lang="nl-NL" sz="1800" dirty="0"/>
          </a:p>
          <a:p>
            <a:pPr lvl="1"/>
            <a:r>
              <a:rPr lang="nl-NL" sz="1800" u="sng" dirty="0">
                <a:hlinkClick r:id="rId11"/>
              </a:rPr>
              <a:t>https://internetofthingsagenda.techtarget.com/definition/MQTT-MQ-Telemetry-Transport</a:t>
            </a:r>
            <a:endParaRPr lang="nl-NL" sz="1800" dirty="0"/>
          </a:p>
          <a:p>
            <a:pPr lvl="1"/>
            <a:r>
              <a:rPr lang="nl-NL" sz="1800" u="sng" dirty="0">
                <a:hlinkClick r:id="rId12"/>
              </a:rPr>
              <a:t>https://en.wikipedia.org/wiki/Message_queue</a:t>
            </a:r>
            <a:endParaRPr lang="nl-NL" sz="1800" dirty="0"/>
          </a:p>
          <a:p>
            <a:pPr lvl="1"/>
            <a:r>
              <a:rPr lang="nl-NL" sz="1800" u="sng" dirty="0">
                <a:hlinkClick r:id="rId13"/>
              </a:rPr>
              <a:t>https://www.cloudamqp.com/blog/2014-12-03-what-is-message-queuing.html</a:t>
            </a:r>
            <a:endParaRPr lang="nl-NL" sz="1800" dirty="0"/>
          </a:p>
          <a:p>
            <a:pPr lvl="1"/>
            <a:r>
              <a:rPr lang="nl-NL" sz="1800" u="sng" dirty="0">
                <a:hlinkClick r:id="rId14"/>
              </a:rPr>
              <a:t>https://en.wikipedia.org/wiki/Application_programming_interface</a:t>
            </a:r>
            <a:endParaRPr lang="nl-NL" sz="1800" dirty="0"/>
          </a:p>
          <a:p>
            <a:pPr lvl="1"/>
            <a:r>
              <a:rPr lang="nl-NL" sz="1800" dirty="0"/>
              <a:t>https://medium.freecodecamp.org/what-is-an-api-in-english-please-b880a3214a82</a:t>
            </a:r>
          </a:p>
          <a:p>
            <a:endParaRPr lang="en-GB" dirty="0"/>
          </a:p>
        </p:txBody>
      </p:sp>
    </p:spTree>
    <p:extLst>
      <p:ext uri="{BB962C8B-B14F-4D97-AF65-F5344CB8AC3E}">
        <p14:creationId xmlns:p14="http://schemas.microsoft.com/office/powerpoint/2010/main" val="1447321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Inhoud</a:t>
            </a:r>
          </a:p>
        </p:txBody>
      </p:sp>
      <p:sp>
        <p:nvSpPr>
          <p:cNvPr id="3" name="Content Placeholder 2"/>
          <p:cNvSpPr>
            <a:spLocks noGrp="1"/>
          </p:cNvSpPr>
          <p:nvPr>
            <p:ph sz="half" idx="1"/>
          </p:nvPr>
        </p:nvSpPr>
        <p:spPr>
          <a:xfrm>
            <a:off x="441493" y="2228003"/>
            <a:ext cx="5422390" cy="3633047"/>
          </a:xfrm>
        </p:spPr>
        <p:txBody>
          <a:bodyPr numCol="1">
            <a:normAutofit lnSpcReduction="10000"/>
          </a:bodyPr>
          <a:lstStyle/>
          <a:p>
            <a:r>
              <a:rPr lang="nl-NL" dirty="0"/>
              <a:t>Beheren</a:t>
            </a:r>
          </a:p>
          <a:p>
            <a:pPr lvl="1"/>
            <a:r>
              <a:rPr lang="nl-NL" dirty="0"/>
              <a:t>Risicolog</a:t>
            </a:r>
          </a:p>
          <a:p>
            <a:pPr lvl="1"/>
            <a:r>
              <a:rPr lang="nl-NL" dirty="0"/>
              <a:t>Issue tracking log</a:t>
            </a:r>
          </a:p>
          <a:p>
            <a:r>
              <a:rPr lang="nl-NL" dirty="0"/>
              <a:t>Analyseren</a:t>
            </a:r>
          </a:p>
          <a:p>
            <a:pPr lvl="1"/>
            <a:r>
              <a:rPr lang="nl-NL" dirty="0"/>
              <a:t>Kwaliteitseisen eindresultaat</a:t>
            </a:r>
          </a:p>
          <a:p>
            <a:pPr lvl="2"/>
            <a:r>
              <a:rPr lang="nl-NL" dirty="0"/>
              <a:t>Security</a:t>
            </a:r>
          </a:p>
          <a:p>
            <a:pPr lvl="2"/>
            <a:r>
              <a:rPr lang="nl-NL" dirty="0"/>
              <a:t>Overdraagbaarheid</a:t>
            </a:r>
          </a:p>
          <a:p>
            <a:pPr lvl="1"/>
            <a:r>
              <a:rPr lang="nl-NL" dirty="0"/>
              <a:t>Kwaliteitseisen gebruik eindresultaat</a:t>
            </a:r>
          </a:p>
          <a:p>
            <a:pPr lvl="2"/>
            <a:r>
              <a:rPr lang="nl-NL" dirty="0"/>
              <a:t>Bruikbaarheid</a:t>
            </a:r>
          </a:p>
          <a:p>
            <a:pPr lvl="2"/>
            <a:r>
              <a:rPr lang="nl-NL" dirty="0"/>
              <a:t>Effectiviteit</a:t>
            </a:r>
          </a:p>
          <a:p>
            <a:pPr lvl="2"/>
            <a:endParaRPr lang="nl-NL" dirty="0"/>
          </a:p>
          <a:p>
            <a:pPr lvl="1"/>
            <a:endParaRPr lang="nl-NL" dirty="0"/>
          </a:p>
        </p:txBody>
      </p:sp>
      <p:sp>
        <p:nvSpPr>
          <p:cNvPr id="4" name="Tijdelijke aanduiding voor inhoud 3">
            <a:extLst>
              <a:ext uri="{FF2B5EF4-FFF2-40B4-BE49-F238E27FC236}">
                <a16:creationId xmlns:a16="http://schemas.microsoft.com/office/drawing/2014/main" xmlns="" id="{11CAD72B-30CA-45CC-BDB2-B8577F5ACE83}"/>
              </a:ext>
            </a:extLst>
          </p:cNvPr>
          <p:cNvSpPr>
            <a:spLocks noGrp="1"/>
          </p:cNvSpPr>
          <p:nvPr>
            <p:ph sz="half" idx="2"/>
          </p:nvPr>
        </p:nvSpPr>
        <p:spPr/>
        <p:txBody>
          <a:bodyPr>
            <a:normAutofit lnSpcReduction="10000"/>
          </a:bodyPr>
          <a:lstStyle/>
          <a:p>
            <a:pPr lvl="1"/>
            <a:r>
              <a:rPr lang="nl-NL" dirty="0"/>
              <a:t>Functionele eisen</a:t>
            </a:r>
          </a:p>
          <a:p>
            <a:pPr lvl="1"/>
            <a:r>
              <a:rPr lang="nl-NL" dirty="0"/>
              <a:t>Niet-functionele eisen</a:t>
            </a:r>
          </a:p>
          <a:p>
            <a:r>
              <a:rPr lang="nl-NL" dirty="0"/>
              <a:t>Adviseren</a:t>
            </a:r>
          </a:p>
          <a:p>
            <a:pPr lvl="1"/>
            <a:r>
              <a:rPr lang="nl-NL" dirty="0"/>
              <a:t>Doel</a:t>
            </a:r>
          </a:p>
          <a:p>
            <a:pPr lvl="1"/>
            <a:r>
              <a:rPr lang="nl-NL" dirty="0"/>
              <a:t>Advies</a:t>
            </a:r>
          </a:p>
          <a:p>
            <a:pPr lvl="1"/>
            <a:r>
              <a:rPr lang="nl-NL" dirty="0"/>
              <a:t>Ontwerp</a:t>
            </a:r>
          </a:p>
          <a:p>
            <a:pPr lvl="2"/>
            <a:r>
              <a:rPr lang="nl-NL" dirty="0"/>
              <a:t>Netwerkdiagram</a:t>
            </a:r>
          </a:p>
          <a:p>
            <a:pPr lvl="2"/>
            <a:r>
              <a:rPr lang="nl-NL" dirty="0"/>
              <a:t>Dataflow diagram</a:t>
            </a:r>
          </a:p>
          <a:p>
            <a:r>
              <a:rPr lang="nl-NL" dirty="0"/>
              <a:t>Bronnen</a:t>
            </a:r>
          </a:p>
          <a:p>
            <a:endParaRPr lang="en-GB" dirty="0"/>
          </a:p>
        </p:txBody>
      </p:sp>
    </p:spTree>
    <p:extLst>
      <p:ext uri="{BB962C8B-B14F-4D97-AF65-F5344CB8AC3E}">
        <p14:creationId xmlns:p14="http://schemas.microsoft.com/office/powerpoint/2010/main" val="3823685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Beheren</a:t>
            </a:r>
            <a:br>
              <a:rPr lang="nl-NL" dirty="0"/>
            </a:br>
            <a:r>
              <a:rPr lang="nl-NL" sz="2400" dirty="0"/>
              <a:t>risicolog</a:t>
            </a:r>
            <a:endParaRPr lang="nl-NL"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85895063"/>
              </p:ext>
            </p:extLst>
          </p:nvPr>
        </p:nvGraphicFramePr>
        <p:xfrm>
          <a:off x="580858" y="3014861"/>
          <a:ext cx="11029950" cy="2796733"/>
        </p:xfrm>
        <a:graphic>
          <a:graphicData uri="http://schemas.openxmlformats.org/drawingml/2006/table">
            <a:tbl>
              <a:tblPr firstRow="1" firstCol="1" bandRow="1">
                <a:tableStyleId>{5C22544A-7EE6-4342-B048-85BDC9FD1C3A}</a:tableStyleId>
              </a:tblPr>
              <a:tblGrid>
                <a:gridCol w="1225550">
                  <a:extLst>
                    <a:ext uri="{9D8B030D-6E8A-4147-A177-3AD203B41FA5}">
                      <a16:colId xmlns:a16="http://schemas.microsoft.com/office/drawing/2014/main" xmlns="" val="20000"/>
                    </a:ext>
                  </a:extLst>
                </a:gridCol>
                <a:gridCol w="1225550">
                  <a:extLst>
                    <a:ext uri="{9D8B030D-6E8A-4147-A177-3AD203B41FA5}">
                      <a16:colId xmlns:a16="http://schemas.microsoft.com/office/drawing/2014/main" xmlns="" val="20001"/>
                    </a:ext>
                  </a:extLst>
                </a:gridCol>
                <a:gridCol w="1225550">
                  <a:extLst>
                    <a:ext uri="{9D8B030D-6E8A-4147-A177-3AD203B41FA5}">
                      <a16:colId xmlns:a16="http://schemas.microsoft.com/office/drawing/2014/main" xmlns="" val="20002"/>
                    </a:ext>
                  </a:extLst>
                </a:gridCol>
                <a:gridCol w="1225550">
                  <a:extLst>
                    <a:ext uri="{9D8B030D-6E8A-4147-A177-3AD203B41FA5}">
                      <a16:colId xmlns:a16="http://schemas.microsoft.com/office/drawing/2014/main" xmlns="" val="20003"/>
                    </a:ext>
                  </a:extLst>
                </a:gridCol>
                <a:gridCol w="1225550">
                  <a:extLst>
                    <a:ext uri="{9D8B030D-6E8A-4147-A177-3AD203B41FA5}">
                      <a16:colId xmlns:a16="http://schemas.microsoft.com/office/drawing/2014/main" xmlns="" val="20004"/>
                    </a:ext>
                  </a:extLst>
                </a:gridCol>
                <a:gridCol w="1225550">
                  <a:extLst>
                    <a:ext uri="{9D8B030D-6E8A-4147-A177-3AD203B41FA5}">
                      <a16:colId xmlns:a16="http://schemas.microsoft.com/office/drawing/2014/main" xmlns="" val="20005"/>
                    </a:ext>
                  </a:extLst>
                </a:gridCol>
                <a:gridCol w="1225550">
                  <a:extLst>
                    <a:ext uri="{9D8B030D-6E8A-4147-A177-3AD203B41FA5}">
                      <a16:colId xmlns:a16="http://schemas.microsoft.com/office/drawing/2014/main" xmlns="" val="20006"/>
                    </a:ext>
                  </a:extLst>
                </a:gridCol>
                <a:gridCol w="1225550">
                  <a:extLst>
                    <a:ext uri="{9D8B030D-6E8A-4147-A177-3AD203B41FA5}">
                      <a16:colId xmlns:a16="http://schemas.microsoft.com/office/drawing/2014/main" xmlns="" val="20007"/>
                    </a:ext>
                  </a:extLst>
                </a:gridCol>
                <a:gridCol w="1225550">
                  <a:extLst>
                    <a:ext uri="{9D8B030D-6E8A-4147-A177-3AD203B41FA5}">
                      <a16:colId xmlns:a16="http://schemas.microsoft.com/office/drawing/2014/main" xmlns="" val="20008"/>
                    </a:ext>
                  </a:extLst>
                </a:gridCol>
              </a:tblGrid>
              <a:tr h="0">
                <a:tc>
                  <a:txBody>
                    <a:bodyPr/>
                    <a:lstStyle/>
                    <a:p>
                      <a:pPr algn="ctr">
                        <a:lnSpc>
                          <a:spcPct val="107000"/>
                        </a:lnSpc>
                        <a:spcAft>
                          <a:spcPts val="0"/>
                        </a:spcAft>
                      </a:pPr>
                      <a:r>
                        <a:rPr lang="nl-NL" sz="900" dirty="0">
                          <a:effectLst/>
                        </a:rPr>
                        <a:t>#</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0"/>
                        </a:spcAft>
                      </a:pPr>
                      <a:r>
                        <a:rPr lang="nl-NL" sz="900">
                          <a:effectLst/>
                        </a:rPr>
                        <a:t>Risico Beschrijving</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0"/>
                        </a:spcAft>
                      </a:pPr>
                      <a:r>
                        <a:rPr lang="nl-NL" sz="800">
                          <a:effectLst/>
                        </a:rPr>
                        <a:t>Kans</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0"/>
                        </a:spcAft>
                      </a:pPr>
                      <a:r>
                        <a:rPr lang="nl-NL" sz="800">
                          <a:effectLst/>
                        </a:rPr>
                        <a:t>Impact</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0"/>
                        </a:spcAft>
                      </a:pPr>
                      <a:r>
                        <a:rPr lang="nl-NL" sz="800" dirty="0">
                          <a:effectLst/>
                        </a:rPr>
                        <a:t>Risico</a:t>
                      </a:r>
                      <a:r>
                        <a:rPr lang="nl-NL" sz="800" baseline="0" dirty="0">
                          <a:effectLst/>
                        </a:rPr>
                        <a:t> (kans*impact)</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0"/>
                        </a:spcAft>
                      </a:pPr>
                      <a:r>
                        <a:rPr lang="nl-NL" sz="900">
                          <a:effectLst/>
                        </a:rPr>
                        <a:t>Maatregel</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0"/>
                        </a:spcAft>
                      </a:pPr>
                      <a:r>
                        <a:rPr lang="nl-NL" sz="900">
                          <a:effectLst/>
                        </a:rPr>
                        <a:t>😶</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0"/>
                        </a:spcAft>
                      </a:pPr>
                      <a:r>
                        <a:rPr lang="nl-NL" sz="900">
                          <a:effectLst/>
                        </a:rPr>
                        <a:t>Status Omschrijving</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algn="l" defTabSz="457200" rtl="0" eaLnBrk="1" latinLnBrk="0" hangingPunct="1">
                        <a:lnSpc>
                          <a:spcPct val="107000"/>
                        </a:lnSpc>
                        <a:spcAft>
                          <a:spcPts val="0"/>
                        </a:spcAft>
                      </a:pPr>
                      <a:r>
                        <a:rPr lang="nl-NL" sz="900" kern="1200">
                          <a:solidFill>
                            <a:schemeClr val="dk1"/>
                          </a:solidFill>
                          <a:effectLst/>
                          <a:latin typeface="+mj-lt"/>
                          <a:ea typeface="+mn-ea"/>
                          <a:cs typeface="+mn-cs"/>
                        </a:rPr>
                        <a:t>Datum</a:t>
                      </a:r>
                    </a:p>
                  </a:txBody>
                  <a:tcPr marL="63500" marR="63500" marT="63500" marB="63500"/>
                </a:tc>
                <a:extLst>
                  <a:ext uri="{0D108BD9-81ED-4DB2-BD59-A6C34878D82A}">
                    <a16:rowId xmlns:a16="http://schemas.microsoft.com/office/drawing/2014/main" xmlns="" val="10000"/>
                  </a:ext>
                </a:extLst>
              </a:tr>
              <a:tr h="335915">
                <a:tc>
                  <a:txBody>
                    <a:bodyPr/>
                    <a:lstStyle/>
                    <a:p>
                      <a:pPr algn="ctr">
                        <a:lnSpc>
                          <a:spcPct val="107000"/>
                        </a:lnSpc>
                        <a:spcAft>
                          <a:spcPts val="0"/>
                        </a:spcAft>
                      </a:pPr>
                      <a:r>
                        <a:rPr lang="nl-NL" sz="900">
                          <a:effectLst/>
                        </a:rPr>
                        <a:t>R2</a:t>
                      </a:r>
                      <a:endParaRPr lang="nl-NL" sz="1100">
                        <a:effectLst/>
                        <a:latin typeface="Calibri" panose="020F0502020204030204" pitchFamily="34" charset="0"/>
                        <a:ea typeface="+mn-ea"/>
                        <a:cs typeface="Times New Roman" panose="02020603050405020304" pitchFamily="18" charset="0"/>
                      </a:endParaRPr>
                    </a:p>
                  </a:txBody>
                  <a:tcPr marL="63500" marR="63500" marT="63500" marB="63500"/>
                </a:tc>
                <a:tc>
                  <a:txBody>
                    <a:bodyPr/>
                    <a:lstStyle/>
                    <a:p>
                      <a:pPr marL="0" algn="l" defTabSz="457200" rtl="0" eaLnBrk="1" latinLnBrk="0" hangingPunct="1">
                        <a:lnSpc>
                          <a:spcPct val="107000"/>
                        </a:lnSpc>
                        <a:spcAft>
                          <a:spcPts val="0"/>
                        </a:spcAft>
                      </a:pPr>
                      <a:r>
                        <a:rPr lang="nl-NL" sz="900" kern="1200" dirty="0">
                          <a:solidFill>
                            <a:schemeClr val="dk1"/>
                          </a:solidFill>
                          <a:effectLst/>
                          <a:latin typeface="+mj-lt"/>
                          <a:ea typeface="+mn-ea"/>
                          <a:cs typeface="+mn-cs"/>
                        </a:rPr>
                        <a:t>Slechte communicatie met centrale server</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1</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5</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5</a:t>
                      </a:r>
                    </a:p>
                  </a:txBody>
                  <a:tcPr marL="63500" marR="63500" marT="63500" marB="63500"/>
                </a:tc>
                <a:tc>
                  <a:txBody>
                    <a:bodyPr/>
                    <a:lstStyle/>
                    <a:p>
                      <a:pPr marL="0" algn="l" defTabSz="457200" rtl="0" eaLnBrk="1" latinLnBrk="0" hangingPunct="1">
                        <a:lnSpc>
                          <a:spcPct val="107000"/>
                        </a:lnSpc>
                        <a:spcAft>
                          <a:spcPts val="0"/>
                        </a:spcAft>
                      </a:pPr>
                      <a:r>
                        <a:rPr lang="nl-NL" sz="900" kern="1200" dirty="0">
                          <a:solidFill>
                            <a:schemeClr val="dk1"/>
                          </a:solidFill>
                          <a:effectLst/>
                          <a:latin typeface="+mj-lt"/>
                          <a:ea typeface="+mn-ea"/>
                          <a:cs typeface="+mn-cs"/>
                        </a:rPr>
                        <a:t>Regels opstellen voor communicatie</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extLst>
                  <a:ext uri="{0D108BD9-81ED-4DB2-BD59-A6C34878D82A}">
                    <a16:rowId xmlns:a16="http://schemas.microsoft.com/office/drawing/2014/main" xmlns="" val="10001"/>
                  </a:ext>
                </a:extLst>
              </a:tr>
              <a:tr h="0">
                <a:tc>
                  <a:txBody>
                    <a:bodyPr/>
                    <a:lstStyle/>
                    <a:p>
                      <a:pPr algn="ctr">
                        <a:lnSpc>
                          <a:spcPct val="107000"/>
                        </a:lnSpc>
                        <a:spcAft>
                          <a:spcPts val="0"/>
                        </a:spcAft>
                      </a:pPr>
                      <a:r>
                        <a:rPr lang="nl-NL" sz="900" dirty="0">
                          <a:effectLst/>
                        </a:rPr>
                        <a:t>R3</a:t>
                      </a:r>
                      <a:endParaRPr lang="nl-NL" sz="1100" dirty="0">
                        <a:effectLst/>
                        <a:latin typeface="Calibri" panose="020F0502020204030204" pitchFamily="34" charset="0"/>
                        <a:ea typeface="+mn-ea"/>
                        <a:cs typeface="Times New Roman" panose="02020603050405020304" pitchFamily="18" charset="0"/>
                      </a:endParaRPr>
                    </a:p>
                  </a:txBody>
                  <a:tcPr marL="63500" marR="63500" marT="63500" marB="63500"/>
                </a:tc>
                <a:tc>
                  <a:txBody>
                    <a:bodyPr/>
                    <a:lstStyle/>
                    <a:p>
                      <a:pPr marL="0" algn="l" defTabSz="457200" rtl="0" eaLnBrk="1" latinLnBrk="0" hangingPunct="1">
                        <a:lnSpc>
                          <a:spcPct val="107000"/>
                        </a:lnSpc>
                        <a:spcAft>
                          <a:spcPts val="0"/>
                        </a:spcAft>
                      </a:pPr>
                      <a:r>
                        <a:rPr lang="nl-NL" sz="900" kern="1200">
                          <a:solidFill>
                            <a:schemeClr val="dk1"/>
                          </a:solidFill>
                          <a:effectLst/>
                          <a:latin typeface="+mj-lt"/>
                          <a:ea typeface="+mn-ea"/>
                          <a:cs typeface="+mn-cs"/>
                        </a:rPr>
                        <a:t>Slechte communicatie tussen groepen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3</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5</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15</a:t>
                      </a:r>
                    </a:p>
                  </a:txBody>
                  <a:tcPr marL="63500" marR="63500" marT="63500" marB="63500"/>
                </a:tc>
                <a:tc>
                  <a:txBody>
                    <a:bodyPr/>
                    <a:lstStyle/>
                    <a:p>
                      <a:pPr marL="0" algn="l" defTabSz="457200" rtl="0" eaLnBrk="1" latinLnBrk="0" hangingPunct="1">
                        <a:lnSpc>
                          <a:spcPct val="107000"/>
                        </a:lnSpc>
                        <a:spcAft>
                          <a:spcPts val="0"/>
                        </a:spcAft>
                      </a:pPr>
                      <a:r>
                        <a:rPr lang="nl-NL" sz="900" kern="1200" dirty="0">
                          <a:solidFill>
                            <a:schemeClr val="dk1"/>
                          </a:solidFill>
                          <a:effectLst/>
                          <a:latin typeface="+mj-lt"/>
                          <a:ea typeface="+mn-ea"/>
                          <a:cs typeface="+mn-cs"/>
                        </a:rPr>
                        <a:t>Regels opstellen en wekelijks samen komen met voorzitters</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extLst>
                  <a:ext uri="{0D108BD9-81ED-4DB2-BD59-A6C34878D82A}">
                    <a16:rowId xmlns:a16="http://schemas.microsoft.com/office/drawing/2014/main" xmlns="" val="10002"/>
                  </a:ext>
                </a:extLst>
              </a:tr>
              <a:tr h="0">
                <a:tc>
                  <a:txBody>
                    <a:bodyPr/>
                    <a:lstStyle/>
                    <a:p>
                      <a:pPr algn="ctr">
                        <a:lnSpc>
                          <a:spcPct val="107000"/>
                        </a:lnSpc>
                        <a:spcAft>
                          <a:spcPts val="0"/>
                        </a:spcAft>
                      </a:pPr>
                      <a:r>
                        <a:rPr lang="nl-NL" sz="900" dirty="0">
                          <a:effectLst/>
                        </a:rPr>
                        <a:t>R4</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algn="l" defTabSz="457200" rtl="0" eaLnBrk="1" latinLnBrk="0" hangingPunct="1">
                        <a:lnSpc>
                          <a:spcPct val="107000"/>
                        </a:lnSpc>
                        <a:spcAft>
                          <a:spcPts val="0"/>
                        </a:spcAft>
                      </a:pPr>
                      <a:r>
                        <a:rPr lang="nl-NL" sz="900" kern="1200" dirty="0">
                          <a:solidFill>
                            <a:schemeClr val="dk1"/>
                          </a:solidFill>
                          <a:effectLst/>
                          <a:latin typeface="+mj-lt"/>
                          <a:ea typeface="+mn-ea"/>
                          <a:cs typeface="+mn-cs"/>
                        </a:rPr>
                        <a:t>Server ligt eruit</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1</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5</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5</a:t>
                      </a:r>
                    </a:p>
                  </a:txBody>
                  <a:tcPr marL="63500" marR="63500" marT="63500" marB="63500"/>
                </a:tc>
                <a:tc>
                  <a:txBody>
                    <a:bodyPr/>
                    <a:lstStyle/>
                    <a:p>
                      <a:pPr marL="0" algn="l" defTabSz="457200" rtl="0" eaLnBrk="1" latinLnBrk="0" hangingPunct="1">
                        <a:lnSpc>
                          <a:spcPct val="107000"/>
                        </a:lnSpc>
                        <a:spcAft>
                          <a:spcPts val="0"/>
                        </a:spcAft>
                      </a:pPr>
                      <a:r>
                        <a:rPr lang="nl-NL" sz="900" kern="1200" dirty="0">
                          <a:solidFill>
                            <a:schemeClr val="dk1"/>
                          </a:solidFill>
                          <a:effectLst/>
                          <a:latin typeface="+mj-lt"/>
                          <a:ea typeface="+mn-ea"/>
                          <a:cs typeface="+mn-cs"/>
                        </a:rPr>
                        <a:t>Bedrijf contacten om server werkend te krijgen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extLst>
                  <a:ext uri="{0D108BD9-81ED-4DB2-BD59-A6C34878D82A}">
                    <a16:rowId xmlns:a16="http://schemas.microsoft.com/office/drawing/2014/main" xmlns="" val="10003"/>
                  </a:ext>
                </a:extLst>
              </a:tr>
              <a:tr h="0">
                <a:tc>
                  <a:txBody>
                    <a:bodyPr/>
                    <a:lstStyle/>
                    <a:p>
                      <a:pPr algn="ctr">
                        <a:lnSpc>
                          <a:spcPct val="107000"/>
                        </a:lnSpc>
                        <a:spcAft>
                          <a:spcPts val="0"/>
                        </a:spcAft>
                      </a:pPr>
                      <a:r>
                        <a:rPr lang="nl-NL" sz="900" dirty="0">
                          <a:effectLst/>
                        </a:rPr>
                        <a:t>R5</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algn="l" defTabSz="457200" rtl="0" eaLnBrk="1" latinLnBrk="0" hangingPunct="1">
                        <a:lnSpc>
                          <a:spcPct val="107000"/>
                        </a:lnSpc>
                        <a:spcAft>
                          <a:spcPts val="0"/>
                        </a:spcAft>
                      </a:pPr>
                      <a:r>
                        <a:rPr lang="nl-NL" sz="900" kern="1200" dirty="0">
                          <a:solidFill>
                            <a:schemeClr val="dk1"/>
                          </a:solidFill>
                          <a:effectLst/>
                          <a:latin typeface="+mj-lt"/>
                          <a:ea typeface="+mn-ea"/>
                          <a:cs typeface="+mn-cs"/>
                        </a:rPr>
                        <a:t>Data synchronisatie klopt niet</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2</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4</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8</a:t>
                      </a:r>
                    </a:p>
                  </a:txBody>
                  <a:tcPr marL="63500" marR="63500" marT="63500" marB="63500"/>
                </a:tc>
                <a:tc>
                  <a:txBody>
                    <a:bodyPr/>
                    <a:lstStyle/>
                    <a:p>
                      <a:pPr marL="0" algn="l" defTabSz="457200" rtl="0" eaLnBrk="1" latinLnBrk="0" hangingPunct="1">
                        <a:lnSpc>
                          <a:spcPct val="107000"/>
                        </a:lnSpc>
                        <a:spcAft>
                          <a:spcPts val="0"/>
                        </a:spcAft>
                      </a:pPr>
                      <a:r>
                        <a:rPr lang="nl-NL" sz="900" kern="1200" dirty="0">
                          <a:solidFill>
                            <a:schemeClr val="dk1"/>
                          </a:solidFill>
                          <a:effectLst/>
                          <a:latin typeface="+mj-lt"/>
                          <a:ea typeface="+mn-ea"/>
                          <a:cs typeface="+mn-cs"/>
                        </a:rPr>
                        <a:t>Testen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extLst>
                  <a:ext uri="{0D108BD9-81ED-4DB2-BD59-A6C34878D82A}">
                    <a16:rowId xmlns:a16="http://schemas.microsoft.com/office/drawing/2014/main" xmlns="" val="10004"/>
                  </a:ext>
                </a:extLst>
              </a:tr>
              <a:tr h="0">
                <a:tc>
                  <a:txBody>
                    <a:bodyPr/>
                    <a:lstStyle/>
                    <a:p>
                      <a:pPr algn="ctr">
                        <a:lnSpc>
                          <a:spcPct val="107000"/>
                        </a:lnSpc>
                        <a:spcAft>
                          <a:spcPts val="0"/>
                        </a:spcAft>
                      </a:pPr>
                      <a:r>
                        <a:rPr lang="nl-NL" sz="900">
                          <a:effectLst/>
                        </a:rPr>
                        <a:t>R6</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algn="l" defTabSz="457200" rtl="0" eaLnBrk="1" latinLnBrk="0" hangingPunct="1">
                        <a:lnSpc>
                          <a:spcPct val="107000"/>
                        </a:lnSpc>
                        <a:spcAft>
                          <a:spcPts val="0"/>
                        </a:spcAft>
                      </a:pPr>
                      <a:r>
                        <a:rPr lang="nl-NL" sz="900" kern="1200">
                          <a:solidFill>
                            <a:schemeClr val="dk1"/>
                          </a:solidFill>
                          <a:effectLst/>
                          <a:latin typeface="+mj-lt"/>
                          <a:ea typeface="+mn-ea"/>
                          <a:cs typeface="+mn-cs"/>
                        </a:rPr>
                        <a:t>Software matige bugs</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2 </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4</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8</a:t>
                      </a:r>
                    </a:p>
                  </a:txBody>
                  <a:tcPr marL="63500" marR="63500" marT="63500" marB="63500"/>
                </a:tc>
                <a:tc>
                  <a:txBody>
                    <a:bodyPr/>
                    <a:lstStyle/>
                    <a:p>
                      <a:pPr marL="0" algn="l" defTabSz="457200" rtl="0" eaLnBrk="1" latinLnBrk="0" hangingPunct="1">
                        <a:lnSpc>
                          <a:spcPct val="107000"/>
                        </a:lnSpc>
                        <a:spcAft>
                          <a:spcPts val="0"/>
                        </a:spcAft>
                      </a:pPr>
                      <a:r>
                        <a:rPr lang="nl-NL" sz="900" kern="1200" dirty="0">
                          <a:solidFill>
                            <a:schemeClr val="dk1"/>
                          </a:solidFill>
                          <a:effectLst/>
                          <a:latin typeface="+mj-lt"/>
                          <a:ea typeface="+mn-ea"/>
                          <a:cs typeface="+mn-cs"/>
                        </a:rPr>
                        <a:t>Veel testen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 -</a:t>
                      </a:r>
                    </a:p>
                  </a:txBody>
                  <a:tcPr marL="63500" marR="63500" marT="63500" marB="63500"/>
                </a:tc>
                <a:extLst>
                  <a:ext uri="{0D108BD9-81ED-4DB2-BD59-A6C34878D82A}">
                    <a16:rowId xmlns:a16="http://schemas.microsoft.com/office/drawing/2014/main" xmlns="" val="10005"/>
                  </a:ext>
                </a:extLst>
              </a:tr>
              <a:tr h="0">
                <a:tc>
                  <a:txBody>
                    <a:bodyPr/>
                    <a:lstStyle/>
                    <a:p>
                      <a:pPr algn="ctr">
                        <a:lnSpc>
                          <a:spcPct val="107000"/>
                        </a:lnSpc>
                        <a:spcAft>
                          <a:spcPts val="0"/>
                        </a:spcAft>
                      </a:pPr>
                      <a:r>
                        <a:rPr lang="nl-NL" sz="900" dirty="0">
                          <a:effectLst/>
                        </a:rPr>
                        <a:t>R7</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algn="l" defTabSz="457200" rtl="0" eaLnBrk="1" latinLnBrk="0" hangingPunct="1">
                        <a:lnSpc>
                          <a:spcPct val="107000"/>
                        </a:lnSpc>
                        <a:spcAft>
                          <a:spcPts val="0"/>
                        </a:spcAft>
                      </a:pPr>
                      <a:r>
                        <a:rPr lang="nl-NL" sz="900" kern="1200">
                          <a:solidFill>
                            <a:schemeClr val="dk1"/>
                          </a:solidFill>
                          <a:effectLst/>
                          <a:latin typeface="+mj-lt"/>
                          <a:ea typeface="+mn-ea"/>
                          <a:cs typeface="+mn-cs"/>
                        </a:rPr>
                        <a:t>Hackers</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 1</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5 </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5</a:t>
                      </a:r>
                    </a:p>
                  </a:txBody>
                  <a:tcPr marL="63500" marR="63500" marT="63500" marB="63500"/>
                </a:tc>
                <a:tc>
                  <a:txBody>
                    <a:bodyPr/>
                    <a:lstStyle/>
                    <a:p>
                      <a:pPr marL="0" algn="l" defTabSz="457200" rtl="0" eaLnBrk="1" latinLnBrk="0" hangingPunct="1">
                        <a:lnSpc>
                          <a:spcPct val="107000"/>
                        </a:lnSpc>
                        <a:spcAft>
                          <a:spcPts val="0"/>
                        </a:spcAft>
                      </a:pPr>
                      <a:r>
                        <a:rPr lang="nl-NL" sz="900" kern="1200" dirty="0">
                          <a:solidFill>
                            <a:schemeClr val="dk1"/>
                          </a:solidFill>
                          <a:effectLst/>
                          <a:latin typeface="+mj-lt"/>
                          <a:ea typeface="+mn-ea"/>
                          <a:cs typeface="+mn-cs"/>
                        </a:rPr>
                        <a:t>Goede beveiliging</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 -</a:t>
                      </a:r>
                    </a:p>
                  </a:txBody>
                  <a:tcPr marL="63500" marR="63500" marT="63500" marB="63500"/>
                </a:tc>
                <a:extLst>
                  <a:ext uri="{0D108BD9-81ED-4DB2-BD59-A6C34878D82A}">
                    <a16:rowId xmlns:a16="http://schemas.microsoft.com/office/drawing/2014/main" xmlns="" val="10006"/>
                  </a:ext>
                </a:extLst>
              </a:tr>
            </a:tbl>
          </a:graphicData>
        </a:graphic>
      </p:graphicFrame>
      <p:sp>
        <p:nvSpPr>
          <p:cNvPr id="5" name="Rectangle 1"/>
          <p:cNvSpPr>
            <a:spLocks noChangeArrowheads="1"/>
          </p:cNvSpPr>
          <p:nvPr/>
        </p:nvSpPr>
        <p:spPr bwMode="auto">
          <a:xfrm>
            <a:off x="581192" y="2072730"/>
            <a:ext cx="1102961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sz="1200" b="0" i="0" u="none" strike="noStrike" cap="none" normalizeH="0" baseline="0" dirty="0">
                <a:ln>
                  <a:noFill/>
                </a:ln>
                <a:solidFill>
                  <a:srgbClr val="666666"/>
                </a:solidFill>
                <a:effectLst/>
                <a:latin typeface="Arial" panose="020B0604020202020204" pitchFamily="34" charset="0"/>
                <a:ea typeface="Times New Roman" panose="02020603050405020304" pitchFamily="18" charset="0"/>
                <a:cs typeface="Arial" panose="020B0604020202020204" pitchFamily="34" charset="0"/>
              </a:rPr>
              <a:t>Naam: Leila Verbeek</a:t>
            </a:r>
            <a:endParaRPr kumimoji="0" lang="nl-NL"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Kans: 	schaal 1 (klein) t/m 5 (zeer groot)</a:t>
            </a:r>
            <a:endParaRPr kumimoji="0" lang="nl-NL"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Impact: 	schaal 1 (zeer lage) t/m 5 (zeer hoge)</a:t>
            </a:r>
            <a:endParaRPr kumimoji="0" lang="nl-NL"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Risico:	= kans * impact</a:t>
            </a:r>
            <a:endParaRPr kumimoji="0" lang="nl-NL"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Segoe UI Emoji" panose="020B0502040204020203" pitchFamily="34" charset="0"/>
              </a:rPr>
              <a:t>😶</a:t>
            </a:r>
            <a:r>
              <a:rPr kumimoji="0" lang="nl-NL" sz="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[status] :) opgelost, :| bezig; :( niet opgelost; N nieuw</a:t>
            </a:r>
            <a:endParaRPr kumimoji="0" lang="nl-N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8963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Beheren</a:t>
            </a:r>
            <a:br>
              <a:rPr lang="nl-NL" dirty="0"/>
            </a:br>
            <a:r>
              <a:rPr lang="nl-NL" sz="2400" dirty="0"/>
              <a:t>Issue tracking log</a:t>
            </a:r>
            <a:endParaRPr lang="nl-NL"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40240116"/>
              </p:ext>
            </p:extLst>
          </p:nvPr>
        </p:nvGraphicFramePr>
        <p:xfrm>
          <a:off x="581192" y="3337596"/>
          <a:ext cx="11113500" cy="2478498"/>
        </p:xfrm>
        <a:graphic>
          <a:graphicData uri="http://schemas.openxmlformats.org/drawingml/2006/table">
            <a:tbl>
              <a:tblPr firstRow="1" firstCol="1" bandRow="1">
                <a:tableStyleId>{5C22544A-7EE6-4342-B048-85BDC9FD1C3A}</a:tableStyleId>
              </a:tblPr>
              <a:tblGrid>
                <a:gridCol w="1267572">
                  <a:extLst>
                    <a:ext uri="{9D8B030D-6E8A-4147-A177-3AD203B41FA5}">
                      <a16:colId xmlns:a16="http://schemas.microsoft.com/office/drawing/2014/main" xmlns="" val="20000"/>
                    </a:ext>
                  </a:extLst>
                </a:gridCol>
                <a:gridCol w="1267572">
                  <a:extLst>
                    <a:ext uri="{9D8B030D-6E8A-4147-A177-3AD203B41FA5}">
                      <a16:colId xmlns:a16="http://schemas.microsoft.com/office/drawing/2014/main" xmlns="" val="20001"/>
                    </a:ext>
                  </a:extLst>
                </a:gridCol>
                <a:gridCol w="1267572">
                  <a:extLst>
                    <a:ext uri="{9D8B030D-6E8A-4147-A177-3AD203B41FA5}">
                      <a16:colId xmlns:a16="http://schemas.microsoft.com/office/drawing/2014/main" xmlns="" val="20002"/>
                    </a:ext>
                  </a:extLst>
                </a:gridCol>
                <a:gridCol w="1532769">
                  <a:extLst>
                    <a:ext uri="{9D8B030D-6E8A-4147-A177-3AD203B41FA5}">
                      <a16:colId xmlns:a16="http://schemas.microsoft.com/office/drawing/2014/main" xmlns="" val="20003"/>
                    </a:ext>
                  </a:extLst>
                </a:gridCol>
                <a:gridCol w="520526">
                  <a:extLst>
                    <a:ext uri="{9D8B030D-6E8A-4147-A177-3AD203B41FA5}">
                      <a16:colId xmlns:a16="http://schemas.microsoft.com/office/drawing/2014/main" xmlns="" val="20004"/>
                    </a:ext>
                  </a:extLst>
                </a:gridCol>
                <a:gridCol w="1267572">
                  <a:extLst>
                    <a:ext uri="{9D8B030D-6E8A-4147-A177-3AD203B41FA5}">
                      <a16:colId xmlns:a16="http://schemas.microsoft.com/office/drawing/2014/main" xmlns="" val="20005"/>
                    </a:ext>
                  </a:extLst>
                </a:gridCol>
                <a:gridCol w="3989917">
                  <a:extLst>
                    <a:ext uri="{9D8B030D-6E8A-4147-A177-3AD203B41FA5}">
                      <a16:colId xmlns:a16="http://schemas.microsoft.com/office/drawing/2014/main" xmlns="" val="20006"/>
                    </a:ext>
                  </a:extLst>
                </a:gridCol>
              </a:tblGrid>
              <a:tr h="340194">
                <a:tc rowSpan="2">
                  <a:txBody>
                    <a:bodyPr/>
                    <a:lstStyle/>
                    <a:p>
                      <a:pPr algn="ctr">
                        <a:lnSpc>
                          <a:spcPct val="107000"/>
                        </a:lnSpc>
                        <a:spcAft>
                          <a:spcPts val="0"/>
                        </a:spcAft>
                      </a:pPr>
                      <a:r>
                        <a:rPr lang="nl-NL" sz="900" dirty="0">
                          <a:effectLst/>
                        </a:rPr>
                        <a:t>#</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b"/>
                </a:tc>
                <a:tc rowSpan="2">
                  <a:txBody>
                    <a:bodyPr/>
                    <a:lstStyle/>
                    <a:p>
                      <a:pPr>
                        <a:lnSpc>
                          <a:spcPct val="107000"/>
                        </a:lnSpc>
                        <a:spcAft>
                          <a:spcPts val="0"/>
                        </a:spcAft>
                      </a:pPr>
                      <a:r>
                        <a:rPr lang="nl-NL" sz="900">
                          <a:effectLst/>
                        </a:rPr>
                        <a:t>Datum In</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b"/>
                </a:tc>
                <a:tc rowSpan="2">
                  <a:txBody>
                    <a:bodyPr/>
                    <a:lstStyle/>
                    <a:p>
                      <a:pPr>
                        <a:lnSpc>
                          <a:spcPct val="107000"/>
                        </a:lnSpc>
                        <a:spcAft>
                          <a:spcPts val="0"/>
                        </a:spcAft>
                      </a:pPr>
                      <a:r>
                        <a:rPr lang="nl-NL" sz="900" dirty="0">
                          <a:effectLst/>
                        </a:rPr>
                        <a:t>Issue</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b"/>
                </a:tc>
                <a:tc rowSpan="2">
                  <a:txBody>
                    <a:bodyPr/>
                    <a:lstStyle/>
                    <a:p>
                      <a:pPr algn="ctr">
                        <a:lnSpc>
                          <a:spcPct val="107000"/>
                        </a:lnSpc>
                        <a:spcAft>
                          <a:spcPts val="0"/>
                        </a:spcAft>
                      </a:pPr>
                      <a:r>
                        <a:rPr lang="nl-NL" sz="800">
                          <a:effectLst/>
                        </a:rPr>
                        <a:t>Verantwoordelijk)</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b"/>
                </a:tc>
                <a:tc rowSpan="2">
                  <a:txBody>
                    <a:bodyPr/>
                    <a:lstStyle/>
                    <a:p>
                      <a:pPr algn="ctr">
                        <a:lnSpc>
                          <a:spcPct val="107000"/>
                        </a:lnSpc>
                        <a:spcAft>
                          <a:spcPts val="0"/>
                        </a:spcAft>
                      </a:pPr>
                      <a:r>
                        <a:rPr lang="nl-NL" sz="900">
                          <a:effectLst/>
                        </a:rPr>
                        <a:t>😶</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b"/>
                </a:tc>
                <a:tc gridSpan="2">
                  <a:txBody>
                    <a:bodyPr/>
                    <a:lstStyle/>
                    <a:p>
                      <a:pPr>
                        <a:lnSpc>
                          <a:spcPct val="107000"/>
                        </a:lnSpc>
                        <a:spcAft>
                          <a:spcPts val="0"/>
                        </a:spcAft>
                      </a:pPr>
                      <a:r>
                        <a:rPr lang="nl-NL" sz="900" dirty="0">
                          <a:effectLst/>
                        </a:rPr>
                        <a:t>Status Log</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hMerge="1">
                  <a:txBody>
                    <a:bodyPr/>
                    <a:lstStyle/>
                    <a:p>
                      <a:endParaRPr lang="nl-NL"/>
                    </a:p>
                  </a:txBody>
                  <a:tcPr/>
                </a:tc>
                <a:extLst>
                  <a:ext uri="{0D108BD9-81ED-4DB2-BD59-A6C34878D82A}">
                    <a16:rowId xmlns:a16="http://schemas.microsoft.com/office/drawing/2014/main" xmlns="" val="10000"/>
                  </a:ext>
                </a:extLst>
              </a:tr>
              <a:tr h="340194">
                <a:tc vMerge="1">
                  <a:txBody>
                    <a:bodyPr/>
                    <a:lstStyle/>
                    <a:p>
                      <a:endParaRPr lang="nl-NL"/>
                    </a:p>
                  </a:txBody>
                  <a:tcPr/>
                </a:tc>
                <a:tc vMerge="1">
                  <a:txBody>
                    <a:bodyPr/>
                    <a:lstStyle/>
                    <a:p>
                      <a:endParaRPr lang="nl-NL"/>
                    </a:p>
                  </a:txBody>
                  <a:tcPr/>
                </a:tc>
                <a:tc vMerge="1">
                  <a:txBody>
                    <a:bodyPr/>
                    <a:lstStyle/>
                    <a:p>
                      <a:endParaRPr lang="nl-NL"/>
                    </a:p>
                  </a:txBody>
                  <a:tcPr/>
                </a:tc>
                <a:tc vMerge="1">
                  <a:txBody>
                    <a:bodyPr/>
                    <a:lstStyle/>
                    <a:p>
                      <a:endParaRPr lang="nl-NL"/>
                    </a:p>
                  </a:txBody>
                  <a:tcPr/>
                </a:tc>
                <a:tc vMerge="1">
                  <a:txBody>
                    <a:bodyPr/>
                    <a:lstStyle/>
                    <a:p>
                      <a:endParaRPr lang="nl-NL"/>
                    </a:p>
                  </a:txBody>
                  <a:tcPr/>
                </a:tc>
                <a:tc>
                  <a:txBody>
                    <a:bodyPr/>
                    <a:lstStyle/>
                    <a:p>
                      <a:pPr>
                        <a:lnSpc>
                          <a:spcPct val="107000"/>
                        </a:lnSpc>
                        <a:spcAft>
                          <a:spcPts val="0"/>
                        </a:spcAft>
                      </a:pPr>
                      <a:r>
                        <a:rPr lang="nl-NL" sz="900">
                          <a:effectLst/>
                        </a:rPr>
                        <a:t>Datum</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0"/>
                        </a:spcAft>
                      </a:pPr>
                      <a:r>
                        <a:rPr lang="nl-NL" sz="900">
                          <a:effectLst/>
                        </a:rPr>
                        <a:t>Beschrijving</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xmlns="" val="10001"/>
                  </a:ext>
                </a:extLst>
              </a:tr>
              <a:tr h="1148752">
                <a:tc>
                  <a:txBody>
                    <a:bodyPr/>
                    <a:lstStyle/>
                    <a:p>
                      <a:pPr algn="ctr">
                        <a:lnSpc>
                          <a:spcPct val="107000"/>
                        </a:lnSpc>
                        <a:spcAft>
                          <a:spcPts val="0"/>
                        </a:spcAft>
                      </a:pPr>
                      <a:r>
                        <a:rPr lang="nl-NL" sz="900" dirty="0">
                          <a:effectLst/>
                        </a:rPr>
                        <a:t>J1</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r>
                        <a:rPr lang="nl-NL" sz="1100" dirty="0">
                          <a:effectLst/>
                          <a:latin typeface="Calibri" panose="020F0502020204030204" pitchFamily="34" charset="0"/>
                          <a:cs typeface="Times New Roman" panose="02020603050405020304" pitchFamily="18" charset="0"/>
                        </a:rPr>
                        <a:t>25-04-2018</a:t>
                      </a:r>
                    </a:p>
                  </a:txBody>
                  <a:tcPr marL="63500" marR="63500" marT="63500" marB="63500"/>
                </a:tc>
                <a:tc>
                  <a:txBody>
                    <a:bodyPr/>
                    <a:lstStyle/>
                    <a:p>
                      <a:pPr>
                        <a:lnSpc>
                          <a:spcPct val="107000"/>
                        </a:lnSpc>
                        <a:spcAft>
                          <a:spcPts val="0"/>
                        </a:spcAft>
                      </a:pPr>
                      <a:r>
                        <a:rPr lang="nl-NL" sz="1200">
                          <a:effectLst/>
                        </a:rPr>
                        <a:t>Onduidelijkheid van de opdracht</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endParaRPr lang="nl-NL" sz="1100">
                        <a:effectLst/>
                        <a:latin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r>
                        <a:rPr lang="nl-NL" sz="1100" dirty="0">
                          <a:effectLst/>
                          <a:latin typeface="Calibri" panose="020F0502020204030204" pitchFamily="34" charset="0"/>
                          <a:cs typeface="Times New Roman" panose="02020603050405020304" pitchFamily="18" charset="0"/>
                          <a:sym typeface="Wingdings" panose="05000000000000000000" pitchFamily="2" charset="2"/>
                        </a:rPr>
                        <a:t></a:t>
                      </a:r>
                      <a:endParaRPr lang="nl-NL" sz="1100" dirty="0">
                        <a:effectLst/>
                        <a:latin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r>
                        <a:rPr lang="nl-NL" sz="1100" dirty="0">
                          <a:effectLst/>
                          <a:latin typeface="Calibri" panose="020F0502020204030204" pitchFamily="34" charset="0"/>
                          <a:cs typeface="Times New Roman" panose="02020603050405020304" pitchFamily="18" charset="0"/>
                        </a:rPr>
                        <a:t>09-05-2018/</a:t>
                      </a:r>
                    </a:p>
                    <a:p>
                      <a:pPr>
                        <a:lnSpc>
                          <a:spcPct val="107000"/>
                        </a:lnSpc>
                      </a:pPr>
                      <a:r>
                        <a:rPr lang="nl-NL" sz="1100" dirty="0">
                          <a:effectLst/>
                          <a:latin typeface="Calibri" panose="020F0502020204030204" pitchFamily="34" charset="0"/>
                          <a:cs typeface="Times New Roman" panose="02020603050405020304" pitchFamily="18" charset="0"/>
                        </a:rPr>
                        <a:t>16-05-2018</a:t>
                      </a:r>
                    </a:p>
                  </a:txBody>
                  <a:tcPr marL="63500" marR="63500" marT="63500" marB="63500"/>
                </a:tc>
                <a:tc>
                  <a:txBody>
                    <a:bodyPr/>
                    <a:lstStyle/>
                    <a:p>
                      <a:pPr>
                        <a:lnSpc>
                          <a:spcPct val="107000"/>
                        </a:lnSpc>
                        <a:spcAft>
                          <a:spcPts val="0"/>
                        </a:spcAft>
                      </a:pPr>
                      <a:r>
                        <a:rPr lang="nl-NL" sz="1200" dirty="0">
                          <a:effectLst/>
                        </a:rPr>
                        <a:t> </a:t>
                      </a:r>
                      <a:r>
                        <a:rPr lang="nl-NL" sz="1100" kern="1200" dirty="0">
                          <a:solidFill>
                            <a:schemeClr val="dk1"/>
                          </a:solidFill>
                          <a:effectLst/>
                          <a:latin typeface="Calibri" panose="020F0502020204030204" pitchFamily="34" charset="0"/>
                          <a:ea typeface="+mn-ea"/>
                          <a:cs typeface="Times New Roman" panose="02020603050405020304" pitchFamily="18" charset="0"/>
                        </a:rPr>
                        <a:t>Vragen gesteld aan docenten en medestudenten</a:t>
                      </a:r>
                    </a:p>
                  </a:txBody>
                  <a:tcPr marL="63500" marR="63500" marT="63500" marB="63500"/>
                </a:tc>
                <a:extLst>
                  <a:ext uri="{0D108BD9-81ED-4DB2-BD59-A6C34878D82A}">
                    <a16:rowId xmlns:a16="http://schemas.microsoft.com/office/drawing/2014/main" xmlns="" val="10002"/>
                  </a:ext>
                </a:extLst>
              </a:tr>
              <a:tr h="649358">
                <a:tc>
                  <a:txBody>
                    <a:bodyPr/>
                    <a:lstStyle/>
                    <a:p>
                      <a:pPr algn="ctr">
                        <a:lnSpc>
                          <a:spcPct val="107000"/>
                        </a:lnSpc>
                        <a:spcAft>
                          <a:spcPts val="0"/>
                        </a:spcAft>
                      </a:pPr>
                      <a:r>
                        <a:rPr lang="nl-NL" sz="900">
                          <a:effectLst/>
                        </a:rPr>
                        <a:t>J2</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r>
                        <a:rPr lang="nl-NL" sz="1100" dirty="0">
                          <a:effectLst/>
                          <a:latin typeface="Calibri" panose="020F0502020204030204" pitchFamily="34" charset="0"/>
                          <a:cs typeface="Times New Roman" panose="02020603050405020304" pitchFamily="18" charset="0"/>
                        </a:rPr>
                        <a:t>09-05-2018</a:t>
                      </a:r>
                    </a:p>
                  </a:txBody>
                  <a:tcPr marL="63500" marR="63500" marT="63500" marB="63500"/>
                </a:tc>
                <a:tc>
                  <a:txBody>
                    <a:bodyPr/>
                    <a:lstStyle/>
                    <a:p>
                      <a:pPr>
                        <a:lnSpc>
                          <a:spcPct val="107000"/>
                        </a:lnSpc>
                        <a:spcAft>
                          <a:spcPts val="0"/>
                        </a:spcAft>
                      </a:pPr>
                      <a:r>
                        <a:rPr lang="nl-NL" sz="1200">
                          <a:effectLst/>
                        </a:rPr>
                        <a:t>Moeite met git</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endParaRPr lang="nl-NL" sz="1100">
                        <a:effectLst/>
                        <a:latin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r>
                        <a:rPr lang="nl-NL" sz="1100" dirty="0">
                          <a:effectLst/>
                          <a:latin typeface="Calibri" panose="020F0502020204030204" pitchFamily="34" charset="0"/>
                          <a:cs typeface="Times New Roman" panose="02020603050405020304" pitchFamily="18" charset="0"/>
                          <a:sym typeface="Wingdings" panose="05000000000000000000" pitchFamily="2" charset="2"/>
                        </a:rPr>
                        <a:t></a:t>
                      </a:r>
                      <a:endParaRPr lang="nl-NL" sz="1100" dirty="0">
                        <a:effectLst/>
                        <a:latin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r>
                        <a:rPr lang="nl-NL" sz="1100" dirty="0">
                          <a:effectLst/>
                          <a:latin typeface="Calibri" panose="020F0502020204030204" pitchFamily="34" charset="0"/>
                          <a:cs typeface="Times New Roman" panose="02020603050405020304" pitchFamily="18" charset="0"/>
                        </a:rPr>
                        <a:t>28-05-2018</a:t>
                      </a:r>
                    </a:p>
                  </a:txBody>
                  <a:tcPr marL="63500" marR="63500" marT="63500" marB="63500"/>
                </a:tc>
                <a:tc>
                  <a:txBody>
                    <a:bodyPr/>
                    <a:lstStyle/>
                    <a:p>
                      <a:pPr>
                        <a:lnSpc>
                          <a:spcPct val="107000"/>
                        </a:lnSpc>
                      </a:pPr>
                      <a:r>
                        <a:rPr lang="nl-NL" sz="1100" dirty="0" err="1">
                          <a:effectLst/>
                          <a:latin typeface="Calibri" panose="020F0502020204030204" pitchFamily="34" charset="0"/>
                          <a:cs typeface="Times New Roman" panose="02020603050405020304" pitchFamily="18" charset="0"/>
                        </a:rPr>
                        <a:t>Tutorials</a:t>
                      </a:r>
                      <a:r>
                        <a:rPr lang="nl-NL" sz="1100" dirty="0">
                          <a:effectLst/>
                          <a:latin typeface="Calibri" panose="020F0502020204030204" pitchFamily="34" charset="0"/>
                          <a:cs typeface="Times New Roman" panose="02020603050405020304" pitchFamily="18" charset="0"/>
                        </a:rPr>
                        <a:t> gevolgd, ondertussen</a:t>
                      </a:r>
                      <a:r>
                        <a:rPr lang="nl-NL" sz="1100" baseline="0" dirty="0">
                          <a:effectLst/>
                          <a:latin typeface="Calibri" panose="020F0502020204030204" pitchFamily="34" charset="0"/>
                          <a:cs typeface="Times New Roman" panose="02020603050405020304" pitchFamily="18" charset="0"/>
                        </a:rPr>
                        <a:t> de verschilende versies opgeslagen op de computer en op </a:t>
                      </a:r>
                      <a:r>
                        <a:rPr lang="nl-NL" sz="1100" baseline="0">
                          <a:effectLst/>
                          <a:latin typeface="Calibri" panose="020F0502020204030204" pitchFamily="34" charset="0"/>
                          <a:cs typeface="Times New Roman" panose="02020603050405020304" pitchFamily="18" charset="0"/>
                        </a:rPr>
                        <a:t>github.</a:t>
                      </a:r>
                      <a:endParaRPr lang="nl-NL" sz="1100" dirty="0">
                        <a:effectLst/>
                        <a:latin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xmlns="" val="10003"/>
                  </a:ext>
                </a:extLst>
              </a:tr>
            </a:tbl>
          </a:graphicData>
        </a:graphic>
      </p:graphicFrame>
      <p:sp>
        <p:nvSpPr>
          <p:cNvPr id="5" name="Rectangle 1"/>
          <p:cNvSpPr>
            <a:spLocks noChangeArrowheads="1"/>
          </p:cNvSpPr>
          <p:nvPr/>
        </p:nvSpPr>
        <p:spPr bwMode="auto">
          <a:xfrm>
            <a:off x="581192" y="2130024"/>
            <a:ext cx="1102961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sz="1200" b="0" i="0" u="none" strike="noStrike" cap="none" normalizeH="0" baseline="0">
                <a:ln>
                  <a:noFill/>
                </a:ln>
                <a:solidFill>
                  <a:srgbClr val="666666"/>
                </a:solidFill>
                <a:effectLst/>
                <a:latin typeface="Arial" panose="020B0604020202020204" pitchFamily="34" charset="0"/>
                <a:ea typeface="Times New Roman" panose="02020603050405020304" pitchFamily="18" charset="0"/>
                <a:cs typeface="Arial" panose="020B0604020202020204" pitchFamily="34" charset="0"/>
              </a:rPr>
              <a:t>Naam: Leila Verbeek</a:t>
            </a:r>
            <a:endParaRPr kumimoji="0" lang="nl-NL"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Kans: 	schaal 1 (klein) t/m 5 (zeer groot)</a:t>
            </a:r>
            <a:endParaRPr kumimoji="0" lang="nl-NL"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Impact: 	schaal 1 (zeer lage) t/m 5 (zeer hoge)</a:t>
            </a:r>
            <a:endParaRPr kumimoji="0" lang="nl-NL"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Risico:	= kans * impact</a:t>
            </a:r>
            <a:endParaRPr kumimoji="0" lang="nl-NL"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a:ln>
                  <a:noFill/>
                </a:ln>
                <a:solidFill>
                  <a:srgbClr val="000000"/>
                </a:solidFill>
                <a:effectLst/>
                <a:latin typeface="Calibri" panose="020F0502020204030204" pitchFamily="34" charset="0"/>
                <a:ea typeface="Times New Roman" panose="02020603050405020304" pitchFamily="18" charset="0"/>
                <a:cs typeface="Segoe UI Emoji" panose="020B0502040204020203" pitchFamily="34" charset="0"/>
              </a:rPr>
              <a:t>😶</a:t>
            </a:r>
            <a:r>
              <a:rPr kumimoji="0" lang="nl-NL"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[status] :) opgelost, :| bezig; :( niet opgelost; N nieuw</a:t>
            </a:r>
            <a:endParaRPr kumimoji="0" lang="nl-N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2115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a:t>Analyseren</a:t>
            </a:r>
            <a:br>
              <a:rPr lang="nl-NL" dirty="0"/>
            </a:br>
            <a:r>
              <a:rPr lang="nl-NL" sz="2400" dirty="0"/>
              <a:t>Kwaliteitseisen eindresultaat						Security</a:t>
            </a:r>
            <a:endParaRPr lang="nl-NL" dirty="0"/>
          </a:p>
        </p:txBody>
      </p:sp>
      <p:sp>
        <p:nvSpPr>
          <p:cNvPr id="3" name="Content Placeholder 2"/>
          <p:cNvSpPr>
            <a:spLocks noGrp="1"/>
          </p:cNvSpPr>
          <p:nvPr>
            <p:ph idx="1"/>
          </p:nvPr>
        </p:nvSpPr>
        <p:spPr/>
        <p:txBody>
          <a:bodyPr/>
          <a:lstStyle/>
          <a:p>
            <a:r>
              <a:rPr lang="nl-NL" dirty="0"/>
              <a:t>Een centrale bank moet zo veilig mogelijk zijn, omdat je er via verschillende plaatsen in kan komen. </a:t>
            </a:r>
          </a:p>
          <a:p>
            <a:r>
              <a:rPr lang="nl-NL" b="1" dirty="0"/>
              <a:t>T</a:t>
            </a:r>
            <a:r>
              <a:rPr lang="nl-NL" dirty="0"/>
              <a:t>ransport </a:t>
            </a:r>
            <a:r>
              <a:rPr lang="nl-NL" b="1" dirty="0"/>
              <a:t>L</a:t>
            </a:r>
            <a:r>
              <a:rPr lang="nl-NL" dirty="0"/>
              <a:t>ayer </a:t>
            </a:r>
            <a:r>
              <a:rPr lang="nl-NL" b="1" dirty="0"/>
              <a:t>S</a:t>
            </a:r>
            <a:r>
              <a:rPr lang="nl-NL" dirty="0"/>
              <a:t>ecurity (TLS) is een encryptie-protocol en de opvolger van SSL. SSL en TLS maken beide gebruik van certificaten, welke niet afhankelijk zijn van welk protocol je gebruikt. De protocollen zijn namelijk bepaald door de server configuratie. </a:t>
            </a:r>
          </a:p>
          <a:p>
            <a:r>
              <a:rPr lang="nl-NL" dirty="0"/>
              <a:t>Het doel van TLS is zorgen dat de server </a:t>
            </a:r>
            <a:r>
              <a:rPr lang="nl-NL" dirty="0" smtClean="0"/>
              <a:t>geauthenticeerd </a:t>
            </a:r>
            <a:r>
              <a:rPr lang="nl-NL" dirty="0"/>
              <a:t>kan worden door middel van een certificaat en de communicatie tussen beide partijen versleutelen, zodat deze niet afgeluisterd kan worden.</a:t>
            </a:r>
          </a:p>
          <a:p>
            <a:r>
              <a:rPr lang="nl-NL" dirty="0"/>
              <a:t>Ook is een firewall erg belangrijk. Dit is een systeem die netwerkbeveiliging verzorgd door het netwerkverkeer te filteren. De firewall heeft ook een anti-virus module, wat nog voor extra beveiliging zorgt.</a:t>
            </a:r>
          </a:p>
        </p:txBody>
      </p:sp>
    </p:spTree>
    <p:extLst>
      <p:ext uri="{BB962C8B-B14F-4D97-AF65-F5344CB8AC3E}">
        <p14:creationId xmlns:p14="http://schemas.microsoft.com/office/powerpoint/2010/main" val="382296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Analyseren</a:t>
            </a:r>
            <a:br>
              <a:rPr lang="nl-NL" dirty="0"/>
            </a:br>
            <a:r>
              <a:rPr lang="nl-NL" sz="2400" dirty="0"/>
              <a:t>Kwaliteitseisen eindresultaat						Overdraagbaarheid</a:t>
            </a:r>
          </a:p>
        </p:txBody>
      </p:sp>
      <p:sp>
        <p:nvSpPr>
          <p:cNvPr id="3" name="Content Placeholder 2"/>
          <p:cNvSpPr>
            <a:spLocks noGrp="1"/>
          </p:cNvSpPr>
          <p:nvPr>
            <p:ph idx="1"/>
          </p:nvPr>
        </p:nvSpPr>
        <p:spPr/>
        <p:txBody>
          <a:bodyPr/>
          <a:lstStyle/>
          <a:p>
            <a:r>
              <a:rPr lang="nl-NL" dirty="0"/>
              <a:t>Om het product overdraagbaar te maken moet er gezorgd worden voor goede documentatie.</a:t>
            </a:r>
          </a:p>
          <a:p>
            <a:r>
              <a:rPr lang="nl-NL" dirty="0"/>
              <a:t>In de documentatie moeten issues, wijzigingen en desnoods een gebruiksaanwijzing staan. Deze moeten duidelijk leesbaar zijn en niet te veel vaktermen bevatten, zodat ook beginners hem makkelijk kunnen lezen.</a:t>
            </a:r>
          </a:p>
          <a:p>
            <a:r>
              <a:rPr lang="nl-NL" dirty="0"/>
              <a:t>Ook de code moet goed leesbaar zijn. Dit kan door middel van zogehete clean code, code die zonder commentaar goed te lezen is, of door commentaar toe te voegen in de code. Ook is het belangrijk om object georiënteerd (OOP) te programmeren. Door OOP te programmeren blijft de code goed leesbaar en is het bij wijze van in categoriëen opgedeelt.</a:t>
            </a:r>
          </a:p>
        </p:txBody>
      </p:sp>
    </p:spTree>
    <p:extLst>
      <p:ext uri="{BB962C8B-B14F-4D97-AF65-F5344CB8AC3E}">
        <p14:creationId xmlns:p14="http://schemas.microsoft.com/office/powerpoint/2010/main" val="264817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Analyseren</a:t>
            </a:r>
            <a:br>
              <a:rPr lang="nl-NL" dirty="0"/>
            </a:br>
            <a:r>
              <a:rPr lang="nl-NL" sz="2400" dirty="0"/>
              <a:t>Kwaliteitseisen gebruik eindresultaat			bruikbaarheid</a:t>
            </a:r>
          </a:p>
        </p:txBody>
      </p:sp>
      <p:sp>
        <p:nvSpPr>
          <p:cNvPr id="3" name="Content Placeholder 2"/>
          <p:cNvSpPr>
            <a:spLocks noGrp="1"/>
          </p:cNvSpPr>
          <p:nvPr>
            <p:ph idx="1"/>
          </p:nvPr>
        </p:nvSpPr>
        <p:spPr/>
        <p:txBody>
          <a:bodyPr/>
          <a:lstStyle/>
          <a:p>
            <a:r>
              <a:rPr lang="nl-NL" dirty="0"/>
              <a:t>Het systeem moet bruikbaar zijn voor de gebruiker.</a:t>
            </a:r>
          </a:p>
          <a:p>
            <a:r>
              <a:rPr lang="nl-NL" dirty="0"/>
              <a:t>Dit kan je realiseren door het systeem makkelijk te maken voor de eindgebruiker. Om hier achter te komen kun je een aantal gebruikers het systeem laten testen, omdat je als programmeur al snel vindt dat iets duidelijk is, wat buitenstaanders misschien niet vinden.</a:t>
            </a:r>
          </a:p>
          <a:p>
            <a:r>
              <a:rPr lang="nl-NL" dirty="0"/>
              <a:t>Ook moet je er voor zorgen dat er niet te veel moeilijke vaktermen gebruikt worden.</a:t>
            </a:r>
          </a:p>
          <a:p>
            <a:endParaRPr lang="nl-NL" dirty="0"/>
          </a:p>
        </p:txBody>
      </p:sp>
    </p:spTree>
    <p:extLst>
      <p:ext uri="{BB962C8B-B14F-4D97-AF65-F5344CB8AC3E}">
        <p14:creationId xmlns:p14="http://schemas.microsoft.com/office/powerpoint/2010/main" val="49208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a:t>Analyseren</a:t>
            </a:r>
            <a:br>
              <a:rPr lang="nl-NL" dirty="0"/>
            </a:br>
            <a:r>
              <a:rPr lang="nl-NL" sz="2400" dirty="0"/>
              <a:t>Kwaliteitseisen gebruik eindresultaat			Effectiviteit</a:t>
            </a:r>
          </a:p>
        </p:txBody>
      </p:sp>
      <p:sp>
        <p:nvSpPr>
          <p:cNvPr id="3" name="Content Placeholder 2"/>
          <p:cNvSpPr>
            <a:spLocks noGrp="1"/>
          </p:cNvSpPr>
          <p:nvPr>
            <p:ph idx="1"/>
          </p:nvPr>
        </p:nvSpPr>
        <p:spPr/>
        <p:txBody>
          <a:bodyPr/>
          <a:lstStyle/>
          <a:p>
            <a:r>
              <a:rPr lang="nl-NL" dirty="0"/>
              <a:t>Het syteem moet effectief zijn, in dat het de gestelde doelen moet bereiken.</a:t>
            </a:r>
          </a:p>
          <a:p>
            <a:r>
              <a:rPr lang="nl-NL" dirty="0"/>
              <a:t>Om dit voor elkaar te krijgen moeten de eisen en het process goed bewaakt worden. Het is al snel mogelijk dat je iets over het hoofd ziet.</a:t>
            </a:r>
          </a:p>
          <a:p>
            <a:r>
              <a:rPr lang="nl-NL" dirty="0"/>
              <a:t>Dit kun je bereiken door in stappen te werken en te monitoren wat je allemaal al bereikt hebt.</a:t>
            </a:r>
          </a:p>
        </p:txBody>
      </p:sp>
    </p:spTree>
    <p:extLst>
      <p:ext uri="{BB962C8B-B14F-4D97-AF65-F5344CB8AC3E}">
        <p14:creationId xmlns:p14="http://schemas.microsoft.com/office/powerpoint/2010/main" val="3707029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Analyseren</a:t>
            </a:r>
            <a:br>
              <a:rPr lang="nl-NL" dirty="0"/>
            </a:br>
            <a:r>
              <a:rPr lang="nl-NL" sz="2400" dirty="0"/>
              <a:t>Functionele eisen</a:t>
            </a:r>
            <a:endParaRPr lang="nl-NL" dirty="0"/>
          </a:p>
        </p:txBody>
      </p:sp>
      <p:sp>
        <p:nvSpPr>
          <p:cNvPr id="3" name="Content Placeholder 2"/>
          <p:cNvSpPr>
            <a:spLocks noGrp="1"/>
          </p:cNvSpPr>
          <p:nvPr>
            <p:ph idx="1"/>
          </p:nvPr>
        </p:nvSpPr>
        <p:spPr/>
        <p:txBody>
          <a:bodyPr>
            <a:normAutofit fontScale="92500" lnSpcReduction="10000"/>
          </a:bodyPr>
          <a:lstStyle/>
          <a:p>
            <a:pPr fontAlgn="base"/>
            <a:r>
              <a:rPr lang="nl-NL" dirty="0"/>
              <a:t>De geldautomaat moet  biljetten van tenminste vier verschillende waarden uit kunnen geven.</a:t>
            </a:r>
          </a:p>
          <a:p>
            <a:pPr fontAlgn="base"/>
            <a:r>
              <a:rPr lang="nl-NL" dirty="0"/>
              <a:t>De gebruiker kan niet, zonder een pin-opdracht te geven, geld uit de automaat halen.</a:t>
            </a:r>
          </a:p>
          <a:p>
            <a:pPr fontAlgn="base"/>
            <a:r>
              <a:rPr lang="nl-NL" dirty="0"/>
              <a:t>De geldautomaat geeft altijd het juiste bedrag.</a:t>
            </a:r>
          </a:p>
          <a:p>
            <a:pPr fontAlgn="base"/>
            <a:r>
              <a:rPr lang="nl-NL" dirty="0"/>
              <a:t>De geldautomaat geeft alleen geld als het saldo toereikend is.</a:t>
            </a:r>
          </a:p>
          <a:p>
            <a:pPr fontAlgn="base"/>
            <a:r>
              <a:rPr lang="nl-NL" dirty="0"/>
              <a:t>De gebruiker kan zelf selecteren welke biljetten hij/zij wil ontvangen.</a:t>
            </a:r>
          </a:p>
          <a:p>
            <a:pPr fontAlgn="base"/>
            <a:r>
              <a:rPr lang="nl-NL" dirty="0"/>
              <a:t>De gebruiker kan geen biljetten kiezen die niet aanwezig zijn in de geldautomaat.</a:t>
            </a:r>
          </a:p>
          <a:p>
            <a:pPr fontAlgn="base"/>
            <a:r>
              <a:rPr lang="nl-NL" dirty="0"/>
              <a:t>De geldautomaat is robuust (kan zelfstandig staan en valt niet om/uit elkaar tijdens gebruik).</a:t>
            </a:r>
          </a:p>
          <a:p>
            <a:pPr fontAlgn="base"/>
            <a:r>
              <a:rPr lang="nl-NL" dirty="0"/>
              <a:t>De biljetten in de geldautomaat mogen maximaal de dikte van een speelkaart hebben.</a:t>
            </a:r>
          </a:p>
          <a:p>
            <a:pPr fontAlgn="base"/>
            <a:r>
              <a:rPr lang="nl-NL" dirty="0"/>
              <a:t>Na het pinnen wordt er een bon geprint met een bonprinter. Op deze bon staat in ieder geval hoeveel geld er is opgenomen en bij welke (lokale of individuele) bank dit is gebeurd.</a:t>
            </a:r>
          </a:p>
        </p:txBody>
      </p:sp>
    </p:spTree>
    <p:extLst>
      <p:ext uri="{BB962C8B-B14F-4D97-AF65-F5344CB8AC3E}">
        <p14:creationId xmlns:p14="http://schemas.microsoft.com/office/powerpoint/2010/main" val="90036822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Template>
  <TotalTime>284</TotalTime>
  <Words>921</Words>
  <Application>Microsoft Office PowerPoint</Application>
  <PresentationFormat>Widescreen</PresentationFormat>
  <Paragraphs>182</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Gill Sans MT</vt:lpstr>
      <vt:lpstr>Segoe UI Emoji</vt:lpstr>
      <vt:lpstr>Times New Roman</vt:lpstr>
      <vt:lpstr>Wingdings</vt:lpstr>
      <vt:lpstr>Wingdings 2</vt:lpstr>
      <vt:lpstr>Dividend</vt:lpstr>
      <vt:lpstr>Centrale bank</vt:lpstr>
      <vt:lpstr>Inhoud</vt:lpstr>
      <vt:lpstr>Beheren risicolog</vt:lpstr>
      <vt:lpstr>Beheren Issue tracking log</vt:lpstr>
      <vt:lpstr>Analyseren Kwaliteitseisen eindresultaat      Security</vt:lpstr>
      <vt:lpstr>Analyseren Kwaliteitseisen eindresultaat      Overdraagbaarheid</vt:lpstr>
      <vt:lpstr>Analyseren Kwaliteitseisen gebruik eindresultaat   bruikbaarheid</vt:lpstr>
      <vt:lpstr>Analyseren Kwaliteitseisen gebruik eindresultaat   Effectiviteit</vt:lpstr>
      <vt:lpstr>Analyseren Functionele eisen</vt:lpstr>
      <vt:lpstr>Analyseren Niet-Functionele eisen</vt:lpstr>
      <vt:lpstr>Adviseren Doel</vt:lpstr>
      <vt:lpstr>Adviseren Advies</vt:lpstr>
      <vt:lpstr>Ontwerpen Netwerkdiagram</vt:lpstr>
      <vt:lpstr>Ontwerpen Dataflow diagram</vt:lpstr>
      <vt:lpstr>Bronnen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Centrale bank</dc:title>
  <dc:creator>wolly1477</dc:creator>
  <cp:lastModifiedBy>wolly1477</cp:lastModifiedBy>
  <cp:revision>40</cp:revision>
  <dcterms:created xsi:type="dcterms:W3CDTF">2018-05-27T14:35:26Z</dcterms:created>
  <dcterms:modified xsi:type="dcterms:W3CDTF">2018-05-29T22:34:07Z</dcterms:modified>
</cp:coreProperties>
</file>