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67" r:id="rId5"/>
    <p:sldId id="273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9" r:id="rId16"/>
    <p:sldId id="268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5D3D"/>
    <a:srgbClr val="4B8724"/>
    <a:srgbClr val="FFF5D1"/>
    <a:srgbClr val="408016"/>
    <a:srgbClr val="C6E6E0"/>
    <a:srgbClr val="9FD5BE"/>
    <a:srgbClr val="EADFBC"/>
    <a:srgbClr val="D3C487"/>
    <a:srgbClr val="3C4155"/>
    <a:srgbClr val="D4C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30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10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91AA4E-B05B-AA50-7FE0-674AD20CA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BAA952-1FD8-0A5D-0705-F6CD3ED38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8962E6-F6ED-0349-CAD2-B781100A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0E99-8C92-4DAE-9E84-BFF3A17E8517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A3DFE2-DC7E-9D5A-273E-DE619087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9B8E8A-66C4-B179-7A8F-CF12C6FD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3D64-4E94-4E04-A357-EDE87E8A236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3" name="圖片 12" descr="一張含有 文字, 夜空 的圖片&#10;&#10;自動產生的描述">
            <a:extLst>
              <a:ext uri="{FF2B5EF4-FFF2-40B4-BE49-F238E27FC236}">
                <a16:creationId xmlns:a16="http://schemas.microsoft.com/office/drawing/2014/main" id="{A452DFC6-95D0-0350-6024-9215C04A31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69" b="17128"/>
          <a:stretch/>
        </p:blipFill>
        <p:spPr>
          <a:xfrm>
            <a:off x="3714749" y="3602039"/>
            <a:ext cx="8477251" cy="3682758"/>
          </a:xfrm>
          <a:prstGeom prst="rect">
            <a:avLst/>
          </a:prstGeom>
        </p:spPr>
      </p:pic>
      <p:pic>
        <p:nvPicPr>
          <p:cNvPr id="14" name="圖片 13" descr="一張含有 文字 的圖片&#10;&#10;自動產生的描述">
            <a:extLst>
              <a:ext uri="{FF2B5EF4-FFF2-40B4-BE49-F238E27FC236}">
                <a16:creationId xmlns:a16="http://schemas.microsoft.com/office/drawing/2014/main" id="{632D355F-FDE6-4B25-1242-FFF0206FC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72" b="19801"/>
          <a:stretch/>
        </p:blipFill>
        <p:spPr>
          <a:xfrm flipH="1">
            <a:off x="3543298" y="3720859"/>
            <a:ext cx="5648325" cy="3563937"/>
          </a:xfrm>
          <a:prstGeom prst="rect">
            <a:avLst/>
          </a:prstGeom>
        </p:spPr>
      </p:pic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88A99AF7-F7ED-91A7-AAF6-A07BA86376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41" b="52156"/>
          <a:stretch/>
        </p:blipFill>
        <p:spPr>
          <a:xfrm>
            <a:off x="-473869" y="4876559"/>
            <a:ext cx="1628773" cy="2126143"/>
          </a:xfrm>
          <a:prstGeom prst="rect">
            <a:avLst/>
          </a:prstGeom>
        </p:spPr>
      </p:pic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78B22DE7-A5F7-719A-2103-019A5F693C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908"/>
                    </a14:imgEffect>
                    <a14:imgEffect>
                      <a14:saturation sat="26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661" t="28012" r="12324" b="18261"/>
          <a:stretch/>
        </p:blipFill>
        <p:spPr>
          <a:xfrm>
            <a:off x="704849" y="4897196"/>
            <a:ext cx="3171825" cy="2387600"/>
          </a:xfrm>
          <a:prstGeom prst="rect">
            <a:avLst/>
          </a:prstGeom>
        </p:spPr>
      </p:pic>
      <p:pic>
        <p:nvPicPr>
          <p:cNvPr id="16" name="圖片 15" descr="一張含有 文字, 夜空 的圖片&#10;&#10;自動產生的描述">
            <a:extLst>
              <a:ext uri="{FF2B5EF4-FFF2-40B4-BE49-F238E27FC236}">
                <a16:creationId xmlns:a16="http://schemas.microsoft.com/office/drawing/2014/main" id="{492679EB-45D2-DDAF-88F5-40317E251C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77" r="27109"/>
          <a:stretch/>
        </p:blipFill>
        <p:spPr>
          <a:xfrm>
            <a:off x="-23815" y="3869048"/>
            <a:ext cx="1147765" cy="4443895"/>
          </a:xfrm>
          <a:prstGeom prst="rect">
            <a:avLst/>
          </a:prstGeom>
        </p:spPr>
      </p:pic>
      <p:pic>
        <p:nvPicPr>
          <p:cNvPr id="17" name="圖片 16" descr="一張含有 文字 的圖片&#10;&#10;自動產生的描述">
            <a:extLst>
              <a:ext uri="{FF2B5EF4-FFF2-40B4-BE49-F238E27FC236}">
                <a16:creationId xmlns:a16="http://schemas.microsoft.com/office/drawing/2014/main" id="{AA7242CD-9275-7F59-50AC-1AE9F49B50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6" r="42070" b="52156"/>
          <a:stretch/>
        </p:blipFill>
        <p:spPr>
          <a:xfrm>
            <a:off x="11029949" y="4578180"/>
            <a:ext cx="1352551" cy="212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0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B7C17-14B3-74AD-86F9-2EABC878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B8978B-C060-016E-5E28-DF9BE0CD2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E029CC-B98D-6602-9F56-5AC75FE6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0E99-8C92-4DAE-9E84-BFF3A17E8517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6993ED-20A9-7C10-EE32-E8FD1B2A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B2FFB2-045D-E5EE-280D-B1253BB5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3D64-4E94-4E04-A357-EDE87E8A236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24C9C7A0-9935-5A6E-1630-8D11753E73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984115" y="-1562100"/>
            <a:ext cx="15147665" cy="616262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EF0846E-0714-5AB7-B9B4-8D04896046EB}"/>
              </a:ext>
            </a:extLst>
          </p:cNvPr>
          <p:cNvSpPr/>
          <p:nvPr userDrawn="1"/>
        </p:nvSpPr>
        <p:spPr>
          <a:xfrm>
            <a:off x="10430359" y="0"/>
            <a:ext cx="1761641" cy="1627322"/>
          </a:xfrm>
          <a:prstGeom prst="rect">
            <a:avLst/>
          </a:prstGeom>
          <a:solidFill>
            <a:srgbClr val="2D5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22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1FAF5FC-1B96-8226-8130-D4A3391FA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FAA4E0-130B-71F4-2FBE-6A3CC3E14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93B5FA-C246-C6AF-71A6-4ED98398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0E99-8C92-4DAE-9E84-BFF3A17E8517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76CFC0-81B1-EB0F-1BD5-457B261F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C8A070-070E-0569-6FB3-6F8063D6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3D64-4E94-4E04-A357-EDE87E8A236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F12B878B-EE5A-97AA-675B-A00A8B3AAA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984115" y="-1562100"/>
            <a:ext cx="15147665" cy="616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2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799AB0-0137-0CE2-17A1-4417B475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9080D-B784-2314-711E-8D3C47B9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2581B2-DB16-EA65-A0D7-F76E63BE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0E99-8C92-4DAE-9E84-BFF3A17E8517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788D74-0367-E69B-3D82-A2E30457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CA50C9-F956-7386-9F05-9F30B542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3D64-4E94-4E04-A357-EDE87E8A236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5" name="圖片 14" descr="一張含有 文字 的圖片&#10;&#10;自動產生的描述">
            <a:extLst>
              <a:ext uri="{FF2B5EF4-FFF2-40B4-BE49-F238E27FC236}">
                <a16:creationId xmlns:a16="http://schemas.microsoft.com/office/drawing/2014/main" id="{EA724563-43E0-6918-76AE-2248072642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984115" y="-1562100"/>
            <a:ext cx="15147665" cy="616262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5428F56-9A5D-ED8F-DDEB-2999B4901A62}"/>
              </a:ext>
            </a:extLst>
          </p:cNvPr>
          <p:cNvSpPr/>
          <p:nvPr userDrawn="1"/>
        </p:nvSpPr>
        <p:spPr>
          <a:xfrm>
            <a:off x="10430359" y="0"/>
            <a:ext cx="1761641" cy="1627322"/>
          </a:xfrm>
          <a:prstGeom prst="rect">
            <a:avLst/>
          </a:prstGeom>
          <a:solidFill>
            <a:srgbClr val="2D5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18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F7345-891D-7B50-9B38-E59C52E6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55BF2B-A4DF-D665-8CF8-383C75C37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4C05B4-851C-29A9-E557-F84CC2E4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0E99-8C92-4DAE-9E84-BFF3A17E8517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C7DF2D-A51C-EA51-A8A7-08B79532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FC4F88-DA8C-0296-75D6-E55FF25F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3D64-4E94-4E04-A357-EDE87E8A236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1E96C79E-1C60-0A60-8C49-4A548A018A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984115" y="-1562100"/>
            <a:ext cx="15147665" cy="616262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90688AD-3815-147E-8FA6-8F8CECC19864}"/>
              </a:ext>
            </a:extLst>
          </p:cNvPr>
          <p:cNvSpPr/>
          <p:nvPr userDrawn="1"/>
        </p:nvSpPr>
        <p:spPr>
          <a:xfrm>
            <a:off x="10430359" y="0"/>
            <a:ext cx="1761641" cy="1627322"/>
          </a:xfrm>
          <a:prstGeom prst="rect">
            <a:avLst/>
          </a:prstGeom>
          <a:solidFill>
            <a:srgbClr val="2D5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81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BAED93-41C5-B184-E32B-CE2BFDD5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AEFB3D-1EF3-0FEC-4ABF-4F3CF9281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7A6103-F89F-8BCC-73F9-8546EB1EF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5CBEDE-2354-90F0-8D8A-F22561BE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0E99-8C92-4DAE-9E84-BFF3A17E8517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485A9B-961E-ABE5-2ACF-767550CD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A48365-36FA-0671-20FF-725E6F65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3D64-4E94-4E04-A357-EDE87E8A236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08621BA0-144F-ABAC-0589-D760F53359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984115" y="-1562100"/>
            <a:ext cx="15147665" cy="616262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D0D83B8-0573-FBCB-277A-ED89CC3F9357}"/>
              </a:ext>
            </a:extLst>
          </p:cNvPr>
          <p:cNvSpPr/>
          <p:nvPr userDrawn="1"/>
        </p:nvSpPr>
        <p:spPr>
          <a:xfrm>
            <a:off x="10430359" y="0"/>
            <a:ext cx="1761641" cy="1627322"/>
          </a:xfrm>
          <a:prstGeom prst="rect">
            <a:avLst/>
          </a:prstGeom>
          <a:solidFill>
            <a:srgbClr val="2D5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84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CB48F-2778-1058-33D7-93CD4032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9C2C10-ACEE-0862-A24A-6672AFA55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075EAE-0B8A-728A-2212-676C126E3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9D9DD32-B999-E31D-10FC-125FAFB8E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D516B4D-1FCC-6C3B-50E0-74A4DF2A4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EC8C18-190D-CE01-7FDA-703CC1CC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0E99-8C92-4DAE-9E84-BFF3A17E8517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63F545-375E-0E44-CE05-11E47234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8CE98B-3099-6420-2FA7-907FC4FB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3D64-4E94-4E04-A357-EDE87E8A236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63C84F9C-5DFE-72F4-DACA-D7EF9CD89F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984115" y="-1562100"/>
            <a:ext cx="15147665" cy="616262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3C8A0F9-1B5A-041E-91CE-C0CC044565B0}"/>
              </a:ext>
            </a:extLst>
          </p:cNvPr>
          <p:cNvSpPr/>
          <p:nvPr userDrawn="1"/>
        </p:nvSpPr>
        <p:spPr>
          <a:xfrm>
            <a:off x="10430359" y="0"/>
            <a:ext cx="1761641" cy="1627322"/>
          </a:xfrm>
          <a:prstGeom prst="rect">
            <a:avLst/>
          </a:prstGeom>
          <a:solidFill>
            <a:srgbClr val="2D5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83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35CBB-C5B7-9EB3-8B8F-C0083A82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58B366D-75CC-0416-473A-5706DC82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0E99-8C92-4DAE-9E84-BFF3A17E8517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B4E27C-9EAF-33E5-F61F-76EF18B6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229F5A-B2DE-D8A8-E4EA-79E418BF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3D64-4E94-4E04-A357-EDE87E8A236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EA8A31D1-E7A8-5E1A-DF49-4846923209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984115" y="-1562100"/>
            <a:ext cx="15147665" cy="616262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1A1F981-72FA-1FA4-176F-ED34E1067E20}"/>
              </a:ext>
            </a:extLst>
          </p:cNvPr>
          <p:cNvSpPr/>
          <p:nvPr userDrawn="1"/>
        </p:nvSpPr>
        <p:spPr>
          <a:xfrm>
            <a:off x="10430359" y="0"/>
            <a:ext cx="1761641" cy="1627322"/>
          </a:xfrm>
          <a:prstGeom prst="rect">
            <a:avLst/>
          </a:prstGeom>
          <a:solidFill>
            <a:srgbClr val="2D5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08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4E95C7-EE66-ED22-B071-0AE731B6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0E99-8C92-4DAE-9E84-BFF3A17E8517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C4C0AB4-5938-316A-3FCB-E61F2E39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721B1F-3DAF-AEF8-EBB7-650449DE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3D64-4E94-4E04-A357-EDE87E8A236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3AF973C1-00CC-3324-6E29-A03361B62B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984115" y="-1562100"/>
            <a:ext cx="15147665" cy="616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3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6D9D5-DBEA-B67C-665D-CA272398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A10E29-3E54-D494-1D0F-C0ECE6613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5381FC-9792-E5C2-5809-AB513CB46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B98F56-B7AC-22DA-8030-5D6733C4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0E99-8C92-4DAE-9E84-BFF3A17E8517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41EB00-6FBE-5E68-F7FD-C2B842C4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10D47B-51FF-95CE-6E46-3DCFFF3E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3D64-4E94-4E04-A357-EDE87E8A236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FCE11867-2E3A-BF2B-DB86-26AC4330E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984115" y="-1562100"/>
            <a:ext cx="15147665" cy="616262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133315E-EE78-3014-AB26-4FA1A09C3A41}"/>
              </a:ext>
            </a:extLst>
          </p:cNvPr>
          <p:cNvSpPr/>
          <p:nvPr userDrawn="1"/>
        </p:nvSpPr>
        <p:spPr>
          <a:xfrm>
            <a:off x="10430359" y="0"/>
            <a:ext cx="1761641" cy="1627322"/>
          </a:xfrm>
          <a:prstGeom prst="rect">
            <a:avLst/>
          </a:prstGeom>
          <a:solidFill>
            <a:srgbClr val="2D5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55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234D0-64BA-B0DF-6041-0AD75F8A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7785281-C3E5-9876-AC8F-53ED3D669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304C02-5817-5ED8-26C3-F9684D748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3FE73E-AD59-5AE9-FE02-F2B212BC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0E99-8C92-4DAE-9E84-BFF3A17E8517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31D3EC-F244-37D0-058E-1EA53CE7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B87FC5-A527-5A84-1EC6-2498861E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F3D64-4E94-4E04-A357-EDE87E8A236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7AF018E6-DA48-E3F5-0FA8-052B6B960A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984115" y="-1562100"/>
            <a:ext cx="15147665" cy="616262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0C5EE33-824C-02C8-554E-54D8E973327F}"/>
              </a:ext>
            </a:extLst>
          </p:cNvPr>
          <p:cNvSpPr/>
          <p:nvPr userDrawn="1"/>
        </p:nvSpPr>
        <p:spPr>
          <a:xfrm>
            <a:off x="10430359" y="0"/>
            <a:ext cx="1761641" cy="1627322"/>
          </a:xfrm>
          <a:prstGeom prst="rect">
            <a:avLst/>
          </a:prstGeom>
          <a:solidFill>
            <a:srgbClr val="2D5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6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EB3B391-D7BA-777C-72E5-54B7980E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61B9BC-65FD-65CA-B762-898821A0C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A92C73-C8C9-A609-225E-C0D3E3177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C0E99-8C92-4DAE-9E84-BFF3A17E8517}" type="datetimeFigureOut">
              <a:rPr lang="zh-TW" altLang="en-US" smtClean="0"/>
              <a:t>2022/7/20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E20DF-5351-14A8-89AD-0D500D6D7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61C5EB-24C8-6CD2-84D7-650DDBB73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F3D64-4E94-4E04-A357-EDE87E8A2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16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07/relationships/hdphoto" Target="../media/hdphoto5.wdp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microsoft.com/office/2007/relationships/hdphoto" Target="../media/hdphoto8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hdphoto" Target="../media/hdphoto4.wdp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754923" y="1705708"/>
            <a:ext cx="6682154" cy="3446585"/>
          </a:xfrm>
          <a:prstGeom prst="roundRect">
            <a:avLst/>
          </a:prstGeom>
          <a:solidFill>
            <a:srgbClr val="4B872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5D250E1-F614-4198-2E60-D3BBE842A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6050" y="1943099"/>
            <a:ext cx="7296150" cy="1312863"/>
          </a:xfrm>
        </p:spPr>
        <p:txBody>
          <a:bodyPr>
            <a:normAutofit/>
          </a:bodyPr>
          <a:lstStyle/>
          <a:p>
            <a:r>
              <a:rPr lang="zh-TW" altLang="en-US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Fira Code" pitchFamily="1" charset="0"/>
              </a:rPr>
              <a:t>前端專題初期報告</a:t>
            </a:r>
            <a:r>
              <a:rPr lang="zh-TW" altLang="en-US" b="0" dirty="0">
                <a:solidFill>
                  <a:srgbClr val="011502"/>
                </a:solidFill>
                <a:effectLst/>
                <a:latin typeface="Fira Code" pitchFamily="1" charset="0"/>
              </a:rPr>
              <a:t> 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8337EE-74A2-66C0-744C-54060220C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50" y="3375028"/>
            <a:ext cx="3238500" cy="110172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TW" altLang="en-US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Fira Code" pitchFamily="1" charset="0"/>
              </a:rPr>
              <a:t>主題：清真旅遊</a:t>
            </a:r>
            <a:br>
              <a:rPr lang="zh-TW" altLang="en-US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Fira Code" pitchFamily="1" charset="0"/>
              </a:rPr>
            </a:br>
            <a:r>
              <a:rPr lang="zh-TW" altLang="en-US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Fira Code" pitchFamily="1" charset="0"/>
              </a:rPr>
              <a:t>報告者：</a:t>
            </a:r>
            <a:r>
              <a:rPr lang="en-US" altLang="zh-TW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Fira Code" pitchFamily="1" charset="0"/>
              </a:rPr>
              <a:t>10</a:t>
            </a:r>
            <a:r>
              <a:rPr lang="zh-TW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" pitchFamily="1" charset="0"/>
              </a:rPr>
              <a:t>盧真莉</a:t>
            </a:r>
            <a:endParaRPr lang="zh-TW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https://cdn-icons-png.flaticon.com/512/921/9211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1870364" y="424416"/>
            <a:ext cx="1870364" cy="187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cons-png.flaticon.com/512/4336/43367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347134"/>
            <a:ext cx="1878013" cy="187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49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62DBD9D-DF5F-161D-4569-A107EFC8CCE7}"/>
              </a:ext>
            </a:extLst>
          </p:cNvPr>
          <p:cNvSpPr txBox="1">
            <a:spLocks/>
          </p:cNvSpPr>
          <p:nvPr/>
        </p:nvSpPr>
        <p:spPr>
          <a:xfrm>
            <a:off x="10540656" y="252663"/>
            <a:ext cx="1541045" cy="107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schemeClr val="bg1"/>
                </a:solidFill>
              </a:rPr>
              <a:t>會員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後台</a:t>
            </a:r>
            <a:endParaRPr lang="en-US" altLang="zh-TW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TW" altLang="en-US" sz="2800" b="1" dirty="0" smtClean="0">
                <a:solidFill>
                  <a:schemeClr val="bg1"/>
                </a:solidFill>
              </a:rPr>
              <a:t>配置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ADAE850-E16C-77A6-5412-1E140E391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350" y="2649487"/>
            <a:ext cx="5611351" cy="420851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69EBC054-DF7A-E05A-43D1-6D72C018B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4" y="0"/>
            <a:ext cx="5921241" cy="6858000"/>
          </a:xfrm>
          <a:prstGeom prst="rect">
            <a:avLst/>
          </a:prstGeom>
        </p:spPr>
      </p:pic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E5978C05-AAEA-4FAB-AD68-8D87BEA1D563}"/>
              </a:ext>
            </a:extLst>
          </p:cNvPr>
          <p:cNvSpPr/>
          <p:nvPr/>
        </p:nvSpPr>
        <p:spPr>
          <a:xfrm>
            <a:off x="6470350" y="504776"/>
            <a:ext cx="1541045" cy="5715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購物車</a:t>
            </a:r>
            <a:endParaRPr lang="en-US" altLang="zh-TW" sz="2000" b="1" dirty="0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225968CE-FCD9-8B32-6D51-1239B672F1FF}"/>
              </a:ext>
            </a:extLst>
          </p:cNvPr>
          <p:cNvSpPr/>
          <p:nvPr/>
        </p:nvSpPr>
        <p:spPr>
          <a:xfrm>
            <a:off x="10466584" y="1917900"/>
            <a:ext cx="1541045" cy="5715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會員資料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30519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F6F75C87-001F-54E8-F6F8-F4F865C93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92" y="0"/>
            <a:ext cx="5191143" cy="5201283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77E95C02-A6E1-9AA8-5F91-B9499F50F423}"/>
              </a:ext>
            </a:extLst>
          </p:cNvPr>
          <p:cNvSpPr txBox="1">
            <a:spLocks/>
          </p:cNvSpPr>
          <p:nvPr/>
        </p:nvSpPr>
        <p:spPr>
          <a:xfrm>
            <a:off x="10540656" y="252663"/>
            <a:ext cx="1541045" cy="107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schemeClr val="bg1"/>
                </a:solidFill>
              </a:rPr>
              <a:t>會員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後台</a:t>
            </a:r>
            <a:endParaRPr lang="en-US" altLang="zh-TW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TW" altLang="en-US" sz="2800" b="1" dirty="0" smtClean="0">
                <a:solidFill>
                  <a:schemeClr val="bg1"/>
                </a:solidFill>
              </a:rPr>
              <a:t>配置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5FC96E-5141-DB94-4B44-CAA734669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6717"/>
            <a:ext cx="5191144" cy="520128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FEEC1AFF-A5E7-4C2A-C0BD-836CD2267E41}"/>
              </a:ext>
            </a:extLst>
          </p:cNvPr>
          <p:cNvSpPr/>
          <p:nvPr/>
        </p:nvSpPr>
        <p:spPr>
          <a:xfrm>
            <a:off x="1767565" y="1027906"/>
            <a:ext cx="1541045" cy="5715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訂單進度</a:t>
            </a:r>
            <a:endParaRPr lang="en-US" altLang="zh-TW" sz="2000" b="1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D9C95A7-E622-C416-2610-10907425B7EB}"/>
              </a:ext>
            </a:extLst>
          </p:cNvPr>
          <p:cNvSpPr/>
          <p:nvPr/>
        </p:nvSpPr>
        <p:spPr>
          <a:xfrm>
            <a:off x="7177765" y="5280658"/>
            <a:ext cx="1541045" cy="5715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歷史訂單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45972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66A4B49-1442-A511-85F6-E6B7B97C4CD4}"/>
              </a:ext>
            </a:extLst>
          </p:cNvPr>
          <p:cNvSpPr txBox="1">
            <a:spLocks/>
          </p:cNvSpPr>
          <p:nvPr/>
        </p:nvSpPr>
        <p:spPr>
          <a:xfrm>
            <a:off x="10540656" y="252663"/>
            <a:ext cx="1541045" cy="107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schemeClr val="bg1"/>
                </a:solidFill>
              </a:rPr>
              <a:t>管理員後台</a:t>
            </a:r>
            <a:endParaRPr lang="en-US" altLang="zh-TW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TW" altLang="en-US" sz="3300" b="1" dirty="0" smtClean="0">
                <a:solidFill>
                  <a:schemeClr val="bg1"/>
                </a:solidFill>
              </a:rPr>
              <a:t>配置</a:t>
            </a:r>
            <a:endParaRPr lang="zh-TW" altLang="en-US" sz="3300" b="1" dirty="0">
              <a:solidFill>
                <a:schemeClr val="bg1"/>
              </a:solidFill>
            </a:endParaRPr>
          </a:p>
        </p:txBody>
      </p:sp>
      <p:pic>
        <p:nvPicPr>
          <p:cNvPr id="10" name="圖片 9" descr="一張含有 桌 的圖片&#10;&#10;自動產生的描述">
            <a:extLst>
              <a:ext uri="{FF2B5EF4-FFF2-40B4-BE49-F238E27FC236}">
                <a16:creationId xmlns:a16="http://schemas.microsoft.com/office/drawing/2014/main" id="{31BC7792-E08A-B859-63F9-EF74F9C6D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" y="0"/>
            <a:ext cx="9144000" cy="6858000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94C862B-1FD6-A29A-A81B-FFD7199EE568}"/>
              </a:ext>
            </a:extLst>
          </p:cNvPr>
          <p:cNvSpPr/>
          <p:nvPr/>
        </p:nvSpPr>
        <p:spPr>
          <a:xfrm>
            <a:off x="10540656" y="1879600"/>
            <a:ext cx="1541045" cy="5715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會員管理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140917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6C96E-58F4-4401-CDAD-F6D3A744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C4ED1A-3251-6F78-32DA-D238B3E4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D0E823F7-FA01-733B-5402-071DF5DE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00" y="0"/>
            <a:ext cx="9144000" cy="6858000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0A6E75FF-0A8B-C3D9-008A-E140DD26FEB1}"/>
              </a:ext>
            </a:extLst>
          </p:cNvPr>
          <p:cNvSpPr txBox="1">
            <a:spLocks/>
          </p:cNvSpPr>
          <p:nvPr/>
        </p:nvSpPr>
        <p:spPr>
          <a:xfrm>
            <a:off x="10540656" y="252663"/>
            <a:ext cx="1541045" cy="107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schemeClr val="bg1"/>
                </a:solidFill>
              </a:rPr>
              <a:t>管理員後台</a:t>
            </a:r>
            <a:endParaRPr lang="en-US" altLang="zh-TW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TW" altLang="en-US" sz="3300" b="1" dirty="0" smtClean="0">
                <a:solidFill>
                  <a:schemeClr val="bg1"/>
                </a:solidFill>
              </a:rPr>
              <a:t>配置</a:t>
            </a:r>
            <a:endParaRPr lang="zh-TW" altLang="en-US" sz="3300" b="1" dirty="0">
              <a:solidFill>
                <a:schemeClr val="bg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3DB77D0-6077-1361-2D70-7882B29D7152}"/>
              </a:ext>
            </a:extLst>
          </p:cNvPr>
          <p:cNvSpPr/>
          <p:nvPr/>
        </p:nvSpPr>
        <p:spPr>
          <a:xfrm>
            <a:off x="10540656" y="1879600"/>
            <a:ext cx="1541045" cy="5715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訂單管理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11255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631C6E-0E0A-7F49-BC19-77554284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09198-0BE2-3263-4CDC-CED6B4273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B0BAA2-F3FF-E56E-4C35-32E1D32D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0" y="0"/>
            <a:ext cx="9144000" cy="6858000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33C2F317-AE20-0859-9A91-A4B632B4F628}"/>
              </a:ext>
            </a:extLst>
          </p:cNvPr>
          <p:cNvSpPr txBox="1">
            <a:spLocks/>
          </p:cNvSpPr>
          <p:nvPr/>
        </p:nvSpPr>
        <p:spPr>
          <a:xfrm>
            <a:off x="10540656" y="252663"/>
            <a:ext cx="1541045" cy="107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schemeClr val="bg1"/>
                </a:solidFill>
              </a:rPr>
              <a:t>管理員後台</a:t>
            </a:r>
            <a:endParaRPr lang="en-US" altLang="zh-TW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TW" altLang="en-US" sz="3300" b="1" dirty="0" smtClean="0">
                <a:solidFill>
                  <a:schemeClr val="bg1"/>
                </a:solidFill>
              </a:rPr>
              <a:t>配置</a:t>
            </a:r>
            <a:endParaRPr lang="zh-TW" altLang="en-US" sz="3300" b="1" dirty="0">
              <a:solidFill>
                <a:schemeClr val="bg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65DE2C2-60D3-6B46-8E5B-FF89DA22620D}"/>
              </a:ext>
            </a:extLst>
          </p:cNvPr>
          <p:cNvSpPr/>
          <p:nvPr/>
        </p:nvSpPr>
        <p:spPr>
          <a:xfrm>
            <a:off x="10540656" y="1879600"/>
            <a:ext cx="1541045" cy="5715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行程管理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32370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41491C5-79E9-4B5A-5D0D-E16CD194586E}"/>
              </a:ext>
            </a:extLst>
          </p:cNvPr>
          <p:cNvSpPr txBox="1">
            <a:spLocks/>
          </p:cNvSpPr>
          <p:nvPr/>
        </p:nvSpPr>
        <p:spPr>
          <a:xfrm>
            <a:off x="10540656" y="252663"/>
            <a:ext cx="1541045" cy="107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TW" altLang="en-US" sz="3300" b="1" dirty="0" smtClean="0">
                <a:solidFill>
                  <a:schemeClr val="bg1"/>
                </a:solidFill>
              </a:rPr>
              <a:t>應用工具色彩</a:t>
            </a:r>
            <a:r>
              <a:rPr lang="zh-TW" altLang="en-US" sz="3300" b="1" dirty="0">
                <a:solidFill>
                  <a:schemeClr val="bg1"/>
                </a:solidFill>
              </a:rPr>
              <a:t>應用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E1EA6A-7086-25E4-4E5C-0C8DB7EBBDD4}"/>
              </a:ext>
            </a:extLst>
          </p:cNvPr>
          <p:cNvSpPr/>
          <p:nvPr/>
        </p:nvSpPr>
        <p:spPr>
          <a:xfrm>
            <a:off x="1" y="3484903"/>
            <a:ext cx="12192000" cy="337309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4D74245-FAFC-5863-71B4-93002BE3D2D2}"/>
              </a:ext>
            </a:extLst>
          </p:cNvPr>
          <p:cNvGrpSpPr/>
          <p:nvPr/>
        </p:nvGrpSpPr>
        <p:grpSpPr>
          <a:xfrm>
            <a:off x="1406087" y="1001486"/>
            <a:ext cx="9379826" cy="2865664"/>
            <a:chOff x="0" y="130629"/>
            <a:chExt cx="9379826" cy="2865664"/>
          </a:xfrm>
        </p:grpSpPr>
        <p:pic>
          <p:nvPicPr>
            <p:cNvPr id="3074" name="Picture 2" descr="Halal Symbol Logo Icon Vector Illustration #295840716 - Larastock">
              <a:extLst>
                <a:ext uri="{FF2B5EF4-FFF2-40B4-BE49-F238E27FC236}">
                  <a16:creationId xmlns:a16="http://schemas.microsoft.com/office/drawing/2014/main" id="{0D186FBA-E601-1B26-E518-F6D25A47DE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0667" y1="26852" x2="30667" y2="26852"/>
                          <a14:foregroundMark x1="44167" y1="61296" x2="44167" y2="61296"/>
                          <a14:foregroundMark x1="37667" y1="62037" x2="37667" y2="62037"/>
                          <a14:foregroundMark x1="59833" y1="62222" x2="59833" y2="62222"/>
                          <a14:foregroundMark x1="58167" y1="48889" x2="58167" y2="48889"/>
                          <a14:foregroundMark x1="54500" y1="62037" x2="54500" y2="62037"/>
                          <a14:foregroundMark x1="55500" y1="60926" x2="55500" y2="60926"/>
                          <a14:foregroundMark x1="52000" y1="43889" x2="52000" y2="43889"/>
                          <a14:foregroundMark x1="44167" y1="42037" x2="44167" y2="42037"/>
                          <a14:foregroundMark x1="48333" y1="51481" x2="48333" y2="51481"/>
                          <a14:foregroundMark x1="56833" y1="53333" x2="56833" y2="53333"/>
                          <a14:foregroundMark x1="63333" y1="47593" x2="63333" y2="47593"/>
                          <a14:foregroundMark x1="63167" y1="48519" x2="57833" y2="52222"/>
                          <a14:foregroundMark x1="40333" y1="37593" x2="39500" y2="47963"/>
                          <a14:foregroundMark x1="27167" y1="33148" x2="34000" y2="42778"/>
                          <a14:foregroundMark x1="26333" y1="36481" x2="23167" y2="48519"/>
                          <a14:foregroundMark x1="26333" y1="34630" x2="39833" y2="23704"/>
                          <a14:foregroundMark x1="39833" y1="23704" x2="48333" y2="20741"/>
                          <a14:foregroundMark x1="48333" y1="20741" x2="60167" y2="24815"/>
                          <a14:foregroundMark x1="60167" y1="24815" x2="71167" y2="35556"/>
                          <a14:foregroundMark x1="71167" y1="35556" x2="76333" y2="46852"/>
                          <a14:foregroundMark x1="76333" y1="46852" x2="77333" y2="56296"/>
                          <a14:foregroundMark x1="77333" y1="56296" x2="59833" y2="75741"/>
                          <a14:foregroundMark x1="59833" y1="75741" x2="50000" y2="77593"/>
                          <a14:foregroundMark x1="50000" y1="77593" x2="34833" y2="71111"/>
                          <a14:foregroundMark x1="34833" y1="71111" x2="22833" y2="60000"/>
                          <a14:foregroundMark x1="22833" y1="60000" x2="22333" y2="49444"/>
                          <a14:foregroundMark x1="27500" y1="64815" x2="32500" y2="72778"/>
                          <a14:foregroundMark x1="32500" y1="72778" x2="39500" y2="77963"/>
                          <a14:foregroundMark x1="39500" y1="77963" x2="52000" y2="78704"/>
                          <a14:foregroundMark x1="52000" y1="78704" x2="72333" y2="68704"/>
                          <a14:foregroundMark x1="72333" y1="68704" x2="73167" y2="61667"/>
                          <a14:foregroundMark x1="41500" y1="45556" x2="34833" y2="53889"/>
                          <a14:foregroundMark x1="34833" y1="53889" x2="34500" y2="464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0629"/>
              <a:ext cx="3184071" cy="2865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圖片 9" descr="Halal logo vector Eps10 vector illustration with layers (removeable) and high resolution jpeg file included (300dpi). halal logo stock illustrations">
              <a:extLst>
                <a:ext uri="{FF2B5EF4-FFF2-40B4-BE49-F238E27FC236}">
                  <a16:creationId xmlns:a16="http://schemas.microsoft.com/office/drawing/2014/main" id="{528A2191-244C-6E0D-D877-9A5A817733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5" t="3754" r="3485" b="4252"/>
            <a:stretch>
              <a:fillRect/>
            </a:stretch>
          </p:blipFill>
          <p:spPr bwMode="auto">
            <a:xfrm>
              <a:off x="2760391" y="624680"/>
              <a:ext cx="1898693" cy="1877562"/>
            </a:xfrm>
            <a:custGeom>
              <a:avLst/>
              <a:gdLst>
                <a:gd name="connsiteX0" fmla="*/ 2711494 w 5422988"/>
                <a:gd name="connsiteY0" fmla="*/ 0 h 5362632"/>
                <a:gd name="connsiteX1" fmla="*/ 5422988 w 5422988"/>
                <a:gd name="connsiteY1" fmla="*/ 2681316 h 5362632"/>
                <a:gd name="connsiteX2" fmla="*/ 2711494 w 5422988"/>
                <a:gd name="connsiteY2" fmla="*/ 5362632 h 5362632"/>
                <a:gd name="connsiteX3" fmla="*/ 0 w 5422988"/>
                <a:gd name="connsiteY3" fmla="*/ 2681316 h 5362632"/>
                <a:gd name="connsiteX4" fmla="*/ 2711494 w 5422988"/>
                <a:gd name="connsiteY4" fmla="*/ 0 h 536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2988" h="5362632">
                  <a:moveTo>
                    <a:pt x="2711494" y="0"/>
                  </a:moveTo>
                  <a:cubicBezTo>
                    <a:pt x="4209011" y="0"/>
                    <a:pt x="5422988" y="1200466"/>
                    <a:pt x="5422988" y="2681316"/>
                  </a:cubicBezTo>
                  <a:cubicBezTo>
                    <a:pt x="5422988" y="4162166"/>
                    <a:pt x="4209011" y="5362632"/>
                    <a:pt x="2711494" y="5362632"/>
                  </a:cubicBezTo>
                  <a:cubicBezTo>
                    <a:pt x="1213977" y="5362632"/>
                    <a:pt x="0" y="4162166"/>
                    <a:pt x="0" y="2681316"/>
                  </a:cubicBezTo>
                  <a:cubicBezTo>
                    <a:pt x="0" y="1200466"/>
                    <a:pt x="1213977" y="0"/>
                    <a:pt x="2711494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alal icon vector logo template halal icon vector logo template halal logo stock illustrations">
              <a:extLst>
                <a:ext uri="{FF2B5EF4-FFF2-40B4-BE49-F238E27FC236}">
                  <a16:creationId xmlns:a16="http://schemas.microsoft.com/office/drawing/2014/main" id="{0D38E852-5404-A486-6458-175695A3BD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54902" y1="14542" x2="66993" y2="20261"/>
                          <a14:foregroundMark x1="30556" y1="34804" x2="30556" y2="54248"/>
                          <a14:foregroundMark x1="30556" y1="54248" x2="42810" y2="51307"/>
                          <a14:foregroundMark x1="42810" y1="51307" x2="49183" y2="65850"/>
                          <a14:foregroundMark x1="49183" y1="65850" x2="60458" y2="58987"/>
                          <a14:foregroundMark x1="60458" y1="58987" x2="65686" y2="46242"/>
                          <a14:foregroundMark x1="65686" y1="46242" x2="55392" y2="42974"/>
                          <a14:foregroundMark x1="55392" y1="42974" x2="41503" y2="46078"/>
                          <a14:foregroundMark x1="41503" y1="46078" x2="39052" y2="54085"/>
                          <a14:foregroundMark x1="39052" y1="54085" x2="40850" y2="50980"/>
                          <a14:foregroundMark x1="35131" y1="29248" x2="34641" y2="28268"/>
                          <a14:foregroundMark x1="56046" y1="23856" x2="59477" y2="27288"/>
                          <a14:foregroundMark x1="24346" y1="33987" x2="28268" y2="40196"/>
                          <a14:foregroundMark x1="21569" y1="43464" x2="28758" y2="50654"/>
                          <a14:foregroundMark x1="71405" y1="40686" x2="76471" y2="48203"/>
                          <a14:foregroundMark x1="66176" y1="25980" x2="73693" y2="36928"/>
                          <a14:foregroundMark x1="40850" y1="23856" x2="52941" y2="32190"/>
                          <a14:foregroundMark x1="26797" y1="63889" x2="40033" y2="75163"/>
                          <a14:foregroundMark x1="40033" y1="75163" x2="67647" y2="69935"/>
                          <a14:foregroundMark x1="67647" y1="69935" x2="74346" y2="62745"/>
                          <a14:foregroundMark x1="74346" y1="62745" x2="74673" y2="60458"/>
                          <a14:foregroundMark x1="33824" y1="50980" x2="44444" y2="62908"/>
                          <a14:foregroundMark x1="69118" y1="38235" x2="75163" y2="45752"/>
                          <a14:foregroundMark x1="74673" y1="31536" x2="72712" y2="419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423" y="252663"/>
              <a:ext cx="2634707" cy="2634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alal sign and symbol logo vector Halal sign and symbol logo vector halal logo stock illustrations">
              <a:extLst>
                <a:ext uri="{FF2B5EF4-FFF2-40B4-BE49-F238E27FC236}">
                  <a16:creationId xmlns:a16="http://schemas.microsoft.com/office/drawing/2014/main" id="{BFA5AB5B-6116-C0BA-E5BE-44814A087E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26307" y1="35294" x2="26961" y2="47222"/>
                          <a14:foregroundMark x1="26961" y1="47222" x2="48856" y2="33333"/>
                          <a14:foregroundMark x1="48856" y1="33333" x2="65033" y2="35948"/>
                          <a14:foregroundMark x1="65033" y1="35948" x2="61275" y2="51307"/>
                          <a14:foregroundMark x1="61275" y1="51307" x2="31536" y2="56699"/>
                          <a14:foregroundMark x1="31536" y1="56699" x2="39706" y2="65359"/>
                          <a14:foregroundMark x1="39706" y1="65359" x2="60784" y2="49837"/>
                          <a14:foregroundMark x1="60784" y1="49837" x2="62255" y2="58660"/>
                          <a14:foregroundMark x1="62255" y1="58660" x2="74837" y2="56046"/>
                          <a14:foregroundMark x1="74837" y1="56046" x2="60458" y2="31863"/>
                          <a14:foregroundMark x1="60458" y1="31863" x2="51144" y2="25327"/>
                          <a14:foregroundMark x1="51144" y1="25327" x2="36928" y2="30556"/>
                          <a14:foregroundMark x1="36928" y1="30556" x2="22712" y2="49020"/>
                          <a14:foregroundMark x1="22712" y1="49020" x2="31209" y2="46895"/>
                          <a14:foregroundMark x1="31209" y1="46895" x2="41340" y2="51144"/>
                          <a14:foregroundMark x1="41340" y1="51144" x2="49183" y2="45915"/>
                          <a14:foregroundMark x1="49183" y1="45915" x2="49673" y2="56863"/>
                          <a14:foregroundMark x1="49673" y1="56863" x2="50490" y2="563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3393" y="269951"/>
              <a:ext cx="2676433" cy="26764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2B73508B-B733-7AD3-C4C4-9758677C60B7}"/>
              </a:ext>
            </a:extLst>
          </p:cNvPr>
          <p:cNvGrpSpPr/>
          <p:nvPr/>
        </p:nvGrpSpPr>
        <p:grpSpPr>
          <a:xfrm>
            <a:off x="4631715" y="4563597"/>
            <a:ext cx="1278351" cy="1722214"/>
            <a:chOff x="4416287" y="4005658"/>
            <a:chExt cx="1278351" cy="172221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4A15214-204C-4873-D72B-69D7110779AF}"/>
                </a:ext>
              </a:extLst>
            </p:cNvPr>
            <p:cNvSpPr/>
            <p:nvPr/>
          </p:nvSpPr>
          <p:spPr>
            <a:xfrm>
              <a:off x="4463664" y="4005658"/>
              <a:ext cx="1183596" cy="1183596"/>
            </a:xfrm>
            <a:prstGeom prst="rect">
              <a:avLst/>
            </a:prstGeom>
            <a:solidFill>
              <a:srgbClr val="C6E6E0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372C43F5-0CE5-BDFE-A027-530BF07C6B58}"/>
                </a:ext>
              </a:extLst>
            </p:cNvPr>
            <p:cNvSpPr txBox="1"/>
            <p:nvPr/>
          </p:nvSpPr>
          <p:spPr>
            <a:xfrm>
              <a:off x="4416287" y="5327762"/>
              <a:ext cx="1278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#C6E6E0            </a:t>
              </a:r>
              <a:endParaRPr lang="zh-TW" altLang="en-US" sz="2000" dirty="0"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62841F5D-BFCF-8DAD-A1B7-F169A2E25DA1}"/>
              </a:ext>
            </a:extLst>
          </p:cNvPr>
          <p:cNvGrpSpPr/>
          <p:nvPr/>
        </p:nvGrpSpPr>
        <p:grpSpPr>
          <a:xfrm>
            <a:off x="2978527" y="4545795"/>
            <a:ext cx="1278351" cy="1752828"/>
            <a:chOff x="2854940" y="3987856"/>
            <a:chExt cx="1278351" cy="175282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52A695D-6C79-8494-603D-09CA710AB3B6}"/>
                </a:ext>
              </a:extLst>
            </p:cNvPr>
            <p:cNvSpPr/>
            <p:nvPr/>
          </p:nvSpPr>
          <p:spPr>
            <a:xfrm>
              <a:off x="2902317" y="3987856"/>
              <a:ext cx="1183596" cy="1183596"/>
            </a:xfrm>
            <a:prstGeom prst="rect">
              <a:avLst/>
            </a:prstGeom>
            <a:solidFill>
              <a:srgbClr val="9FD5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F5BEEB8-C1AC-6108-2E28-2BDF51899560}"/>
                </a:ext>
              </a:extLst>
            </p:cNvPr>
            <p:cNvSpPr txBox="1"/>
            <p:nvPr/>
          </p:nvSpPr>
          <p:spPr>
            <a:xfrm>
              <a:off x="2854940" y="5340574"/>
              <a:ext cx="1278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#9FD4BE   </a:t>
              </a:r>
              <a:endParaRPr lang="zh-TW" altLang="en-US" sz="2000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9751DA9B-B1C9-AB7D-4B87-6CAAAF65D76E}"/>
              </a:ext>
            </a:extLst>
          </p:cNvPr>
          <p:cNvGrpSpPr/>
          <p:nvPr/>
        </p:nvGrpSpPr>
        <p:grpSpPr>
          <a:xfrm>
            <a:off x="1325339" y="4536893"/>
            <a:ext cx="1278351" cy="1761730"/>
            <a:chOff x="1420589" y="3978954"/>
            <a:chExt cx="1278351" cy="176173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0F119F8-8FED-1612-F0C5-8D32C759D48A}"/>
                </a:ext>
              </a:extLst>
            </p:cNvPr>
            <p:cNvSpPr/>
            <p:nvPr/>
          </p:nvSpPr>
          <p:spPr>
            <a:xfrm>
              <a:off x="1467966" y="3978954"/>
              <a:ext cx="1183596" cy="1183596"/>
            </a:xfrm>
            <a:prstGeom prst="rect">
              <a:avLst/>
            </a:prstGeom>
            <a:solidFill>
              <a:srgbClr val="75B5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F9D1F12-E670-5D7A-503C-5DB51405CA6B}"/>
                </a:ext>
              </a:extLst>
            </p:cNvPr>
            <p:cNvSpPr txBox="1"/>
            <p:nvPr/>
          </p:nvSpPr>
          <p:spPr>
            <a:xfrm>
              <a:off x="1420589" y="5340574"/>
              <a:ext cx="1278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#75B598            </a:t>
              </a:r>
              <a:endParaRPr lang="zh-TW" altLang="en-US" sz="2000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8B9CF5C-9072-3258-F94C-BCC301F8199E}"/>
              </a:ext>
            </a:extLst>
          </p:cNvPr>
          <p:cNvGrpSpPr/>
          <p:nvPr/>
        </p:nvGrpSpPr>
        <p:grpSpPr>
          <a:xfrm>
            <a:off x="9591281" y="4531903"/>
            <a:ext cx="1278351" cy="1695510"/>
            <a:chOff x="9686531" y="3973964"/>
            <a:chExt cx="1278351" cy="169551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DBBED2E-0297-6635-3281-12B2A6FE543E}"/>
                </a:ext>
              </a:extLst>
            </p:cNvPr>
            <p:cNvSpPr/>
            <p:nvPr/>
          </p:nvSpPr>
          <p:spPr>
            <a:xfrm>
              <a:off x="9733908" y="3973964"/>
              <a:ext cx="1183596" cy="1183596"/>
            </a:xfrm>
            <a:prstGeom prst="rect">
              <a:avLst/>
            </a:prstGeom>
            <a:solidFill>
              <a:srgbClr val="3C41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02B2C5-1AC7-63D7-A7B1-B9CE61A2E0CC}"/>
                </a:ext>
              </a:extLst>
            </p:cNvPr>
            <p:cNvSpPr txBox="1"/>
            <p:nvPr/>
          </p:nvSpPr>
          <p:spPr>
            <a:xfrm>
              <a:off x="9686531" y="5269364"/>
              <a:ext cx="1278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#3C4755            </a:t>
              </a:r>
              <a:endParaRPr lang="zh-TW" altLang="en-US" sz="2000" dirty="0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D71C3EC4-05D2-FA3E-AD28-2EACB84BA437}"/>
              </a:ext>
            </a:extLst>
          </p:cNvPr>
          <p:cNvGrpSpPr/>
          <p:nvPr/>
        </p:nvGrpSpPr>
        <p:grpSpPr>
          <a:xfrm>
            <a:off x="7938091" y="4531903"/>
            <a:ext cx="1278351" cy="1708322"/>
            <a:chOff x="8125184" y="3973964"/>
            <a:chExt cx="1278351" cy="170832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5F52B51-5C1F-3EE2-942D-2ABEBDE4E036}"/>
                </a:ext>
              </a:extLst>
            </p:cNvPr>
            <p:cNvSpPr/>
            <p:nvPr/>
          </p:nvSpPr>
          <p:spPr>
            <a:xfrm>
              <a:off x="8172561" y="3973964"/>
              <a:ext cx="1183596" cy="1183596"/>
            </a:xfrm>
            <a:prstGeom prst="rect">
              <a:avLst/>
            </a:prstGeom>
            <a:solidFill>
              <a:srgbClr val="D3C4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CF6A334-1C2F-F408-4951-BB7389FAD725}"/>
                </a:ext>
              </a:extLst>
            </p:cNvPr>
            <p:cNvSpPr txBox="1"/>
            <p:nvPr/>
          </p:nvSpPr>
          <p:spPr>
            <a:xfrm>
              <a:off x="8125184" y="5282176"/>
              <a:ext cx="1278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#D3C487            </a:t>
              </a:r>
              <a:endParaRPr lang="zh-TW" altLang="en-US" sz="2000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9071C01-21BA-59B2-1FB7-BBDCAFC4DF4B}"/>
              </a:ext>
            </a:extLst>
          </p:cNvPr>
          <p:cNvGrpSpPr/>
          <p:nvPr/>
        </p:nvGrpSpPr>
        <p:grpSpPr>
          <a:xfrm>
            <a:off x="6284903" y="4531903"/>
            <a:ext cx="1278351" cy="1708322"/>
            <a:chOff x="6536998" y="3973964"/>
            <a:chExt cx="1278351" cy="170832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20F5BC3-FE4F-AC92-9516-A6A6DE08B683}"/>
                </a:ext>
              </a:extLst>
            </p:cNvPr>
            <p:cNvSpPr/>
            <p:nvPr/>
          </p:nvSpPr>
          <p:spPr>
            <a:xfrm>
              <a:off x="6584375" y="3973964"/>
              <a:ext cx="1183596" cy="1183596"/>
            </a:xfrm>
            <a:prstGeom prst="rect">
              <a:avLst/>
            </a:prstGeom>
            <a:solidFill>
              <a:srgbClr val="EAD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D1A7CB1-7150-D206-7866-1976DA74A3FA}"/>
                </a:ext>
              </a:extLst>
            </p:cNvPr>
            <p:cNvSpPr txBox="1"/>
            <p:nvPr/>
          </p:nvSpPr>
          <p:spPr>
            <a:xfrm>
              <a:off x="6536998" y="5282176"/>
              <a:ext cx="1278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#EADFBC            </a:t>
              </a:r>
              <a:endParaRPr lang="zh-TW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62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F523CF6-47AB-E24D-4360-14074CF22BB7}"/>
              </a:ext>
            </a:extLst>
          </p:cNvPr>
          <p:cNvSpPr/>
          <p:nvPr/>
        </p:nvSpPr>
        <p:spPr>
          <a:xfrm>
            <a:off x="1517741" y="1973248"/>
            <a:ext cx="2880000" cy="2880000"/>
          </a:xfrm>
          <a:prstGeom prst="roundRect">
            <a:avLst/>
          </a:prstGeom>
          <a:solidFill>
            <a:schemeClr val="accent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B26DFAF-DE07-6F2E-27C7-169BF4C7F025}"/>
              </a:ext>
            </a:extLst>
          </p:cNvPr>
          <p:cNvSpPr/>
          <p:nvPr/>
        </p:nvSpPr>
        <p:spPr>
          <a:xfrm>
            <a:off x="4656000" y="1981124"/>
            <a:ext cx="2880000" cy="2880000"/>
          </a:xfrm>
          <a:prstGeom prst="roundRect">
            <a:avLst/>
          </a:prstGeom>
          <a:solidFill>
            <a:schemeClr val="accent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68852671-4E16-6E32-F420-48F1B635BA9A}"/>
              </a:ext>
            </a:extLst>
          </p:cNvPr>
          <p:cNvSpPr/>
          <p:nvPr/>
        </p:nvSpPr>
        <p:spPr>
          <a:xfrm>
            <a:off x="7780200" y="1981124"/>
            <a:ext cx="2880000" cy="2880000"/>
          </a:xfrm>
          <a:prstGeom prst="roundRect">
            <a:avLst/>
          </a:prstGeom>
          <a:solidFill>
            <a:schemeClr val="accent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F37CDD6-AFF4-A353-2026-227059CD035D}"/>
              </a:ext>
            </a:extLst>
          </p:cNvPr>
          <p:cNvSpPr txBox="1">
            <a:spLocks/>
          </p:cNvSpPr>
          <p:nvPr/>
        </p:nvSpPr>
        <p:spPr>
          <a:xfrm>
            <a:off x="10540656" y="252663"/>
            <a:ext cx="1541045" cy="107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TW" altLang="en-US" sz="3300" b="1" dirty="0" smtClean="0">
                <a:solidFill>
                  <a:schemeClr val="bg1"/>
                </a:solidFill>
              </a:rPr>
              <a:t>應用工具使用</a:t>
            </a:r>
            <a:r>
              <a:rPr lang="zh-TW" altLang="en-US" sz="3300" b="1" dirty="0">
                <a:solidFill>
                  <a:schemeClr val="bg1"/>
                </a:solidFill>
              </a:rPr>
              <a:t>工具</a:t>
            </a:r>
          </a:p>
        </p:txBody>
      </p:sp>
      <p:sp>
        <p:nvSpPr>
          <p:cNvPr id="5" name="前端">
            <a:extLst>
              <a:ext uri="{FF2B5EF4-FFF2-40B4-BE49-F238E27FC236}">
                <a16:creationId xmlns:a16="http://schemas.microsoft.com/office/drawing/2014/main" id="{250F66C5-D1FB-DFA7-1966-153A26FBA9CF}"/>
              </a:ext>
            </a:extLst>
          </p:cNvPr>
          <p:cNvSpPr txBox="1"/>
          <p:nvPr/>
        </p:nvSpPr>
        <p:spPr>
          <a:xfrm>
            <a:off x="2603799" y="2465052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sz="2400" b="1" dirty="0" err="1">
                <a:solidFill>
                  <a:schemeClr val="accent2">
                    <a:lumMod val="50000"/>
                  </a:schemeClr>
                </a:solidFill>
              </a:rPr>
              <a:t>前端</a:t>
            </a:r>
            <a:endParaRPr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後端">
            <a:extLst>
              <a:ext uri="{FF2B5EF4-FFF2-40B4-BE49-F238E27FC236}">
                <a16:creationId xmlns:a16="http://schemas.microsoft.com/office/drawing/2014/main" id="{DBDDC0F5-2824-E0B7-F12E-4F838E031376}"/>
              </a:ext>
            </a:extLst>
          </p:cNvPr>
          <p:cNvSpPr txBox="1"/>
          <p:nvPr/>
        </p:nvSpPr>
        <p:spPr>
          <a:xfrm>
            <a:off x="5742058" y="2464309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sz="2400" b="1" dirty="0" err="1">
                <a:solidFill>
                  <a:schemeClr val="accent2">
                    <a:lumMod val="50000"/>
                  </a:schemeClr>
                </a:solidFill>
              </a:rPr>
              <a:t>後端</a:t>
            </a:r>
            <a:endParaRPr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繪圖">
            <a:extLst>
              <a:ext uri="{FF2B5EF4-FFF2-40B4-BE49-F238E27FC236}">
                <a16:creationId xmlns:a16="http://schemas.microsoft.com/office/drawing/2014/main" id="{7ADF2F55-E7BF-35CE-3E7A-3541416E3271}"/>
              </a:ext>
            </a:extLst>
          </p:cNvPr>
          <p:cNvSpPr txBox="1"/>
          <p:nvPr/>
        </p:nvSpPr>
        <p:spPr>
          <a:xfrm>
            <a:off x="8880317" y="2464309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sz="2400" b="1" dirty="0" err="1">
                <a:solidFill>
                  <a:schemeClr val="accent2">
                    <a:lumMod val="50000"/>
                  </a:schemeClr>
                </a:solidFill>
              </a:rPr>
              <a:t>繪圖</a:t>
            </a:r>
            <a:endParaRPr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Vue">
            <a:extLst>
              <a:ext uri="{FF2B5EF4-FFF2-40B4-BE49-F238E27FC236}">
                <a16:creationId xmlns:a16="http://schemas.microsoft.com/office/drawing/2014/main" id="{D0BC34F3-4C7C-803C-5629-1162350F7713}"/>
              </a:ext>
            </a:extLst>
          </p:cNvPr>
          <p:cNvSpPr txBox="1"/>
          <p:nvPr/>
        </p:nvSpPr>
        <p:spPr>
          <a:xfrm>
            <a:off x="3253697" y="4166032"/>
            <a:ext cx="67467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dirty="0">
                <a:solidFill>
                  <a:schemeClr val="accent2">
                    <a:lumMod val="50000"/>
                  </a:schemeClr>
                </a:solidFill>
              </a:rPr>
              <a:t>Vue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.js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Vuetify">
            <a:extLst>
              <a:ext uri="{FF2B5EF4-FFF2-40B4-BE49-F238E27FC236}">
                <a16:creationId xmlns:a16="http://schemas.microsoft.com/office/drawing/2014/main" id="{F199FAA6-866A-17BE-8759-B7AE166EBA97}"/>
              </a:ext>
            </a:extLst>
          </p:cNvPr>
          <p:cNvSpPr txBox="1"/>
          <p:nvPr/>
        </p:nvSpPr>
        <p:spPr>
          <a:xfrm>
            <a:off x="2028404" y="4169639"/>
            <a:ext cx="76148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dirty="0" err="1">
                <a:solidFill>
                  <a:schemeClr val="accent2">
                    <a:lumMod val="50000"/>
                  </a:schemeClr>
                </a:solidFill>
              </a:rPr>
              <a:t>Vuetify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mondoDB">
            <a:extLst>
              <a:ext uri="{FF2B5EF4-FFF2-40B4-BE49-F238E27FC236}">
                <a16:creationId xmlns:a16="http://schemas.microsoft.com/office/drawing/2014/main" id="{F4E6E0BF-5FAF-B172-A212-95CA8D57CFF3}"/>
              </a:ext>
            </a:extLst>
          </p:cNvPr>
          <p:cNvSpPr txBox="1"/>
          <p:nvPr/>
        </p:nvSpPr>
        <p:spPr>
          <a:xfrm>
            <a:off x="5002542" y="4175989"/>
            <a:ext cx="107176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dirty="0" err="1" smtClean="0">
                <a:solidFill>
                  <a:schemeClr val="accent2">
                    <a:lumMod val="50000"/>
                  </a:schemeClr>
                </a:solidFill>
              </a:rPr>
              <a:t>mon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g</a:t>
            </a:r>
            <a:r>
              <a:rPr dirty="0" err="1" smtClean="0">
                <a:solidFill>
                  <a:schemeClr val="accent2">
                    <a:lumMod val="50000"/>
                  </a:schemeClr>
                </a:solidFill>
              </a:rPr>
              <a:t>oDB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node.js">
            <a:extLst>
              <a:ext uri="{FF2B5EF4-FFF2-40B4-BE49-F238E27FC236}">
                <a16:creationId xmlns:a16="http://schemas.microsoft.com/office/drawing/2014/main" id="{5C2765AF-D0FD-BBCB-96BE-51B34A9E90E0}"/>
              </a:ext>
            </a:extLst>
          </p:cNvPr>
          <p:cNvSpPr txBox="1"/>
          <p:nvPr/>
        </p:nvSpPr>
        <p:spPr>
          <a:xfrm>
            <a:off x="6278793" y="4169639"/>
            <a:ext cx="80246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dirty="0">
                <a:solidFill>
                  <a:schemeClr val="accent2">
                    <a:lumMod val="50000"/>
                  </a:schemeClr>
                </a:solidFill>
              </a:rPr>
              <a:t>node.js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D0820412-45BA-32B9-5821-E045871C2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56" y="2879252"/>
            <a:ext cx="1248315" cy="124831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F1F7696-1EBE-8D4D-28E7-E36BD8DC6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571" y="3162300"/>
            <a:ext cx="1035990" cy="897858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371D3FA2-6DEA-2E2B-C7CA-C813422AF7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599"/>
          <a:stretch/>
        </p:blipFill>
        <p:spPr>
          <a:xfrm>
            <a:off x="4908404" y="2946663"/>
            <a:ext cx="1312358" cy="1113495"/>
          </a:xfrm>
          <a:prstGeom prst="rect">
            <a:avLst/>
          </a:prstGeom>
        </p:spPr>
      </p:pic>
      <p:pic>
        <p:nvPicPr>
          <p:cNvPr id="1026" name="Picture 2" descr="Node.js - 维基百科，自由的百科全书">
            <a:extLst>
              <a:ext uri="{FF2B5EF4-FFF2-40B4-BE49-F238E27FC236}">
                <a16:creationId xmlns:a16="http://schemas.microsoft.com/office/drawing/2014/main" id="{ADB08553-80D0-F2CE-39AE-029C05DE7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032" y="3263347"/>
            <a:ext cx="1127985" cy="68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在App Store 上的「Adobe Photoshop」">
            <a:extLst>
              <a:ext uri="{FF2B5EF4-FFF2-40B4-BE49-F238E27FC236}">
                <a16:creationId xmlns:a16="http://schemas.microsoft.com/office/drawing/2014/main" id="{ABBBA0B5-FD81-7974-B079-C03335ECE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77" t="10184" r="28919" b="10194"/>
          <a:stretch/>
        </p:blipFill>
        <p:spPr bwMode="auto">
          <a:xfrm>
            <a:off x="8289923" y="3094802"/>
            <a:ext cx="898485" cy="90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dobe Illustrator - 维基百科，自由的百科全书">
            <a:extLst>
              <a:ext uri="{FF2B5EF4-FFF2-40B4-BE49-F238E27FC236}">
                <a16:creationId xmlns:a16="http://schemas.microsoft.com/office/drawing/2014/main" id="{A28EFCD6-4F77-1643-9053-81811921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810" y="3162300"/>
            <a:ext cx="778113" cy="75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mondoDB">
            <a:extLst>
              <a:ext uri="{FF2B5EF4-FFF2-40B4-BE49-F238E27FC236}">
                <a16:creationId xmlns:a16="http://schemas.microsoft.com/office/drawing/2014/main" id="{2B629D5F-DE19-F9E2-62D5-5559AB6FABC8}"/>
              </a:ext>
            </a:extLst>
          </p:cNvPr>
          <p:cNvSpPr txBox="1"/>
          <p:nvPr/>
        </p:nvSpPr>
        <p:spPr>
          <a:xfrm>
            <a:off x="8142659" y="4172341"/>
            <a:ext cx="114338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Photoshop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node.js">
            <a:extLst>
              <a:ext uri="{FF2B5EF4-FFF2-40B4-BE49-F238E27FC236}">
                <a16:creationId xmlns:a16="http://schemas.microsoft.com/office/drawing/2014/main" id="{07A8CE30-DC0E-BC6B-09CE-582845F1FD8B}"/>
              </a:ext>
            </a:extLst>
          </p:cNvPr>
          <p:cNvSpPr txBox="1"/>
          <p:nvPr/>
        </p:nvSpPr>
        <p:spPr>
          <a:xfrm>
            <a:off x="9288636" y="4172341"/>
            <a:ext cx="103874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Illustrator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967E1E69-B17D-A396-73A5-9F1C07788985}"/>
              </a:ext>
            </a:extLst>
          </p:cNvPr>
          <p:cNvSpPr/>
          <p:nvPr/>
        </p:nvSpPr>
        <p:spPr>
          <a:xfrm>
            <a:off x="3360057" y="2253343"/>
            <a:ext cx="5471886" cy="235131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鞠躬小人動態表情包，謝謝老闆！ - 每日頭條">
            <a:extLst>
              <a:ext uri="{FF2B5EF4-FFF2-40B4-BE49-F238E27FC236}">
                <a16:creationId xmlns:a16="http://schemas.microsoft.com/office/drawing/2014/main" id="{9A368359-98BC-AD19-0ABF-ED6774AE3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37" b="88837" l="7265" r="90598">
                        <a14:foregroundMark x1="8547" y1="35349" x2="8547" y2="35349"/>
                        <a14:foregroundMark x1="36752" y1="28372" x2="36752" y2="28372"/>
                        <a14:foregroundMark x1="70513" y1="9767" x2="70513" y2="9767"/>
                        <a14:foregroundMark x1="7265" y1="77209" x2="7265" y2="77209"/>
                        <a14:foregroundMark x1="90598" y1="76744" x2="90598" y2="76744"/>
                        <a14:foregroundMark x1="77778" y1="37674" x2="77778" y2="37674"/>
                        <a14:foregroundMark x1="69658" y1="38605" x2="69658" y2="38605"/>
                        <a14:backgroundMark x1="23504" y1="30233" x2="23504" y2="30233"/>
                        <a14:backgroundMark x1="78632" y1="36744" x2="78632" y2="367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42" y="4984415"/>
            <a:ext cx="2683871" cy="24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5A4A79F7-1758-27F4-CB49-E5B0E748BEB4}"/>
              </a:ext>
            </a:extLst>
          </p:cNvPr>
          <p:cNvSpPr txBox="1">
            <a:spLocks/>
          </p:cNvSpPr>
          <p:nvPr/>
        </p:nvSpPr>
        <p:spPr>
          <a:xfrm>
            <a:off x="3781793" y="2789694"/>
            <a:ext cx="4628415" cy="10531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TW" altLang="en-US" sz="5400" b="1" dirty="0">
                <a:solidFill>
                  <a:schemeClr val="bg1"/>
                </a:solidFill>
              </a:rPr>
              <a:t>感謝您的聆聽</a:t>
            </a:r>
          </a:p>
        </p:txBody>
      </p:sp>
    </p:spTree>
    <p:extLst>
      <p:ext uri="{BB962C8B-B14F-4D97-AF65-F5344CB8AC3E}">
        <p14:creationId xmlns:p14="http://schemas.microsoft.com/office/powerpoint/2010/main" val="65704524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字方塊 31"/>
          <p:cNvSpPr txBox="1"/>
          <p:nvPr/>
        </p:nvSpPr>
        <p:spPr>
          <a:xfrm>
            <a:off x="646832" y="2072543"/>
            <a:ext cx="1447800" cy="4445000"/>
          </a:xfrm>
          <a:custGeom>
            <a:avLst/>
            <a:gdLst/>
            <a:ahLst/>
            <a:cxnLst/>
            <a:rect l="l" t="t" r="r" b="b"/>
            <a:pathLst>
              <a:path w="1447800" h="4445000">
                <a:moveTo>
                  <a:pt x="740694" y="610056"/>
                </a:moveTo>
                <a:cubicBezTo>
                  <a:pt x="707448" y="653456"/>
                  <a:pt x="660536" y="690966"/>
                  <a:pt x="599957" y="722586"/>
                </a:cubicBezTo>
                <a:lnTo>
                  <a:pt x="599957" y="789878"/>
                </a:lnTo>
                <a:cubicBezTo>
                  <a:pt x="650114" y="765789"/>
                  <a:pt x="691302" y="733530"/>
                  <a:pt x="723522" y="693102"/>
                </a:cubicBezTo>
                <a:lnTo>
                  <a:pt x="723522" y="1025287"/>
                </a:lnTo>
                <a:lnTo>
                  <a:pt x="588907" y="1025287"/>
                </a:lnTo>
                <a:lnTo>
                  <a:pt x="588907" y="1080539"/>
                </a:lnTo>
                <a:lnTo>
                  <a:pt x="917073" y="1080539"/>
                </a:lnTo>
                <a:lnTo>
                  <a:pt x="917073" y="1025287"/>
                </a:lnTo>
                <a:lnTo>
                  <a:pt x="791164" y="1025287"/>
                </a:lnTo>
                <a:lnTo>
                  <a:pt x="791164" y="610056"/>
                </a:lnTo>
                <a:close/>
                <a:moveTo>
                  <a:pt x="241305" y="0"/>
                </a:moveTo>
                <a:lnTo>
                  <a:pt x="1206495" y="0"/>
                </a:lnTo>
                <a:cubicBezTo>
                  <a:pt x="1339764" y="0"/>
                  <a:pt x="1447800" y="108036"/>
                  <a:pt x="1447800" y="241305"/>
                </a:cubicBezTo>
                <a:lnTo>
                  <a:pt x="1447800" y="4203695"/>
                </a:lnTo>
                <a:cubicBezTo>
                  <a:pt x="1447800" y="4336964"/>
                  <a:pt x="1339764" y="4445000"/>
                  <a:pt x="1206495" y="4445000"/>
                </a:cubicBezTo>
                <a:lnTo>
                  <a:pt x="241305" y="4445000"/>
                </a:lnTo>
                <a:cubicBezTo>
                  <a:pt x="108036" y="4445000"/>
                  <a:pt x="0" y="4336964"/>
                  <a:pt x="0" y="4203695"/>
                </a:cubicBezTo>
                <a:lnTo>
                  <a:pt x="0" y="241305"/>
                </a:lnTo>
                <a:cubicBezTo>
                  <a:pt x="0" y="108036"/>
                  <a:pt x="108036" y="0"/>
                  <a:pt x="241305" y="0"/>
                </a:cubicBezTo>
                <a:close/>
              </a:path>
            </a:pathLst>
          </a:custGeom>
          <a:solidFill>
            <a:srgbClr val="2D5D3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5400" b="1" dirty="0">
              <a:solidFill>
                <a:srgbClr val="2D5D3D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01400" y="3244036"/>
            <a:ext cx="738664" cy="2125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600" b="1" dirty="0" smtClean="0">
                <a:solidFill>
                  <a:srgbClr val="FFF5D1"/>
                </a:solidFill>
              </a:rPr>
              <a:t>主題構想</a:t>
            </a:r>
            <a:endParaRPr lang="zh-TW" altLang="en-US" sz="3600" b="1" dirty="0">
              <a:solidFill>
                <a:srgbClr val="FFF5D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2531387" y="2072543"/>
            <a:ext cx="1447800" cy="4445000"/>
          </a:xfrm>
          <a:custGeom>
            <a:avLst/>
            <a:gdLst/>
            <a:ahLst/>
            <a:cxnLst/>
            <a:rect l="l" t="t" r="r" b="b"/>
            <a:pathLst>
              <a:path w="1447800" h="4445000">
                <a:moveTo>
                  <a:pt x="729335" y="610056"/>
                </a:moveTo>
                <a:cubicBezTo>
                  <a:pt x="640439" y="610056"/>
                  <a:pt x="584589" y="657694"/>
                  <a:pt x="561783" y="752970"/>
                </a:cubicBezTo>
                <a:lnTo>
                  <a:pt x="626950" y="770791"/>
                </a:lnTo>
                <a:cubicBezTo>
                  <a:pt x="629887" y="736764"/>
                  <a:pt x="641208" y="711067"/>
                  <a:pt x="660913" y="693701"/>
                </a:cubicBezTo>
                <a:cubicBezTo>
                  <a:pt x="680618" y="676336"/>
                  <a:pt x="703193" y="667653"/>
                  <a:pt x="728639" y="667653"/>
                </a:cubicBezTo>
                <a:cubicBezTo>
                  <a:pt x="753415" y="667653"/>
                  <a:pt x="775277" y="675502"/>
                  <a:pt x="794222" y="691200"/>
                </a:cubicBezTo>
                <a:cubicBezTo>
                  <a:pt x="813168" y="706899"/>
                  <a:pt x="822641" y="727346"/>
                  <a:pt x="822641" y="752541"/>
                </a:cubicBezTo>
                <a:cubicBezTo>
                  <a:pt x="822641" y="780282"/>
                  <a:pt x="810899" y="808665"/>
                  <a:pt x="787413" y="837690"/>
                </a:cubicBezTo>
                <a:cubicBezTo>
                  <a:pt x="763927" y="866715"/>
                  <a:pt x="688717" y="928792"/>
                  <a:pt x="561783" y="1023921"/>
                </a:cubicBezTo>
                <a:lnTo>
                  <a:pt x="561783" y="1080539"/>
                </a:lnTo>
                <a:lnTo>
                  <a:pt x="893632" y="1080539"/>
                </a:lnTo>
                <a:lnTo>
                  <a:pt x="893632" y="1020599"/>
                </a:lnTo>
                <a:lnTo>
                  <a:pt x="646503" y="1020599"/>
                </a:lnTo>
                <a:cubicBezTo>
                  <a:pt x="705432" y="986118"/>
                  <a:pt x="754029" y="952053"/>
                  <a:pt x="792294" y="918403"/>
                </a:cubicBezTo>
                <a:cubicBezTo>
                  <a:pt x="830560" y="884752"/>
                  <a:pt x="856792" y="855431"/>
                  <a:pt x="870993" y="830438"/>
                </a:cubicBezTo>
                <a:cubicBezTo>
                  <a:pt x="885193" y="805445"/>
                  <a:pt x="892293" y="779396"/>
                  <a:pt x="892293" y="752289"/>
                </a:cubicBezTo>
                <a:cubicBezTo>
                  <a:pt x="892293" y="712559"/>
                  <a:pt x="877139" y="678921"/>
                  <a:pt x="846830" y="651375"/>
                </a:cubicBezTo>
                <a:cubicBezTo>
                  <a:pt x="816521" y="623829"/>
                  <a:pt x="777356" y="610056"/>
                  <a:pt x="729335" y="610056"/>
                </a:cubicBezTo>
                <a:close/>
                <a:moveTo>
                  <a:pt x="241305" y="0"/>
                </a:moveTo>
                <a:lnTo>
                  <a:pt x="1206495" y="0"/>
                </a:lnTo>
                <a:cubicBezTo>
                  <a:pt x="1339764" y="0"/>
                  <a:pt x="1447800" y="108036"/>
                  <a:pt x="1447800" y="241305"/>
                </a:cubicBezTo>
                <a:lnTo>
                  <a:pt x="1447800" y="4203695"/>
                </a:lnTo>
                <a:cubicBezTo>
                  <a:pt x="1447800" y="4336964"/>
                  <a:pt x="1339764" y="4445000"/>
                  <a:pt x="1206495" y="4445000"/>
                </a:cubicBezTo>
                <a:lnTo>
                  <a:pt x="241305" y="4445000"/>
                </a:lnTo>
                <a:cubicBezTo>
                  <a:pt x="108036" y="4445000"/>
                  <a:pt x="0" y="4336964"/>
                  <a:pt x="0" y="4203695"/>
                </a:cubicBezTo>
                <a:lnTo>
                  <a:pt x="0" y="241305"/>
                </a:lnTo>
                <a:cubicBezTo>
                  <a:pt x="0" y="108036"/>
                  <a:pt x="108036" y="0"/>
                  <a:pt x="241305" y="0"/>
                </a:cubicBezTo>
                <a:close/>
              </a:path>
            </a:pathLst>
          </a:custGeom>
          <a:solidFill>
            <a:srgbClr val="2D5D3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5400" b="1" dirty="0">
              <a:solidFill>
                <a:srgbClr val="2D5D3D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415942" y="2072543"/>
            <a:ext cx="1447800" cy="4445000"/>
          </a:xfrm>
          <a:custGeom>
            <a:avLst/>
            <a:gdLst/>
            <a:ahLst/>
            <a:cxnLst/>
            <a:rect l="l" t="t" r="r" b="b"/>
            <a:pathLst>
              <a:path w="1447800" h="4445000">
                <a:moveTo>
                  <a:pt x="730083" y="610056"/>
                </a:moveTo>
                <a:cubicBezTo>
                  <a:pt x="649196" y="610056"/>
                  <a:pt x="593543" y="648129"/>
                  <a:pt x="563122" y="724276"/>
                </a:cubicBezTo>
                <a:lnTo>
                  <a:pt x="624617" y="740988"/>
                </a:lnTo>
                <a:cubicBezTo>
                  <a:pt x="644273" y="692098"/>
                  <a:pt x="677654" y="667653"/>
                  <a:pt x="724762" y="667653"/>
                </a:cubicBezTo>
                <a:cubicBezTo>
                  <a:pt x="750250" y="667653"/>
                  <a:pt x="771261" y="674189"/>
                  <a:pt x="787795" y="687261"/>
                </a:cubicBezTo>
                <a:cubicBezTo>
                  <a:pt x="804329" y="700332"/>
                  <a:pt x="812596" y="717851"/>
                  <a:pt x="812596" y="739816"/>
                </a:cubicBezTo>
                <a:cubicBezTo>
                  <a:pt x="812596" y="759876"/>
                  <a:pt x="805207" y="776974"/>
                  <a:pt x="790429" y="791110"/>
                </a:cubicBezTo>
                <a:cubicBezTo>
                  <a:pt x="775652" y="805246"/>
                  <a:pt x="750451" y="812314"/>
                  <a:pt x="714826" y="812314"/>
                </a:cubicBezTo>
                <a:lnTo>
                  <a:pt x="656884" y="812314"/>
                </a:lnTo>
                <a:lnTo>
                  <a:pt x="656884" y="869910"/>
                </a:lnTo>
                <a:lnTo>
                  <a:pt x="714821" y="869910"/>
                </a:lnTo>
                <a:cubicBezTo>
                  <a:pt x="751307" y="869910"/>
                  <a:pt x="779403" y="877366"/>
                  <a:pt x="799110" y="892278"/>
                </a:cubicBezTo>
                <a:cubicBezTo>
                  <a:pt x="818816" y="907190"/>
                  <a:pt x="828669" y="926413"/>
                  <a:pt x="828669" y="949948"/>
                </a:cubicBezTo>
                <a:cubicBezTo>
                  <a:pt x="828669" y="971979"/>
                  <a:pt x="820534" y="990936"/>
                  <a:pt x="804263" y="1006820"/>
                </a:cubicBezTo>
                <a:cubicBezTo>
                  <a:pt x="787993" y="1022703"/>
                  <a:pt x="760622" y="1030645"/>
                  <a:pt x="722151" y="1030645"/>
                </a:cubicBezTo>
                <a:cubicBezTo>
                  <a:pt x="663749" y="1030645"/>
                  <a:pt x="626488" y="1003632"/>
                  <a:pt x="610370" y="949608"/>
                </a:cubicBezTo>
                <a:lnTo>
                  <a:pt x="546714" y="969548"/>
                </a:lnTo>
                <a:cubicBezTo>
                  <a:pt x="558818" y="1008266"/>
                  <a:pt x="580383" y="1037951"/>
                  <a:pt x="611408" y="1058603"/>
                </a:cubicBezTo>
                <a:cubicBezTo>
                  <a:pt x="642434" y="1079255"/>
                  <a:pt x="679697" y="1089580"/>
                  <a:pt x="723198" y="1089580"/>
                </a:cubicBezTo>
                <a:cubicBezTo>
                  <a:pt x="778017" y="1089580"/>
                  <a:pt x="821356" y="1076250"/>
                  <a:pt x="853213" y="1049590"/>
                </a:cubicBezTo>
                <a:cubicBezTo>
                  <a:pt x="885071" y="1022930"/>
                  <a:pt x="901000" y="989870"/>
                  <a:pt x="901000" y="950408"/>
                </a:cubicBezTo>
                <a:cubicBezTo>
                  <a:pt x="901000" y="917344"/>
                  <a:pt x="890135" y="890384"/>
                  <a:pt x="868405" y="869528"/>
                </a:cubicBezTo>
                <a:cubicBezTo>
                  <a:pt x="846676" y="848672"/>
                  <a:pt x="822793" y="837971"/>
                  <a:pt x="796758" y="837423"/>
                </a:cubicBezTo>
                <a:cubicBezTo>
                  <a:pt x="820048" y="837231"/>
                  <a:pt x="840342" y="827033"/>
                  <a:pt x="857640" y="806828"/>
                </a:cubicBezTo>
                <a:cubicBezTo>
                  <a:pt x="874938" y="786622"/>
                  <a:pt x="883587" y="763031"/>
                  <a:pt x="883587" y="736054"/>
                </a:cubicBezTo>
                <a:cubicBezTo>
                  <a:pt x="883587" y="701298"/>
                  <a:pt x="869378" y="671609"/>
                  <a:pt x="840962" y="646988"/>
                </a:cubicBezTo>
                <a:cubicBezTo>
                  <a:pt x="812546" y="622367"/>
                  <a:pt x="775586" y="610056"/>
                  <a:pt x="730083" y="610056"/>
                </a:cubicBezTo>
                <a:close/>
                <a:moveTo>
                  <a:pt x="241305" y="0"/>
                </a:moveTo>
                <a:lnTo>
                  <a:pt x="1206495" y="0"/>
                </a:lnTo>
                <a:cubicBezTo>
                  <a:pt x="1339764" y="0"/>
                  <a:pt x="1447800" y="108036"/>
                  <a:pt x="1447800" y="241305"/>
                </a:cubicBezTo>
                <a:lnTo>
                  <a:pt x="1447800" y="4203695"/>
                </a:lnTo>
                <a:cubicBezTo>
                  <a:pt x="1447800" y="4336964"/>
                  <a:pt x="1339764" y="4445000"/>
                  <a:pt x="1206495" y="4445000"/>
                </a:cubicBezTo>
                <a:lnTo>
                  <a:pt x="241305" y="4445000"/>
                </a:lnTo>
                <a:cubicBezTo>
                  <a:pt x="108036" y="4445000"/>
                  <a:pt x="0" y="4336964"/>
                  <a:pt x="0" y="4203695"/>
                </a:cubicBezTo>
                <a:lnTo>
                  <a:pt x="0" y="241305"/>
                </a:lnTo>
                <a:cubicBezTo>
                  <a:pt x="0" y="108036"/>
                  <a:pt x="108036" y="0"/>
                  <a:pt x="241305" y="0"/>
                </a:cubicBezTo>
                <a:close/>
              </a:path>
            </a:pathLst>
          </a:custGeom>
          <a:solidFill>
            <a:srgbClr val="2D5D3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5400" b="1" dirty="0">
              <a:solidFill>
                <a:srgbClr val="2D5D3D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300497" y="2072543"/>
            <a:ext cx="1447800" cy="4445000"/>
          </a:xfrm>
          <a:custGeom>
            <a:avLst/>
            <a:gdLst/>
            <a:ahLst/>
            <a:cxnLst/>
            <a:rect l="l" t="t" r="r" b="b"/>
            <a:pathLst>
              <a:path w="1447800" h="4445000">
                <a:moveTo>
                  <a:pt x="770738" y="667763"/>
                </a:moveTo>
                <a:cubicBezTo>
                  <a:pt x="770068" y="680892"/>
                  <a:pt x="769733" y="695190"/>
                  <a:pt x="769733" y="710656"/>
                </a:cubicBezTo>
                <a:lnTo>
                  <a:pt x="769733" y="916121"/>
                </a:lnTo>
                <a:lnTo>
                  <a:pt x="619892" y="916121"/>
                </a:lnTo>
                <a:lnTo>
                  <a:pt x="760111" y="696404"/>
                </a:lnTo>
                <a:cubicBezTo>
                  <a:pt x="766132" y="692665"/>
                  <a:pt x="769674" y="683117"/>
                  <a:pt x="770738" y="667763"/>
                </a:cubicBezTo>
                <a:close/>
                <a:moveTo>
                  <a:pt x="756433" y="609386"/>
                </a:moveTo>
                <a:lnTo>
                  <a:pt x="547719" y="927350"/>
                </a:lnTo>
                <a:lnTo>
                  <a:pt x="547719" y="973718"/>
                </a:lnTo>
                <a:lnTo>
                  <a:pt x="769733" y="973718"/>
                </a:lnTo>
                <a:lnTo>
                  <a:pt x="769733" y="1080539"/>
                </a:lnTo>
                <a:lnTo>
                  <a:pt x="837375" y="1080539"/>
                </a:lnTo>
                <a:lnTo>
                  <a:pt x="837375" y="973718"/>
                </a:lnTo>
                <a:lnTo>
                  <a:pt x="910041" y="973718"/>
                </a:lnTo>
                <a:lnTo>
                  <a:pt x="910041" y="916121"/>
                </a:lnTo>
                <a:lnTo>
                  <a:pt x="837375" y="916121"/>
                </a:lnTo>
                <a:lnTo>
                  <a:pt x="837375" y="609386"/>
                </a:lnTo>
                <a:close/>
                <a:moveTo>
                  <a:pt x="241305" y="0"/>
                </a:moveTo>
                <a:lnTo>
                  <a:pt x="1206495" y="0"/>
                </a:lnTo>
                <a:cubicBezTo>
                  <a:pt x="1339764" y="0"/>
                  <a:pt x="1447800" y="108036"/>
                  <a:pt x="1447800" y="241305"/>
                </a:cubicBezTo>
                <a:lnTo>
                  <a:pt x="1447800" y="4203695"/>
                </a:lnTo>
                <a:cubicBezTo>
                  <a:pt x="1447800" y="4336964"/>
                  <a:pt x="1339764" y="4445000"/>
                  <a:pt x="1206495" y="4445000"/>
                </a:cubicBezTo>
                <a:lnTo>
                  <a:pt x="241305" y="4445000"/>
                </a:lnTo>
                <a:cubicBezTo>
                  <a:pt x="108036" y="4445000"/>
                  <a:pt x="0" y="4336964"/>
                  <a:pt x="0" y="4203695"/>
                </a:cubicBezTo>
                <a:lnTo>
                  <a:pt x="0" y="241305"/>
                </a:lnTo>
                <a:cubicBezTo>
                  <a:pt x="0" y="108036"/>
                  <a:pt x="108036" y="0"/>
                  <a:pt x="241305" y="0"/>
                </a:cubicBezTo>
                <a:close/>
              </a:path>
            </a:pathLst>
          </a:custGeom>
          <a:solidFill>
            <a:srgbClr val="2D5D3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5400" b="1" dirty="0">
              <a:solidFill>
                <a:srgbClr val="2D5D3D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185052" y="2072543"/>
            <a:ext cx="1447800" cy="4445000"/>
          </a:xfrm>
          <a:custGeom>
            <a:avLst/>
            <a:gdLst/>
            <a:ahLst/>
            <a:cxnLst/>
            <a:rect l="l" t="t" r="r" b="b"/>
            <a:pathLst>
              <a:path w="1447800" h="4445000">
                <a:moveTo>
                  <a:pt x="590293" y="619098"/>
                </a:moveTo>
                <a:lnTo>
                  <a:pt x="575512" y="873489"/>
                </a:lnTo>
                <a:lnTo>
                  <a:pt x="629593" y="884309"/>
                </a:lnTo>
                <a:cubicBezTo>
                  <a:pt x="657822" y="843456"/>
                  <a:pt x="691924" y="823029"/>
                  <a:pt x="731899" y="823029"/>
                </a:cubicBezTo>
                <a:cubicBezTo>
                  <a:pt x="759249" y="823029"/>
                  <a:pt x="782662" y="832057"/>
                  <a:pt x="802136" y="850114"/>
                </a:cubicBezTo>
                <a:cubicBezTo>
                  <a:pt x="821611" y="868170"/>
                  <a:pt x="831348" y="893420"/>
                  <a:pt x="831348" y="925864"/>
                </a:cubicBezTo>
                <a:cubicBezTo>
                  <a:pt x="831348" y="956873"/>
                  <a:pt x="821461" y="982313"/>
                  <a:pt x="801689" y="1002181"/>
                </a:cubicBezTo>
                <a:cubicBezTo>
                  <a:pt x="781916" y="1022050"/>
                  <a:pt x="755095" y="1031984"/>
                  <a:pt x="721225" y="1031984"/>
                </a:cubicBezTo>
                <a:cubicBezTo>
                  <a:pt x="670036" y="1031984"/>
                  <a:pt x="634345" y="1005865"/>
                  <a:pt x="614152" y="953626"/>
                </a:cubicBezTo>
                <a:lnTo>
                  <a:pt x="555755" y="972572"/>
                </a:lnTo>
                <a:cubicBezTo>
                  <a:pt x="565540" y="1009529"/>
                  <a:pt x="585708" y="1038270"/>
                  <a:pt x="616261" y="1058794"/>
                </a:cubicBezTo>
                <a:cubicBezTo>
                  <a:pt x="646814" y="1079318"/>
                  <a:pt x="681660" y="1089580"/>
                  <a:pt x="720801" y="1089580"/>
                </a:cubicBezTo>
                <a:cubicBezTo>
                  <a:pt x="770581" y="1089580"/>
                  <a:pt x="812779" y="1074271"/>
                  <a:pt x="847398" y="1043652"/>
                </a:cubicBezTo>
                <a:cubicBezTo>
                  <a:pt x="882016" y="1013033"/>
                  <a:pt x="899325" y="973765"/>
                  <a:pt x="899325" y="925848"/>
                </a:cubicBezTo>
                <a:cubicBezTo>
                  <a:pt x="899325" y="878699"/>
                  <a:pt x="883348" y="839896"/>
                  <a:pt x="851395" y="809441"/>
                </a:cubicBezTo>
                <a:cubicBezTo>
                  <a:pt x="819442" y="778986"/>
                  <a:pt x="781481" y="763758"/>
                  <a:pt x="737513" y="763758"/>
                </a:cubicBezTo>
                <a:cubicBezTo>
                  <a:pt x="695850" y="763758"/>
                  <a:pt x="661607" y="780107"/>
                  <a:pt x="634783" y="812805"/>
                </a:cubicBezTo>
                <a:lnTo>
                  <a:pt x="643971" y="680712"/>
                </a:lnTo>
                <a:lnTo>
                  <a:pt x="864243" y="680712"/>
                </a:lnTo>
                <a:lnTo>
                  <a:pt x="869522" y="619098"/>
                </a:lnTo>
                <a:close/>
                <a:moveTo>
                  <a:pt x="241305" y="0"/>
                </a:moveTo>
                <a:lnTo>
                  <a:pt x="1206495" y="0"/>
                </a:lnTo>
                <a:cubicBezTo>
                  <a:pt x="1339764" y="0"/>
                  <a:pt x="1447800" y="108036"/>
                  <a:pt x="1447800" y="241305"/>
                </a:cubicBezTo>
                <a:lnTo>
                  <a:pt x="1447800" y="4203695"/>
                </a:lnTo>
                <a:cubicBezTo>
                  <a:pt x="1447800" y="4336964"/>
                  <a:pt x="1339764" y="4445000"/>
                  <a:pt x="1206495" y="4445000"/>
                </a:cubicBezTo>
                <a:lnTo>
                  <a:pt x="241305" y="4445000"/>
                </a:lnTo>
                <a:cubicBezTo>
                  <a:pt x="108036" y="4445000"/>
                  <a:pt x="0" y="4336964"/>
                  <a:pt x="0" y="4203695"/>
                </a:cubicBezTo>
                <a:lnTo>
                  <a:pt x="0" y="241305"/>
                </a:lnTo>
                <a:cubicBezTo>
                  <a:pt x="0" y="108036"/>
                  <a:pt x="108036" y="0"/>
                  <a:pt x="241305" y="0"/>
                </a:cubicBezTo>
                <a:close/>
              </a:path>
            </a:pathLst>
          </a:custGeom>
          <a:solidFill>
            <a:srgbClr val="2D5D3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5400" b="1" dirty="0">
              <a:solidFill>
                <a:srgbClr val="2D5D3D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0069606" y="2072543"/>
            <a:ext cx="1447800" cy="4445000"/>
          </a:xfrm>
          <a:custGeom>
            <a:avLst/>
            <a:gdLst/>
            <a:ahLst/>
            <a:cxnLst/>
            <a:rect l="l" t="t" r="r" b="b"/>
            <a:pathLst>
              <a:path w="1447800" h="4445000">
                <a:moveTo>
                  <a:pt x="745570" y="832405"/>
                </a:moveTo>
                <a:cubicBezTo>
                  <a:pt x="772921" y="832405"/>
                  <a:pt x="795897" y="842116"/>
                  <a:pt x="814497" y="861539"/>
                </a:cubicBezTo>
                <a:cubicBezTo>
                  <a:pt x="833098" y="880961"/>
                  <a:pt x="842398" y="904181"/>
                  <a:pt x="842398" y="931201"/>
                </a:cubicBezTo>
                <a:cubicBezTo>
                  <a:pt x="842398" y="958788"/>
                  <a:pt x="832917" y="982371"/>
                  <a:pt x="813953" y="1001948"/>
                </a:cubicBezTo>
                <a:cubicBezTo>
                  <a:pt x="794990" y="1021526"/>
                  <a:pt x="770553" y="1031314"/>
                  <a:pt x="740642" y="1031314"/>
                </a:cubicBezTo>
                <a:cubicBezTo>
                  <a:pt x="710905" y="1031314"/>
                  <a:pt x="686622" y="1021490"/>
                  <a:pt x="667793" y="1001841"/>
                </a:cubicBezTo>
                <a:cubicBezTo>
                  <a:pt x="648964" y="982192"/>
                  <a:pt x="639550" y="959741"/>
                  <a:pt x="639550" y="934486"/>
                </a:cubicBezTo>
                <a:cubicBezTo>
                  <a:pt x="639550" y="907219"/>
                  <a:pt x="650158" y="883389"/>
                  <a:pt x="671375" y="862996"/>
                </a:cubicBezTo>
                <a:cubicBezTo>
                  <a:pt x="692591" y="842602"/>
                  <a:pt x="717323" y="832405"/>
                  <a:pt x="745570" y="832405"/>
                </a:cubicBezTo>
                <a:close/>
                <a:moveTo>
                  <a:pt x="750101" y="610056"/>
                </a:moveTo>
                <a:cubicBezTo>
                  <a:pt x="685428" y="610056"/>
                  <a:pt x="637761" y="634592"/>
                  <a:pt x="607102" y="683663"/>
                </a:cubicBezTo>
                <a:cubicBezTo>
                  <a:pt x="576443" y="732735"/>
                  <a:pt x="561113" y="791512"/>
                  <a:pt x="561113" y="859995"/>
                </a:cubicBezTo>
                <a:cubicBezTo>
                  <a:pt x="561113" y="930351"/>
                  <a:pt x="577387" y="986205"/>
                  <a:pt x="609935" y="1027555"/>
                </a:cubicBezTo>
                <a:cubicBezTo>
                  <a:pt x="642483" y="1068905"/>
                  <a:pt x="686383" y="1089580"/>
                  <a:pt x="741636" y="1089580"/>
                </a:cubicBezTo>
                <a:cubicBezTo>
                  <a:pt x="790296" y="1089580"/>
                  <a:pt x="830249" y="1073627"/>
                  <a:pt x="861496" y="1041721"/>
                </a:cubicBezTo>
                <a:cubicBezTo>
                  <a:pt x="892743" y="1009815"/>
                  <a:pt x="908366" y="971989"/>
                  <a:pt x="908366" y="928244"/>
                </a:cubicBezTo>
                <a:cubicBezTo>
                  <a:pt x="908366" y="886118"/>
                  <a:pt x="893604" y="849846"/>
                  <a:pt x="864081" y="819429"/>
                </a:cubicBezTo>
                <a:cubicBezTo>
                  <a:pt x="834557" y="789013"/>
                  <a:pt x="798011" y="773804"/>
                  <a:pt x="754444" y="773804"/>
                </a:cubicBezTo>
                <a:cubicBezTo>
                  <a:pt x="725834" y="773804"/>
                  <a:pt x="698680" y="781600"/>
                  <a:pt x="672981" y="797190"/>
                </a:cubicBezTo>
                <a:cubicBezTo>
                  <a:pt x="647282" y="812780"/>
                  <a:pt x="631870" y="835301"/>
                  <a:pt x="626746" y="864751"/>
                </a:cubicBezTo>
                <a:cubicBezTo>
                  <a:pt x="628581" y="734692"/>
                  <a:pt x="669267" y="669662"/>
                  <a:pt x="748804" y="669662"/>
                </a:cubicBezTo>
                <a:cubicBezTo>
                  <a:pt x="791471" y="669662"/>
                  <a:pt x="821631" y="692433"/>
                  <a:pt x="839285" y="737974"/>
                </a:cubicBezTo>
                <a:lnTo>
                  <a:pt x="900999" y="721990"/>
                </a:lnTo>
                <a:cubicBezTo>
                  <a:pt x="875316" y="647367"/>
                  <a:pt x="825017" y="610056"/>
                  <a:pt x="750101" y="610056"/>
                </a:cubicBezTo>
                <a:close/>
                <a:moveTo>
                  <a:pt x="241305" y="0"/>
                </a:moveTo>
                <a:lnTo>
                  <a:pt x="1206495" y="0"/>
                </a:lnTo>
                <a:cubicBezTo>
                  <a:pt x="1339764" y="0"/>
                  <a:pt x="1447800" y="108036"/>
                  <a:pt x="1447800" y="241305"/>
                </a:cubicBezTo>
                <a:lnTo>
                  <a:pt x="1447800" y="4203695"/>
                </a:lnTo>
                <a:cubicBezTo>
                  <a:pt x="1447800" y="4336964"/>
                  <a:pt x="1339764" y="4445000"/>
                  <a:pt x="1206495" y="4445000"/>
                </a:cubicBezTo>
                <a:lnTo>
                  <a:pt x="241305" y="4445000"/>
                </a:lnTo>
                <a:cubicBezTo>
                  <a:pt x="108036" y="4445000"/>
                  <a:pt x="0" y="4336964"/>
                  <a:pt x="0" y="4203695"/>
                </a:cubicBezTo>
                <a:lnTo>
                  <a:pt x="0" y="241305"/>
                </a:lnTo>
                <a:cubicBezTo>
                  <a:pt x="0" y="108036"/>
                  <a:pt x="108036" y="0"/>
                  <a:pt x="241305" y="0"/>
                </a:cubicBezTo>
                <a:close/>
              </a:path>
            </a:pathLst>
          </a:custGeom>
          <a:solidFill>
            <a:srgbClr val="2D5D3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sz="5400" b="1" dirty="0">
              <a:solidFill>
                <a:srgbClr val="2D5D3D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885955" y="3244036"/>
            <a:ext cx="738664" cy="30864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600" b="1" dirty="0" smtClean="0">
                <a:solidFill>
                  <a:srgbClr val="FFF5D1"/>
                </a:solidFill>
              </a:rPr>
              <a:t>網站架構圖</a:t>
            </a:r>
            <a:endParaRPr lang="zh-TW" altLang="en-US" sz="3600" b="1" dirty="0">
              <a:solidFill>
                <a:srgbClr val="FFF5D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770510" y="3244036"/>
            <a:ext cx="738664" cy="30864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600" b="1" dirty="0">
                <a:solidFill>
                  <a:srgbClr val="FFF5D1"/>
                </a:solidFill>
              </a:rPr>
              <a:t>前台</a:t>
            </a:r>
            <a:r>
              <a:rPr lang="zh-TW" altLang="en-US" sz="3600" b="1" dirty="0" smtClean="0">
                <a:solidFill>
                  <a:srgbClr val="FFF5D1"/>
                </a:solidFill>
              </a:rPr>
              <a:t>版面配置</a:t>
            </a:r>
            <a:endParaRPr lang="zh-TW" altLang="en-US" sz="3600" b="1" dirty="0">
              <a:solidFill>
                <a:srgbClr val="FFF5D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655065" y="3244036"/>
            <a:ext cx="738664" cy="29569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600" b="1" dirty="0" smtClean="0">
                <a:solidFill>
                  <a:srgbClr val="FFF5D1"/>
                </a:solidFill>
              </a:rPr>
              <a:t>會員後臺配置</a:t>
            </a:r>
            <a:endParaRPr lang="zh-TW" altLang="en-US" sz="3600" b="1" dirty="0">
              <a:solidFill>
                <a:srgbClr val="FFF5D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539620" y="3244036"/>
            <a:ext cx="738664" cy="33765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600" b="1" dirty="0" smtClean="0">
                <a:solidFill>
                  <a:srgbClr val="FFF5D1"/>
                </a:solidFill>
              </a:rPr>
              <a:t>管理員後臺配置</a:t>
            </a:r>
            <a:endParaRPr lang="zh-TW" altLang="en-US" sz="3600" b="1" dirty="0">
              <a:solidFill>
                <a:srgbClr val="FFF5D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0424174" y="3244036"/>
            <a:ext cx="738664" cy="2125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3600" b="1" dirty="0" smtClean="0">
                <a:solidFill>
                  <a:srgbClr val="FFF5D1"/>
                </a:solidFill>
              </a:rPr>
              <a:t>應用工具</a:t>
            </a:r>
            <a:endParaRPr lang="zh-TW" altLang="en-US" sz="3600" b="1" dirty="0">
              <a:solidFill>
                <a:srgbClr val="FFF5D1"/>
              </a:solidFill>
            </a:endParaRPr>
          </a:p>
        </p:txBody>
      </p:sp>
      <p:sp>
        <p:nvSpPr>
          <p:cNvPr id="40" name="標題 1">
            <a:extLst>
              <a:ext uri="{FF2B5EF4-FFF2-40B4-BE49-F238E27FC236}">
                <a16:creationId xmlns:a16="http://schemas.microsoft.com/office/drawing/2014/main" id="{A33CFBAF-02E9-4F57-025A-A7EFE94D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0656" y="252663"/>
            <a:ext cx="1541045" cy="107572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schemeClr val="bg1"/>
                </a:solidFill>
              </a:rPr>
              <a:t>目錄</a:t>
            </a:r>
          </a:p>
        </p:txBody>
      </p:sp>
    </p:spTree>
    <p:extLst>
      <p:ext uri="{BB962C8B-B14F-4D97-AF65-F5344CB8AC3E}">
        <p14:creationId xmlns:p14="http://schemas.microsoft.com/office/powerpoint/2010/main" val="11731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51E0C0-54EB-07B8-C2F5-E1E3DFF17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1472" y="3831771"/>
            <a:ext cx="10515600" cy="4351338"/>
          </a:xfrm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AD23229-8847-F993-ABDB-F5D3ADC6BC60}"/>
              </a:ext>
            </a:extLst>
          </p:cNvPr>
          <p:cNvGrpSpPr/>
          <p:nvPr/>
        </p:nvGrpSpPr>
        <p:grpSpPr>
          <a:xfrm>
            <a:off x="2971800" y="4072616"/>
            <a:ext cx="874486" cy="566738"/>
            <a:chOff x="2987674" y="3948791"/>
            <a:chExt cx="874486" cy="566738"/>
          </a:xfrm>
        </p:grpSpPr>
        <p:sp>
          <p:nvSpPr>
            <p:cNvPr id="8" name="語音泡泡: 圓角矩形 7">
              <a:extLst>
                <a:ext uri="{FF2B5EF4-FFF2-40B4-BE49-F238E27FC236}">
                  <a16:creationId xmlns:a16="http://schemas.microsoft.com/office/drawing/2014/main" id="{D6897D3F-802C-2296-0079-1EFBADB86EAE}"/>
                </a:ext>
              </a:extLst>
            </p:cNvPr>
            <p:cNvSpPr/>
            <p:nvPr/>
          </p:nvSpPr>
          <p:spPr>
            <a:xfrm>
              <a:off x="2987674" y="3948791"/>
              <a:ext cx="874486" cy="566738"/>
            </a:xfrm>
            <a:prstGeom prst="wedgeRoundRectCallout">
              <a:avLst/>
            </a:prstGeom>
            <a:solidFill>
              <a:srgbClr val="4080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49DF791F-00C8-C950-5BE6-1892F83D044E}"/>
                </a:ext>
              </a:extLst>
            </p:cNvPr>
            <p:cNvGrpSpPr/>
            <p:nvPr/>
          </p:nvGrpSpPr>
          <p:grpSpPr>
            <a:xfrm>
              <a:off x="3104243" y="4173650"/>
              <a:ext cx="641349" cy="117021"/>
              <a:chOff x="3104243" y="4173650"/>
              <a:chExt cx="641349" cy="117021"/>
            </a:xfrm>
          </p:grpSpPr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B5F3FCDE-8C98-40CD-043D-A37A23ACFB6E}"/>
                  </a:ext>
                </a:extLst>
              </p:cNvPr>
              <p:cNvSpPr/>
              <p:nvPr/>
            </p:nvSpPr>
            <p:spPr>
              <a:xfrm>
                <a:off x="3104243" y="4173650"/>
                <a:ext cx="117021" cy="11702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080CAE44-404F-2995-B180-5618EC059377}"/>
                  </a:ext>
                </a:extLst>
              </p:cNvPr>
              <p:cNvSpPr/>
              <p:nvPr/>
            </p:nvSpPr>
            <p:spPr>
              <a:xfrm>
                <a:off x="3366407" y="4173650"/>
                <a:ext cx="117021" cy="11702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5082F520-0FA3-77D0-3928-D6C853CE1789}"/>
                  </a:ext>
                </a:extLst>
              </p:cNvPr>
              <p:cNvSpPr/>
              <p:nvPr/>
            </p:nvSpPr>
            <p:spPr>
              <a:xfrm>
                <a:off x="3628571" y="4173650"/>
                <a:ext cx="117021" cy="11702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33CFBAF-02E9-4F57-025A-A7EFE94D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0656" y="252663"/>
            <a:ext cx="1541045" cy="107572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schemeClr val="bg1"/>
                </a:solidFill>
              </a:rPr>
              <a:t>主題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構想</a:t>
            </a:r>
            <a:r>
              <a:rPr lang="en-US" altLang="zh-TW" sz="2800" b="1" dirty="0" smtClean="0">
                <a:solidFill>
                  <a:schemeClr val="bg1"/>
                </a:solidFill>
              </a:rPr>
              <a:t/>
            </a:r>
            <a:br>
              <a:rPr lang="en-US" altLang="zh-TW" sz="2800" b="1" dirty="0" smtClean="0">
                <a:solidFill>
                  <a:schemeClr val="bg1"/>
                </a:solidFill>
              </a:rPr>
            </a:br>
            <a:r>
              <a:rPr lang="zh-TW" altLang="en-US" sz="2800" b="1" dirty="0" smtClean="0">
                <a:solidFill>
                  <a:schemeClr val="bg1"/>
                </a:solidFill>
              </a:rPr>
              <a:t>動</a:t>
            </a:r>
            <a:r>
              <a:rPr lang="zh-TW" altLang="en-US" sz="2800" b="1" dirty="0">
                <a:solidFill>
                  <a:schemeClr val="bg1"/>
                </a:solidFill>
              </a:rPr>
              <a:t>機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23B385B-4104-A2A8-1EE3-471DC52A1A34}"/>
              </a:ext>
            </a:extLst>
          </p:cNvPr>
          <p:cNvSpPr/>
          <p:nvPr/>
        </p:nvSpPr>
        <p:spPr>
          <a:xfrm>
            <a:off x="4539457" y="2329051"/>
            <a:ext cx="5859906" cy="584630"/>
          </a:xfrm>
          <a:prstGeom prst="roundRect">
            <a:avLst/>
          </a:prstGeom>
          <a:solidFill>
            <a:srgbClr val="4080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台灣不吃豬肉的地方 </a:t>
            </a:r>
            <a:r>
              <a:rPr lang="en-US" altLang="zh-TW" sz="2000" b="1" dirty="0"/>
              <a:t>?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4C3CA51-F934-41F5-B633-88C65F1CBA65}"/>
              </a:ext>
            </a:extLst>
          </p:cNvPr>
          <p:cNvGrpSpPr/>
          <p:nvPr/>
        </p:nvGrpSpPr>
        <p:grpSpPr>
          <a:xfrm>
            <a:off x="348344" y="4206761"/>
            <a:ext cx="3235552" cy="3235552"/>
            <a:chOff x="348344" y="4206761"/>
            <a:chExt cx="3235552" cy="3235552"/>
          </a:xfrm>
        </p:grpSpPr>
        <p:pic>
          <p:nvPicPr>
            <p:cNvPr id="1028" name="Picture 4" descr="Friend Icon #385976 - Free Icons Library">
              <a:extLst>
                <a:ext uri="{FF2B5EF4-FFF2-40B4-BE49-F238E27FC236}">
                  <a16:creationId xmlns:a16="http://schemas.microsoft.com/office/drawing/2014/main" id="{716D0A89-119F-0911-FECE-CA079CBF01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344" y="4206761"/>
              <a:ext cx="3235552" cy="3235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11FAEA01-C34C-1199-A67A-65F7D8C67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7" t="531" r="36401" b="4665"/>
            <a:stretch>
              <a:fillRect/>
            </a:stretch>
          </p:blipFill>
          <p:spPr>
            <a:xfrm>
              <a:off x="2495891" y="6069230"/>
              <a:ext cx="592478" cy="592478"/>
            </a:xfrm>
            <a:custGeom>
              <a:avLst/>
              <a:gdLst>
                <a:gd name="connsiteX0" fmla="*/ 767557 w 1535114"/>
                <a:gd name="connsiteY0" fmla="*/ 0 h 1535114"/>
                <a:gd name="connsiteX1" fmla="*/ 1535114 w 1535114"/>
                <a:gd name="connsiteY1" fmla="*/ 767557 h 1535114"/>
                <a:gd name="connsiteX2" fmla="*/ 767557 w 1535114"/>
                <a:gd name="connsiteY2" fmla="*/ 1535114 h 1535114"/>
                <a:gd name="connsiteX3" fmla="*/ 0 w 1535114"/>
                <a:gd name="connsiteY3" fmla="*/ 767557 h 1535114"/>
                <a:gd name="connsiteX4" fmla="*/ 767557 w 1535114"/>
                <a:gd name="connsiteY4" fmla="*/ 0 h 153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5114" h="1535114">
                  <a:moveTo>
                    <a:pt x="767557" y="0"/>
                  </a:moveTo>
                  <a:cubicBezTo>
                    <a:pt x="1191467" y="0"/>
                    <a:pt x="1535114" y="343647"/>
                    <a:pt x="1535114" y="767557"/>
                  </a:cubicBezTo>
                  <a:cubicBezTo>
                    <a:pt x="1535114" y="1191467"/>
                    <a:pt x="1191467" y="1535114"/>
                    <a:pt x="767557" y="1535114"/>
                  </a:cubicBezTo>
                  <a:cubicBezTo>
                    <a:pt x="343647" y="1535114"/>
                    <a:pt x="0" y="1191467"/>
                    <a:pt x="0" y="767557"/>
                  </a:cubicBezTo>
                  <a:cubicBezTo>
                    <a:pt x="0" y="343647"/>
                    <a:pt x="343647" y="0"/>
                    <a:pt x="767557" y="0"/>
                  </a:cubicBezTo>
                  <a:close/>
                </a:path>
              </a:pathLst>
            </a:custGeom>
          </p:spPr>
        </p:pic>
      </p:grp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85DF3117-DF21-F82C-160F-0359ADE6E718}"/>
              </a:ext>
            </a:extLst>
          </p:cNvPr>
          <p:cNvSpPr/>
          <p:nvPr/>
        </p:nvSpPr>
        <p:spPr>
          <a:xfrm>
            <a:off x="4539457" y="3359690"/>
            <a:ext cx="5859906" cy="584630"/>
          </a:xfrm>
          <a:prstGeom prst="roundRect">
            <a:avLst/>
          </a:prstGeom>
          <a:solidFill>
            <a:srgbClr val="4080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台灣的飯店都有禱告室 </a:t>
            </a:r>
            <a:r>
              <a:rPr lang="en-US" altLang="zh-TW" sz="2000" b="1" dirty="0"/>
              <a:t>?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095C395-9665-0CDE-839D-012F39822301}"/>
              </a:ext>
            </a:extLst>
          </p:cNvPr>
          <p:cNvSpPr/>
          <p:nvPr/>
        </p:nvSpPr>
        <p:spPr>
          <a:xfrm>
            <a:off x="4539457" y="4464814"/>
            <a:ext cx="5859906" cy="584630"/>
          </a:xfrm>
          <a:prstGeom prst="roundRect">
            <a:avLst/>
          </a:prstGeom>
          <a:solidFill>
            <a:srgbClr val="4080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台灣的清真寺在哪裡 </a:t>
            </a:r>
            <a:r>
              <a:rPr lang="en-US" altLang="zh-TW" sz="2000" b="1" dirty="0"/>
              <a:t>?</a:t>
            </a:r>
          </a:p>
        </p:txBody>
      </p:sp>
      <p:pic>
        <p:nvPicPr>
          <p:cNvPr id="2052" name="Picture 4" descr="draw messy! – LINE stickers | LINE STORE"/>
          <p:cNvPicPr>
            <a:picLocks noChangeAspect="1" noChangeArrowheads="1"/>
          </p:cNvPicPr>
          <p:nvPr/>
        </p:nvPicPr>
        <p:blipFill>
          <a:blip r:embed="rId4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59272">
            <a:off x="839964" y="4519798"/>
            <a:ext cx="474663" cy="4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3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CFBAF-02E9-4F57-025A-A7EFE94D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0656" y="252663"/>
            <a:ext cx="1541045" cy="107572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schemeClr val="bg1"/>
                </a:solidFill>
              </a:rPr>
              <a:t>主題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構想</a:t>
            </a:r>
            <a:r>
              <a:rPr lang="en-US" altLang="zh-TW" sz="2800" b="1" dirty="0" smtClean="0">
                <a:solidFill>
                  <a:schemeClr val="bg1"/>
                </a:solidFill>
              </a:rPr>
              <a:t/>
            </a:r>
            <a:br>
              <a:rPr lang="en-US" altLang="zh-TW" sz="2800" b="1" dirty="0" smtClean="0">
                <a:solidFill>
                  <a:schemeClr val="bg1"/>
                </a:solidFill>
              </a:rPr>
            </a:br>
            <a:r>
              <a:rPr lang="zh-TW" altLang="en-US" sz="2800" b="1" dirty="0" smtClean="0">
                <a:solidFill>
                  <a:schemeClr val="bg1"/>
                </a:solidFill>
              </a:rPr>
              <a:t>動</a:t>
            </a:r>
            <a:r>
              <a:rPr lang="zh-TW" altLang="en-US" sz="2800" b="1" dirty="0">
                <a:solidFill>
                  <a:schemeClr val="bg1"/>
                </a:solidFill>
              </a:rPr>
              <a:t>機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ECDBC3-A69B-C35F-D382-DAD7B4574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8"/>
          <a:stretch/>
        </p:blipFill>
        <p:spPr>
          <a:xfrm>
            <a:off x="368205" y="187427"/>
            <a:ext cx="4831729" cy="31705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EF5B207-E390-D2C6-73B8-A12EB3C8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06" y="3609891"/>
            <a:ext cx="4831728" cy="279078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D0D2121-B3C0-364D-AE01-7D99FE46F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637" y="1874217"/>
            <a:ext cx="4831729" cy="251955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FD9C15F-BB18-41C5-5BFD-E31F39AFA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6637" y="4338957"/>
            <a:ext cx="4840205" cy="2519559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2ECF355B-68EC-9ED8-1B5B-B6A2C2D66DFA}"/>
              </a:ext>
            </a:extLst>
          </p:cNvPr>
          <p:cNvSpPr txBox="1"/>
          <p:nvPr/>
        </p:nvSpPr>
        <p:spPr>
          <a:xfrm>
            <a:off x="3361107" y="6573023"/>
            <a:ext cx="2790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50000"/>
                  </a:schemeClr>
                </a:solidFill>
              </a:rPr>
              <a:t>https://www.taiwan.net.tw/</a:t>
            </a:r>
            <a:endParaRPr lang="zh-TW" alt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A7FD876-C21C-302D-91A7-BB9008579D80}"/>
              </a:ext>
            </a:extLst>
          </p:cNvPr>
          <p:cNvSpPr txBox="1"/>
          <p:nvPr/>
        </p:nvSpPr>
        <p:spPr>
          <a:xfrm>
            <a:off x="3516925" y="3357933"/>
            <a:ext cx="16830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</a:rPr>
              <a:t>https://www.thida.org/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53BFDF-55DD-24B9-21D9-5C64F04BED78}"/>
              </a:ext>
            </a:extLst>
          </p:cNvPr>
          <p:cNvSpPr txBox="1"/>
          <p:nvPr/>
        </p:nvSpPr>
        <p:spPr>
          <a:xfrm>
            <a:off x="1324708" y="6364898"/>
            <a:ext cx="7573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chemeClr val="accent2">
                    <a:lumMod val="50000"/>
                  </a:schemeClr>
                </a:solidFill>
              </a:rPr>
              <a:t>https://www.necoast-nsa.gov.tw/Articles.aspx?a=141&amp;l=1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74D1536-8627-33D6-B941-67C8BD517720}"/>
              </a:ext>
            </a:extLst>
          </p:cNvPr>
          <p:cNvSpPr/>
          <p:nvPr/>
        </p:nvSpPr>
        <p:spPr>
          <a:xfrm>
            <a:off x="8299939" y="4564379"/>
            <a:ext cx="3892061" cy="2293621"/>
          </a:xfrm>
          <a:prstGeom prst="rect">
            <a:avLst/>
          </a:prstGeom>
          <a:solidFill>
            <a:srgbClr val="31521B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2E240CF7-7788-935F-2693-CE28F3EB4D51}"/>
              </a:ext>
            </a:extLst>
          </p:cNvPr>
          <p:cNvGrpSpPr/>
          <p:nvPr/>
        </p:nvGrpSpPr>
        <p:grpSpPr>
          <a:xfrm>
            <a:off x="8781458" y="4621866"/>
            <a:ext cx="3242848" cy="2172285"/>
            <a:chOff x="8868119" y="1897674"/>
            <a:chExt cx="3242848" cy="217228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03EDF75-1591-0A2B-330A-01FF93869A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hq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205" b="73847" l="10000" r="90000">
                          <a14:foregroundMark x1="68500" y1="62407" x2="68600" y2="61852"/>
                          <a14:foregroundMark x1="55900" y1="45278" x2="55900" y2="45278"/>
                          <a14:foregroundMark x1="52600" y1="45278" x2="52600" y2="45278"/>
                        </a14:backgroundRemoval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48"/>
            <a:stretch/>
          </p:blipFill>
          <p:spPr bwMode="auto">
            <a:xfrm>
              <a:off x="8868119" y="1897674"/>
              <a:ext cx="858596" cy="760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C92AF7BE-6CA6-480E-0098-811ABDF85B89}"/>
                </a:ext>
              </a:extLst>
            </p:cNvPr>
            <p:cNvSpPr txBox="1"/>
            <p:nvPr/>
          </p:nvSpPr>
          <p:spPr>
            <a:xfrm>
              <a:off x="9704913" y="2133596"/>
              <a:ext cx="2032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bg1">
                      <a:lumMod val="95000"/>
                    </a:schemeClr>
                  </a:solidFill>
                </a:rPr>
                <a:t>相關資訊分散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CE33A57-EAEE-74B9-D892-5CE120D100A3}"/>
                </a:ext>
              </a:extLst>
            </p:cNvPr>
            <p:cNvSpPr txBox="1"/>
            <p:nvPr/>
          </p:nvSpPr>
          <p:spPr>
            <a:xfrm>
              <a:off x="9697449" y="2919439"/>
              <a:ext cx="238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bg1">
                      <a:lumMod val="95000"/>
                    </a:schemeClr>
                  </a:solidFill>
                </a:rPr>
                <a:t>較少以團客報名方式</a:t>
              </a:r>
            </a:p>
          </p:txBody>
        </p:sp>
        <p:pic>
          <p:nvPicPr>
            <p:cNvPr id="2052" name="Picture 4" descr="154-1545165_transparent-background-travel-icon-png | ICT Solutions">
              <a:extLst>
                <a:ext uri="{FF2B5EF4-FFF2-40B4-BE49-F238E27FC236}">
                  <a16:creationId xmlns:a16="http://schemas.microsoft.com/office/drawing/2014/main" id="{1D1408BC-9D1B-8D9F-B9B2-CF430F7889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hq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939" b="90979" l="6667" r="92667">
                          <a14:foregroundMark x1="44889" y1="15291" x2="44889" y2="15291"/>
                          <a14:foregroundMark x1="82444" y1="28746" x2="82444" y2="28746"/>
                          <a14:foregroundMark x1="55556" y1="46789" x2="55556" y2="46789"/>
                          <a14:foregroundMark x1="55111" y1="33180" x2="55111" y2="33180"/>
                          <a14:foregroundMark x1="43778" y1="38532" x2="43778" y2="38532"/>
                          <a14:foregroundMark x1="37889" y1="46483" x2="37889" y2="46483"/>
                          <a14:foregroundMark x1="10778" y1="48471" x2="10778" y2="48471"/>
                          <a14:foregroundMark x1="34333" y1="91131" x2="34333" y2="91131"/>
                          <a14:foregroundMark x1="92667" y1="19113" x2="92667" y2="19113"/>
                          <a14:foregroundMark x1="6667" y1="70642" x2="6667" y2="70642"/>
                          <a14:backgroundMark x1="89667" y1="20795" x2="89667" y2="20795"/>
                        </a14:backgroundRemoval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9687" y="2742743"/>
              <a:ext cx="788970" cy="573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DE7A3C0-D4F1-C8ED-226A-5E2FA49F68FD}"/>
                </a:ext>
              </a:extLst>
            </p:cNvPr>
            <p:cNvSpPr txBox="1"/>
            <p:nvPr/>
          </p:nvSpPr>
          <p:spPr>
            <a:xfrm>
              <a:off x="9726715" y="3629976"/>
              <a:ext cx="238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bg1">
                      <a:lumMod val="95000"/>
                    </a:schemeClr>
                  </a:solidFill>
                </a:rPr>
                <a:t>回饋意見</a:t>
              </a:r>
              <a:endParaRPr lang="en-US" altLang="zh-TW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054" name="Picture 6" descr="意见反馈图片素材_免费意见反馈PNG设计图片大全_图精灵">
              <a:extLst>
                <a:ext uri="{FF2B5EF4-FFF2-40B4-BE49-F238E27FC236}">
                  <a16:creationId xmlns:a16="http://schemas.microsoft.com/office/drawing/2014/main" id="{DF6CD192-672A-8A1E-963F-1832825362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3462" r="99615">
                          <a14:foregroundMark x1="36538" y1="10000" x2="36538" y2="10000"/>
                          <a14:foregroundMark x1="91154" y1="25769" x2="91154" y2="25769"/>
                          <a14:foregroundMark x1="94231" y1="29615" x2="94231" y2="29615"/>
                          <a14:foregroundMark x1="96154" y1="30385" x2="96154" y2="30385"/>
                          <a14:foregroundMark x1="7308" y1="72692" x2="7308" y2="72692"/>
                          <a14:foregroundMark x1="3846" y1="88846" x2="3846" y2="88846"/>
                          <a14:foregroundMark x1="99615" y1="34615" x2="99615" y2="346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2080" y="3365324"/>
              <a:ext cx="704635" cy="704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905DC6D9-8278-8742-B30D-9F9AA3E99F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33589" y="25237"/>
            <a:ext cx="4831729" cy="19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7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33CFBAF-02E9-4F57-025A-A7EFE94D0F73}"/>
              </a:ext>
            </a:extLst>
          </p:cNvPr>
          <p:cNvSpPr txBox="1">
            <a:spLocks/>
          </p:cNvSpPr>
          <p:nvPr/>
        </p:nvSpPr>
        <p:spPr>
          <a:xfrm>
            <a:off x="10540656" y="252663"/>
            <a:ext cx="1541045" cy="107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TW" altLang="en-US" sz="2800" b="1" dirty="0" smtClean="0">
                <a:solidFill>
                  <a:schemeClr val="bg1"/>
                </a:solidFill>
              </a:rPr>
              <a:t>主題構想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2776901" y="1283646"/>
            <a:ext cx="6708531" cy="861646"/>
          </a:xfrm>
          <a:prstGeom prst="roundRect">
            <a:avLst/>
          </a:prstGeom>
          <a:solidFill>
            <a:srgbClr val="2D5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了解什麼是清真</a:t>
            </a:r>
            <a:endParaRPr lang="zh-TW" altLang="en-US" sz="2800" dirty="0"/>
          </a:p>
        </p:txBody>
      </p:sp>
      <p:sp>
        <p:nvSpPr>
          <p:cNvPr id="12" name="圓角矩形 11"/>
          <p:cNvSpPr/>
          <p:nvPr/>
        </p:nvSpPr>
        <p:spPr>
          <a:xfrm>
            <a:off x="2776901" y="2438379"/>
            <a:ext cx="6708531" cy="861646"/>
          </a:xfrm>
          <a:prstGeom prst="roundRect">
            <a:avLst/>
          </a:prstGeom>
          <a:solidFill>
            <a:srgbClr val="2D5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查詢清真相關餐廳、飯店、景點</a:t>
            </a:r>
            <a:endParaRPr lang="zh-TW" altLang="en-US" sz="2800" dirty="0"/>
          </a:p>
        </p:txBody>
      </p:sp>
      <p:sp>
        <p:nvSpPr>
          <p:cNvPr id="13" name="圓角矩形 12"/>
          <p:cNvSpPr/>
          <p:nvPr/>
        </p:nvSpPr>
        <p:spPr>
          <a:xfrm>
            <a:off x="2776901" y="3593112"/>
            <a:ext cx="6708531" cy="861646"/>
          </a:xfrm>
          <a:prstGeom prst="roundRect">
            <a:avLst/>
          </a:prstGeom>
          <a:solidFill>
            <a:srgbClr val="2D5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訂購清真團體旅遊</a:t>
            </a:r>
            <a:endParaRPr lang="zh-TW" altLang="en-US" sz="2800" dirty="0"/>
          </a:p>
        </p:txBody>
      </p:sp>
      <p:sp>
        <p:nvSpPr>
          <p:cNvPr id="14" name="圓角矩形 13"/>
          <p:cNvSpPr/>
          <p:nvPr/>
        </p:nvSpPr>
        <p:spPr>
          <a:xfrm>
            <a:off x="2776902" y="4747846"/>
            <a:ext cx="6708531" cy="8616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私人聊天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610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52A1F0A-0C75-7690-E0DE-5CE0C4C3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36445" y="253289"/>
            <a:ext cx="3314700" cy="566738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網站架構圖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1EE6946-2EEA-CB78-D5DE-125C1A262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2675" y="1168894"/>
            <a:ext cx="8053580" cy="7521740"/>
          </a:xfrm>
          <a:prstGeom prst="rect">
            <a:avLst/>
          </a:prstGeom>
        </p:spPr>
      </p:pic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41F17FD5-44DD-4FDF-5119-F86C06ED1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24" y="128028"/>
            <a:ext cx="9779570" cy="6858000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94034256-F7B4-D8E2-6A3D-59A6450C473C}"/>
              </a:ext>
            </a:extLst>
          </p:cNvPr>
          <p:cNvSpPr txBox="1">
            <a:spLocks/>
          </p:cNvSpPr>
          <p:nvPr/>
        </p:nvSpPr>
        <p:spPr>
          <a:xfrm>
            <a:off x="10540656" y="252663"/>
            <a:ext cx="1541045" cy="107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schemeClr val="bg1"/>
                </a:solidFill>
              </a:rPr>
              <a:t>網站</a:t>
            </a:r>
            <a:endParaRPr lang="en-US" altLang="zh-TW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schemeClr val="bg1"/>
                </a:solidFill>
              </a:rPr>
              <a:t>架構圖</a:t>
            </a:r>
          </a:p>
        </p:txBody>
      </p:sp>
    </p:spTree>
    <p:extLst>
      <p:ext uri="{BB962C8B-B14F-4D97-AF65-F5344CB8AC3E}">
        <p14:creationId xmlns:p14="http://schemas.microsoft.com/office/powerpoint/2010/main" val="38950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3BDDE37-B216-B719-E460-1D5F25ADB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0" y="0"/>
            <a:ext cx="4588514" cy="12322669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B015F05E-A01C-B42A-44F4-D9595E74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0656" y="252663"/>
            <a:ext cx="1541045" cy="107572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schemeClr val="bg1"/>
                </a:solidFill>
              </a:rPr>
              <a:t>前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台</a:t>
            </a:r>
            <a:r>
              <a:rPr lang="en-US" altLang="zh-TW" sz="2800" b="1" dirty="0" smtClean="0">
                <a:solidFill>
                  <a:schemeClr val="bg1"/>
                </a:solidFill>
              </a:rPr>
              <a:t/>
            </a:r>
            <a:br>
              <a:rPr lang="en-US" altLang="zh-TW" sz="2800" b="1" dirty="0" smtClean="0">
                <a:solidFill>
                  <a:schemeClr val="bg1"/>
                </a:solidFill>
              </a:rPr>
            </a:br>
            <a:r>
              <a:rPr lang="zh-TW" altLang="en-US" sz="2800" b="1" dirty="0" smtClean="0">
                <a:solidFill>
                  <a:schemeClr val="bg1"/>
                </a:solidFill>
              </a:rPr>
              <a:t>版面配置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9C0B61F5-E9E1-BE77-AD8A-4563F3D3E502}"/>
              </a:ext>
            </a:extLst>
          </p:cNvPr>
          <p:cNvSpPr/>
          <p:nvPr/>
        </p:nvSpPr>
        <p:spPr>
          <a:xfrm>
            <a:off x="10540656" y="1879600"/>
            <a:ext cx="1541045" cy="5715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介紹</a:t>
            </a:r>
            <a:endParaRPr lang="en-US" altLang="zh-TW" sz="2000" b="1" dirty="0"/>
          </a:p>
        </p:txBody>
      </p:sp>
      <p:pic>
        <p:nvPicPr>
          <p:cNvPr id="25" name="圖片 24" descr="一張含有 桌 的圖片&#10;&#10;自動產生的描述">
            <a:extLst>
              <a:ext uri="{FF2B5EF4-FFF2-40B4-BE49-F238E27FC236}">
                <a16:creationId xmlns:a16="http://schemas.microsoft.com/office/drawing/2014/main" id="{69EA5F61-32DA-E501-BCCA-EADDA3F57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853" y="-4734270"/>
            <a:ext cx="4588514" cy="1159227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571C828-C42E-082D-1455-1A02847CF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853" y="-5464669"/>
            <a:ext cx="4588514" cy="12322669"/>
          </a:xfrm>
          <a:prstGeom prst="rect">
            <a:avLst/>
          </a:prstGeom>
        </p:spPr>
      </p:pic>
      <p:sp>
        <p:nvSpPr>
          <p:cNvPr id="2" name="圓角矩形 1"/>
          <p:cNvSpPr/>
          <p:nvPr/>
        </p:nvSpPr>
        <p:spPr>
          <a:xfrm>
            <a:off x="4742394" y="4249271"/>
            <a:ext cx="703600" cy="33617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/>
              <a:t>認知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812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C3BC5B9B-034E-3F35-EE6F-4A3BA7DAF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78" y="-5455404"/>
            <a:ext cx="4952336" cy="14204751"/>
          </a:xfrm>
          <a:prstGeom prst="rect">
            <a:avLst/>
          </a:prstGeom>
        </p:spPr>
      </p:pic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2E15A70E-DEC2-BE2D-DBE7-171B00581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" y="0"/>
            <a:ext cx="4952336" cy="14204751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D4E2DA54-9158-E371-8513-D2F9041C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0656" y="252663"/>
            <a:ext cx="1541045" cy="1075726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schemeClr val="bg1"/>
                </a:solidFill>
              </a:rPr>
              <a:t>前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台</a:t>
            </a:r>
            <a:r>
              <a:rPr lang="en-US" altLang="zh-TW" sz="2800" b="1" dirty="0" smtClean="0">
                <a:solidFill>
                  <a:schemeClr val="bg1"/>
                </a:solidFill>
              </a:rPr>
              <a:t/>
            </a:r>
            <a:br>
              <a:rPr lang="en-US" altLang="zh-TW" sz="2800" b="1" dirty="0" smtClean="0">
                <a:solidFill>
                  <a:schemeClr val="bg1"/>
                </a:solidFill>
              </a:rPr>
            </a:br>
            <a:r>
              <a:rPr lang="zh-TW" altLang="en-US" sz="2800" b="1" dirty="0" smtClean="0">
                <a:solidFill>
                  <a:schemeClr val="bg1"/>
                </a:solidFill>
              </a:rPr>
              <a:t>版面配置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0B86508-26BD-280F-BFE9-775014CC9E2F}"/>
              </a:ext>
            </a:extLst>
          </p:cNvPr>
          <p:cNvSpPr/>
          <p:nvPr/>
        </p:nvSpPr>
        <p:spPr>
          <a:xfrm>
            <a:off x="10540656" y="1879600"/>
            <a:ext cx="1541045" cy="5715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行程</a:t>
            </a:r>
            <a:endParaRPr lang="en-US" altLang="zh-TW" sz="2000" b="1" dirty="0"/>
          </a:p>
        </p:txBody>
      </p:sp>
      <p:sp>
        <p:nvSpPr>
          <p:cNvPr id="7" name="圓角矩形 6"/>
          <p:cNvSpPr/>
          <p:nvPr/>
        </p:nvSpPr>
        <p:spPr>
          <a:xfrm>
            <a:off x="4547606" y="4733366"/>
            <a:ext cx="703600" cy="33617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評論</a:t>
            </a:r>
          </a:p>
        </p:txBody>
      </p:sp>
    </p:spTree>
    <p:extLst>
      <p:ext uri="{BB962C8B-B14F-4D97-AF65-F5344CB8AC3E}">
        <p14:creationId xmlns:p14="http://schemas.microsoft.com/office/powerpoint/2010/main" val="125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E436160-D941-4CF6-5B98-ADEFFF3FC20B}"/>
              </a:ext>
            </a:extLst>
          </p:cNvPr>
          <p:cNvSpPr txBox="1">
            <a:spLocks/>
          </p:cNvSpPr>
          <p:nvPr/>
        </p:nvSpPr>
        <p:spPr>
          <a:xfrm>
            <a:off x="10540656" y="252663"/>
            <a:ext cx="1541045" cy="1075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TW" altLang="en-US" sz="2800" b="1" dirty="0">
                <a:solidFill>
                  <a:schemeClr val="bg1"/>
                </a:solidFill>
              </a:rPr>
              <a:t>前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台</a:t>
            </a:r>
            <a:endParaRPr lang="en-US" altLang="zh-TW" sz="28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TW" altLang="en-US" sz="2800" b="1" dirty="0" smtClean="0">
                <a:solidFill>
                  <a:schemeClr val="bg1"/>
                </a:solidFill>
              </a:rPr>
              <a:t>版面配置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57706D-9BEB-CA9F-FBBE-5F2E5B420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95"/>
          <a:stretch/>
        </p:blipFill>
        <p:spPr>
          <a:xfrm>
            <a:off x="6300124" y="365125"/>
            <a:ext cx="3923399" cy="298445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D7BC1CA-3120-E51F-D234-81CB24C487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3"/>
          <a:stretch/>
        </p:blipFill>
        <p:spPr>
          <a:xfrm>
            <a:off x="3245300" y="3544495"/>
            <a:ext cx="3923399" cy="306084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B3474DA-7CA6-8815-206F-8FDB98C63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92" y="354350"/>
            <a:ext cx="3923399" cy="2942549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BD33365-1403-11AB-A635-DDEF43D48AC4}"/>
              </a:ext>
            </a:extLst>
          </p:cNvPr>
          <p:cNvSpPr/>
          <p:nvPr/>
        </p:nvSpPr>
        <p:spPr>
          <a:xfrm>
            <a:off x="4350832" y="1879600"/>
            <a:ext cx="1541045" cy="5715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聯絡我們</a:t>
            </a:r>
            <a:endParaRPr lang="en-US" altLang="zh-TW" sz="2000" b="1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BB66AF4-3A75-87BD-07F6-967E53B2357F}"/>
              </a:ext>
            </a:extLst>
          </p:cNvPr>
          <p:cNvSpPr/>
          <p:nvPr/>
        </p:nvSpPr>
        <p:spPr>
          <a:xfrm>
            <a:off x="10362463" y="1876402"/>
            <a:ext cx="1541045" cy="5715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登入</a:t>
            </a:r>
            <a:endParaRPr lang="en-US" altLang="zh-TW" sz="2000" b="1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FFE999C2-45BE-B30D-12E4-AAA50C22558E}"/>
              </a:ext>
            </a:extLst>
          </p:cNvPr>
          <p:cNvSpPr/>
          <p:nvPr/>
        </p:nvSpPr>
        <p:spPr>
          <a:xfrm>
            <a:off x="7327556" y="6033837"/>
            <a:ext cx="1541045" cy="5715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/>
              <a:t>註冊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26591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綠黃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228</Words>
  <Application>Microsoft Office PowerPoint</Application>
  <PresentationFormat>寬螢幕</PresentationFormat>
  <Paragraphs>74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Arial</vt:lpstr>
      <vt:lpstr>Calibri</vt:lpstr>
      <vt:lpstr>Fira Code</vt:lpstr>
      <vt:lpstr>Franklin Gothic Book</vt:lpstr>
      <vt:lpstr>Franklin Gothic Medium</vt:lpstr>
      <vt:lpstr>Office 佈景主題</vt:lpstr>
      <vt:lpstr>前端專題初期報告 </vt:lpstr>
      <vt:lpstr>目錄</vt:lpstr>
      <vt:lpstr>主題構想 動機</vt:lpstr>
      <vt:lpstr>主題構想 動機</vt:lpstr>
      <vt:lpstr>PowerPoint 簡報</vt:lpstr>
      <vt:lpstr>網站架構圖</vt:lpstr>
      <vt:lpstr>前台 版面配置</vt:lpstr>
      <vt:lpstr>前台 版面配置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前端專題初期報告   主題：ＸＸＸＸＸＸ   報告者：盧真莉 </dc:title>
  <dc:creator>盧 盧</dc:creator>
  <cp:lastModifiedBy>USER</cp:lastModifiedBy>
  <cp:revision>26</cp:revision>
  <dcterms:created xsi:type="dcterms:W3CDTF">2022-07-18T06:38:18Z</dcterms:created>
  <dcterms:modified xsi:type="dcterms:W3CDTF">2022-07-20T02:42:15Z</dcterms:modified>
</cp:coreProperties>
</file>