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35"/>
  </p:notesMasterIdLst>
  <p:handoutMasterIdLst>
    <p:handoutMasterId r:id="rId36"/>
  </p:handoutMasterIdLst>
  <p:sldIdLst>
    <p:sldId id="256" r:id="rId2"/>
    <p:sldId id="376" r:id="rId3"/>
    <p:sldId id="405" r:id="rId4"/>
    <p:sldId id="319" r:id="rId5"/>
    <p:sldId id="384" r:id="rId6"/>
    <p:sldId id="387" r:id="rId7"/>
    <p:sldId id="406" r:id="rId8"/>
    <p:sldId id="388" r:id="rId9"/>
    <p:sldId id="408" r:id="rId10"/>
    <p:sldId id="389" r:id="rId11"/>
    <p:sldId id="404" r:id="rId12"/>
    <p:sldId id="391" r:id="rId13"/>
    <p:sldId id="390" r:id="rId14"/>
    <p:sldId id="392" r:id="rId15"/>
    <p:sldId id="393" r:id="rId16"/>
    <p:sldId id="396" r:id="rId17"/>
    <p:sldId id="394" r:id="rId18"/>
    <p:sldId id="395" r:id="rId19"/>
    <p:sldId id="398" r:id="rId20"/>
    <p:sldId id="397" r:id="rId21"/>
    <p:sldId id="399" r:id="rId22"/>
    <p:sldId id="400" r:id="rId23"/>
    <p:sldId id="401" r:id="rId24"/>
    <p:sldId id="402" r:id="rId25"/>
    <p:sldId id="403" r:id="rId26"/>
    <p:sldId id="407" r:id="rId27"/>
    <p:sldId id="415" r:id="rId28"/>
    <p:sldId id="409" r:id="rId29"/>
    <p:sldId id="414" r:id="rId30"/>
    <p:sldId id="410" r:id="rId31"/>
    <p:sldId id="412" r:id="rId32"/>
    <p:sldId id="413" r:id="rId33"/>
    <p:sldId id="41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2" clrIdx="0">
    <p:extLst>
      <p:ext uri="{19B8F6BF-5375-455C-9EA6-DF929625EA0E}">
        <p15:presenceInfo xmlns:p15="http://schemas.microsoft.com/office/powerpoint/2012/main" userId="Microsoft" providerId="None"/>
      </p:ext>
    </p:extLst>
  </p:cmAuthor>
  <p:cmAuthor id="2" name="俊宇 胡" initials="俊宇" lastIdx="1" clrIdx="1">
    <p:extLst>
      <p:ext uri="{19B8F6BF-5375-455C-9EA6-DF929625EA0E}">
        <p15:presenceInfo xmlns:p15="http://schemas.microsoft.com/office/powerpoint/2012/main" userId="2cb3b544142690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242"/>
    <a:srgbClr val="E9E4DD"/>
    <a:srgbClr val="D0212C"/>
    <a:srgbClr val="191C26"/>
    <a:srgbClr val="111319"/>
    <a:srgbClr val="A9AFC3"/>
    <a:srgbClr val="FCA331"/>
    <a:srgbClr val="000000"/>
    <a:srgbClr val="D7A91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5789" autoAdjust="0"/>
  </p:normalViewPr>
  <p:slideViewPr>
    <p:cSldViewPr snapToGrid="0">
      <p:cViewPr varScale="1">
        <p:scale>
          <a:sx n="93" d="100"/>
          <a:sy n="93" d="100"/>
        </p:scale>
        <p:origin x="90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64C236-5EFD-58C7-E6A2-B1D8134E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1229A-AB4C-9FC5-8753-7D59F40DCD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F080E-CF3D-4445-84B0-8295AF4312C8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39659-E6A6-9B65-1BCE-3A137974F1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D962B-3618-6F13-CAA8-132EFC6703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58CE-7BB8-4145-B734-218B60D6C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2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43282-97A4-426D-92BF-D0498AA98444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AF016-1FA2-41B3-B5C0-F51F77E50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7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3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99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1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7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52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6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33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2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5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3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3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43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17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45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40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56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02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3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85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90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62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主要遊玩類型只能點一個，</a:t>
            </a:r>
            <a:r>
              <a:rPr lang="en-US" altLang="zh-TW" dirty="0"/>
              <a:t>hashtag</a:t>
            </a:r>
            <a:r>
              <a:rPr lang="zh-TW" altLang="en-US" dirty="0"/>
              <a:t>可以複選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94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6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6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7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2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9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AF016-1FA2-41B3-B5C0-F51F77E509E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1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9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621EE1-1DFD-2485-2D1A-D2C913549D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3390900"/>
              <a:gd name="connsiteY0" fmla="*/ 0 h 5114924"/>
              <a:gd name="connsiteX1" fmla="*/ 3390900 w 3390900"/>
              <a:gd name="connsiteY1" fmla="*/ 0 h 5114924"/>
              <a:gd name="connsiteX2" fmla="*/ 3390900 w 3390900"/>
              <a:gd name="connsiteY2" fmla="*/ 5114924 h 5114924"/>
              <a:gd name="connsiteX3" fmla="*/ 0 w 3390900"/>
              <a:gd name="connsiteY3" fmla="*/ 5114924 h 511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5114924">
                <a:moveTo>
                  <a:pt x="0" y="0"/>
                </a:moveTo>
                <a:lnTo>
                  <a:pt x="3390900" y="0"/>
                </a:lnTo>
                <a:lnTo>
                  <a:pt x="3390900" y="5114924"/>
                </a:lnTo>
                <a:lnTo>
                  <a:pt x="0" y="51149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245D8ABE-90AF-2392-770D-6E8F0A1561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6800" y="2540000"/>
            <a:ext cx="3551104" cy="1675420"/>
          </a:xfrm>
          <a:custGeom>
            <a:avLst/>
            <a:gdLst>
              <a:gd name="connsiteX0" fmla="*/ 0 w 1746078"/>
              <a:gd name="connsiteY0" fmla="*/ 0 h 3872414"/>
              <a:gd name="connsiteX1" fmla="*/ 1746078 w 1746078"/>
              <a:gd name="connsiteY1" fmla="*/ 0 h 3872414"/>
              <a:gd name="connsiteX2" fmla="*/ 1746078 w 1746078"/>
              <a:gd name="connsiteY2" fmla="*/ 3872414 h 3872414"/>
              <a:gd name="connsiteX3" fmla="*/ 0 w 1746078"/>
              <a:gd name="connsiteY3" fmla="*/ 3872414 h 387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078" h="3872414">
                <a:moveTo>
                  <a:pt x="0" y="0"/>
                </a:moveTo>
                <a:lnTo>
                  <a:pt x="1746078" y="0"/>
                </a:lnTo>
                <a:lnTo>
                  <a:pt x="1746078" y="3872414"/>
                </a:lnTo>
                <a:lnTo>
                  <a:pt x="0" y="3872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0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35ACEC4-2171-373F-A63F-08F5CE8542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7550" y="1959927"/>
            <a:ext cx="2209800" cy="2511427"/>
          </a:xfrm>
          <a:custGeom>
            <a:avLst/>
            <a:gdLst>
              <a:gd name="connsiteX0" fmla="*/ 0 w 1746078"/>
              <a:gd name="connsiteY0" fmla="*/ 0 h 3872414"/>
              <a:gd name="connsiteX1" fmla="*/ 1746078 w 1746078"/>
              <a:gd name="connsiteY1" fmla="*/ 0 h 3872414"/>
              <a:gd name="connsiteX2" fmla="*/ 1746078 w 1746078"/>
              <a:gd name="connsiteY2" fmla="*/ 3872414 h 3872414"/>
              <a:gd name="connsiteX3" fmla="*/ 0 w 1746078"/>
              <a:gd name="connsiteY3" fmla="*/ 3872414 h 387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078" h="3872414">
                <a:moveTo>
                  <a:pt x="0" y="0"/>
                </a:moveTo>
                <a:lnTo>
                  <a:pt x="1746078" y="0"/>
                </a:lnTo>
                <a:lnTo>
                  <a:pt x="1746078" y="3872414"/>
                </a:lnTo>
                <a:lnTo>
                  <a:pt x="0" y="3872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3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F4359F-DA43-3DE5-D036-68A65D11B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9918" y="823347"/>
            <a:ext cx="2458073" cy="5262106"/>
          </a:xfrm>
          <a:custGeom>
            <a:avLst/>
            <a:gdLst>
              <a:gd name="connsiteX0" fmla="*/ 309704 w 2458073"/>
              <a:gd name="connsiteY0" fmla="*/ 0 h 5262106"/>
              <a:gd name="connsiteX1" fmla="*/ 609628 w 2458073"/>
              <a:gd name="connsiteY1" fmla="*/ 0 h 5262106"/>
              <a:gd name="connsiteX2" fmla="*/ 609628 w 2458073"/>
              <a:gd name="connsiteY2" fmla="*/ 61075 h 5262106"/>
              <a:gd name="connsiteX3" fmla="*/ 717210 w 2458073"/>
              <a:gd name="connsiteY3" fmla="*/ 173582 h 5262106"/>
              <a:gd name="connsiteX4" fmla="*/ 1744123 w 2458073"/>
              <a:gd name="connsiteY4" fmla="*/ 173582 h 5262106"/>
              <a:gd name="connsiteX5" fmla="*/ 1848445 w 2458073"/>
              <a:gd name="connsiteY5" fmla="*/ 61075 h 5262106"/>
              <a:gd name="connsiteX6" fmla="*/ 1848445 w 2458073"/>
              <a:gd name="connsiteY6" fmla="*/ 0 h 5262106"/>
              <a:gd name="connsiteX7" fmla="*/ 2148369 w 2458073"/>
              <a:gd name="connsiteY7" fmla="*/ 0 h 5262106"/>
              <a:gd name="connsiteX8" fmla="*/ 2458073 w 2458073"/>
              <a:gd name="connsiteY8" fmla="*/ 305376 h 5262106"/>
              <a:gd name="connsiteX9" fmla="*/ 2458073 w 2458073"/>
              <a:gd name="connsiteY9" fmla="*/ 4956731 h 5262106"/>
              <a:gd name="connsiteX10" fmla="*/ 2148369 w 2458073"/>
              <a:gd name="connsiteY10" fmla="*/ 5262106 h 5262106"/>
              <a:gd name="connsiteX11" fmla="*/ 309704 w 2458073"/>
              <a:gd name="connsiteY11" fmla="*/ 5262106 h 5262106"/>
              <a:gd name="connsiteX12" fmla="*/ 0 w 2458073"/>
              <a:gd name="connsiteY12" fmla="*/ 4956731 h 5262106"/>
              <a:gd name="connsiteX13" fmla="*/ 0 w 2458073"/>
              <a:gd name="connsiteY13" fmla="*/ 305376 h 5262106"/>
              <a:gd name="connsiteX14" fmla="*/ 309704 w 2458073"/>
              <a:gd name="connsiteY14" fmla="*/ 0 h 526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58073" h="5262106">
                <a:moveTo>
                  <a:pt x="309704" y="0"/>
                </a:moveTo>
                <a:cubicBezTo>
                  <a:pt x="609628" y="0"/>
                  <a:pt x="609628" y="0"/>
                  <a:pt x="609628" y="0"/>
                </a:cubicBezTo>
                <a:cubicBezTo>
                  <a:pt x="609628" y="61075"/>
                  <a:pt x="609628" y="61075"/>
                  <a:pt x="609628" y="61075"/>
                </a:cubicBezTo>
                <a:cubicBezTo>
                  <a:pt x="609628" y="106078"/>
                  <a:pt x="638969" y="173582"/>
                  <a:pt x="717210" y="173582"/>
                </a:cubicBezTo>
                <a:cubicBezTo>
                  <a:pt x="1744123" y="173582"/>
                  <a:pt x="1744123" y="173582"/>
                  <a:pt x="1744123" y="173582"/>
                </a:cubicBezTo>
                <a:cubicBezTo>
                  <a:pt x="1822365" y="173582"/>
                  <a:pt x="1848445" y="106078"/>
                  <a:pt x="1848445" y="61075"/>
                </a:cubicBezTo>
                <a:cubicBezTo>
                  <a:pt x="1848445" y="0"/>
                  <a:pt x="1848445" y="0"/>
                  <a:pt x="1848445" y="0"/>
                </a:cubicBezTo>
                <a:cubicBezTo>
                  <a:pt x="2148369" y="0"/>
                  <a:pt x="2148369" y="0"/>
                  <a:pt x="2148369" y="0"/>
                </a:cubicBezTo>
                <a:cubicBezTo>
                  <a:pt x="2317891" y="0"/>
                  <a:pt x="2458073" y="138223"/>
                  <a:pt x="2458073" y="305376"/>
                </a:cubicBezTo>
                <a:cubicBezTo>
                  <a:pt x="2458073" y="4956731"/>
                  <a:pt x="2458073" y="4956731"/>
                  <a:pt x="2458073" y="4956731"/>
                </a:cubicBezTo>
                <a:cubicBezTo>
                  <a:pt x="2458073" y="5123884"/>
                  <a:pt x="2317891" y="5262106"/>
                  <a:pt x="2148369" y="5262106"/>
                </a:cubicBezTo>
                <a:cubicBezTo>
                  <a:pt x="309704" y="5262106"/>
                  <a:pt x="309704" y="5262106"/>
                  <a:pt x="309704" y="5262106"/>
                </a:cubicBezTo>
                <a:cubicBezTo>
                  <a:pt x="140182" y="5262106"/>
                  <a:pt x="0" y="5123884"/>
                  <a:pt x="0" y="4956731"/>
                </a:cubicBezTo>
                <a:cubicBezTo>
                  <a:pt x="0" y="305376"/>
                  <a:pt x="0" y="305376"/>
                  <a:pt x="0" y="305376"/>
                </a:cubicBezTo>
                <a:cubicBezTo>
                  <a:pt x="0" y="138223"/>
                  <a:pt x="140182" y="0"/>
                  <a:pt x="3097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7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BD09F3-60FF-9B9A-E1D4-ABC0772E10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4875" y="1095589"/>
            <a:ext cx="842534" cy="842534"/>
          </a:xfrm>
          <a:custGeom>
            <a:avLst/>
            <a:gdLst>
              <a:gd name="connsiteX0" fmla="*/ 421267 w 842534"/>
              <a:gd name="connsiteY0" fmla="*/ 0 h 842534"/>
              <a:gd name="connsiteX1" fmla="*/ 842534 w 842534"/>
              <a:gd name="connsiteY1" fmla="*/ 421267 h 842534"/>
              <a:gd name="connsiteX2" fmla="*/ 421267 w 842534"/>
              <a:gd name="connsiteY2" fmla="*/ 842534 h 842534"/>
              <a:gd name="connsiteX3" fmla="*/ 0 w 842534"/>
              <a:gd name="connsiteY3" fmla="*/ 421267 h 842534"/>
              <a:gd name="connsiteX4" fmla="*/ 421267 w 842534"/>
              <a:gd name="connsiteY4" fmla="*/ 0 h 8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534" h="842534">
                <a:moveTo>
                  <a:pt x="421267" y="0"/>
                </a:moveTo>
                <a:cubicBezTo>
                  <a:pt x="653926" y="0"/>
                  <a:pt x="842534" y="188608"/>
                  <a:pt x="842534" y="421267"/>
                </a:cubicBezTo>
                <a:cubicBezTo>
                  <a:pt x="842534" y="653926"/>
                  <a:pt x="653926" y="842534"/>
                  <a:pt x="421267" y="842534"/>
                </a:cubicBezTo>
                <a:cubicBezTo>
                  <a:pt x="188608" y="842534"/>
                  <a:pt x="0" y="653926"/>
                  <a:pt x="0" y="421267"/>
                </a:cubicBezTo>
                <a:cubicBezTo>
                  <a:pt x="0" y="188608"/>
                  <a:pt x="188608" y="0"/>
                  <a:pt x="4212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08B02D9-72F9-B698-65D3-47A2E2BFBC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8728" y="1095589"/>
            <a:ext cx="842534" cy="842534"/>
          </a:xfrm>
          <a:custGeom>
            <a:avLst/>
            <a:gdLst>
              <a:gd name="connsiteX0" fmla="*/ 421267 w 842534"/>
              <a:gd name="connsiteY0" fmla="*/ 0 h 842534"/>
              <a:gd name="connsiteX1" fmla="*/ 842534 w 842534"/>
              <a:gd name="connsiteY1" fmla="*/ 421267 h 842534"/>
              <a:gd name="connsiteX2" fmla="*/ 421267 w 842534"/>
              <a:gd name="connsiteY2" fmla="*/ 842534 h 842534"/>
              <a:gd name="connsiteX3" fmla="*/ 0 w 842534"/>
              <a:gd name="connsiteY3" fmla="*/ 421267 h 842534"/>
              <a:gd name="connsiteX4" fmla="*/ 421267 w 842534"/>
              <a:gd name="connsiteY4" fmla="*/ 0 h 8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534" h="842534">
                <a:moveTo>
                  <a:pt x="421267" y="0"/>
                </a:moveTo>
                <a:cubicBezTo>
                  <a:pt x="653926" y="0"/>
                  <a:pt x="842534" y="188608"/>
                  <a:pt x="842534" y="421267"/>
                </a:cubicBezTo>
                <a:cubicBezTo>
                  <a:pt x="842534" y="653926"/>
                  <a:pt x="653926" y="842534"/>
                  <a:pt x="421267" y="842534"/>
                </a:cubicBezTo>
                <a:cubicBezTo>
                  <a:pt x="188608" y="842534"/>
                  <a:pt x="0" y="653926"/>
                  <a:pt x="0" y="421267"/>
                </a:cubicBezTo>
                <a:cubicBezTo>
                  <a:pt x="0" y="188608"/>
                  <a:pt x="188608" y="0"/>
                  <a:pt x="4212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59EEB1E-E1BC-6268-6A36-42CA6D6C33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59770" y="1095589"/>
            <a:ext cx="842534" cy="842534"/>
          </a:xfrm>
          <a:custGeom>
            <a:avLst/>
            <a:gdLst>
              <a:gd name="connsiteX0" fmla="*/ 421267 w 842534"/>
              <a:gd name="connsiteY0" fmla="*/ 0 h 842534"/>
              <a:gd name="connsiteX1" fmla="*/ 842534 w 842534"/>
              <a:gd name="connsiteY1" fmla="*/ 421267 h 842534"/>
              <a:gd name="connsiteX2" fmla="*/ 421267 w 842534"/>
              <a:gd name="connsiteY2" fmla="*/ 842534 h 842534"/>
              <a:gd name="connsiteX3" fmla="*/ 0 w 842534"/>
              <a:gd name="connsiteY3" fmla="*/ 421267 h 842534"/>
              <a:gd name="connsiteX4" fmla="*/ 421267 w 842534"/>
              <a:gd name="connsiteY4" fmla="*/ 0 h 8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534" h="842534">
                <a:moveTo>
                  <a:pt x="421267" y="0"/>
                </a:moveTo>
                <a:cubicBezTo>
                  <a:pt x="653926" y="0"/>
                  <a:pt x="842534" y="188608"/>
                  <a:pt x="842534" y="421267"/>
                </a:cubicBezTo>
                <a:cubicBezTo>
                  <a:pt x="842534" y="653926"/>
                  <a:pt x="653926" y="842534"/>
                  <a:pt x="421267" y="842534"/>
                </a:cubicBezTo>
                <a:cubicBezTo>
                  <a:pt x="188608" y="842534"/>
                  <a:pt x="0" y="653926"/>
                  <a:pt x="0" y="421267"/>
                </a:cubicBezTo>
                <a:cubicBezTo>
                  <a:pt x="0" y="188608"/>
                  <a:pt x="188608" y="0"/>
                  <a:pt x="4212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08E114D-27A2-0CBF-94F2-943EB05B30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94875" y="3722108"/>
            <a:ext cx="842534" cy="842534"/>
          </a:xfrm>
          <a:custGeom>
            <a:avLst/>
            <a:gdLst>
              <a:gd name="connsiteX0" fmla="*/ 421267 w 842534"/>
              <a:gd name="connsiteY0" fmla="*/ 0 h 842534"/>
              <a:gd name="connsiteX1" fmla="*/ 842534 w 842534"/>
              <a:gd name="connsiteY1" fmla="*/ 421267 h 842534"/>
              <a:gd name="connsiteX2" fmla="*/ 421267 w 842534"/>
              <a:gd name="connsiteY2" fmla="*/ 842534 h 842534"/>
              <a:gd name="connsiteX3" fmla="*/ 0 w 842534"/>
              <a:gd name="connsiteY3" fmla="*/ 421267 h 842534"/>
              <a:gd name="connsiteX4" fmla="*/ 421267 w 842534"/>
              <a:gd name="connsiteY4" fmla="*/ 0 h 8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534" h="842534">
                <a:moveTo>
                  <a:pt x="421267" y="0"/>
                </a:moveTo>
                <a:cubicBezTo>
                  <a:pt x="653926" y="0"/>
                  <a:pt x="842534" y="188608"/>
                  <a:pt x="842534" y="421267"/>
                </a:cubicBezTo>
                <a:cubicBezTo>
                  <a:pt x="842534" y="653926"/>
                  <a:pt x="653926" y="842534"/>
                  <a:pt x="421267" y="842534"/>
                </a:cubicBezTo>
                <a:cubicBezTo>
                  <a:pt x="188608" y="842534"/>
                  <a:pt x="0" y="653926"/>
                  <a:pt x="0" y="421267"/>
                </a:cubicBezTo>
                <a:cubicBezTo>
                  <a:pt x="0" y="188608"/>
                  <a:pt x="188608" y="0"/>
                  <a:pt x="4212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2925562-6A7C-FD2D-FE13-B17C9F1719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38728" y="3722108"/>
            <a:ext cx="842534" cy="842534"/>
          </a:xfrm>
          <a:custGeom>
            <a:avLst/>
            <a:gdLst>
              <a:gd name="connsiteX0" fmla="*/ 421267 w 842534"/>
              <a:gd name="connsiteY0" fmla="*/ 0 h 842534"/>
              <a:gd name="connsiteX1" fmla="*/ 842534 w 842534"/>
              <a:gd name="connsiteY1" fmla="*/ 421267 h 842534"/>
              <a:gd name="connsiteX2" fmla="*/ 421267 w 842534"/>
              <a:gd name="connsiteY2" fmla="*/ 842534 h 842534"/>
              <a:gd name="connsiteX3" fmla="*/ 0 w 842534"/>
              <a:gd name="connsiteY3" fmla="*/ 421267 h 842534"/>
              <a:gd name="connsiteX4" fmla="*/ 421267 w 842534"/>
              <a:gd name="connsiteY4" fmla="*/ 0 h 8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534" h="842534">
                <a:moveTo>
                  <a:pt x="421267" y="0"/>
                </a:moveTo>
                <a:cubicBezTo>
                  <a:pt x="653926" y="0"/>
                  <a:pt x="842534" y="188608"/>
                  <a:pt x="842534" y="421267"/>
                </a:cubicBezTo>
                <a:cubicBezTo>
                  <a:pt x="842534" y="653926"/>
                  <a:pt x="653926" y="842534"/>
                  <a:pt x="421267" y="842534"/>
                </a:cubicBezTo>
                <a:cubicBezTo>
                  <a:pt x="188608" y="842534"/>
                  <a:pt x="0" y="653926"/>
                  <a:pt x="0" y="421267"/>
                </a:cubicBezTo>
                <a:cubicBezTo>
                  <a:pt x="0" y="188608"/>
                  <a:pt x="188608" y="0"/>
                  <a:pt x="4212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F1DCC4-620C-6898-979B-4B92E5F299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59770" y="3722108"/>
            <a:ext cx="842534" cy="842534"/>
          </a:xfrm>
          <a:custGeom>
            <a:avLst/>
            <a:gdLst>
              <a:gd name="connsiteX0" fmla="*/ 421267 w 842534"/>
              <a:gd name="connsiteY0" fmla="*/ 0 h 842534"/>
              <a:gd name="connsiteX1" fmla="*/ 842534 w 842534"/>
              <a:gd name="connsiteY1" fmla="*/ 421267 h 842534"/>
              <a:gd name="connsiteX2" fmla="*/ 421267 w 842534"/>
              <a:gd name="connsiteY2" fmla="*/ 842534 h 842534"/>
              <a:gd name="connsiteX3" fmla="*/ 0 w 842534"/>
              <a:gd name="connsiteY3" fmla="*/ 421267 h 842534"/>
              <a:gd name="connsiteX4" fmla="*/ 421267 w 842534"/>
              <a:gd name="connsiteY4" fmla="*/ 0 h 8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534" h="842534">
                <a:moveTo>
                  <a:pt x="421267" y="0"/>
                </a:moveTo>
                <a:cubicBezTo>
                  <a:pt x="653926" y="0"/>
                  <a:pt x="842534" y="188608"/>
                  <a:pt x="842534" y="421267"/>
                </a:cubicBezTo>
                <a:cubicBezTo>
                  <a:pt x="842534" y="653926"/>
                  <a:pt x="653926" y="842534"/>
                  <a:pt x="421267" y="842534"/>
                </a:cubicBezTo>
                <a:cubicBezTo>
                  <a:pt x="188608" y="842534"/>
                  <a:pt x="0" y="653926"/>
                  <a:pt x="0" y="421267"/>
                </a:cubicBezTo>
                <a:cubicBezTo>
                  <a:pt x="0" y="188608"/>
                  <a:pt x="188608" y="0"/>
                  <a:pt x="4212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4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727E956-AA7F-5DF5-A008-CD9C8C1008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2039" y="1569834"/>
            <a:ext cx="3455862" cy="3718329"/>
          </a:xfrm>
          <a:custGeom>
            <a:avLst/>
            <a:gdLst>
              <a:gd name="connsiteX0" fmla="*/ 0 w 2441267"/>
              <a:gd name="connsiteY0" fmla="*/ 0 h 1333500"/>
              <a:gd name="connsiteX1" fmla="*/ 2441267 w 2441267"/>
              <a:gd name="connsiteY1" fmla="*/ 0 h 1333500"/>
              <a:gd name="connsiteX2" fmla="*/ 2441267 w 2441267"/>
              <a:gd name="connsiteY2" fmla="*/ 1333500 h 1333500"/>
              <a:gd name="connsiteX3" fmla="*/ 0 w 2441267"/>
              <a:gd name="connsiteY3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267" h="1333500">
                <a:moveTo>
                  <a:pt x="0" y="0"/>
                </a:moveTo>
                <a:lnTo>
                  <a:pt x="2441267" y="0"/>
                </a:lnTo>
                <a:lnTo>
                  <a:pt x="2441267" y="1333500"/>
                </a:lnTo>
                <a:lnTo>
                  <a:pt x="0" y="133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75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670F63A-0502-0DDB-4118-6A46124E58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13200" y="3110136"/>
            <a:ext cx="2451100" cy="29389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7FD538A-DD22-DA4A-3DD5-FFADBF5995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57999" y="3110136"/>
            <a:ext cx="5334000" cy="37478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23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71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24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8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3A0C-8B44-4BDC-82A4-C42358E88D6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B236-9896-4284-9707-D5000C71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6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9" r:id="rId14"/>
    <p:sldLayoutId id="2147483683" r:id="rId15"/>
    <p:sldLayoutId id="2147483861" r:id="rId16"/>
    <p:sldLayoutId id="2147483679" r:id="rId17"/>
    <p:sldLayoutId id="2147483684" r:id="rId18"/>
    <p:sldLayoutId id="2147483682" r:id="rId19"/>
    <p:sldLayoutId id="214748384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wlarp.com/scenario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upass.com/?area=north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Rectangle 495">
            <a:extLst>
              <a:ext uri="{FF2B5EF4-FFF2-40B4-BE49-F238E27FC236}">
                <a16:creationId xmlns:a16="http://schemas.microsoft.com/office/drawing/2014/main" id="{3C0DFEED-383A-44A1-E203-08EB2D2052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CC5B46-1373-65D6-908B-3580503B8543}"/>
              </a:ext>
            </a:extLst>
          </p:cNvPr>
          <p:cNvSpPr txBox="1"/>
          <p:nvPr/>
        </p:nvSpPr>
        <p:spPr>
          <a:xfrm>
            <a:off x="2738696" y="1693978"/>
            <a:ext cx="8456295" cy="114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前端專題期初報告</a:t>
            </a:r>
            <a:endParaRPr 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5BDA8-BEBB-2014-7E7F-11D247DC81EA}"/>
              </a:ext>
            </a:extLst>
          </p:cNvPr>
          <p:cNvSpPr txBox="1"/>
          <p:nvPr/>
        </p:nvSpPr>
        <p:spPr>
          <a:xfrm>
            <a:off x="4258992" y="3224643"/>
            <a:ext cx="5415701" cy="118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500"/>
              </a:lnSpc>
            </a:pPr>
            <a:r>
              <a:rPr lang="zh-TW" altLang="en-US" sz="6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桌</a:t>
            </a:r>
            <a:r>
              <a:rPr lang="zh-TW" altLang="en-US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遊店平台</a:t>
            </a:r>
            <a:endParaRPr lang="en-US" sz="6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42E48FD-8183-611D-F9F3-8F96C3F0735B}"/>
              </a:ext>
            </a:extLst>
          </p:cNvPr>
          <p:cNvGrpSpPr/>
          <p:nvPr/>
        </p:nvGrpSpPr>
        <p:grpSpPr>
          <a:xfrm>
            <a:off x="1099429" y="868489"/>
            <a:ext cx="840173" cy="750231"/>
            <a:chOff x="13851679" y="4040587"/>
            <a:chExt cx="1260474" cy="1125538"/>
          </a:xfrm>
        </p:grpSpPr>
        <p:sp>
          <p:nvSpPr>
            <p:cNvPr id="514" name="Freeform 31">
              <a:extLst>
                <a:ext uri="{FF2B5EF4-FFF2-40B4-BE49-F238E27FC236}">
                  <a16:creationId xmlns:a16="http://schemas.microsoft.com/office/drawing/2014/main" id="{720FC710-9CCB-6F1C-E70B-3CBC9E78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679" y="4040587"/>
              <a:ext cx="850900" cy="852488"/>
            </a:xfrm>
            <a:custGeom>
              <a:avLst/>
              <a:gdLst>
                <a:gd name="T0" fmla="*/ 536 w 536"/>
                <a:gd name="T1" fmla="*/ 173 h 537"/>
                <a:gd name="T2" fmla="*/ 536 w 536"/>
                <a:gd name="T3" fmla="*/ 0 h 537"/>
                <a:gd name="T4" fmla="*/ 0 w 536"/>
                <a:gd name="T5" fmla="*/ 0 h 537"/>
                <a:gd name="T6" fmla="*/ 0 w 536"/>
                <a:gd name="T7" fmla="*/ 537 h 537"/>
                <a:gd name="T8" fmla="*/ 259 w 536"/>
                <a:gd name="T9" fmla="*/ 537 h 537"/>
                <a:gd name="T10" fmla="*/ 259 w 536"/>
                <a:gd name="T11" fmla="*/ 173 h 537"/>
                <a:gd name="T12" fmla="*/ 536 w 536"/>
                <a:gd name="T13" fmla="*/ 17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6" h="537">
                  <a:moveTo>
                    <a:pt x="536" y="173"/>
                  </a:moveTo>
                  <a:lnTo>
                    <a:pt x="536" y="0"/>
                  </a:lnTo>
                  <a:lnTo>
                    <a:pt x="0" y="0"/>
                  </a:lnTo>
                  <a:lnTo>
                    <a:pt x="0" y="537"/>
                  </a:lnTo>
                  <a:lnTo>
                    <a:pt x="259" y="537"/>
                  </a:lnTo>
                  <a:lnTo>
                    <a:pt x="259" y="173"/>
                  </a:lnTo>
                  <a:lnTo>
                    <a:pt x="536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" name="Rectangle 32">
              <a:extLst>
                <a:ext uri="{FF2B5EF4-FFF2-40B4-BE49-F238E27FC236}">
                  <a16:creationId xmlns:a16="http://schemas.microsoft.com/office/drawing/2014/main" id="{F727DD63-4BDE-FA3E-8A00-349B3DD4D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2841" y="4315225"/>
              <a:ext cx="439737" cy="577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" name="Rectangle 33">
              <a:extLst>
                <a:ext uri="{FF2B5EF4-FFF2-40B4-BE49-F238E27FC236}">
                  <a16:creationId xmlns:a16="http://schemas.microsoft.com/office/drawing/2014/main" id="{2DFFF379-07C5-B07B-12B0-DD4488F0A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2841" y="4315225"/>
              <a:ext cx="849312" cy="850900"/>
            </a:xfrm>
            <a:prstGeom prst="rect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6AE8C34D-9E36-B464-F056-94C53373C3AF}"/>
              </a:ext>
            </a:extLst>
          </p:cNvPr>
          <p:cNvSpPr txBox="1"/>
          <p:nvPr/>
        </p:nvSpPr>
        <p:spPr>
          <a:xfrm>
            <a:off x="4704344" y="4252841"/>
            <a:ext cx="2783312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5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13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胡俊宇</a:t>
            </a:r>
            <a:endParaRPr 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826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65972D-C58B-18D6-3F5E-6C7982DCF3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9" y="129732"/>
            <a:ext cx="2445915" cy="65985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EC8586-5AA0-7A3B-373B-7DFAAB6E2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39" y="727266"/>
            <a:ext cx="3494324" cy="455038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92AB96A-C235-760F-E17C-175076515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043" y="1773657"/>
            <a:ext cx="3616321" cy="4954611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9951055" y="829591"/>
            <a:ext cx="1322023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首頁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E15A2016-090B-D48C-E62E-D4DF3E74C997}"/>
              </a:ext>
            </a:extLst>
          </p:cNvPr>
          <p:cNvSpPr/>
          <p:nvPr/>
        </p:nvSpPr>
        <p:spPr>
          <a:xfrm flipV="1">
            <a:off x="3463270" y="2913322"/>
            <a:ext cx="306304" cy="329609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22B5A8E5-2519-B5E8-2442-368DA59057FE}"/>
              </a:ext>
            </a:extLst>
          </p:cNvPr>
          <p:cNvSpPr/>
          <p:nvPr/>
        </p:nvSpPr>
        <p:spPr>
          <a:xfrm>
            <a:off x="3542100" y="5864920"/>
            <a:ext cx="3880963" cy="5316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5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-7579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9951055" y="829591"/>
            <a:ext cx="221336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登入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/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註冊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DC1625B-6C9B-123F-8DF1-3EAD8A06D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2" y="1876305"/>
            <a:ext cx="5819088" cy="420179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3595673-DF98-E29B-5074-1EC45B570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040" y="1855439"/>
            <a:ext cx="5624649" cy="42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3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9951055" y="829591"/>
            <a:ext cx="1919367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探索桌遊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645CB2-ABFD-2539-DF1E-971811FE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95" y="797076"/>
            <a:ext cx="6204481" cy="59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8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9951055" y="829591"/>
            <a:ext cx="1919367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探索桌遊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CC3EF927-5988-870B-DBD4-6FBF98940D0F}"/>
              </a:ext>
            </a:extLst>
          </p:cNvPr>
          <p:cNvSpPr txBox="1"/>
          <p:nvPr/>
        </p:nvSpPr>
        <p:spPr>
          <a:xfrm>
            <a:off x="10209013" y="1306733"/>
            <a:ext cx="161736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桌遊詳細介紹</a:t>
            </a:r>
            <a:endParaRPr lang="en-US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008CA75-8FF4-21E7-B2FF-CEE1DAF42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75" y="111413"/>
            <a:ext cx="3928722" cy="6635174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F50B41F2-A654-B774-AB67-D72EF4A40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1511"/>
            <a:ext cx="5475086" cy="3976898"/>
          </a:xfrm>
          <a:prstGeom prst="rect">
            <a:avLst/>
          </a:prstGeom>
        </p:spPr>
      </p:pic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57F0CB0D-406E-0B6C-84EF-374E7CDE4243}"/>
              </a:ext>
            </a:extLst>
          </p:cNvPr>
          <p:cNvSpPr/>
          <p:nvPr/>
        </p:nvSpPr>
        <p:spPr>
          <a:xfrm>
            <a:off x="5193360" y="3219598"/>
            <a:ext cx="773277" cy="5316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9951055" y="829591"/>
            <a:ext cx="221336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</a:t>
            </a:r>
            <a:r>
              <a:rPr lang="zh-TW" altLang="en-US" sz="2000" b="1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本期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EVENT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6AF8A0-2EA0-63A1-F85F-A3F3DF42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52" y="59438"/>
            <a:ext cx="4220157" cy="67166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552F912-3FE9-C020-63AE-AB3723F6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76" y="1716129"/>
            <a:ext cx="5616688" cy="21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7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9951055" y="829591"/>
            <a:ext cx="221336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手刀預約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9C79D0-9F5F-CF97-06F9-C97757255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53" y="762557"/>
            <a:ext cx="4434687" cy="60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9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9951055" y="829591"/>
            <a:ext cx="221336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揪團組隊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90F00-53E4-BBE1-AC0B-DD0BDC6EB8E2}"/>
              </a:ext>
            </a:extLst>
          </p:cNvPr>
          <p:cNvSpPr txBox="1"/>
          <p:nvPr/>
        </p:nvSpPr>
        <p:spPr>
          <a:xfrm>
            <a:off x="10687478" y="1306733"/>
            <a:ext cx="1114661" cy="57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搜尋揪團</a:t>
            </a:r>
            <a:endParaRPr lang="en-US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B9C62B-9774-E95D-6618-B2988CFC1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34" y="770892"/>
            <a:ext cx="4701666" cy="59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5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9951055" y="829591"/>
            <a:ext cx="221336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揪團組隊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90F00-53E4-BBE1-AC0B-DD0BDC6EB8E2}"/>
              </a:ext>
            </a:extLst>
          </p:cNvPr>
          <p:cNvSpPr txBox="1"/>
          <p:nvPr/>
        </p:nvSpPr>
        <p:spPr>
          <a:xfrm>
            <a:off x="10687478" y="1306733"/>
            <a:ext cx="1114661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我要揪團</a:t>
            </a:r>
            <a:endParaRPr lang="en-US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6E7368-94C9-0C73-6FC5-6D6DE03B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3" y="561637"/>
            <a:ext cx="4972887" cy="60448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AD6A6A2-F6EC-A7D3-D9FC-0F6B3820F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617" y="1458568"/>
            <a:ext cx="2029108" cy="23720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8811630-BD72-23B1-6351-9514A2296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827" y="4051454"/>
            <a:ext cx="1876687" cy="90500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BD6B5E7-B7DA-78C6-438E-1F74F93DD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301" y="5308548"/>
            <a:ext cx="1886213" cy="905001"/>
          </a:xfrm>
          <a:prstGeom prst="rect">
            <a:avLst/>
          </a:prstGeom>
        </p:spPr>
      </p:pic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E0A777C8-036E-15DC-062E-08B68416A705}"/>
              </a:ext>
            </a:extLst>
          </p:cNvPr>
          <p:cNvSpPr/>
          <p:nvPr/>
        </p:nvSpPr>
        <p:spPr>
          <a:xfrm>
            <a:off x="5958543" y="3672727"/>
            <a:ext cx="773277" cy="5316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98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9951055" y="829591"/>
            <a:ext cx="221336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前台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揪團組隊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90F00-53E4-BBE1-AC0B-DD0BDC6EB8E2}"/>
              </a:ext>
            </a:extLst>
          </p:cNvPr>
          <p:cNvSpPr txBox="1"/>
          <p:nvPr/>
        </p:nvSpPr>
        <p:spPr>
          <a:xfrm>
            <a:off x="10687478" y="1306733"/>
            <a:ext cx="1114661" cy="57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參加揪團</a:t>
            </a:r>
            <a:endParaRPr lang="en-US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D51DA1-493D-C8EC-E25C-78633E226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19" y="736894"/>
            <a:ext cx="4965920" cy="60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3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811D8C-44CD-92D5-C686-7B1CF717FE6F}"/>
              </a:ext>
            </a:extLst>
          </p:cNvPr>
          <p:cNvSpPr txBox="1"/>
          <p:nvPr/>
        </p:nvSpPr>
        <p:spPr>
          <a:xfrm>
            <a:off x="552942" y="136254"/>
            <a:ext cx="254669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會員後台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我的預約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1E6E02C-B4E5-42FF-6AE3-1EB71A9C5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90" y="2183749"/>
            <a:ext cx="7133383" cy="414925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C190D49-0316-21C0-A532-926001CD3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359" y="2315860"/>
            <a:ext cx="303889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412D44-D9C3-DE8A-B044-4E73C921A504}"/>
              </a:ext>
            </a:extLst>
          </p:cNvPr>
          <p:cNvSpPr/>
          <p:nvPr/>
        </p:nvSpPr>
        <p:spPr>
          <a:xfrm>
            <a:off x="21885" y="-2122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1173039" y="947855"/>
            <a:ext cx="3475779" cy="68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TW" sz="4500" dirty="0"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Overview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>
            <a:off x="1274638" y="1712593"/>
            <a:ext cx="8276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D742EB-C98D-134B-898C-0E505A1F3FFA}"/>
              </a:ext>
            </a:extLst>
          </p:cNvPr>
          <p:cNvSpPr txBox="1"/>
          <p:nvPr/>
        </p:nvSpPr>
        <p:spPr>
          <a:xfrm>
            <a:off x="6346862" y="2462290"/>
            <a:ext cx="1310274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主題發想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3A98BD-C5EA-6B31-35C7-B4FB91E54607}"/>
              </a:ext>
            </a:extLst>
          </p:cNvPr>
          <p:cNvSpPr/>
          <p:nvPr/>
        </p:nvSpPr>
        <p:spPr>
          <a:xfrm>
            <a:off x="6117886" y="2591999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2803C-A265-51F4-2085-D0B511DD3929}"/>
              </a:ext>
            </a:extLst>
          </p:cNvPr>
          <p:cNvSpPr txBox="1"/>
          <p:nvPr/>
        </p:nvSpPr>
        <p:spPr>
          <a:xfrm>
            <a:off x="6346862" y="3081913"/>
            <a:ext cx="1310274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b="1" dirty="0">
                <a:latin typeface=" Poppins SemiBold"/>
                <a:ea typeface="Adobe Gothic Std B" panose="020B0800000000000000" pitchFamily="34" charset="-128"/>
                <a:cs typeface="Adobe Hebrew" panose="02040503050201020203" pitchFamily="18" charset="-79"/>
              </a:rPr>
              <a:t>網站架構</a:t>
            </a:r>
            <a:endParaRPr lang="en-US" b="1" dirty="0">
              <a:latin typeface=" Poppins SemiBold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37771E-66DD-2CF3-52B9-6FD5181765E5}"/>
              </a:ext>
            </a:extLst>
          </p:cNvPr>
          <p:cNvSpPr/>
          <p:nvPr/>
        </p:nvSpPr>
        <p:spPr>
          <a:xfrm>
            <a:off x="6117886" y="3211622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2C647-5D3A-B37A-4EC8-70D82987DEB9}"/>
              </a:ext>
            </a:extLst>
          </p:cNvPr>
          <p:cNvSpPr txBox="1"/>
          <p:nvPr/>
        </p:nvSpPr>
        <p:spPr>
          <a:xfrm>
            <a:off x="6346861" y="3701536"/>
            <a:ext cx="166054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b="1" dirty="0">
                <a:latin typeface=" Poppins SemiBold"/>
                <a:ea typeface="Adobe Gothic Std B" panose="020B0800000000000000" pitchFamily="34" charset="-128"/>
                <a:cs typeface="Adobe Hebrew" panose="02040503050201020203" pitchFamily="18" charset="-79"/>
              </a:rPr>
              <a:t>前後台架構</a:t>
            </a:r>
            <a:endParaRPr lang="en-US" b="1" dirty="0">
              <a:latin typeface=" Poppins SemiBold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40EA79-937B-0989-6589-238E5F8B469D}"/>
              </a:ext>
            </a:extLst>
          </p:cNvPr>
          <p:cNvSpPr/>
          <p:nvPr/>
        </p:nvSpPr>
        <p:spPr>
          <a:xfrm>
            <a:off x="6117886" y="3831245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4F8DD-B72C-50B9-2979-4EEE86247088}"/>
              </a:ext>
            </a:extLst>
          </p:cNvPr>
          <p:cNvSpPr txBox="1"/>
          <p:nvPr/>
        </p:nvSpPr>
        <p:spPr>
          <a:xfrm>
            <a:off x="6346862" y="4321159"/>
            <a:ext cx="1310274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b="1" dirty="0">
                <a:latin typeface=" Poppins SemiBold"/>
                <a:ea typeface="Adobe Gothic Std B" panose="020B0800000000000000" pitchFamily="34" charset="-128"/>
                <a:cs typeface="Adobe Hebrew" panose="02040503050201020203" pitchFamily="18" charset="-79"/>
              </a:rPr>
              <a:t>網站配色</a:t>
            </a:r>
            <a:endParaRPr lang="en-US" b="1" dirty="0">
              <a:latin typeface=" Poppins SemiBold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41CC46-A1D0-6B4A-E700-D91818F83FFD}"/>
              </a:ext>
            </a:extLst>
          </p:cNvPr>
          <p:cNvSpPr/>
          <p:nvPr/>
        </p:nvSpPr>
        <p:spPr>
          <a:xfrm>
            <a:off x="6117886" y="4450868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594B00-B2E8-268F-D6C8-65B039DF8A20}"/>
              </a:ext>
            </a:extLst>
          </p:cNvPr>
          <p:cNvCxnSpPr>
            <a:cxnSpLocks/>
          </p:cNvCxnSpPr>
          <p:nvPr/>
        </p:nvCxnSpPr>
        <p:spPr>
          <a:xfrm>
            <a:off x="5346701" y="0"/>
            <a:ext cx="0" cy="51111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E7394A-64F2-681C-2C87-02EEE0D5254B}"/>
              </a:ext>
            </a:extLst>
          </p:cNvPr>
          <p:cNvCxnSpPr>
            <a:cxnSpLocks/>
          </p:cNvCxnSpPr>
          <p:nvPr/>
        </p:nvCxnSpPr>
        <p:spPr>
          <a:xfrm>
            <a:off x="0" y="1989984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AD54D6-7D0B-C134-B278-91C9DC2695D6}"/>
              </a:ext>
            </a:extLst>
          </p:cNvPr>
          <p:cNvCxnSpPr>
            <a:cxnSpLocks/>
          </p:cNvCxnSpPr>
          <p:nvPr/>
        </p:nvCxnSpPr>
        <p:spPr>
          <a:xfrm>
            <a:off x="73071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9">
            <a:extLst>
              <a:ext uri="{FF2B5EF4-FFF2-40B4-BE49-F238E27FC236}">
                <a16:creationId xmlns:a16="http://schemas.microsoft.com/office/drawing/2014/main" id="{4D4995F4-0DE0-061C-4BCB-94C2FA419FC8}"/>
              </a:ext>
            </a:extLst>
          </p:cNvPr>
          <p:cNvSpPr txBox="1"/>
          <p:nvPr/>
        </p:nvSpPr>
        <p:spPr>
          <a:xfrm>
            <a:off x="6346862" y="4907658"/>
            <a:ext cx="1310274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b="1" dirty="0">
                <a:latin typeface=" Poppins SemiBold"/>
                <a:ea typeface="Adobe Gothic Std B" panose="020B0800000000000000" pitchFamily="34" charset="-128"/>
                <a:cs typeface="Adobe Hebrew" panose="02040503050201020203" pitchFamily="18" charset="-79"/>
              </a:rPr>
              <a:t>使用技術</a:t>
            </a:r>
            <a:endParaRPr lang="en-US" b="1" dirty="0">
              <a:latin typeface=" Poppins SemiBold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6C6FFE4C-7716-B4B0-8E54-87CA46DF932E}"/>
              </a:ext>
            </a:extLst>
          </p:cNvPr>
          <p:cNvSpPr/>
          <p:nvPr/>
        </p:nvSpPr>
        <p:spPr>
          <a:xfrm>
            <a:off x="6117886" y="5037367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D5AF20DD-8843-A0C7-EA57-C49A4A79AE96}"/>
              </a:ext>
            </a:extLst>
          </p:cNvPr>
          <p:cNvSpPr txBox="1"/>
          <p:nvPr/>
        </p:nvSpPr>
        <p:spPr>
          <a:xfrm>
            <a:off x="6346861" y="5478888"/>
            <a:ext cx="1310274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b="1" dirty="0">
                <a:latin typeface=" Poppins SemiBold"/>
                <a:ea typeface="Adobe Gothic Std B" panose="020B0800000000000000" pitchFamily="34" charset="-128"/>
                <a:cs typeface="Adobe Hebrew" panose="02040503050201020203" pitchFamily="18" charset="-79"/>
              </a:rPr>
              <a:t>參考網站</a:t>
            </a:r>
            <a:endParaRPr lang="en-US" b="1" dirty="0">
              <a:latin typeface=" Poppins SemiBold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1202630E-7236-0419-8DDD-7F5008ABB0D2}"/>
              </a:ext>
            </a:extLst>
          </p:cNvPr>
          <p:cNvSpPr/>
          <p:nvPr/>
        </p:nvSpPr>
        <p:spPr>
          <a:xfrm>
            <a:off x="6117885" y="5608597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9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B63477D-C2B7-B96D-D27A-DEE2DCEF4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16" y="1162331"/>
            <a:ext cx="9006168" cy="5253598"/>
          </a:xfrm>
          <a:prstGeom prst="rect">
            <a:avLst/>
          </a:prstGeom>
        </p:spPr>
      </p:pic>
      <p:sp>
        <p:nvSpPr>
          <p:cNvPr id="24" name="TextBox 1">
            <a:extLst>
              <a:ext uri="{FF2B5EF4-FFF2-40B4-BE49-F238E27FC236}">
                <a16:creationId xmlns:a16="http://schemas.microsoft.com/office/drawing/2014/main" id="{7C41A0FC-9D3F-3F88-3278-8F7547884773}"/>
              </a:ext>
            </a:extLst>
          </p:cNvPr>
          <p:cNvSpPr txBox="1"/>
          <p:nvPr/>
        </p:nvSpPr>
        <p:spPr>
          <a:xfrm>
            <a:off x="552942" y="136254"/>
            <a:ext cx="254669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會員後台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我的揪團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263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7B7150-8D42-A7AA-718F-605FA8C50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43" y="1231611"/>
            <a:ext cx="9003113" cy="5251817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0A8E1F8A-9277-A4D1-16C9-02A1DFE3F343}"/>
              </a:ext>
            </a:extLst>
          </p:cNvPr>
          <p:cNvSpPr txBox="1"/>
          <p:nvPr/>
        </p:nvSpPr>
        <p:spPr>
          <a:xfrm>
            <a:off x="552942" y="136254"/>
            <a:ext cx="2546694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會員後台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我的報名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734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FDD22-5333-5FB7-0B7D-DD28899D4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49" y="938262"/>
            <a:ext cx="9876502" cy="5761293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01C43AE1-181D-0E94-D304-31B1E18E5F30}"/>
              </a:ext>
            </a:extLst>
          </p:cNvPr>
          <p:cNvSpPr txBox="1"/>
          <p:nvPr/>
        </p:nvSpPr>
        <p:spPr>
          <a:xfrm>
            <a:off x="552942" y="136254"/>
            <a:ext cx="290107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管理員後台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帳號管理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560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1C43AE1-181D-0E94-D304-31B1E18E5F30}"/>
              </a:ext>
            </a:extLst>
          </p:cNvPr>
          <p:cNvSpPr txBox="1"/>
          <p:nvPr/>
        </p:nvSpPr>
        <p:spPr>
          <a:xfrm>
            <a:off x="552942" y="136254"/>
            <a:ext cx="290107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管理員後台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預約管理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136D16-BC39-ADAA-C158-3A04711A3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999071"/>
            <a:ext cx="9758363" cy="56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1C43AE1-181D-0E94-D304-31B1E18E5F30}"/>
              </a:ext>
            </a:extLst>
          </p:cNvPr>
          <p:cNvSpPr txBox="1"/>
          <p:nvPr/>
        </p:nvSpPr>
        <p:spPr>
          <a:xfrm>
            <a:off x="552942" y="136254"/>
            <a:ext cx="290107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管理員後台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揪團管理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6DE989-494A-EEC8-C988-733FA957C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8" y="965813"/>
            <a:ext cx="9712001" cy="56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1C43AE1-181D-0E94-D304-31B1E18E5F30}"/>
              </a:ext>
            </a:extLst>
          </p:cNvPr>
          <p:cNvSpPr txBox="1"/>
          <p:nvPr/>
        </p:nvSpPr>
        <p:spPr>
          <a:xfrm>
            <a:off x="552942" y="136254"/>
            <a:ext cx="290107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管理員後台</a:t>
            </a:r>
            <a:r>
              <a:rPr lang="en-US" altLang="zh-TW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-</a:t>
            </a:r>
            <a:r>
              <a:rPr lang="zh-TW" altLang="en-US" sz="20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報名管理</a:t>
            </a:r>
            <a:endParaRPr lang="en-US" sz="2000" b="1" dirty="0">
              <a:solidFill>
                <a:srgbClr val="D7A91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18F6A97-7377-3282-4F8B-FBEFFCF35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89" y="1084377"/>
            <a:ext cx="9664060" cy="56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5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412D44-D9C3-DE8A-B044-4E73C921A504}"/>
              </a:ext>
            </a:extLst>
          </p:cNvPr>
          <p:cNvSpPr/>
          <p:nvPr/>
        </p:nvSpPr>
        <p:spPr>
          <a:xfrm>
            <a:off x="2188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5458002" y="3211216"/>
            <a:ext cx="3475779" cy="43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網站配色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 flipV="1">
            <a:off x="5618927" y="3671201"/>
            <a:ext cx="2223288" cy="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3A98BD-C5EA-6B31-35C7-B4FB91E54607}"/>
              </a:ext>
            </a:extLst>
          </p:cNvPr>
          <p:cNvSpPr/>
          <p:nvPr/>
        </p:nvSpPr>
        <p:spPr>
          <a:xfrm>
            <a:off x="4629396" y="3052460"/>
            <a:ext cx="594324" cy="5943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594B00-B2E8-268F-D6C8-65B039DF8A20}"/>
              </a:ext>
            </a:extLst>
          </p:cNvPr>
          <p:cNvCxnSpPr>
            <a:cxnSpLocks/>
          </p:cNvCxnSpPr>
          <p:nvPr/>
        </p:nvCxnSpPr>
        <p:spPr>
          <a:xfrm>
            <a:off x="5346701" y="0"/>
            <a:ext cx="0" cy="51111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E7394A-64F2-681C-2C87-02EEE0D5254B}"/>
              </a:ext>
            </a:extLst>
          </p:cNvPr>
          <p:cNvCxnSpPr>
            <a:cxnSpLocks/>
          </p:cNvCxnSpPr>
          <p:nvPr/>
        </p:nvCxnSpPr>
        <p:spPr>
          <a:xfrm>
            <a:off x="0" y="1989984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AD54D6-7D0B-C134-B278-91C9DC2695D6}"/>
              </a:ext>
            </a:extLst>
          </p:cNvPr>
          <p:cNvCxnSpPr>
            <a:cxnSpLocks/>
          </p:cNvCxnSpPr>
          <p:nvPr/>
        </p:nvCxnSpPr>
        <p:spPr>
          <a:xfrm>
            <a:off x="73071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2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AF1FFC1-40E1-44B3-F19F-4F843011D1CA}"/>
              </a:ext>
            </a:extLst>
          </p:cNvPr>
          <p:cNvGrpSpPr/>
          <p:nvPr/>
        </p:nvGrpSpPr>
        <p:grpSpPr>
          <a:xfrm>
            <a:off x="5103481" y="2920839"/>
            <a:ext cx="1465244" cy="1465244"/>
            <a:chOff x="5262779" y="2897437"/>
            <a:chExt cx="1465244" cy="1465244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9C404005-9CB1-D56E-C052-04D057A0C27A}"/>
                </a:ext>
              </a:extLst>
            </p:cNvPr>
            <p:cNvSpPr/>
            <p:nvPr/>
          </p:nvSpPr>
          <p:spPr>
            <a:xfrm>
              <a:off x="5262779" y="2897437"/>
              <a:ext cx="1465244" cy="14652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600A25C-3C0B-460D-64BE-C1F1C70F1D17}"/>
                </a:ext>
              </a:extLst>
            </p:cNvPr>
            <p:cNvSpPr txBox="1"/>
            <p:nvPr/>
          </p:nvSpPr>
          <p:spPr>
            <a:xfrm>
              <a:off x="5465775" y="3465537"/>
              <a:ext cx="1181874" cy="34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ts val="2100"/>
                </a:lnSpc>
              </a:pP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anose="02040503050201020203" pitchFamily="18" charset="-79"/>
                </a:rPr>
                <a:t>#FFFFFF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AF6C4FB-9D40-0899-B23F-686ECD7CEADB}"/>
              </a:ext>
            </a:extLst>
          </p:cNvPr>
          <p:cNvGrpSpPr/>
          <p:nvPr/>
        </p:nvGrpSpPr>
        <p:grpSpPr>
          <a:xfrm>
            <a:off x="8936083" y="2930200"/>
            <a:ext cx="1465244" cy="1465244"/>
            <a:chOff x="7192151" y="2897437"/>
            <a:chExt cx="1465244" cy="1465244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B7EA6AD9-791D-0E92-E018-3D939E39CF68}"/>
                </a:ext>
              </a:extLst>
            </p:cNvPr>
            <p:cNvSpPr/>
            <p:nvPr/>
          </p:nvSpPr>
          <p:spPr>
            <a:xfrm>
              <a:off x="7192151" y="2897437"/>
              <a:ext cx="1465244" cy="1465244"/>
            </a:xfrm>
            <a:prstGeom prst="ellipse">
              <a:avLst/>
            </a:prstGeom>
            <a:solidFill>
              <a:srgbClr val="11131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1">
              <a:extLst>
                <a:ext uri="{FF2B5EF4-FFF2-40B4-BE49-F238E27FC236}">
                  <a16:creationId xmlns:a16="http://schemas.microsoft.com/office/drawing/2014/main" id="{0C90113C-2DF3-E755-28D5-29C804F582CC}"/>
                </a:ext>
              </a:extLst>
            </p:cNvPr>
            <p:cNvSpPr txBox="1"/>
            <p:nvPr/>
          </p:nvSpPr>
          <p:spPr>
            <a:xfrm>
              <a:off x="7395147" y="3465537"/>
              <a:ext cx="1181874" cy="34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ts val="2100"/>
                </a:lnSpc>
              </a:pPr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anose="02040503050201020203" pitchFamily="18" charset="-79"/>
                </a:rPr>
                <a:t>#111319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62137A0-84BC-9691-38CB-AD6B55B4ED66}"/>
              </a:ext>
            </a:extLst>
          </p:cNvPr>
          <p:cNvGrpSpPr/>
          <p:nvPr/>
        </p:nvGrpSpPr>
        <p:grpSpPr>
          <a:xfrm>
            <a:off x="7019782" y="2920839"/>
            <a:ext cx="1465244" cy="1465244"/>
            <a:chOff x="9092365" y="2897437"/>
            <a:chExt cx="1465244" cy="1465244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F97F4A5F-1948-35C8-C330-BE1381954F95}"/>
                </a:ext>
              </a:extLst>
            </p:cNvPr>
            <p:cNvSpPr/>
            <p:nvPr/>
          </p:nvSpPr>
          <p:spPr>
            <a:xfrm>
              <a:off x="9092365" y="2897437"/>
              <a:ext cx="1465244" cy="1465244"/>
            </a:xfrm>
            <a:prstGeom prst="ellipse">
              <a:avLst/>
            </a:prstGeom>
            <a:solidFill>
              <a:srgbClr val="191C2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1">
              <a:extLst>
                <a:ext uri="{FF2B5EF4-FFF2-40B4-BE49-F238E27FC236}">
                  <a16:creationId xmlns:a16="http://schemas.microsoft.com/office/drawing/2014/main" id="{2E293945-A6A1-9FF3-9863-71EE6279C3A7}"/>
                </a:ext>
              </a:extLst>
            </p:cNvPr>
            <p:cNvSpPr txBox="1"/>
            <p:nvPr/>
          </p:nvSpPr>
          <p:spPr>
            <a:xfrm>
              <a:off x="9295361" y="3465537"/>
              <a:ext cx="1181874" cy="34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ts val="2100"/>
                </a:lnSpc>
              </a:pPr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anose="02040503050201020203" pitchFamily="18" charset="-79"/>
                </a:rPr>
                <a:t>#191C26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270879" y="2920839"/>
            <a:ext cx="1465244" cy="1465244"/>
            <a:chOff x="3321580" y="821341"/>
            <a:chExt cx="1465244" cy="1465244"/>
          </a:xfrm>
          <a:solidFill>
            <a:srgbClr val="DD4242"/>
          </a:solidFill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B19943F-D24D-4B41-D941-E6D5F3CD770B}"/>
                </a:ext>
              </a:extLst>
            </p:cNvPr>
            <p:cNvSpPr/>
            <p:nvPr/>
          </p:nvSpPr>
          <p:spPr>
            <a:xfrm>
              <a:off x="3321580" y="821341"/>
              <a:ext cx="1465244" cy="14652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F49FBCC5-87F0-43F4-BBC7-E248BAD30F79}"/>
                </a:ext>
              </a:extLst>
            </p:cNvPr>
            <p:cNvSpPr txBox="1"/>
            <p:nvPr/>
          </p:nvSpPr>
          <p:spPr>
            <a:xfrm>
              <a:off x="3463265" y="1383275"/>
              <a:ext cx="1181874" cy="3413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dist">
                <a:lnSpc>
                  <a:spcPts val="2100"/>
                </a:lnSpc>
              </a:pP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anose="02040503050201020203" pitchFamily="18" charset="-79"/>
                </a:rPr>
                <a:t>#DD4242</a:t>
              </a:r>
              <a:endPara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187180" y="2920839"/>
            <a:ext cx="1465244" cy="1465244"/>
            <a:chOff x="5363378" y="821341"/>
            <a:chExt cx="1465244" cy="146524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4B19943F-D24D-4B41-D941-E6D5F3CD770B}"/>
                </a:ext>
              </a:extLst>
            </p:cNvPr>
            <p:cNvSpPr/>
            <p:nvPr/>
          </p:nvSpPr>
          <p:spPr>
            <a:xfrm>
              <a:off x="5363378" y="821341"/>
              <a:ext cx="1465244" cy="1465244"/>
            </a:xfrm>
            <a:prstGeom prst="ellipse">
              <a:avLst/>
            </a:prstGeom>
            <a:solidFill>
              <a:srgbClr val="E9E4DD"/>
            </a:solidFill>
            <a:ln>
              <a:solidFill>
                <a:srgbClr val="E9E4D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Box 1">
              <a:extLst>
                <a:ext uri="{FF2B5EF4-FFF2-40B4-BE49-F238E27FC236}">
                  <a16:creationId xmlns:a16="http://schemas.microsoft.com/office/drawing/2014/main" id="{F49FBCC5-87F0-43F4-BBC7-E248BAD30F79}"/>
                </a:ext>
              </a:extLst>
            </p:cNvPr>
            <p:cNvSpPr txBox="1"/>
            <p:nvPr/>
          </p:nvSpPr>
          <p:spPr>
            <a:xfrm>
              <a:off x="5505063" y="1373195"/>
              <a:ext cx="1181874" cy="34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ts val="2100"/>
                </a:lnSpc>
              </a:pP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anose="02040503050201020203" pitchFamily="18" charset="-79"/>
                </a:rPr>
                <a:t>#E9E4DD</a:t>
              </a:r>
              <a:endPara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1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412D44-D9C3-DE8A-B044-4E73C921A504}"/>
              </a:ext>
            </a:extLst>
          </p:cNvPr>
          <p:cNvSpPr/>
          <p:nvPr/>
        </p:nvSpPr>
        <p:spPr>
          <a:xfrm>
            <a:off x="2188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5458002" y="3211216"/>
            <a:ext cx="3475779" cy="43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使用技術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 flipV="1">
            <a:off x="5618927" y="3671201"/>
            <a:ext cx="2223288" cy="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3A98BD-C5EA-6B31-35C7-B4FB91E54607}"/>
              </a:ext>
            </a:extLst>
          </p:cNvPr>
          <p:cNvSpPr/>
          <p:nvPr/>
        </p:nvSpPr>
        <p:spPr>
          <a:xfrm>
            <a:off x="4629396" y="3052460"/>
            <a:ext cx="594324" cy="5943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594B00-B2E8-268F-D6C8-65B039DF8A20}"/>
              </a:ext>
            </a:extLst>
          </p:cNvPr>
          <p:cNvCxnSpPr>
            <a:cxnSpLocks/>
          </p:cNvCxnSpPr>
          <p:nvPr/>
        </p:nvCxnSpPr>
        <p:spPr>
          <a:xfrm>
            <a:off x="5346701" y="0"/>
            <a:ext cx="0" cy="51111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E7394A-64F2-681C-2C87-02EEE0D5254B}"/>
              </a:ext>
            </a:extLst>
          </p:cNvPr>
          <p:cNvCxnSpPr>
            <a:cxnSpLocks/>
          </p:cNvCxnSpPr>
          <p:nvPr/>
        </p:nvCxnSpPr>
        <p:spPr>
          <a:xfrm>
            <a:off x="0" y="1989984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AD54D6-7D0B-C134-B278-91C9DC2695D6}"/>
              </a:ext>
            </a:extLst>
          </p:cNvPr>
          <p:cNvCxnSpPr>
            <a:cxnSpLocks/>
          </p:cNvCxnSpPr>
          <p:nvPr/>
        </p:nvCxnSpPr>
        <p:spPr>
          <a:xfrm>
            <a:off x="73071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i="0" dirty="0">
                <a:solidFill>
                  <a:srgbClr val="D7A91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B3438F4-C31D-C70A-72B9-ACDB9BF09183}"/>
              </a:ext>
            </a:extLst>
          </p:cNvPr>
          <p:cNvSpPr/>
          <p:nvPr/>
        </p:nvSpPr>
        <p:spPr>
          <a:xfrm>
            <a:off x="364393" y="2056570"/>
            <a:ext cx="3475779" cy="3641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3E69B69-8808-108E-98D0-459AA641798C}"/>
              </a:ext>
            </a:extLst>
          </p:cNvPr>
          <p:cNvGrpSpPr/>
          <p:nvPr/>
        </p:nvGrpSpPr>
        <p:grpSpPr>
          <a:xfrm>
            <a:off x="739540" y="2545268"/>
            <a:ext cx="3475779" cy="400569"/>
            <a:chOff x="1657182" y="1834108"/>
            <a:chExt cx="3475779" cy="400569"/>
          </a:xfrm>
        </p:grpSpPr>
        <p:sp>
          <p:nvSpPr>
            <p:cNvPr id="4" name="TextBox 1">
              <a:extLst>
                <a:ext uri="{FF2B5EF4-FFF2-40B4-BE49-F238E27FC236}">
                  <a16:creationId xmlns:a16="http://schemas.microsoft.com/office/drawing/2014/main" id="{183EF2F2-0CA7-CE23-08AC-9602FE507287}"/>
                </a:ext>
              </a:extLst>
            </p:cNvPr>
            <p:cNvSpPr txBox="1"/>
            <p:nvPr/>
          </p:nvSpPr>
          <p:spPr>
            <a:xfrm>
              <a:off x="1657182" y="1834108"/>
              <a:ext cx="3475779" cy="388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anose="02040503050201020203" pitchFamily="18" charset="-79"/>
                </a:rPr>
                <a:t>前端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endParaRPr>
            </a:p>
          </p:txBody>
        </p:sp>
        <p:cxnSp>
          <p:nvCxnSpPr>
            <p:cNvPr id="6" name="Straight Connector 12">
              <a:extLst>
                <a:ext uri="{FF2B5EF4-FFF2-40B4-BE49-F238E27FC236}">
                  <a16:creationId xmlns:a16="http://schemas.microsoft.com/office/drawing/2014/main" id="{B96DFDA6-CDE9-FEB0-4323-051A34B0AA63}"/>
                </a:ext>
              </a:extLst>
            </p:cNvPr>
            <p:cNvCxnSpPr>
              <a:cxnSpLocks/>
            </p:cNvCxnSpPr>
            <p:nvPr/>
          </p:nvCxnSpPr>
          <p:spPr>
            <a:xfrm>
              <a:off x="1774040" y="2234677"/>
              <a:ext cx="7820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4" descr="Vue.js framework Java Script | Wykorzystanie Vuejs">
            <a:extLst>
              <a:ext uri="{FF2B5EF4-FFF2-40B4-BE49-F238E27FC236}">
                <a16:creationId xmlns:a16="http://schemas.microsoft.com/office/drawing/2014/main" id="{92683931-CC0C-7F71-BCA4-85647E4A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8" y="4586945"/>
            <a:ext cx="1101722" cy="6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群組 53">
            <a:extLst>
              <a:ext uri="{FF2B5EF4-FFF2-40B4-BE49-F238E27FC236}">
                <a16:creationId xmlns:a16="http://schemas.microsoft.com/office/drawing/2014/main" id="{B87A5181-F1A1-6956-6DA6-20EC2BAC76B6}"/>
              </a:ext>
            </a:extLst>
          </p:cNvPr>
          <p:cNvGrpSpPr/>
          <p:nvPr/>
        </p:nvGrpSpPr>
        <p:grpSpPr>
          <a:xfrm>
            <a:off x="4261785" y="2077794"/>
            <a:ext cx="3850926" cy="3641605"/>
            <a:chOff x="4358110" y="1940020"/>
            <a:chExt cx="3850926" cy="3641605"/>
          </a:xfrm>
        </p:grpSpPr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01ACF4A-4392-1194-B61B-7C3CB7BBD515}"/>
                </a:ext>
              </a:extLst>
            </p:cNvPr>
            <p:cNvSpPr/>
            <p:nvPr/>
          </p:nvSpPr>
          <p:spPr>
            <a:xfrm>
              <a:off x="4358110" y="1940020"/>
              <a:ext cx="3475779" cy="36416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7DB0BED8-150C-77D2-19AF-640CDB706838}"/>
                </a:ext>
              </a:extLst>
            </p:cNvPr>
            <p:cNvGrpSpPr/>
            <p:nvPr/>
          </p:nvGrpSpPr>
          <p:grpSpPr>
            <a:xfrm>
              <a:off x="4733257" y="2428718"/>
              <a:ext cx="3475779" cy="400569"/>
              <a:chOff x="1657182" y="1834108"/>
              <a:chExt cx="3475779" cy="400569"/>
            </a:xfrm>
          </p:grpSpPr>
          <p:sp>
            <p:nvSpPr>
              <p:cNvPr id="46" name="TextBox 1">
                <a:extLst>
                  <a:ext uri="{FF2B5EF4-FFF2-40B4-BE49-F238E27FC236}">
                    <a16:creationId xmlns:a16="http://schemas.microsoft.com/office/drawing/2014/main" id="{CD87BCF4-880F-2A6A-F9B2-EB9D6BBF0C5C}"/>
                  </a:ext>
                </a:extLst>
              </p:cNvPr>
              <p:cNvSpPr txBox="1"/>
              <p:nvPr/>
            </p:nvSpPr>
            <p:spPr>
              <a:xfrm>
                <a:off x="1657182" y="1834108"/>
                <a:ext cx="3475779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</a:pPr>
                <a:r>
                  <a: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Hebrew" panose="02040503050201020203" pitchFamily="18" charset="-79"/>
                  </a:rPr>
                  <a:t>後端</a:t>
                </a:r>
                <a:endPara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anose="02040503050201020203" pitchFamily="18" charset="-79"/>
                </a:endParaRPr>
              </a:p>
            </p:txBody>
          </p:sp>
          <p:cxnSp>
            <p:nvCxnSpPr>
              <p:cNvPr id="47" name="Straight Connector 12">
                <a:extLst>
                  <a:ext uri="{FF2B5EF4-FFF2-40B4-BE49-F238E27FC236}">
                    <a16:creationId xmlns:a16="http://schemas.microsoft.com/office/drawing/2014/main" id="{ED486A60-A003-48B2-608E-EE74AE8B5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4040" y="2234677"/>
                <a:ext cx="782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E134384-3BB5-7EC4-DED6-49F4181569C8}"/>
              </a:ext>
            </a:extLst>
          </p:cNvPr>
          <p:cNvGrpSpPr/>
          <p:nvPr/>
        </p:nvGrpSpPr>
        <p:grpSpPr>
          <a:xfrm>
            <a:off x="8280832" y="2047133"/>
            <a:ext cx="3850926" cy="3641605"/>
            <a:chOff x="5616586" y="3075703"/>
            <a:chExt cx="3850926" cy="3641605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7469B1DE-662C-6C6E-BCF4-0D91A8EC7DE6}"/>
                </a:ext>
              </a:extLst>
            </p:cNvPr>
            <p:cNvSpPr/>
            <p:nvPr/>
          </p:nvSpPr>
          <p:spPr>
            <a:xfrm>
              <a:off x="5616586" y="3075703"/>
              <a:ext cx="3475779" cy="36416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1B31D9C1-F2D2-6185-5256-FBD30792EBF6}"/>
                </a:ext>
              </a:extLst>
            </p:cNvPr>
            <p:cNvGrpSpPr/>
            <p:nvPr/>
          </p:nvGrpSpPr>
          <p:grpSpPr>
            <a:xfrm>
              <a:off x="5991733" y="3564401"/>
              <a:ext cx="3475779" cy="400569"/>
              <a:chOff x="1657182" y="1834108"/>
              <a:chExt cx="3475779" cy="400569"/>
            </a:xfrm>
          </p:grpSpPr>
          <p:sp>
            <p:nvSpPr>
              <p:cNvPr id="50" name="TextBox 1">
                <a:extLst>
                  <a:ext uri="{FF2B5EF4-FFF2-40B4-BE49-F238E27FC236}">
                    <a16:creationId xmlns:a16="http://schemas.microsoft.com/office/drawing/2014/main" id="{7F9178D0-59C7-9313-FDD4-A7964061259A}"/>
                  </a:ext>
                </a:extLst>
              </p:cNvPr>
              <p:cNvSpPr txBox="1"/>
              <p:nvPr/>
            </p:nvSpPr>
            <p:spPr>
              <a:xfrm>
                <a:off x="1657182" y="1834108"/>
                <a:ext cx="3475779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</a:pPr>
                <a:r>
                  <a: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Hebrew" panose="02040503050201020203" pitchFamily="18" charset="-79"/>
                  </a:rPr>
                  <a:t>影像視覺</a:t>
                </a:r>
                <a:endPara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anose="02040503050201020203" pitchFamily="18" charset="-79"/>
                </a:endParaRPr>
              </a:p>
            </p:txBody>
          </p:sp>
          <p:cxnSp>
            <p:nvCxnSpPr>
              <p:cNvPr id="51" name="Straight Connector 12">
                <a:extLst>
                  <a:ext uri="{FF2B5EF4-FFF2-40B4-BE49-F238E27FC236}">
                    <a16:creationId xmlns:a16="http://schemas.microsoft.com/office/drawing/2014/main" id="{D4A1AA8F-515C-6C11-0350-D49D612505B2}"/>
                  </a:ext>
                </a:extLst>
              </p:cNvPr>
              <p:cNvCxnSpPr>
                <a:cxnSpLocks/>
                <a:endCxn id="50" idx="2"/>
              </p:cNvCxnSpPr>
              <p:nvPr/>
            </p:nvCxnSpPr>
            <p:spPr>
              <a:xfrm flipV="1">
                <a:off x="1774040" y="2222612"/>
                <a:ext cx="1621032" cy="120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122B5742-DD99-B63D-D386-AEB01331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82" y="3253658"/>
            <a:ext cx="871654" cy="8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66C13229-B020-C176-5320-CCAC7C304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907" y="4492715"/>
            <a:ext cx="871627" cy="8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维基百科，自由的百科全书">
            <a:extLst>
              <a:ext uri="{FF2B5EF4-FFF2-40B4-BE49-F238E27FC236}">
                <a16:creationId xmlns:a16="http://schemas.microsoft.com/office/drawing/2014/main" id="{2898F077-C339-6DA1-D3FE-67B0560A7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24" y="3302400"/>
            <a:ext cx="1599482" cy="9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ongoDB：開源、好上手的NoSQL 資料庫">
            <a:extLst>
              <a:ext uri="{FF2B5EF4-FFF2-40B4-BE49-F238E27FC236}">
                <a16:creationId xmlns:a16="http://schemas.microsoft.com/office/drawing/2014/main" id="{0C809B63-8150-9CB8-53C4-91E0C7E7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90" y="4280704"/>
            <a:ext cx="2509012" cy="83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群組 16"/>
          <p:cNvGrpSpPr/>
          <p:nvPr/>
        </p:nvGrpSpPr>
        <p:grpSpPr>
          <a:xfrm>
            <a:off x="2167424" y="4551078"/>
            <a:ext cx="1636049" cy="535209"/>
            <a:chOff x="2126301" y="4582058"/>
            <a:chExt cx="1636049" cy="535209"/>
          </a:xfrm>
        </p:grpSpPr>
        <p:pic>
          <p:nvPicPr>
            <p:cNvPr id="57" name="圖形 56">
              <a:extLst>
                <a:ext uri="{FF2B5EF4-FFF2-40B4-BE49-F238E27FC236}">
                  <a16:creationId xmlns:a16="http://schemas.microsoft.com/office/drawing/2014/main" id="{CD2C9BAD-2DDB-CD06-EC08-581B65A11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26301" y="4582058"/>
              <a:ext cx="535209" cy="535209"/>
            </a:xfrm>
            <a:prstGeom prst="rect">
              <a:avLst/>
            </a:prstGeom>
          </p:spPr>
        </p:pic>
        <p:pic>
          <p:nvPicPr>
            <p:cNvPr id="59" name="圖形 58">
              <a:extLst>
                <a:ext uri="{FF2B5EF4-FFF2-40B4-BE49-F238E27FC236}">
                  <a16:creationId xmlns:a16="http://schemas.microsoft.com/office/drawing/2014/main" id="{BCD22217-3A61-D6B1-6565-F76988EE5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58159" y="4822203"/>
              <a:ext cx="1004191" cy="136935"/>
            </a:xfrm>
            <a:prstGeom prst="rect">
              <a:avLst/>
            </a:prstGeom>
          </p:spPr>
        </p:pic>
      </p:grpSp>
      <p:pic>
        <p:nvPicPr>
          <p:cNvPr id="2" name="Picture 2" descr="Sass (stylesheet language) - Wikipedia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42" y="3441697"/>
            <a:ext cx="975564" cy="73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73" y="3272347"/>
            <a:ext cx="796115" cy="103841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7" y="3272347"/>
            <a:ext cx="820621" cy="10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412D44-D9C3-DE8A-B044-4E73C921A504}"/>
              </a:ext>
            </a:extLst>
          </p:cNvPr>
          <p:cNvSpPr/>
          <p:nvPr/>
        </p:nvSpPr>
        <p:spPr>
          <a:xfrm>
            <a:off x="2188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5458002" y="3211216"/>
            <a:ext cx="3475779" cy="43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主題發想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 flipV="1">
            <a:off x="5618927" y="3671201"/>
            <a:ext cx="2223288" cy="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3A98BD-C5EA-6B31-35C7-B4FB91E54607}"/>
              </a:ext>
            </a:extLst>
          </p:cNvPr>
          <p:cNvSpPr/>
          <p:nvPr/>
        </p:nvSpPr>
        <p:spPr>
          <a:xfrm>
            <a:off x="4629396" y="3052460"/>
            <a:ext cx="594324" cy="5943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594B00-B2E8-268F-D6C8-65B039DF8A20}"/>
              </a:ext>
            </a:extLst>
          </p:cNvPr>
          <p:cNvCxnSpPr>
            <a:cxnSpLocks/>
          </p:cNvCxnSpPr>
          <p:nvPr/>
        </p:nvCxnSpPr>
        <p:spPr>
          <a:xfrm>
            <a:off x="5346701" y="0"/>
            <a:ext cx="0" cy="51111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E7394A-64F2-681C-2C87-02EEE0D5254B}"/>
              </a:ext>
            </a:extLst>
          </p:cNvPr>
          <p:cNvCxnSpPr>
            <a:cxnSpLocks/>
          </p:cNvCxnSpPr>
          <p:nvPr/>
        </p:nvCxnSpPr>
        <p:spPr>
          <a:xfrm>
            <a:off x="0" y="1989984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AD54D6-7D0B-C134-B278-91C9DC2695D6}"/>
              </a:ext>
            </a:extLst>
          </p:cNvPr>
          <p:cNvCxnSpPr>
            <a:cxnSpLocks/>
          </p:cNvCxnSpPr>
          <p:nvPr/>
        </p:nvCxnSpPr>
        <p:spPr>
          <a:xfrm>
            <a:off x="73071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83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412D44-D9C3-DE8A-B044-4E73C921A504}"/>
              </a:ext>
            </a:extLst>
          </p:cNvPr>
          <p:cNvSpPr/>
          <p:nvPr/>
        </p:nvSpPr>
        <p:spPr>
          <a:xfrm>
            <a:off x="2188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5458002" y="3211216"/>
            <a:ext cx="3475779" cy="43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參考網站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 flipV="1">
            <a:off x="5618927" y="3671201"/>
            <a:ext cx="2223288" cy="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3A98BD-C5EA-6B31-35C7-B4FB91E54607}"/>
              </a:ext>
            </a:extLst>
          </p:cNvPr>
          <p:cNvSpPr/>
          <p:nvPr/>
        </p:nvSpPr>
        <p:spPr>
          <a:xfrm>
            <a:off x="4629396" y="3052460"/>
            <a:ext cx="594324" cy="5943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594B00-B2E8-268F-D6C8-65B039DF8A20}"/>
              </a:ext>
            </a:extLst>
          </p:cNvPr>
          <p:cNvCxnSpPr>
            <a:cxnSpLocks/>
          </p:cNvCxnSpPr>
          <p:nvPr/>
        </p:nvCxnSpPr>
        <p:spPr>
          <a:xfrm>
            <a:off x="5346701" y="0"/>
            <a:ext cx="0" cy="51111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E7394A-64F2-681C-2C87-02EEE0D5254B}"/>
              </a:ext>
            </a:extLst>
          </p:cNvPr>
          <p:cNvCxnSpPr>
            <a:cxnSpLocks/>
          </p:cNvCxnSpPr>
          <p:nvPr/>
        </p:nvCxnSpPr>
        <p:spPr>
          <a:xfrm>
            <a:off x="0" y="1989984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AD54D6-7D0B-C134-B278-91C9DC2695D6}"/>
              </a:ext>
            </a:extLst>
          </p:cNvPr>
          <p:cNvCxnSpPr>
            <a:cxnSpLocks/>
          </p:cNvCxnSpPr>
          <p:nvPr/>
        </p:nvCxnSpPr>
        <p:spPr>
          <a:xfrm>
            <a:off x="73071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70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2" name="Google Shape;365;p40">
            <a:extLst>
              <a:ext uri="{FF2B5EF4-FFF2-40B4-BE49-F238E27FC236}">
                <a16:creationId xmlns:a16="http://schemas.microsoft.com/office/drawing/2014/main" id="{B8B0E704-6940-5CB1-0DA6-7FC96F892D5A}"/>
              </a:ext>
            </a:extLst>
          </p:cNvPr>
          <p:cNvSpPr txBox="1"/>
          <p:nvPr/>
        </p:nvSpPr>
        <p:spPr>
          <a:xfrm>
            <a:off x="4980441" y="1044091"/>
            <a:ext cx="1820538" cy="46163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i="0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謀殺衛斯理</a:t>
            </a:r>
            <a:endParaRPr b="1" u="sng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5BA760-9A3A-C983-F921-5746EDEBD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18" y="1688543"/>
            <a:ext cx="7087913" cy="45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1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2" name="Google Shape;365;p40">
            <a:extLst>
              <a:ext uri="{FF2B5EF4-FFF2-40B4-BE49-F238E27FC236}">
                <a16:creationId xmlns:a16="http://schemas.microsoft.com/office/drawing/2014/main" id="{B8B0E704-6940-5CB1-0DA6-7FC96F892D5A}"/>
              </a:ext>
            </a:extLst>
          </p:cNvPr>
          <p:cNvSpPr txBox="1"/>
          <p:nvPr/>
        </p:nvSpPr>
        <p:spPr>
          <a:xfrm>
            <a:off x="4980441" y="1044091"/>
            <a:ext cx="1820538" cy="46163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u="sng" dirty="0">
                <a:latin typeface="Noto Sans TC" panose="020B0500000000000000" pitchFamily="34" charset="-120"/>
                <a:ea typeface="Noto Sans TC" panose="020B0500000000000000" pitchFamily="34" charset="-120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ACCUPASS</a:t>
            </a:r>
            <a:endParaRPr b="1" u="sng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C8C2A5-F4E8-4333-EF13-DA8406504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200" y="1604615"/>
            <a:ext cx="5939807" cy="51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42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412D44-D9C3-DE8A-B044-4E73C921A504}"/>
              </a:ext>
            </a:extLst>
          </p:cNvPr>
          <p:cNvSpPr/>
          <p:nvPr/>
        </p:nvSpPr>
        <p:spPr>
          <a:xfrm>
            <a:off x="2188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5458002" y="3211216"/>
            <a:ext cx="5338527" cy="43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謝謝大家 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 flipV="1">
            <a:off x="5618927" y="3671201"/>
            <a:ext cx="2223288" cy="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3A98BD-C5EA-6B31-35C7-B4FB91E54607}"/>
              </a:ext>
            </a:extLst>
          </p:cNvPr>
          <p:cNvSpPr/>
          <p:nvPr/>
        </p:nvSpPr>
        <p:spPr>
          <a:xfrm>
            <a:off x="4629396" y="3052460"/>
            <a:ext cx="594324" cy="5943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594B00-B2E8-268F-D6C8-65B039DF8A20}"/>
              </a:ext>
            </a:extLst>
          </p:cNvPr>
          <p:cNvCxnSpPr>
            <a:cxnSpLocks/>
          </p:cNvCxnSpPr>
          <p:nvPr/>
        </p:nvCxnSpPr>
        <p:spPr>
          <a:xfrm>
            <a:off x="5346701" y="0"/>
            <a:ext cx="0" cy="51111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E7394A-64F2-681C-2C87-02EEE0D5254B}"/>
              </a:ext>
            </a:extLst>
          </p:cNvPr>
          <p:cNvCxnSpPr>
            <a:cxnSpLocks/>
          </p:cNvCxnSpPr>
          <p:nvPr/>
        </p:nvCxnSpPr>
        <p:spPr>
          <a:xfrm>
            <a:off x="0" y="1989984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AD54D6-7D0B-C134-B278-91C9DC2695D6}"/>
              </a:ext>
            </a:extLst>
          </p:cNvPr>
          <p:cNvCxnSpPr>
            <a:cxnSpLocks/>
          </p:cNvCxnSpPr>
          <p:nvPr/>
        </p:nvCxnSpPr>
        <p:spPr>
          <a:xfrm>
            <a:off x="73071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1">
            <a:extLst>
              <a:ext uri="{FF2B5EF4-FFF2-40B4-BE49-F238E27FC236}">
                <a16:creationId xmlns:a16="http://schemas.microsoft.com/office/drawing/2014/main" id="{0F150B89-A57A-D66B-3D45-842B8FF6389C}"/>
              </a:ext>
            </a:extLst>
          </p:cNvPr>
          <p:cNvSpPr txBox="1"/>
          <p:nvPr/>
        </p:nvSpPr>
        <p:spPr>
          <a:xfrm>
            <a:off x="6967782" y="4059020"/>
            <a:ext cx="174886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先躺平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6882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953964" y="1043105"/>
            <a:ext cx="2957636" cy="68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主題發想</a:t>
            </a:r>
            <a:r>
              <a:rPr lang="en-US" sz="450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>
            <a:off x="1055563" y="1947543"/>
            <a:ext cx="231681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i="0" dirty="0">
                <a:solidFill>
                  <a:srgbClr val="D7A91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04FA14-94C4-1F27-6384-AA000C58A923}"/>
              </a:ext>
            </a:extLst>
          </p:cNvPr>
          <p:cNvSpPr/>
          <p:nvPr/>
        </p:nvSpPr>
        <p:spPr>
          <a:xfrm>
            <a:off x="1883228" y="2733670"/>
            <a:ext cx="8158393" cy="1063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B2D3-75D6-0B7A-458D-6689982B6041}"/>
              </a:ext>
            </a:extLst>
          </p:cNvPr>
          <p:cNvSpPr txBox="1"/>
          <p:nvPr/>
        </p:nvSpPr>
        <p:spPr>
          <a:xfrm>
            <a:off x="1949679" y="2568820"/>
            <a:ext cx="8001375" cy="122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自身去桌遊店遊玩的過程中遇到的問題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麻煩之處，以一個自創品牌的桌遊店網站呈現自己想要增加與改善的功能，再加上一些酷酷的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idea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0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59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953964" y="1043105"/>
            <a:ext cx="295763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45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問題點</a:t>
            </a:r>
            <a:r>
              <a:rPr lang="en-US" sz="45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:</a:t>
            </a:r>
            <a:endParaRPr lang="en-US" sz="450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>
            <a:off x="1055563" y="1947543"/>
            <a:ext cx="1749282" cy="4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i="0" dirty="0">
                <a:solidFill>
                  <a:srgbClr val="D7A91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04FA14-94C4-1F27-6384-AA000C58A923}"/>
              </a:ext>
            </a:extLst>
          </p:cNvPr>
          <p:cNvSpPr/>
          <p:nvPr/>
        </p:nvSpPr>
        <p:spPr>
          <a:xfrm>
            <a:off x="2164432" y="2874551"/>
            <a:ext cx="8720168" cy="2855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B2D3-75D6-0B7A-458D-6689982B6041}"/>
              </a:ext>
            </a:extLst>
          </p:cNvPr>
          <p:cNvSpPr txBox="1"/>
          <p:nvPr/>
        </p:nvSpPr>
        <p:spPr>
          <a:xfrm>
            <a:off x="2000675" y="2782274"/>
            <a:ext cx="8720168" cy="333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200000"/>
              </a:lnSpc>
            </a:pP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無法明確地得知店內桌遊的品項。</a:t>
            </a:r>
            <a:endParaRPr lang="en-US" altLang="zh-TW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latinLnBrk="0">
              <a:lnSpc>
                <a:spcPct val="20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在桌遊不熟的情況下，無法準確的找到適合或偏好的桌遊。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可能會遇到店員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    	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人手不足所以無法及時解決每組客人的問題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20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預約方式容易遺漏，主要以人工電話預約或粉絲團回覆諮詢為主。</a:t>
            </a:r>
            <a:endParaRPr lang="en-US" altLang="zh-TW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200000"/>
              </a:lnSpc>
            </a:pP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然後我不喜歡電話預約</a:t>
            </a:r>
          </a:p>
          <a:p>
            <a:pPr lvl="1" algn="l">
              <a:lnSpc>
                <a:spcPct val="20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21">
            <a:extLst>
              <a:ext uri="{FF2B5EF4-FFF2-40B4-BE49-F238E27FC236}">
                <a16:creationId xmlns:a16="http://schemas.microsoft.com/office/drawing/2014/main" id="{C18BDFA1-A305-701F-2582-BF3072E0500C}"/>
              </a:ext>
            </a:extLst>
          </p:cNvPr>
          <p:cNvSpPr/>
          <p:nvPr/>
        </p:nvSpPr>
        <p:spPr>
          <a:xfrm>
            <a:off x="2356506" y="3091864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76861BB3-00D0-92D7-ABC8-A0BD380BDB20}"/>
              </a:ext>
            </a:extLst>
          </p:cNvPr>
          <p:cNvSpPr/>
          <p:nvPr/>
        </p:nvSpPr>
        <p:spPr>
          <a:xfrm>
            <a:off x="2356506" y="3694583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E8084F64-1FE1-1F61-4FFF-45B12703FEEB}"/>
              </a:ext>
            </a:extLst>
          </p:cNvPr>
          <p:cNvSpPr/>
          <p:nvPr/>
        </p:nvSpPr>
        <p:spPr>
          <a:xfrm>
            <a:off x="2356506" y="4737687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4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953964" y="1043105"/>
            <a:ext cx="2957636" cy="68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zh-TW" altLang="en-US" sz="45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解決</a:t>
            </a:r>
            <a:r>
              <a:rPr lang="en-US" sz="45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:</a:t>
            </a:r>
            <a:endParaRPr lang="en-US" sz="450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 flipV="1">
            <a:off x="1055563" y="1941816"/>
            <a:ext cx="1225300" cy="57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i="0" dirty="0">
                <a:solidFill>
                  <a:srgbClr val="D7A91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04FA14-94C4-1F27-6384-AA000C58A923}"/>
              </a:ext>
            </a:extLst>
          </p:cNvPr>
          <p:cNvSpPr/>
          <p:nvPr/>
        </p:nvSpPr>
        <p:spPr>
          <a:xfrm>
            <a:off x="2164432" y="2874551"/>
            <a:ext cx="8720168" cy="3330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B2D3-75D6-0B7A-458D-6689982B6041}"/>
              </a:ext>
            </a:extLst>
          </p:cNvPr>
          <p:cNvSpPr txBox="1"/>
          <p:nvPr/>
        </p:nvSpPr>
        <p:spPr>
          <a:xfrm>
            <a:off x="2000675" y="2782274"/>
            <a:ext cx="8720168" cy="333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200000"/>
              </a:lnSpc>
            </a:pP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在網站上</a:t>
            </a: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展示店內每個桌遊品項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，讓客人清楚的知道有哪些桌遊品項可以遊玩。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設置篩選機制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以遊玩人數、遊戲種類、遊玩時間去區分，讓每組客人能夠更精確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地找到適合遊玩並且有興趣的桌遊。 </a:t>
            </a:r>
            <a:endParaRPr lang="en-US" altLang="zh-TW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latinLnBrk="0">
              <a:lnSpc>
                <a:spcPct val="20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架設預約系統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消費者可及時得知店家的可預約時段，並且解決臨時起意想預約的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情形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半夜五點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，而店家端也能避免遺漏預約，並且更有系統化的去整合每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一組預約資訊。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21">
            <a:extLst>
              <a:ext uri="{FF2B5EF4-FFF2-40B4-BE49-F238E27FC236}">
                <a16:creationId xmlns:a16="http://schemas.microsoft.com/office/drawing/2014/main" id="{C18BDFA1-A305-701F-2582-BF3072E0500C}"/>
              </a:ext>
            </a:extLst>
          </p:cNvPr>
          <p:cNvSpPr/>
          <p:nvPr/>
        </p:nvSpPr>
        <p:spPr>
          <a:xfrm>
            <a:off x="2356506" y="3091864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76861BB3-00D0-92D7-ABC8-A0BD380BDB20}"/>
              </a:ext>
            </a:extLst>
          </p:cNvPr>
          <p:cNvSpPr/>
          <p:nvPr/>
        </p:nvSpPr>
        <p:spPr>
          <a:xfrm>
            <a:off x="2356506" y="3694583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E8084F64-1FE1-1F61-4FFF-45B12703FEEB}"/>
              </a:ext>
            </a:extLst>
          </p:cNvPr>
          <p:cNvSpPr/>
          <p:nvPr/>
        </p:nvSpPr>
        <p:spPr>
          <a:xfrm>
            <a:off x="2356506" y="4737687"/>
            <a:ext cx="102218" cy="1022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5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412D44-D9C3-DE8A-B044-4E73C921A504}"/>
              </a:ext>
            </a:extLst>
          </p:cNvPr>
          <p:cNvSpPr/>
          <p:nvPr/>
        </p:nvSpPr>
        <p:spPr>
          <a:xfrm>
            <a:off x="2188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5458002" y="3211216"/>
            <a:ext cx="3475779" cy="43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網站架構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 flipV="1">
            <a:off x="5618927" y="3671201"/>
            <a:ext cx="2223288" cy="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3A98BD-C5EA-6B31-35C7-B4FB91E54607}"/>
              </a:ext>
            </a:extLst>
          </p:cNvPr>
          <p:cNvSpPr/>
          <p:nvPr/>
        </p:nvSpPr>
        <p:spPr>
          <a:xfrm>
            <a:off x="4629396" y="3052460"/>
            <a:ext cx="594324" cy="5943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594B00-B2E8-268F-D6C8-65B039DF8A20}"/>
              </a:ext>
            </a:extLst>
          </p:cNvPr>
          <p:cNvCxnSpPr>
            <a:cxnSpLocks/>
          </p:cNvCxnSpPr>
          <p:nvPr/>
        </p:nvCxnSpPr>
        <p:spPr>
          <a:xfrm>
            <a:off x="5346701" y="0"/>
            <a:ext cx="0" cy="51111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E7394A-64F2-681C-2C87-02EEE0D5254B}"/>
              </a:ext>
            </a:extLst>
          </p:cNvPr>
          <p:cNvCxnSpPr>
            <a:cxnSpLocks/>
          </p:cNvCxnSpPr>
          <p:nvPr/>
        </p:nvCxnSpPr>
        <p:spPr>
          <a:xfrm>
            <a:off x="0" y="1989984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AD54D6-7D0B-C134-B278-91C9DC2695D6}"/>
              </a:ext>
            </a:extLst>
          </p:cNvPr>
          <p:cNvCxnSpPr>
            <a:cxnSpLocks/>
          </p:cNvCxnSpPr>
          <p:nvPr/>
        </p:nvCxnSpPr>
        <p:spPr>
          <a:xfrm>
            <a:off x="73071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4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4AE16-6CCC-DC74-0BBC-81D97178A989}"/>
              </a:ext>
            </a:extLst>
          </p:cNvPr>
          <p:cNvSpPr/>
          <p:nvPr/>
        </p:nvSpPr>
        <p:spPr>
          <a:xfrm>
            <a:off x="-2758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06CA3-372F-1CFB-1A54-E1C739F0445F}"/>
              </a:ext>
            </a:extLst>
          </p:cNvPr>
          <p:cNvGrpSpPr/>
          <p:nvPr/>
        </p:nvGrpSpPr>
        <p:grpSpPr>
          <a:xfrm rot="5400000">
            <a:off x="8522531" y="-2795719"/>
            <a:ext cx="585013" cy="6295326"/>
            <a:chOff x="11485023" y="418733"/>
            <a:chExt cx="495300" cy="552235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B66DEC-4D97-385C-9C41-FCA6C042A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191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28F6EB-A962-3617-9800-84913D443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23845" y="3179911"/>
              <a:ext cx="552235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118D28BD-5035-0583-A512-5A12DA0644A7}"/>
              </a:ext>
            </a:extLst>
          </p:cNvPr>
          <p:cNvSpPr txBox="1"/>
          <p:nvPr/>
        </p:nvSpPr>
        <p:spPr>
          <a:xfrm>
            <a:off x="7076401" y="305147"/>
            <a:ext cx="82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1" dirty="0">
                <a:solidFill>
                  <a:srgbClr val="D7A9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sz="1200" b="1" i="0" dirty="0">
              <a:solidFill>
                <a:srgbClr val="D7A91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6A6841E-C33D-25AD-CFBD-A35B190B7FED}"/>
              </a:ext>
            </a:extLst>
          </p:cNvPr>
          <p:cNvSpPr txBox="1"/>
          <p:nvPr/>
        </p:nvSpPr>
        <p:spPr>
          <a:xfrm>
            <a:off x="8084383" y="305147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F57103B-BE98-F533-52F6-E8D134715BF3}"/>
              </a:ext>
            </a:extLst>
          </p:cNvPr>
          <p:cNvSpPr txBox="1"/>
          <p:nvPr/>
        </p:nvSpPr>
        <p:spPr>
          <a:xfrm>
            <a:off x="9092365" y="314133"/>
            <a:ext cx="858690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網站配色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E4CB65-2EDC-7E18-550B-B593DB03EC29}"/>
              </a:ext>
            </a:extLst>
          </p:cNvPr>
          <p:cNvSpPr txBox="1"/>
          <p:nvPr/>
        </p:nvSpPr>
        <p:spPr>
          <a:xfrm>
            <a:off x="10138565" y="309488"/>
            <a:ext cx="818194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6CC2287-32E4-499A-2835-F62099AECC52}"/>
              </a:ext>
            </a:extLst>
          </p:cNvPr>
          <p:cNvSpPr txBox="1"/>
          <p:nvPr/>
        </p:nvSpPr>
        <p:spPr>
          <a:xfrm>
            <a:off x="11144268" y="295147"/>
            <a:ext cx="818193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1200" b="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731E0649-B914-ABD9-C4D6-871AC3B59DAB}"/>
              </a:ext>
            </a:extLst>
          </p:cNvPr>
          <p:cNvSpPr txBox="1"/>
          <p:nvPr/>
        </p:nvSpPr>
        <p:spPr>
          <a:xfrm>
            <a:off x="6068419" y="304992"/>
            <a:ext cx="820472" cy="24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zh-TW" altLang="en-US" sz="1200" i="0" dirty="0">
                <a:solidFill>
                  <a:schemeClr val="bg2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sz="1200" i="0" dirty="0">
              <a:solidFill>
                <a:schemeClr val="bg2">
                  <a:lumMod val="75000"/>
                </a:schemeClr>
              </a:solidFill>
              <a:effectLst/>
              <a:latin typeface="微軟正黑體" panose="020B0604030504040204" pitchFamily="34" charset="-120"/>
              <a:ea typeface="Adobe Gothic Std B" panose="020B080000000000000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1F4152B-09E5-B55C-EFF6-98ADFB9D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06" y="996178"/>
            <a:ext cx="9758226" cy="55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0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412D44-D9C3-DE8A-B044-4E73C921A504}"/>
              </a:ext>
            </a:extLst>
          </p:cNvPr>
          <p:cNvSpPr/>
          <p:nvPr/>
        </p:nvSpPr>
        <p:spPr>
          <a:xfrm>
            <a:off x="2188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09C3A-7358-0A03-9B90-2500D9FD828F}"/>
              </a:ext>
            </a:extLst>
          </p:cNvPr>
          <p:cNvSpPr txBox="1"/>
          <p:nvPr/>
        </p:nvSpPr>
        <p:spPr>
          <a:xfrm>
            <a:off x="5458002" y="3211216"/>
            <a:ext cx="3475779" cy="43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anose="02040503050201020203" pitchFamily="18" charset="-79"/>
              </a:rPr>
              <a:t>畫面構想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anose="02040503050201020203" pitchFamily="18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7CB7-45C0-9279-7A98-95F0B46FFD08}"/>
              </a:ext>
            </a:extLst>
          </p:cNvPr>
          <p:cNvCxnSpPr>
            <a:cxnSpLocks/>
          </p:cNvCxnSpPr>
          <p:nvPr/>
        </p:nvCxnSpPr>
        <p:spPr>
          <a:xfrm flipV="1">
            <a:off x="5618927" y="3671201"/>
            <a:ext cx="2223288" cy="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3A98BD-C5EA-6B31-35C7-B4FB91E54607}"/>
              </a:ext>
            </a:extLst>
          </p:cNvPr>
          <p:cNvSpPr/>
          <p:nvPr/>
        </p:nvSpPr>
        <p:spPr>
          <a:xfrm>
            <a:off x="4629396" y="3052460"/>
            <a:ext cx="594324" cy="5943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594B00-B2E8-268F-D6C8-65B039DF8A20}"/>
              </a:ext>
            </a:extLst>
          </p:cNvPr>
          <p:cNvCxnSpPr>
            <a:cxnSpLocks/>
          </p:cNvCxnSpPr>
          <p:nvPr/>
        </p:nvCxnSpPr>
        <p:spPr>
          <a:xfrm>
            <a:off x="5346701" y="0"/>
            <a:ext cx="0" cy="51111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E7394A-64F2-681C-2C87-02EEE0D5254B}"/>
              </a:ext>
            </a:extLst>
          </p:cNvPr>
          <p:cNvCxnSpPr>
            <a:cxnSpLocks/>
          </p:cNvCxnSpPr>
          <p:nvPr/>
        </p:nvCxnSpPr>
        <p:spPr>
          <a:xfrm>
            <a:off x="0" y="1989984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AD54D6-7D0B-C134-B278-91C9DC2695D6}"/>
              </a:ext>
            </a:extLst>
          </p:cNvPr>
          <p:cNvCxnSpPr>
            <a:cxnSpLocks/>
          </p:cNvCxnSpPr>
          <p:nvPr/>
        </p:nvCxnSpPr>
        <p:spPr>
          <a:xfrm>
            <a:off x="73071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EFE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E1DAC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26739</TotalTime>
  <Words>734</Words>
  <Application>Microsoft Office PowerPoint</Application>
  <PresentationFormat>寬螢幕</PresentationFormat>
  <Paragraphs>250</Paragraphs>
  <Slides>33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 Poppins Bold</vt:lpstr>
      <vt:lpstr> Poppins SemiBold</vt:lpstr>
      <vt:lpstr>Adobe Gothic Std B</vt:lpstr>
      <vt:lpstr>Noto Sans TC</vt:lpstr>
      <vt:lpstr>微軟正黑體</vt:lpstr>
      <vt:lpstr>新細明體</vt:lpstr>
      <vt:lpstr>Adobe Hebrew</vt:lpstr>
      <vt:lpstr>Arial</vt:lpstr>
      <vt:lpstr>Calibri</vt:lpstr>
      <vt:lpstr>Calibri Light</vt:lpstr>
      <vt:lpstr>Trebuchet MS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USER</cp:lastModifiedBy>
  <cp:revision>5701</cp:revision>
  <dcterms:created xsi:type="dcterms:W3CDTF">2021-12-14T05:12:26Z</dcterms:created>
  <dcterms:modified xsi:type="dcterms:W3CDTF">2023-01-18T02:46:06Z</dcterms:modified>
</cp:coreProperties>
</file>