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desplazar la diapositiva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DFF689E-ED70-437A-9CD4-5127A2C21DA9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308525-14E2-4C35-907E-06C01FA9B4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FDACD9-C101-4F50-9A88-A67629D3495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1ABF82-BD12-4A86-B756-35300DF2DA2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0F82B5-6263-41CE-AC8B-5CB90541ADD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D15A6BE-1B2B-4169-B6EA-F705599E79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9A809E8-A112-4D61-9118-F4FDD039632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526E7B-8732-4BB2-BEC4-470B9D29713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6F2649-5E8E-42D7-BD7D-CC5D44D054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682514-A11F-4082-BD21-A2E221770E7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F7DC47-DB0B-4EB6-B37C-12CBA941389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editar el 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formato del 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texto de 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4e51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 0"/>
          <p:cNvSpPr/>
          <p:nvPr/>
        </p:nvSpPr>
        <p:spPr>
          <a:xfrm>
            <a:off x="863640" y="2045160"/>
            <a:ext cx="12902400" cy="21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6549"/>
              </a:lnSpc>
              <a:tabLst>
                <a:tab algn="l" pos="0"/>
              </a:tabLst>
            </a:pPr>
            <a:r>
              <a:rPr b="1" lang="en-US" sz="13250" spc="-134" strike="noStrike">
                <a:solidFill>
                  <a:srgbClr val="63d471"/>
                </a:solidFill>
                <a:latin typeface="Be Vietnam Pro Black"/>
                <a:ea typeface="Montserrat Bold"/>
              </a:rPr>
              <a:t>Aergibide</a:t>
            </a:r>
            <a:r>
              <a:rPr b="1" lang="en-US" sz="13250" spc="-134" strike="noStrike">
                <a:solidFill>
                  <a:srgbClr val="63d471"/>
                </a:solidFill>
                <a:latin typeface="Montserrat Bold"/>
                <a:ea typeface="Montserrat Bold"/>
              </a:rPr>
              <a:t> </a:t>
            </a:r>
            <a:endParaRPr b="0" lang="es-ES" sz="13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Text 1"/>
          <p:cNvSpPr/>
          <p:nvPr/>
        </p:nvSpPr>
        <p:spPr>
          <a:xfrm>
            <a:off x="863640" y="45187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Text 2"/>
          <p:cNvSpPr/>
          <p:nvPr/>
        </p:nvSpPr>
        <p:spPr>
          <a:xfrm>
            <a:off x="863640" y="51667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Text 3"/>
          <p:cNvSpPr/>
          <p:nvPr/>
        </p:nvSpPr>
        <p:spPr>
          <a:xfrm>
            <a:off x="863640" y="581436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Leire de las Heras, Oier Albeniz y Joseba Fernández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0"/>
          <p:cNvSpPr/>
          <p:nvPr/>
        </p:nvSpPr>
        <p:spPr>
          <a:xfrm>
            <a:off x="3444480" y="3630960"/>
            <a:ext cx="774108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7600"/>
              </a:lnSpc>
              <a:tabLst>
                <a:tab algn="l" pos="0"/>
              </a:tabLst>
            </a:pPr>
            <a:r>
              <a:rPr b="1" lang="en-US" sz="132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Preguntas</a:t>
            </a:r>
            <a:endParaRPr b="0" lang="es-ES" sz="13250" spc="-1" strike="noStrike">
              <a:solidFill>
                <a:srgbClr val="ffffff"/>
              </a:solidFill>
              <a:latin typeface="Be Vietnam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 17"/>
          <p:cNvSpPr/>
          <p:nvPr/>
        </p:nvSpPr>
        <p:spPr>
          <a:xfrm>
            <a:off x="863640" y="1066680"/>
            <a:ext cx="2519640" cy="28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6549"/>
              </a:lnSpc>
              <a:tabLst>
                <a:tab algn="l" pos="0"/>
              </a:tabLst>
            </a:pPr>
            <a:r>
              <a:rPr b="1" lang="en-US" sz="6050" spc="-134" strike="noStrike">
                <a:solidFill>
                  <a:srgbClr val="63d471"/>
                </a:solidFill>
                <a:latin typeface="Be Vietnam Pro Black"/>
                <a:ea typeface="Montserrat Bold"/>
              </a:rPr>
              <a:t>Índice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21" name="Text 18"/>
          <p:cNvSpPr/>
          <p:nvPr/>
        </p:nvSpPr>
        <p:spPr>
          <a:xfrm>
            <a:off x="863640" y="45187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2" name="Text 19"/>
          <p:cNvSpPr/>
          <p:nvPr/>
        </p:nvSpPr>
        <p:spPr>
          <a:xfrm>
            <a:off x="863640" y="51667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Text 20"/>
          <p:cNvSpPr/>
          <p:nvPr/>
        </p:nvSpPr>
        <p:spPr>
          <a:xfrm>
            <a:off x="863640" y="3637440"/>
            <a:ext cx="12902400" cy="31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Nuestro equipo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Objetivos del proyecto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Funcionalidades clave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Funcionalidades adicionales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Desarrollo del proyecto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Demostración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"/>
                <a:ea typeface="Source Sans Pro"/>
              </a:rPr>
              <a:t>Conclusiones y futuro</a:t>
            </a:r>
            <a:endParaRPr b="0" lang="es-ES" sz="1900" spc="-1" strike="noStrike">
              <a:solidFill>
                <a:srgbClr val="ffffff"/>
              </a:solidFill>
              <a:latin typeface="Be Vietnam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0"/>
          <p:cNvSpPr/>
          <p:nvPr/>
        </p:nvSpPr>
        <p:spPr>
          <a:xfrm>
            <a:off x="863640" y="2255760"/>
            <a:ext cx="774108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7600"/>
              </a:lnSpc>
              <a:tabLst>
                <a:tab algn="l" pos="0"/>
              </a:tabLst>
            </a:pPr>
            <a:r>
              <a:rPr b="1" lang="en-US" sz="60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Nuestro Equipo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25" name="Text 1"/>
          <p:cNvSpPr/>
          <p:nvPr/>
        </p:nvSpPr>
        <p:spPr>
          <a:xfrm>
            <a:off x="863640" y="35935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6" name="Image 0" descr="preencoded.png"/>
          <p:cNvPicPr/>
          <p:nvPr/>
        </p:nvPicPr>
        <p:blipFill>
          <a:blip r:embed="rId1"/>
          <a:stretch/>
        </p:blipFill>
        <p:spPr>
          <a:xfrm>
            <a:off x="863640" y="4241160"/>
            <a:ext cx="616680" cy="616680"/>
          </a:xfrm>
          <a:prstGeom prst="rect">
            <a:avLst/>
          </a:prstGeom>
          <a:ln w="0">
            <a:noFill/>
          </a:ln>
        </p:spPr>
      </p:pic>
      <p:sp>
        <p:nvSpPr>
          <p:cNvPr id="427" name="Text 2"/>
          <p:cNvSpPr/>
          <p:nvPr/>
        </p:nvSpPr>
        <p:spPr>
          <a:xfrm>
            <a:off x="863640" y="510516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Oier Albeniz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28" name="Text 3"/>
          <p:cNvSpPr/>
          <p:nvPr/>
        </p:nvSpPr>
        <p:spPr>
          <a:xfrm>
            <a:off x="863640" y="5603760"/>
            <a:ext cx="40536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Informador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pic>
        <p:nvPicPr>
          <p:cNvPr id="429" name="Image 1" descr="preencoded.png"/>
          <p:cNvPicPr/>
          <p:nvPr/>
        </p:nvPicPr>
        <p:blipFill>
          <a:blip r:embed="rId2"/>
          <a:stretch/>
        </p:blipFill>
        <p:spPr>
          <a:xfrm>
            <a:off x="5288040" y="4241160"/>
            <a:ext cx="616680" cy="616680"/>
          </a:xfrm>
          <a:prstGeom prst="rect">
            <a:avLst/>
          </a:prstGeom>
          <a:ln w="0">
            <a:noFill/>
          </a:ln>
        </p:spPr>
      </p:pic>
      <p:sp>
        <p:nvSpPr>
          <p:cNvPr id="430" name="Text 4"/>
          <p:cNvSpPr/>
          <p:nvPr/>
        </p:nvSpPr>
        <p:spPr>
          <a:xfrm>
            <a:off x="5288040" y="510516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Leire de las Heras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31" name="Text 5"/>
          <p:cNvSpPr/>
          <p:nvPr/>
        </p:nvSpPr>
        <p:spPr>
          <a:xfrm>
            <a:off x="5288040" y="5603760"/>
            <a:ext cx="40539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Arial Nova Light"/>
                <a:ea typeface="Source Sans Pro"/>
              </a:rPr>
              <a:t>Planificadora</a:t>
            </a:r>
            <a:endParaRPr b="0" lang="es-ES" sz="1900" spc="-1" strike="noStrike">
              <a:solidFill>
                <a:srgbClr val="ffffff"/>
              </a:solidFill>
              <a:latin typeface="Arial Nova Light"/>
            </a:endParaRPr>
          </a:p>
        </p:txBody>
      </p:sp>
      <p:pic>
        <p:nvPicPr>
          <p:cNvPr id="432" name="Image 2" descr="preencoded.png"/>
          <p:cNvPicPr/>
          <p:nvPr/>
        </p:nvPicPr>
        <p:blipFill>
          <a:blip r:embed="rId3"/>
          <a:stretch/>
        </p:blipFill>
        <p:spPr>
          <a:xfrm>
            <a:off x="9712440" y="4241160"/>
            <a:ext cx="616680" cy="616680"/>
          </a:xfrm>
          <a:prstGeom prst="rect">
            <a:avLst/>
          </a:prstGeom>
          <a:ln w="0">
            <a:noFill/>
          </a:ln>
        </p:spPr>
      </p:pic>
      <p:sp>
        <p:nvSpPr>
          <p:cNvPr id="433" name="Text 6"/>
          <p:cNvSpPr/>
          <p:nvPr/>
        </p:nvSpPr>
        <p:spPr>
          <a:xfrm>
            <a:off x="9712440" y="510516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Joseba Fernandez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34" name="Text 7"/>
          <p:cNvSpPr/>
          <p:nvPr/>
        </p:nvSpPr>
        <p:spPr>
          <a:xfrm>
            <a:off x="9712440" y="5603760"/>
            <a:ext cx="40539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Organizador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 0"/>
          <p:cNvSpPr/>
          <p:nvPr/>
        </p:nvSpPr>
        <p:spPr>
          <a:xfrm>
            <a:off x="863640" y="2548800"/>
            <a:ext cx="858276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7600"/>
              </a:lnSpc>
              <a:tabLst>
                <a:tab algn="l" pos="0"/>
              </a:tabLst>
            </a:pPr>
            <a:r>
              <a:rPr b="1" lang="en-US" sz="60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Objetivo del Proyecto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36" name="Text 1"/>
          <p:cNvSpPr/>
          <p:nvPr/>
        </p:nvSpPr>
        <p:spPr>
          <a:xfrm>
            <a:off x="863640" y="388656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Shape 2"/>
          <p:cNvSpPr/>
          <p:nvPr/>
        </p:nvSpPr>
        <p:spPr>
          <a:xfrm>
            <a:off x="863640" y="4812120"/>
            <a:ext cx="431640" cy="431640"/>
          </a:xfrm>
          <a:prstGeom prst="roundRect">
            <a:avLst>
              <a:gd name="adj" fmla="val 8574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 3"/>
          <p:cNvSpPr/>
          <p:nvPr/>
        </p:nvSpPr>
        <p:spPr>
          <a:xfrm>
            <a:off x="1542600" y="4812120"/>
            <a:ext cx="503316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Gestión eficiente del conocimiento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39" name="Text 4"/>
          <p:cNvSpPr/>
          <p:nvPr/>
        </p:nvSpPr>
        <p:spPr>
          <a:xfrm>
            <a:off x="1542600" y="5310720"/>
            <a:ext cx="56491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Facilitar el intercambio de información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40" name="Shape 5"/>
          <p:cNvSpPr/>
          <p:nvPr/>
        </p:nvSpPr>
        <p:spPr>
          <a:xfrm>
            <a:off x="7438680" y="4812120"/>
            <a:ext cx="431640" cy="431640"/>
          </a:xfrm>
          <a:prstGeom prst="roundRect">
            <a:avLst>
              <a:gd name="adj" fmla="val 8574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 6"/>
          <p:cNvSpPr/>
          <p:nvPr/>
        </p:nvSpPr>
        <p:spPr>
          <a:xfrm>
            <a:off x="8117280" y="4812120"/>
            <a:ext cx="344556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Plataforma centralizada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42" name="Text 7"/>
          <p:cNvSpPr/>
          <p:nvPr/>
        </p:nvSpPr>
        <p:spPr>
          <a:xfrm>
            <a:off x="8117280" y="5310720"/>
            <a:ext cx="56491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Preguntas, guías y tutoriales accesibles para todos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 0"/>
          <p:cNvSpPr/>
          <p:nvPr/>
        </p:nvSpPr>
        <p:spPr>
          <a:xfrm>
            <a:off x="863640" y="2092680"/>
            <a:ext cx="893664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7600"/>
              </a:lnSpc>
              <a:tabLst>
                <a:tab algn="l" pos="0"/>
              </a:tabLst>
            </a:pPr>
            <a:r>
              <a:rPr b="1" lang="en-US" sz="60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Funcionalidades Clave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44" name="Text 1"/>
          <p:cNvSpPr/>
          <p:nvPr/>
        </p:nvSpPr>
        <p:spPr>
          <a:xfrm>
            <a:off x="863640" y="35539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Shape 2"/>
          <p:cNvSpPr/>
          <p:nvPr/>
        </p:nvSpPr>
        <p:spPr>
          <a:xfrm>
            <a:off x="863640" y="4201560"/>
            <a:ext cx="6327720" cy="843840"/>
          </a:xfrm>
          <a:prstGeom prst="roundRect">
            <a:avLst>
              <a:gd name="adj" fmla="val 43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 3"/>
          <p:cNvSpPr/>
          <p:nvPr/>
        </p:nvSpPr>
        <p:spPr>
          <a:xfrm>
            <a:off x="1110600" y="444852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Registro y Login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47" name="Shape 4"/>
          <p:cNvSpPr/>
          <p:nvPr/>
        </p:nvSpPr>
        <p:spPr>
          <a:xfrm>
            <a:off x="7438680" y="4201560"/>
            <a:ext cx="6327720" cy="843840"/>
          </a:xfrm>
          <a:prstGeom prst="roundRect">
            <a:avLst>
              <a:gd name="adj" fmla="val 43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 5"/>
          <p:cNvSpPr/>
          <p:nvPr/>
        </p:nvSpPr>
        <p:spPr>
          <a:xfrm>
            <a:off x="7685640" y="4448520"/>
            <a:ext cx="516744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Gestión de Preguntas y Respuestas 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49" name="Shape 6"/>
          <p:cNvSpPr/>
          <p:nvPr/>
        </p:nvSpPr>
        <p:spPr>
          <a:xfrm>
            <a:off x="863640" y="5292720"/>
            <a:ext cx="6327720" cy="843840"/>
          </a:xfrm>
          <a:prstGeom prst="roundRect">
            <a:avLst>
              <a:gd name="adj" fmla="val 43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 7"/>
          <p:cNvSpPr/>
          <p:nvPr/>
        </p:nvSpPr>
        <p:spPr>
          <a:xfrm>
            <a:off x="1110600" y="553968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Perfil de Usuario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51" name="Shape 8"/>
          <p:cNvSpPr/>
          <p:nvPr/>
        </p:nvSpPr>
        <p:spPr>
          <a:xfrm>
            <a:off x="7438680" y="5292720"/>
            <a:ext cx="6327720" cy="843840"/>
          </a:xfrm>
          <a:prstGeom prst="roundRect">
            <a:avLst>
              <a:gd name="adj" fmla="val 43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 9"/>
          <p:cNvSpPr/>
          <p:nvPr/>
        </p:nvSpPr>
        <p:spPr>
          <a:xfrm>
            <a:off x="7685640" y="553968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Interacciones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 0"/>
          <p:cNvSpPr/>
          <p:nvPr/>
        </p:nvSpPr>
        <p:spPr>
          <a:xfrm>
            <a:off x="863640" y="2343960"/>
            <a:ext cx="1127556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7600"/>
              </a:lnSpc>
              <a:tabLst>
                <a:tab algn="l" pos="0"/>
              </a:tabLst>
            </a:pPr>
            <a:r>
              <a:rPr b="1" lang="en-US" sz="60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Funcionalidades adicionales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54" name="Text 1"/>
          <p:cNvSpPr/>
          <p:nvPr/>
        </p:nvSpPr>
        <p:spPr>
          <a:xfrm>
            <a:off x="863640" y="380520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Shape 2"/>
          <p:cNvSpPr/>
          <p:nvPr/>
        </p:nvSpPr>
        <p:spPr>
          <a:xfrm>
            <a:off x="863640" y="4453200"/>
            <a:ext cx="4136040" cy="1432080"/>
          </a:xfrm>
          <a:prstGeom prst="roundRect">
            <a:avLst>
              <a:gd name="adj" fmla="val 25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 3"/>
          <p:cNvSpPr/>
          <p:nvPr/>
        </p:nvSpPr>
        <p:spPr>
          <a:xfrm>
            <a:off x="1110600" y="4699800"/>
            <a:ext cx="33652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1" lang="en-US" sz="2650" spc="-29" strike="noStrike">
                <a:solidFill>
                  <a:srgbClr val="d3d9df"/>
                </a:solidFill>
                <a:latin typeface="Be Vietnam Pro"/>
                <a:ea typeface="Montserrat Bold"/>
              </a:rPr>
              <a:t>Tutoriales</a:t>
            </a:r>
            <a:endParaRPr b="0" lang="es-ES" sz="26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57" name="Shape 4"/>
          <p:cNvSpPr/>
          <p:nvPr/>
        </p:nvSpPr>
        <p:spPr>
          <a:xfrm>
            <a:off x="5247000" y="4453200"/>
            <a:ext cx="4136040" cy="1432080"/>
          </a:xfrm>
          <a:prstGeom prst="roundRect">
            <a:avLst>
              <a:gd name="adj" fmla="val 25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 5"/>
          <p:cNvSpPr/>
          <p:nvPr/>
        </p:nvSpPr>
        <p:spPr>
          <a:xfrm>
            <a:off x="5493960" y="4699800"/>
            <a:ext cx="33652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1" lang="en-US" sz="2650" spc="-29" strike="noStrike">
                <a:solidFill>
                  <a:srgbClr val="d3d9df"/>
                </a:solidFill>
                <a:latin typeface="Be Vietnam Pro"/>
                <a:ea typeface="Montserrat Bold"/>
              </a:rPr>
              <a:t>Guías</a:t>
            </a:r>
            <a:endParaRPr b="0" lang="es-ES" sz="26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59" name="Text 6"/>
          <p:cNvSpPr/>
          <p:nvPr/>
        </p:nvSpPr>
        <p:spPr>
          <a:xfrm>
            <a:off x="5493960" y="52686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0" name="Shape 7"/>
          <p:cNvSpPr/>
          <p:nvPr/>
        </p:nvSpPr>
        <p:spPr>
          <a:xfrm>
            <a:off x="9630000" y="4453200"/>
            <a:ext cx="4136040" cy="1432080"/>
          </a:xfrm>
          <a:prstGeom prst="roundRect">
            <a:avLst>
              <a:gd name="adj" fmla="val 2585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 8"/>
          <p:cNvSpPr/>
          <p:nvPr/>
        </p:nvSpPr>
        <p:spPr>
          <a:xfrm>
            <a:off x="9876960" y="4699800"/>
            <a:ext cx="364248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1" lang="en-US" sz="2650" spc="-29" strike="noStrike">
                <a:solidFill>
                  <a:srgbClr val="d3d9df"/>
                </a:solidFill>
                <a:latin typeface="Be Vietnam Pro"/>
                <a:ea typeface="Montserrat Bold"/>
              </a:rPr>
              <a:t>Opciones de administrador</a:t>
            </a:r>
            <a:endParaRPr b="0" lang="es-ES" sz="2650" spc="-1" strike="noStrike">
              <a:solidFill>
                <a:srgbClr val="ffffff"/>
              </a:solidFill>
              <a:latin typeface="Be Vietnam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 0"/>
          <p:cNvSpPr/>
          <p:nvPr/>
        </p:nvSpPr>
        <p:spPr>
          <a:xfrm>
            <a:off x="863640" y="1825920"/>
            <a:ext cx="928476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7600"/>
              </a:lnSpc>
              <a:tabLst>
                <a:tab algn="l" pos="0"/>
              </a:tabLst>
            </a:pPr>
            <a:r>
              <a:rPr b="1" lang="en-US" sz="60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Desarrollo del Proyecto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63" name="Text 1"/>
          <p:cNvSpPr/>
          <p:nvPr/>
        </p:nvSpPr>
        <p:spPr>
          <a:xfrm>
            <a:off x="863640" y="328716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4" name="Shape 2"/>
          <p:cNvSpPr/>
          <p:nvPr/>
        </p:nvSpPr>
        <p:spPr>
          <a:xfrm>
            <a:off x="863640" y="3934800"/>
            <a:ext cx="4136040" cy="2468520"/>
          </a:xfrm>
          <a:prstGeom prst="roundRect">
            <a:avLst>
              <a:gd name="adj" fmla="val 1500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 3"/>
          <p:cNvSpPr/>
          <p:nvPr/>
        </p:nvSpPr>
        <p:spPr>
          <a:xfrm>
            <a:off x="1110600" y="4181760"/>
            <a:ext cx="33652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1" lang="en-US" sz="2650" spc="-29" strike="noStrike">
                <a:solidFill>
                  <a:srgbClr val="d3d9df"/>
                </a:solidFill>
                <a:latin typeface="Be Vietnam Pro"/>
                <a:ea typeface="Montserrat Bold"/>
              </a:rPr>
              <a:t>Organización</a:t>
            </a:r>
            <a:endParaRPr b="0" lang="es-ES" sz="26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66" name="Text 4"/>
          <p:cNvSpPr/>
          <p:nvPr/>
        </p:nvSpPr>
        <p:spPr>
          <a:xfrm>
            <a:off x="1110600" y="47502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Trello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67" name="Text 5"/>
          <p:cNvSpPr/>
          <p:nvPr/>
        </p:nvSpPr>
        <p:spPr>
          <a:xfrm>
            <a:off x="1110600" y="52686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WhatsApp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68" name="Text 6"/>
          <p:cNvSpPr/>
          <p:nvPr/>
        </p:nvSpPr>
        <p:spPr>
          <a:xfrm>
            <a:off x="1110600" y="578664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Discord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69" name="Shape 7"/>
          <p:cNvSpPr/>
          <p:nvPr/>
        </p:nvSpPr>
        <p:spPr>
          <a:xfrm>
            <a:off x="5247000" y="3934800"/>
            <a:ext cx="4136040" cy="2468520"/>
          </a:xfrm>
          <a:prstGeom prst="roundRect">
            <a:avLst>
              <a:gd name="adj" fmla="val 1500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 8"/>
          <p:cNvSpPr/>
          <p:nvPr/>
        </p:nvSpPr>
        <p:spPr>
          <a:xfrm>
            <a:off x="5493960" y="4181760"/>
            <a:ext cx="33652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tabLst>
                <a:tab algn="l" pos="0"/>
              </a:tabLst>
            </a:pPr>
            <a:r>
              <a:rPr b="1" lang="en-US" sz="2650" spc="-29" strike="noStrike">
                <a:solidFill>
                  <a:srgbClr val="d3d9df"/>
                </a:solidFill>
                <a:latin typeface="Be Vietnam Pro"/>
                <a:ea typeface="Montserrat Bold"/>
              </a:rPr>
              <a:t>Software</a:t>
            </a:r>
            <a:endParaRPr b="0" lang="es-ES" sz="26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71" name="Text 9"/>
          <p:cNvSpPr/>
          <p:nvPr/>
        </p:nvSpPr>
        <p:spPr>
          <a:xfrm>
            <a:off x="5493960" y="47502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VS Code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72" name="Text 10"/>
          <p:cNvSpPr/>
          <p:nvPr/>
        </p:nvSpPr>
        <p:spPr>
          <a:xfrm>
            <a:off x="5493960" y="52686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GitHub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73" name="Text 11"/>
          <p:cNvSpPr/>
          <p:nvPr/>
        </p:nvSpPr>
        <p:spPr>
          <a:xfrm>
            <a:off x="5493960" y="578664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Laragon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74" name="Shape 12"/>
          <p:cNvSpPr/>
          <p:nvPr/>
        </p:nvSpPr>
        <p:spPr>
          <a:xfrm>
            <a:off x="9630000" y="3934800"/>
            <a:ext cx="4136040" cy="2468520"/>
          </a:xfrm>
          <a:prstGeom prst="roundRect">
            <a:avLst>
              <a:gd name="adj" fmla="val 1500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 13"/>
          <p:cNvSpPr/>
          <p:nvPr/>
        </p:nvSpPr>
        <p:spPr>
          <a:xfrm>
            <a:off x="9876960" y="418176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Lenguajes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76" name="Text 14"/>
          <p:cNvSpPr/>
          <p:nvPr/>
        </p:nvSpPr>
        <p:spPr>
          <a:xfrm>
            <a:off x="9876960" y="468036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PHP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77" name="Text 15"/>
          <p:cNvSpPr/>
          <p:nvPr/>
        </p:nvSpPr>
        <p:spPr>
          <a:xfrm>
            <a:off x="9876960" y="51984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JavaScript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78" name="Text 16"/>
          <p:cNvSpPr/>
          <p:nvPr/>
        </p:nvSpPr>
        <p:spPr>
          <a:xfrm>
            <a:off x="9876960" y="5716800"/>
            <a:ext cx="364248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SQL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 0"/>
          <p:cNvSpPr/>
          <p:nvPr/>
        </p:nvSpPr>
        <p:spPr>
          <a:xfrm>
            <a:off x="767520" y="755280"/>
            <a:ext cx="6877440" cy="8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749"/>
              </a:lnSpc>
              <a:tabLst>
                <a:tab algn="l" pos="0"/>
              </a:tabLst>
            </a:pPr>
            <a:r>
              <a:rPr b="1" lang="en-US" sz="6050" spc="-55" strike="noStrike">
                <a:solidFill>
                  <a:srgbClr val="63d471"/>
                </a:solidFill>
                <a:latin typeface="Be Vietnam Pro Black"/>
                <a:ea typeface="Montserrat Bold"/>
              </a:rPr>
              <a:t>Demostración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80" name="Text 1"/>
          <p:cNvSpPr/>
          <p:nvPr/>
        </p:nvSpPr>
        <p:spPr>
          <a:xfrm>
            <a:off x="767520" y="1791360"/>
            <a:ext cx="1309500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1" name="Image 0" descr="preencoded.png"/>
          <p:cNvPicPr/>
          <p:nvPr/>
        </p:nvPicPr>
        <p:blipFill>
          <a:blip r:embed="rId1"/>
          <a:stretch/>
        </p:blipFill>
        <p:spPr>
          <a:xfrm>
            <a:off x="767520" y="2367360"/>
            <a:ext cx="1096200" cy="1753920"/>
          </a:xfrm>
          <a:prstGeom prst="rect">
            <a:avLst/>
          </a:prstGeom>
          <a:ln w="0">
            <a:noFill/>
          </a:ln>
        </p:spPr>
      </p:pic>
      <p:sp>
        <p:nvSpPr>
          <p:cNvPr id="482" name="Text 2"/>
          <p:cNvSpPr/>
          <p:nvPr/>
        </p:nvSpPr>
        <p:spPr>
          <a:xfrm>
            <a:off x="2192760" y="2586240"/>
            <a:ext cx="2491560" cy="3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1" lang="en-US" sz="1950" spc="-21" strike="noStrike">
                <a:solidFill>
                  <a:srgbClr val="d3d9df"/>
                </a:solidFill>
                <a:latin typeface="Be Vietnam Pro"/>
                <a:ea typeface="Montserrat Bold"/>
              </a:rPr>
              <a:t>Login</a:t>
            </a:r>
            <a:endParaRPr b="0" lang="es-ES" sz="19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83" name="Text 3"/>
          <p:cNvSpPr/>
          <p:nvPr/>
        </p:nvSpPr>
        <p:spPr>
          <a:xfrm>
            <a:off x="2192760" y="3029400"/>
            <a:ext cx="1166976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Iniciar sesión como administrador</a:t>
            </a:r>
            <a:endParaRPr b="0" lang="es-ES" sz="1700" spc="-1" strike="noStrike">
              <a:solidFill>
                <a:srgbClr val="ffffff"/>
              </a:solidFill>
              <a:latin typeface="Be Vietnam Pro Light"/>
            </a:endParaRPr>
          </a:p>
        </p:txBody>
      </p:sp>
      <p:pic>
        <p:nvPicPr>
          <p:cNvPr id="484" name="Image 1" descr="preencoded.png"/>
          <p:cNvPicPr/>
          <p:nvPr/>
        </p:nvPicPr>
        <p:blipFill>
          <a:blip r:embed="rId2"/>
          <a:stretch/>
        </p:blipFill>
        <p:spPr>
          <a:xfrm>
            <a:off x="767520" y="4121640"/>
            <a:ext cx="1096200" cy="1753920"/>
          </a:xfrm>
          <a:prstGeom prst="rect">
            <a:avLst/>
          </a:prstGeom>
          <a:ln w="0">
            <a:noFill/>
          </a:ln>
        </p:spPr>
      </p:pic>
      <p:sp>
        <p:nvSpPr>
          <p:cNvPr id="485" name="Text 4"/>
          <p:cNvSpPr/>
          <p:nvPr/>
        </p:nvSpPr>
        <p:spPr>
          <a:xfrm>
            <a:off x="2192760" y="4340520"/>
            <a:ext cx="2491560" cy="3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1" lang="en-US" sz="1950" spc="-21" strike="noStrike">
                <a:solidFill>
                  <a:srgbClr val="d3d9df"/>
                </a:solidFill>
                <a:latin typeface="Be Vietnam Pro"/>
                <a:ea typeface="Montserrat Bold"/>
              </a:rPr>
              <a:t>Explorar</a:t>
            </a:r>
            <a:endParaRPr b="0" lang="es-ES" sz="19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86" name="Text 5"/>
          <p:cNvSpPr/>
          <p:nvPr/>
        </p:nvSpPr>
        <p:spPr>
          <a:xfrm>
            <a:off x="2192760" y="4783680"/>
            <a:ext cx="1166976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Navegar por las distintas páginas de la aplicación</a:t>
            </a:r>
            <a:endParaRPr b="0" lang="es-ES" sz="1700" spc="-1" strike="noStrike">
              <a:solidFill>
                <a:srgbClr val="ffffff"/>
              </a:solidFill>
              <a:latin typeface="Be Vietnam Pro Light"/>
            </a:endParaRPr>
          </a:p>
        </p:txBody>
      </p:sp>
      <p:pic>
        <p:nvPicPr>
          <p:cNvPr id="487" name="Image 2" descr="preencoded.png"/>
          <p:cNvPicPr/>
          <p:nvPr/>
        </p:nvPicPr>
        <p:blipFill>
          <a:blip r:embed="rId3"/>
          <a:stretch/>
        </p:blipFill>
        <p:spPr>
          <a:xfrm>
            <a:off x="767520" y="5875560"/>
            <a:ext cx="1096200" cy="1753920"/>
          </a:xfrm>
          <a:prstGeom prst="rect">
            <a:avLst/>
          </a:prstGeom>
          <a:ln w="0">
            <a:noFill/>
          </a:ln>
        </p:spPr>
      </p:pic>
      <p:sp>
        <p:nvSpPr>
          <p:cNvPr id="488" name="Text 6"/>
          <p:cNvSpPr/>
          <p:nvPr/>
        </p:nvSpPr>
        <p:spPr>
          <a:xfrm>
            <a:off x="2192760" y="6094800"/>
            <a:ext cx="2491560" cy="3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1" lang="en-US" sz="1950" spc="-21" strike="noStrike">
                <a:solidFill>
                  <a:srgbClr val="d3d9df"/>
                </a:solidFill>
                <a:latin typeface="Be Vietnam Pro"/>
                <a:ea typeface="Montserrat Bold"/>
              </a:rPr>
              <a:t>Interactuar</a:t>
            </a:r>
            <a:endParaRPr b="0" lang="es-ES" sz="195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89" name="Text 7"/>
          <p:cNvSpPr/>
          <p:nvPr/>
        </p:nvSpPr>
        <p:spPr>
          <a:xfrm>
            <a:off x="2192760" y="6537960"/>
            <a:ext cx="1166976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Publicar, responder y votar</a:t>
            </a:r>
            <a:endParaRPr b="0" lang="es-ES" sz="1700" spc="-1" strike="noStrike">
              <a:solidFill>
                <a:srgbClr val="ffffff"/>
              </a:solidFill>
              <a:latin typeface="Be Vietnam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 0"/>
          <p:cNvSpPr/>
          <p:nvPr/>
        </p:nvSpPr>
        <p:spPr>
          <a:xfrm>
            <a:off x="863640" y="1451160"/>
            <a:ext cx="8853840" cy="96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7600"/>
              </a:lnSpc>
              <a:tabLst>
                <a:tab algn="l" pos="0"/>
              </a:tabLst>
            </a:pPr>
            <a:r>
              <a:rPr b="1" lang="en-US" sz="6050" spc="-63" strike="noStrike">
                <a:solidFill>
                  <a:srgbClr val="63d471"/>
                </a:solidFill>
                <a:latin typeface="Be Vietnam Pro Black"/>
                <a:ea typeface="Montserrat Bold"/>
              </a:rPr>
              <a:t>Conclusiones y Futuro</a:t>
            </a:r>
            <a:endParaRPr b="0" lang="es-ES" sz="6050" spc="-1" strike="noStrike">
              <a:solidFill>
                <a:srgbClr val="ffffff"/>
              </a:solidFill>
              <a:latin typeface="Be Vietnam Pro Black"/>
            </a:endParaRPr>
          </a:p>
        </p:txBody>
      </p:sp>
      <p:sp>
        <p:nvSpPr>
          <p:cNvPr id="491" name="Text 1"/>
          <p:cNvSpPr/>
          <p:nvPr/>
        </p:nvSpPr>
        <p:spPr>
          <a:xfrm>
            <a:off x="863640" y="2788920"/>
            <a:ext cx="129024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2" name="Shape 2"/>
          <p:cNvSpPr/>
          <p:nvPr/>
        </p:nvSpPr>
        <p:spPr>
          <a:xfrm>
            <a:off x="863640" y="3436560"/>
            <a:ext cx="6327720" cy="1511280"/>
          </a:xfrm>
          <a:prstGeom prst="roundRect">
            <a:avLst>
              <a:gd name="adj" fmla="val 2718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 3"/>
          <p:cNvSpPr/>
          <p:nvPr/>
        </p:nvSpPr>
        <p:spPr>
          <a:xfrm>
            <a:off x="1110600" y="368352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Mejoras Gráficas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94" name="Text 4"/>
          <p:cNvSpPr/>
          <p:nvPr/>
        </p:nvSpPr>
        <p:spPr>
          <a:xfrm>
            <a:off x="1110600" y="4182120"/>
            <a:ext cx="58341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Responsividad y adaptación a dispositivos móviles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95" name="Shape 5"/>
          <p:cNvSpPr/>
          <p:nvPr/>
        </p:nvSpPr>
        <p:spPr>
          <a:xfrm>
            <a:off x="7438680" y="3436560"/>
            <a:ext cx="6327720" cy="1511280"/>
          </a:xfrm>
          <a:prstGeom prst="roundRect">
            <a:avLst>
              <a:gd name="adj" fmla="val 2718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 6"/>
          <p:cNvSpPr/>
          <p:nvPr/>
        </p:nvSpPr>
        <p:spPr>
          <a:xfrm>
            <a:off x="7685640" y="368352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Despliegue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497" name="Text 7"/>
          <p:cNvSpPr/>
          <p:nvPr/>
        </p:nvSpPr>
        <p:spPr>
          <a:xfrm>
            <a:off x="7685640" y="4182120"/>
            <a:ext cx="58341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Implementación en servidor web y dominio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498" name="Shape 8"/>
          <p:cNvSpPr/>
          <p:nvPr/>
        </p:nvSpPr>
        <p:spPr>
          <a:xfrm>
            <a:off x="863640" y="5218200"/>
            <a:ext cx="6327720" cy="1732320"/>
          </a:xfrm>
          <a:prstGeom prst="roundRect">
            <a:avLst>
              <a:gd name="adj" fmla="val 2137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 9"/>
          <p:cNvSpPr/>
          <p:nvPr/>
        </p:nvSpPr>
        <p:spPr>
          <a:xfrm>
            <a:off x="1110600" y="529272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Ciberseguridad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500" name="Text 10"/>
          <p:cNvSpPr/>
          <p:nvPr/>
        </p:nvSpPr>
        <p:spPr>
          <a:xfrm>
            <a:off x="1110600" y="5791320"/>
            <a:ext cx="583416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Protección contra inyección de código y mejoras de seguridad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  <p:sp>
        <p:nvSpPr>
          <p:cNvPr id="501" name="Shape 11"/>
          <p:cNvSpPr/>
          <p:nvPr/>
        </p:nvSpPr>
        <p:spPr>
          <a:xfrm>
            <a:off x="7438680" y="5187960"/>
            <a:ext cx="6327720" cy="1732320"/>
          </a:xfrm>
          <a:prstGeom prst="roundRect">
            <a:avLst>
              <a:gd name="adj" fmla="val 2137"/>
            </a:avLst>
          </a:prstGeom>
          <a:solidFill>
            <a:srgbClr val="3f42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 12"/>
          <p:cNvSpPr/>
          <p:nvPr/>
        </p:nvSpPr>
        <p:spPr>
          <a:xfrm>
            <a:off x="7685640" y="5292720"/>
            <a:ext cx="2804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24" strike="noStrike">
                <a:solidFill>
                  <a:srgbClr val="d3d9df"/>
                </a:solidFill>
                <a:latin typeface="Be Vietnam Pro"/>
                <a:ea typeface="Montserrat Bold"/>
              </a:rPr>
              <a:t>Optimización</a:t>
            </a:r>
            <a:endParaRPr b="0" lang="es-ES" sz="2200" spc="-1" strike="noStrike">
              <a:solidFill>
                <a:srgbClr val="ffffff"/>
              </a:solidFill>
              <a:latin typeface="Be Vietnam Pro"/>
            </a:endParaRPr>
          </a:p>
        </p:txBody>
      </p:sp>
      <p:sp>
        <p:nvSpPr>
          <p:cNvPr id="503" name="Text 13"/>
          <p:cNvSpPr/>
          <p:nvPr/>
        </p:nvSpPr>
        <p:spPr>
          <a:xfrm>
            <a:off x="7685640" y="5791320"/>
            <a:ext cx="58341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d3d9df"/>
                </a:solidFill>
                <a:latin typeface="Be Vietnam Pro Light"/>
                <a:ea typeface="Source Sans Pro"/>
              </a:rPr>
              <a:t>Mejorar eficiencia y unificar métodos del modelo</a:t>
            </a:r>
            <a:endParaRPr b="0" lang="es-ES" sz="1900" spc="-1" strike="noStrike">
              <a:solidFill>
                <a:srgbClr val="ffffff"/>
              </a:solidFill>
              <a:latin typeface="Be Vietnam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2024-11-15T11:15:17Z</dcterms:created>
  <dc:creator>PptxGenJS</dc:creator>
  <dc:description/>
  <dc:language>es-ES</dc:language>
  <cp:lastModifiedBy/>
  <cp:lastPrinted>2024-11-15T12:59:28Z</cp:lastPrinted>
  <dcterms:modified xsi:type="dcterms:W3CDTF">2024-11-15T12:59:43Z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