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1" r:id="rId5"/>
    <p:sldId id="288" r:id="rId6"/>
    <p:sldId id="327" r:id="rId7"/>
    <p:sldId id="334" r:id="rId8"/>
    <p:sldId id="335" r:id="rId9"/>
    <p:sldId id="303" r:id="rId10"/>
    <p:sldId id="299" r:id="rId11"/>
    <p:sldId id="306" r:id="rId12"/>
    <p:sldId id="322" r:id="rId13"/>
    <p:sldId id="328" r:id="rId14"/>
    <p:sldId id="329" r:id="rId15"/>
    <p:sldId id="330" r:id="rId16"/>
    <p:sldId id="332" r:id="rId17"/>
    <p:sldId id="333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AB45D-D159-4AA1-848D-9F7A93FE3D4B}" v="513" dt="2025-07-07T06:25:25.963"/>
    <p1510:client id="{084905DD-7D52-C4D5-74B3-D386DC888109}" v="273" dt="2025-07-07T06:02:18.300"/>
    <p1510:client id="{B421FB21-DC0A-4530-B2A0-639D3B3CA507}" v="5794" dt="2025-07-07T00:43:45.825"/>
    <p1510:client id="{FAB674D8-C073-4FBB-8D74-61983C52DC16}" v="940" dt="2025-07-06T17:47:27.288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4694" autoAdjust="0"/>
  </p:normalViewPr>
  <p:slideViewPr>
    <p:cSldViewPr snapToGrid="0">
      <p:cViewPr varScale="1">
        <p:scale>
          <a:sx n="115" d="100"/>
          <a:sy n="115" d="100"/>
        </p:scale>
        <p:origin x="60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80" d="100"/>
          <a:sy n="80" d="100"/>
        </p:scale>
        <p:origin x="3996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A63CEE3-1E53-4904-B7C8-7FD6CACB5D77}" type="datetime1">
              <a:rPr lang="es-ES" smtClean="0"/>
              <a:t>06/07/2025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5C694D8B-FFEA-4204-BB22-626A8A05557B}" type="datetime1">
              <a:rPr lang="es-ES" smtClean="0"/>
              <a:pPr/>
              <a:t>06/07/2025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C5DA344-5FA2-43F7-9D95-CA56C82B08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EFBA1-D64B-6942-70D0-33F5879A5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B7BF6D0-F4E8-5B61-127F-DA1ECED27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F28444-8AC2-38AB-E25C-AF7226FFE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392B6C-F97A-3C18-279F-620ECFE22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366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43C7-1776-4604-B61F-81732BE7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41D550A-817A-026F-72AD-9D42672BB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971580-A50E-9372-2C06-FCB453847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3004F5-9A71-281F-8D6B-D34A8F45B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271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54803-4FAC-98BD-B884-671D9CC7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04365C3-0D4F-71C9-E7C0-2393CECA3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6821E61-85BA-FCC9-D12D-A837D6832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9CAE09-2728-7D83-8FA4-75B687915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36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2074-FA9C-2BC9-CCF5-15CC7EA3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1735F1F-995E-42F4-A700-B4C3EB0F6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ABBF3B-3D28-3F4D-46A7-368AFB954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C9D443-19FA-0914-B812-ADFE67E3D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793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85155-3805-BE47-A509-D141958E5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1706279-36F9-670B-F797-707001A6E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B8E356-CD3C-7810-1F2D-7EE94364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2511C4-3A1D-442F-82B5-40EF5969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90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21B7-839D-C39B-50DA-C34BB226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35B0DC2-8038-717C-D23C-06C362572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A90F40D-4DE4-6422-1DFB-473AB92BB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427CB8-F5A9-5109-DAA6-B1400870A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29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28A23-7FB7-C77D-32CF-719B1B2C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8F3225-F737-D139-E016-E7837CC69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18132D6-49B4-FDA6-CD57-846513B79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DC35C-348F-DE7C-5A9E-2117C064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4870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065C-345A-56AE-AD92-E7013497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B6FC44-71D9-1230-89CA-515EDAA4E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B031CB4-7005-A07B-8527-C7B0C464C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2C3C49-7A38-D536-42A8-AB9A84055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213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0D63B-3FE4-2A44-DCA2-90490B829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7956CCE-34E7-6B68-8910-AF7654B4C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47AAA0-6222-CE5D-B01C-E195190C1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296B19-C6C9-2B7E-3350-412595FB5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C5DA344-5FA2-43F7-9D95-CA56C82B080A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9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ítulo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rtlCol="0" anchor="b" anchorCtr="0">
            <a:noAutofit/>
          </a:bodyPr>
          <a:lstStyle>
            <a:lvl1pPr algn="l">
              <a:defRPr lang="es-ES" sz="440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+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es-ES" sz="1800"/>
            </a:lvl1pPr>
            <a:lvl2pPr>
              <a:spcBef>
                <a:spcPts val="1000"/>
              </a:spcBef>
              <a:spcAft>
                <a:spcPts val="500"/>
              </a:spcAft>
              <a:defRPr lang="es-ES" sz="1600"/>
            </a:lvl2pPr>
            <a:lvl3pPr>
              <a:spcBef>
                <a:spcPts val="1000"/>
              </a:spcBef>
              <a:spcAft>
                <a:spcPts val="500"/>
              </a:spcAft>
              <a:defRPr lang="es-ES" sz="1400"/>
            </a:lvl3pPr>
            <a:lvl4pPr>
              <a:spcBef>
                <a:spcPts val="1000"/>
              </a:spcBef>
              <a:spcAft>
                <a:spcPts val="500"/>
              </a:spcAft>
              <a:defRPr lang="es-ES" sz="1200"/>
            </a:lvl4pPr>
            <a:lvl5pPr>
              <a:spcBef>
                <a:spcPts val="1000"/>
              </a:spcBef>
              <a:spcAft>
                <a:spcPts val="500"/>
              </a:spcAft>
              <a:defRPr lang="es-ES" sz="12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 dirty="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es-ES" sz="1800"/>
            </a:lvl1pPr>
            <a:lvl2pPr>
              <a:spcBef>
                <a:spcPts val="1000"/>
              </a:spcBef>
              <a:spcAft>
                <a:spcPts val="500"/>
              </a:spcAft>
              <a:defRPr lang="es-ES" sz="1800"/>
            </a:lvl2pPr>
            <a:lvl3pPr>
              <a:spcBef>
                <a:spcPts val="1000"/>
              </a:spcBef>
              <a:spcAft>
                <a:spcPts val="500"/>
              </a:spcAft>
              <a:defRPr lang="es-ES" sz="1800"/>
            </a:lvl3pPr>
            <a:lvl4pPr>
              <a:spcBef>
                <a:spcPts val="1000"/>
              </a:spcBef>
              <a:spcAft>
                <a:spcPts val="500"/>
              </a:spcAft>
              <a:defRPr lang="es-ES" sz="1800"/>
            </a:lvl4pPr>
            <a:lvl5pPr>
              <a:spcBef>
                <a:spcPts val="1000"/>
              </a:spcBef>
              <a:spcAft>
                <a:spcPts val="5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es-ES" sz="1800"/>
            </a:lvl1pPr>
            <a:lvl2pPr>
              <a:spcBef>
                <a:spcPts val="1000"/>
              </a:spcBef>
              <a:spcAft>
                <a:spcPts val="500"/>
              </a:spcAft>
              <a:defRPr lang="es-ES" sz="1600"/>
            </a:lvl2pPr>
            <a:lvl3pPr>
              <a:spcBef>
                <a:spcPts val="1000"/>
              </a:spcBef>
              <a:spcAft>
                <a:spcPts val="500"/>
              </a:spcAft>
              <a:defRPr lang="es-ES" sz="1400"/>
            </a:lvl3pPr>
            <a:lvl4pPr>
              <a:spcBef>
                <a:spcPts val="1000"/>
              </a:spcBef>
              <a:spcAft>
                <a:spcPts val="500"/>
              </a:spcAft>
              <a:defRPr lang="es-ES" sz="1200"/>
            </a:lvl4pPr>
            <a:lvl5pPr>
              <a:spcBef>
                <a:spcPts val="1000"/>
              </a:spcBef>
              <a:spcAft>
                <a:spcPts val="500"/>
              </a:spcAft>
              <a:defRPr lang="es-ES" sz="12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 rtlCol="0">
            <a:normAutofit/>
          </a:bodyPr>
          <a:lstStyle>
            <a:lvl1pPr marL="0" indent="0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rtlCol="0" anchor="b">
            <a:noAutofit/>
          </a:bodyPr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rtlCol="0"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lang="es-ES"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lang="es-ES"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lang="es-ES"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lang="es-ES"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lang="es-ES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rtlCol="0"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lang="es-ES"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lang="es-ES"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lang="es-ES"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lang="es-ES"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lang="es-ES" sz="12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rtlCol="0" anchor="b">
            <a:noAutofit/>
          </a:bodyPr>
          <a:lstStyle>
            <a:lvl1pPr algn="ctr">
              <a:defRPr lang="es-ES" sz="4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rtlCol="0" anchor="b">
            <a:noAutofit/>
          </a:bodyPr>
          <a:lstStyle>
            <a:lvl1pPr algn="l">
              <a:defRPr lang="es-ES" sz="4400"/>
            </a:lvl1pPr>
          </a:lstStyle>
          <a:p>
            <a:pPr rtl="0"/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lang="es-ES" sz="1800"/>
            </a:lvl1pPr>
            <a:lvl2pPr>
              <a:spcBef>
                <a:spcPts val="1000"/>
              </a:spcBef>
              <a:spcAft>
                <a:spcPts val="1500"/>
              </a:spcAft>
              <a:defRPr lang="es-ES" sz="1800"/>
            </a:lvl2pPr>
            <a:lvl3pPr>
              <a:spcBef>
                <a:spcPts val="1000"/>
              </a:spcBef>
              <a:spcAft>
                <a:spcPts val="1500"/>
              </a:spcAft>
              <a:defRPr lang="es-ES" sz="1800"/>
            </a:lvl3pPr>
            <a:lvl4pPr>
              <a:spcBef>
                <a:spcPts val="1000"/>
              </a:spcBef>
              <a:spcAft>
                <a:spcPts val="1500"/>
              </a:spcAft>
              <a:defRPr lang="es-ES" sz="1800"/>
            </a:lvl4pPr>
            <a:lvl5pPr>
              <a:spcBef>
                <a:spcPts val="1000"/>
              </a:spcBef>
              <a:spcAft>
                <a:spcPts val="15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>
              <a:ln>
                <a:noFill/>
              </a:ln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rtlCol="0" anchor="b">
            <a:noAutofit/>
          </a:bodyPr>
          <a:lstStyle>
            <a:lvl1pPr algn="ctr">
              <a:defRPr lang="es-ES" sz="44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es-ES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es-ES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es-ES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es-ES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es-ES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es-ES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es-ES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es-ES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7" name="Marcador de contenido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 rtlCol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lang="es-ES"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lang="es-ES"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lang="es-ES"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lang="es-ES"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6" name="Marcador de contenido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lang="es-ES" sz="1800"/>
            </a:lvl1pPr>
            <a:lvl2pPr marL="0">
              <a:spcBef>
                <a:spcPts val="1000"/>
              </a:spcBef>
              <a:spcAft>
                <a:spcPts val="500"/>
              </a:spcAft>
              <a:defRPr lang="es-ES" sz="1800"/>
            </a:lvl2pPr>
            <a:lvl3pPr marL="457200">
              <a:spcBef>
                <a:spcPts val="1000"/>
              </a:spcBef>
              <a:spcAft>
                <a:spcPts val="500"/>
              </a:spcAft>
              <a:defRPr lang="es-ES" sz="1800"/>
            </a:lvl3pPr>
            <a:lvl4pPr marL="685800">
              <a:spcBef>
                <a:spcPts val="1000"/>
              </a:spcBef>
              <a:spcAft>
                <a:spcPts val="500"/>
              </a:spcAft>
              <a:defRPr lang="es-ES" sz="1800"/>
            </a:lvl4pPr>
            <a:lvl5pPr marL="914400">
              <a:spcBef>
                <a:spcPts val="1000"/>
              </a:spcBef>
              <a:spcAft>
                <a:spcPts val="500"/>
              </a:spcAft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+ ima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rtlCol="0" anchor="b" anchorCtr="0">
            <a:noAutofit/>
          </a:bodyPr>
          <a:lstStyle>
            <a:lvl1pPr>
              <a:defRPr lang="es-ES" sz="3600"/>
            </a:lvl1pPr>
          </a:lstStyle>
          <a:p>
            <a:pPr rtl="0"/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lang="es-ES" sz="1800"/>
            </a:lvl1pPr>
            <a:lvl2pPr>
              <a:spcBef>
                <a:spcPts val="1000"/>
              </a:spcBef>
              <a:spcAft>
                <a:spcPts val="500"/>
              </a:spcAft>
              <a:defRPr lang="es-ES" sz="1600"/>
            </a:lvl2pPr>
            <a:lvl3pPr>
              <a:spcBef>
                <a:spcPts val="1000"/>
              </a:spcBef>
              <a:spcAft>
                <a:spcPts val="500"/>
              </a:spcAft>
              <a:defRPr lang="es-ES" sz="1400"/>
            </a:lvl3pPr>
            <a:lvl4pPr>
              <a:spcBef>
                <a:spcPts val="1000"/>
              </a:spcBef>
              <a:spcAft>
                <a:spcPts val="500"/>
              </a:spcAft>
              <a:defRPr lang="es-ES" sz="1200"/>
            </a:lvl4pPr>
            <a:lvl5pPr>
              <a:spcBef>
                <a:spcPts val="1000"/>
              </a:spcBef>
              <a:spcAft>
                <a:spcPts val="500"/>
              </a:spcAft>
              <a:defRPr lang="es-ES" sz="12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D6D8061D-18C3-4F4F-85EF-561633F58754}" type="datetimeFigureOut">
              <a:rPr lang="es-ES" smtClean="0"/>
              <a:t>06/07/2025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9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000" i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novacionindustrial.net/ciencia-de-datos-en-industria/rol-inteligencia-artificial-analisis-predictivo-mantenimiento?utm_source=chatgp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D6B8-E8D7-351C-ABEF-F3452442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95D3080E-1D9E-CE40-563A-2EF72000D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79" y="899354"/>
            <a:ext cx="6272926" cy="5076101"/>
          </a:xfrm>
        </p:spPr>
        <p:txBody>
          <a:bodyPr rtlCol="0"/>
          <a:lstStyle>
            <a:defPPr>
              <a:defRPr lang="es-ES"/>
            </a:defPPr>
          </a:lstStyle>
          <a:p>
            <a:pPr algn="ctr">
              <a:lnSpc>
                <a:spcPct val="100000"/>
              </a:lnSpc>
            </a:pPr>
            <a:r>
              <a:rPr lang="es-ES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MANTENIMIENTO PREDICTIVO</a:t>
            </a:r>
            <a:br>
              <a:rPr lang="es-ES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br>
              <a:rPr lang="es-ES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br>
              <a:rPr lang="es-ES" b="1" i="0"/>
            </a:br>
            <a:r>
              <a:rPr lang="es-ES" sz="36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MODELO MACHINE LEARNING</a:t>
            </a:r>
            <a:br>
              <a:rPr lang="es-ES" sz="36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br>
              <a:rPr lang="es-ES" sz="36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br>
              <a:rPr lang="es-ES" sz="20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r>
              <a:rPr lang="es-ES" sz="20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PRESENTACIÓN </a:t>
            </a:r>
            <a:r>
              <a:rPr lang="es-ES" sz="2000" b="1" i="0">
                <a:solidFill>
                  <a:schemeClr val="accent1">
                    <a:lumMod val="90000"/>
                    <a:lumOff val="10000"/>
                  </a:schemeClr>
                </a:solidFill>
              </a:rPr>
              <a:t>COMERCIAL</a:t>
            </a:r>
            <a:endParaRPr lang="es-ES" sz="2000" b="1" i="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1EF87F-1833-D78C-906E-9560A0895392}"/>
              </a:ext>
            </a:extLst>
          </p:cNvPr>
          <p:cNvSpPr txBox="1"/>
          <p:nvPr/>
        </p:nvSpPr>
        <p:spPr>
          <a:xfrm>
            <a:off x="299510" y="6329381"/>
            <a:ext cx="56445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Leire Alonso Polanco                 </a:t>
            </a:r>
            <a:r>
              <a:rPr lang="es-ES" sz="2000">
                <a:solidFill>
                  <a:schemeClr val="accent1">
                    <a:lumMod val="90000"/>
                    <a:lumOff val="10000"/>
                  </a:schemeClr>
                </a:solidFill>
              </a:rPr>
              <a:t>8 </a:t>
            </a:r>
            <a:r>
              <a:rPr lang="es-E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de Julio 2025</a:t>
            </a:r>
          </a:p>
        </p:txBody>
      </p:sp>
      <p:pic>
        <p:nvPicPr>
          <p:cNvPr id="55" name="Marcador de posición de imagen 54">
            <a:extLst>
              <a:ext uri="{FF2B5EF4-FFF2-40B4-BE49-F238E27FC236}">
                <a16:creationId xmlns:a16="http://schemas.microsoft.com/office/drawing/2014/main" id="{A5EBB6B3-DC64-8784-FB3F-2378358C15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1214" t="65" r="11429" b="2397"/>
          <a:stretch>
            <a:fillRect/>
          </a:stretch>
        </p:blipFill>
        <p:spPr>
          <a:xfrm>
            <a:off x="5916126" y="-2238"/>
            <a:ext cx="6280084" cy="6859322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469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9CC0-6AAE-3161-AED1-0224F748D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700E96D-2CD5-1D8C-692C-3D97F03A3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416" t="-2631" r="14773" b="15883"/>
          <a:stretch>
            <a:fillRect/>
          </a:stretch>
        </p:blipFill>
        <p:spPr>
          <a:xfrm>
            <a:off x="8652677" y="-3056"/>
            <a:ext cx="3536528" cy="68852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CA1EC9-9DE0-2DD1-A7E3-772DDA487614}"/>
              </a:ext>
            </a:extLst>
          </p:cNvPr>
          <p:cNvSpPr txBox="1"/>
          <p:nvPr/>
        </p:nvSpPr>
        <p:spPr>
          <a:xfrm>
            <a:off x="664369" y="259556"/>
            <a:ext cx="606504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i="1" cap="all" dirty="0">
                <a:solidFill>
                  <a:srgbClr val="001D2E"/>
                </a:solidFill>
                <a:latin typeface="Walbaum Display Light"/>
              </a:rPr>
              <a:t>6-herramienta </a:t>
            </a:r>
            <a:r>
              <a:rPr lang="es-ES" sz="3200" b="1" i="1" cap="all" dirty="0" err="1">
                <a:solidFill>
                  <a:srgbClr val="001D2E"/>
                </a:solidFill>
                <a:latin typeface="Walbaum Display Light"/>
              </a:rPr>
              <a:t>generada_EJEMPLO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7A53F421-2CCE-2403-92EE-D3F84CFBE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0475" y="1718260"/>
            <a:ext cx="7793650" cy="38659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4E31A0-021B-28E1-EABA-72A395165643}"/>
              </a:ext>
            </a:extLst>
          </p:cNvPr>
          <p:cNvSpPr txBox="1"/>
          <p:nvPr/>
        </p:nvSpPr>
        <p:spPr>
          <a:xfrm>
            <a:off x="5617369" y="576024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i="1" cap="all">
                <a:solidFill>
                  <a:srgbClr val="001D2E"/>
                </a:solidFill>
                <a:latin typeface="Walbaum Display Light"/>
              </a:rPr>
              <a:t>Mantenimiento Predictivo: motores de avión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66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800BF-ECE1-1F8F-0E61-1A1095DB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A1E88C5-9BDF-E67E-69E4-38CF6CDAB6F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416" t="-2631" r="14773" b="15883"/>
          <a:stretch>
            <a:fillRect/>
          </a:stretch>
        </p:blipFill>
        <p:spPr>
          <a:xfrm>
            <a:off x="8652677" y="-3056"/>
            <a:ext cx="3536528" cy="68852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BB6931-803D-9CA2-E559-A7B26C3926D5}"/>
              </a:ext>
            </a:extLst>
          </p:cNvPr>
          <p:cNvSpPr txBox="1"/>
          <p:nvPr/>
        </p:nvSpPr>
        <p:spPr>
          <a:xfrm>
            <a:off x="569119" y="581025"/>
            <a:ext cx="606504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i="1" cap="all" dirty="0">
                <a:solidFill>
                  <a:srgbClr val="001D2E"/>
                </a:solidFill>
                <a:latin typeface="Walbaum Display Light"/>
              </a:rPr>
              <a:t>6-herramienta </a:t>
            </a:r>
            <a:r>
              <a:rPr lang="es-ES" sz="3200" b="1" i="1" cap="all" dirty="0" err="1">
                <a:solidFill>
                  <a:srgbClr val="001D2E"/>
                </a:solidFill>
                <a:latin typeface="Walbaum Display Light"/>
              </a:rPr>
              <a:t>generada_EJEMPLO</a:t>
            </a:r>
          </a:p>
        </p:txBody>
      </p:sp>
      <p:pic>
        <p:nvPicPr>
          <p:cNvPr id="4" name="Marcador de contenido 3" descr="Imagen que contiene texto, pizarrón&#10;&#10;El contenido generado por IA puede ser incorrecto.">
            <a:extLst>
              <a:ext uri="{FF2B5EF4-FFF2-40B4-BE49-F238E27FC236}">
                <a16:creationId xmlns:a16="http://schemas.microsoft.com/office/drawing/2014/main" id="{EBDA127C-D290-1CF5-EA29-395F04782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0475" y="1742810"/>
            <a:ext cx="7686494" cy="411455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07713B-DA30-0603-85E9-84F27808B461}"/>
              </a:ext>
            </a:extLst>
          </p:cNvPr>
          <p:cNvSpPr txBox="1"/>
          <p:nvPr/>
        </p:nvSpPr>
        <p:spPr>
          <a:xfrm>
            <a:off x="5510212" y="602218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i="1" cap="all">
                <a:solidFill>
                  <a:srgbClr val="001D2E"/>
                </a:solidFill>
                <a:latin typeface="Walbaum Display Light"/>
              </a:rPr>
              <a:t>Mantenimiento Predictivo: motores de avión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C375-1DD2-1456-783A-6B091B06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EAE5ACB-4C6C-4747-70F1-A92D536D51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416" t="-2631" r="14773" b="15883"/>
          <a:stretch>
            <a:fillRect/>
          </a:stretch>
        </p:blipFill>
        <p:spPr>
          <a:xfrm>
            <a:off x="8652677" y="-3056"/>
            <a:ext cx="3536528" cy="68852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FB77EDE-8F28-2EE2-4041-D12F6D6DBE38}"/>
              </a:ext>
            </a:extLst>
          </p:cNvPr>
          <p:cNvSpPr txBox="1"/>
          <p:nvPr/>
        </p:nvSpPr>
        <p:spPr>
          <a:xfrm>
            <a:off x="592931" y="545306"/>
            <a:ext cx="606504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i="1" cap="all" dirty="0">
                <a:solidFill>
                  <a:srgbClr val="001D2E"/>
                </a:solidFill>
                <a:latin typeface="Walbaum Display Light"/>
              </a:rPr>
              <a:t>6- herramienta </a:t>
            </a:r>
            <a:r>
              <a:rPr lang="es-ES" sz="3200" b="1" i="1" cap="all" dirty="0" err="1">
                <a:solidFill>
                  <a:srgbClr val="001D2E"/>
                </a:solidFill>
                <a:latin typeface="Walbaum Display Light"/>
              </a:rPr>
              <a:t>generada_EJEMPLO</a:t>
            </a:r>
          </a:p>
        </p:txBody>
      </p:sp>
      <p:pic>
        <p:nvPicPr>
          <p:cNvPr id="5" name="Marcador de contenido 4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F027A8B3-43F0-3AF3-2564-B016566D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4288" y="1549991"/>
            <a:ext cx="7757931" cy="40834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08F56B9-7BBC-0C5F-865F-87AF964155F6}"/>
              </a:ext>
            </a:extLst>
          </p:cNvPr>
          <p:cNvSpPr txBox="1"/>
          <p:nvPr/>
        </p:nvSpPr>
        <p:spPr>
          <a:xfrm>
            <a:off x="5605462" y="5795962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b="1" i="1" cap="all">
                <a:solidFill>
                  <a:srgbClr val="001D2E"/>
                </a:solidFill>
                <a:latin typeface="Walbaum Display Light"/>
              </a:rPr>
              <a:t>Mantenimiento Predictivo: motores de avión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53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89D7-8441-D890-C8F8-575231969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69D9BFF-F6F6-0467-073B-96CAC1ADC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445" y="173640"/>
            <a:ext cx="5631879" cy="1846673"/>
          </a:xfrm>
        </p:spPr>
        <p:txBody>
          <a:bodyPr rtlCol="0"/>
          <a:lstStyle>
            <a:defPPr>
              <a:defRPr lang="es-ES"/>
            </a:defPPr>
          </a:lstStyle>
          <a:p>
            <a:pPr>
              <a:lnSpc>
                <a:spcPct val="100000"/>
              </a:lnSpc>
            </a:pPr>
            <a:r>
              <a:rPr lang="es-ES" sz="3200" b="1" dirty="0">
                <a:solidFill>
                  <a:srgbClr val="001D2E"/>
                </a:solidFill>
              </a:rPr>
              <a:t>7- conclusiones</a:t>
            </a:r>
            <a:br>
              <a:rPr lang="es-ES" sz="36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br>
              <a:rPr lang="es-ES" sz="3600" b="1" i="0" dirty="0">
                <a:solidFill>
                  <a:schemeClr val="accent1">
                    <a:lumMod val="90000"/>
                    <a:lumOff val="10000"/>
                  </a:schemeClr>
                </a:solidFill>
              </a:rPr>
            </a:br>
            <a:endParaRPr lang="es-ES" sz="2000" b="1" i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5" name="Marcador de posición de imagen 54">
            <a:extLst>
              <a:ext uri="{FF2B5EF4-FFF2-40B4-BE49-F238E27FC236}">
                <a16:creationId xmlns:a16="http://schemas.microsoft.com/office/drawing/2014/main" id="{95833F18-EC16-B473-4B82-EC7CF7EC46F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1214" t="65" r="11429" b="2397"/>
          <a:stretch>
            <a:fillRect/>
          </a:stretch>
        </p:blipFill>
        <p:spPr>
          <a:xfrm>
            <a:off x="6520887" y="-2238"/>
            <a:ext cx="5675323" cy="6859322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B10E526-CAF2-2AF5-B61F-AD4819102465}"/>
              </a:ext>
            </a:extLst>
          </p:cNvPr>
          <p:cNvSpPr txBox="1"/>
          <p:nvPr/>
        </p:nvSpPr>
        <p:spPr>
          <a:xfrm>
            <a:off x="333829" y="1289353"/>
            <a:ext cx="6807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Resultados</a:t>
            </a:r>
            <a:r>
              <a:rPr lang="en-US" b="1" dirty="0"/>
              <a:t> y </a:t>
            </a:r>
            <a:r>
              <a:rPr lang="en-US" b="1" dirty="0" err="1"/>
              <a:t>Fortalezas</a:t>
            </a:r>
            <a:endParaRPr lang="en-US" b="1" dirty="0"/>
          </a:p>
          <a:p>
            <a:pPr marL="228600" indent="-228600">
              <a:buFont typeface=""/>
              <a:buChar char="•"/>
            </a:pPr>
            <a:r>
              <a:rPr lang="en-US" b="1" dirty="0" err="1"/>
              <a:t>Objetivo</a:t>
            </a:r>
            <a:r>
              <a:rPr lang="en-US" dirty="0"/>
              <a:t>: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del motor con label2 (0 = OK, 1 = </a:t>
            </a:r>
            <a:r>
              <a:rPr lang="en-US" dirty="0" err="1"/>
              <a:t>fallo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≤30 </a:t>
            </a:r>
            <a:r>
              <a:rPr lang="en-US" dirty="0" err="1"/>
              <a:t>ciclos</a:t>
            </a:r>
            <a:r>
              <a:rPr lang="en-US" dirty="0"/>
              <a:t>, 2 = </a:t>
            </a:r>
            <a:r>
              <a:rPr lang="en-US" dirty="0" err="1"/>
              <a:t>fallo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≤15 </a:t>
            </a:r>
            <a:r>
              <a:rPr lang="en-US" dirty="0" err="1"/>
              <a:t>ciclos</a:t>
            </a:r>
            <a:r>
              <a:rPr lang="en-US" dirty="0"/>
              <a:t>).</a:t>
            </a:r>
          </a:p>
          <a:p>
            <a:pPr marL="228600" indent="-228600">
              <a:buFont typeface="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41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AEAFE-B3E0-CD1F-BC73-C640A73E8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que contiene luz&#10;&#10;El contenido generado por IA puede ser incorrecto.">
            <a:extLst>
              <a:ext uri="{FF2B5EF4-FFF2-40B4-BE49-F238E27FC236}">
                <a16:creationId xmlns:a16="http://schemas.microsoft.com/office/drawing/2014/main" id="{BB5770E7-C9C9-E703-2C72-FB7181BD77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5615" r="35615"/>
          <a:stretch/>
        </p:blipFill>
        <p:spPr>
          <a:xfrm>
            <a:off x="5670" y="-47050"/>
            <a:ext cx="2651760" cy="6903720"/>
          </a:xfrm>
          <a:prstGeom prst="rect">
            <a:avLst/>
          </a:prstGeom>
        </p:spPr>
      </p:pic>
      <p:pic>
        <p:nvPicPr>
          <p:cNvPr id="3" name="Marcador de posición de imagen 54">
            <a:extLst>
              <a:ext uri="{FF2B5EF4-FFF2-40B4-BE49-F238E27FC236}">
                <a16:creationId xmlns:a16="http://schemas.microsoft.com/office/drawing/2014/main" id="{B7C85385-D84F-DD0C-AFB8-42CE367009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14" t="65" r="11429" b="2397"/>
          <a:stretch>
            <a:fillRect/>
          </a:stretch>
        </p:blipFill>
        <p:spPr>
          <a:xfrm>
            <a:off x="5916126" y="-2238"/>
            <a:ext cx="6280084" cy="6859322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7CFBA603-D494-C7F0-DD91-C02DCD65C52D}"/>
              </a:ext>
            </a:extLst>
          </p:cNvPr>
          <p:cNvSpPr txBox="1">
            <a:spLocks/>
          </p:cNvSpPr>
          <p:nvPr/>
        </p:nvSpPr>
        <p:spPr>
          <a:xfrm>
            <a:off x="1332781" y="1517953"/>
            <a:ext cx="8249110" cy="11484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400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GRACIAS POR LA ATENCIÓN</a:t>
            </a:r>
            <a:r>
              <a:rPr lang="es-ES" b="1">
                <a:solidFill>
                  <a:schemeClr val="bg1"/>
                </a:solidFill>
              </a:rPr>
              <a:t>  </a:t>
            </a:r>
            <a:r>
              <a:rPr lang="es-ES" sz="7200" b="1" dirty="0"/>
              <a:t> </a:t>
            </a:r>
            <a:r>
              <a:rPr lang="es-ES" sz="7200" b="1" dirty="0">
                <a:solidFill>
                  <a:srgbClr val="001D2E"/>
                </a:solidFill>
                <a:latin typeface="Walbaum Display Light"/>
              </a:rPr>
              <a:t>    </a:t>
            </a:r>
            <a:endParaRPr lang="es-ES" sz="7200" b="1" i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FE0498-274D-997B-A205-0E8FE5F63023}"/>
              </a:ext>
            </a:extLst>
          </p:cNvPr>
          <p:cNvSpPr txBox="1"/>
          <p:nvPr/>
        </p:nvSpPr>
        <p:spPr>
          <a:xfrm>
            <a:off x="2668210" y="2801257"/>
            <a:ext cx="398900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MANTENIMIENTO PREDICTIVO​</a:t>
            </a:r>
            <a:br>
              <a:rPr lang="es-ES" b="1" i="1" cap="all" dirty="0">
                <a:latin typeface="+mj-lt"/>
                <a:ea typeface="+mj-ea"/>
                <a:cs typeface="+mj-cs"/>
              </a:rPr>
            </a:br>
            <a:br>
              <a:rPr lang="es-ES" b="1" i="1" cap="all" dirty="0">
                <a:latin typeface="+mj-lt"/>
                <a:ea typeface="+mj-ea"/>
                <a:cs typeface="+mj-cs"/>
              </a:rPr>
            </a:br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  <a:br>
              <a:rPr lang="es-ES" b="1" i="1" cap="all" dirty="0">
                <a:latin typeface="+mj-lt"/>
                <a:ea typeface="+mj-ea"/>
                <a:cs typeface="+mj-cs"/>
              </a:rPr>
            </a:br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MODELO MACHINE LEARNING​</a:t>
            </a:r>
            <a:b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  <a:endParaRPr lang="es-E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algn="ctr"/>
            <a:endParaRPr lang="es-ES" b="1" i="1" cap="all" dirty="0">
              <a:solidFill>
                <a:schemeClr val="accent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/>
            <a:b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  <a:b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PRESENTACIÓN </a:t>
            </a:r>
            <a:r>
              <a:rPr lang="es-ES" b="1" i="1" cap="all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COMERCIAL</a:t>
            </a:r>
            <a:r>
              <a:rPr lang="es-ES" b="1" i="1" cap="all" dirty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​</a:t>
            </a:r>
            <a:endParaRPr lang="es-ES">
              <a:solidFill>
                <a:schemeClr val="accent1">
                  <a:lumMod val="90000"/>
                  <a:lumOff val="10000"/>
                </a:schemeClr>
              </a:solidFill>
              <a:ea typeface="+mj-ea"/>
              <a:cs typeface="+mj-cs"/>
            </a:endParaRPr>
          </a:p>
          <a:p>
            <a:pPr algn="ctr"/>
            <a:endParaRPr lang="es-ES" b="1" i="1" cap="all" dirty="0">
              <a:solidFill>
                <a:schemeClr val="accent1">
                  <a:lumMod val="90000"/>
                  <a:lumOff val="10000"/>
                </a:schemeClr>
              </a:solidFill>
              <a:latin typeface="Walbaum Display Light"/>
              <a:ea typeface="+mj-ea"/>
              <a:cs typeface="+mj-cs"/>
            </a:endParaRPr>
          </a:p>
          <a:p>
            <a:pPr algn="ctr"/>
            <a:endParaRPr lang="es-ES" b="1" i="1" cap="all" dirty="0">
              <a:latin typeface="Walbaum Display Light"/>
              <a:ea typeface="+mj-ea"/>
              <a:cs typeface="+mj-cs"/>
            </a:endParaRPr>
          </a:p>
          <a:p>
            <a:pPr algn="ctr"/>
            <a:endParaRPr lang="es-ES" b="1" i="1" cap="all" dirty="0">
              <a:latin typeface="Walbaum Display Light"/>
              <a:ea typeface="+mj-ea"/>
              <a:cs typeface="+mj-c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D2AF87-E6F5-FBC7-1795-7F3026679332}"/>
              </a:ext>
            </a:extLst>
          </p:cNvPr>
          <p:cNvSpPr txBox="1"/>
          <p:nvPr/>
        </p:nvSpPr>
        <p:spPr>
          <a:xfrm>
            <a:off x="3141891" y="5446429"/>
            <a:ext cx="303192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Leire Alonso Polanco  </a:t>
            </a:r>
            <a:endParaRPr lang="es-ES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algn="ctr"/>
            <a:endParaRPr lang="es-ES" sz="2000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s-ES" sz="2000">
                <a:solidFill>
                  <a:schemeClr val="accent1">
                    <a:lumMod val="90000"/>
                    <a:lumOff val="10000"/>
                  </a:schemeClr>
                </a:solidFill>
              </a:rPr>
              <a:t>8</a:t>
            </a:r>
            <a:r>
              <a:rPr lang="es-ES" sz="2000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 de Julio 2025</a:t>
            </a:r>
            <a:endParaRPr lang="es-E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3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286"/>
            <a:ext cx="2214283" cy="5617193"/>
          </a:xfrm>
          <a:noFill/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b="1" dirty="0">
                <a:solidFill>
                  <a:schemeClr val="accent1">
                    <a:lumMod val="90000"/>
                    <a:lumOff val="10000"/>
                  </a:schemeClr>
                </a:solidFill>
              </a:rPr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78" y="318787"/>
            <a:ext cx="6493066" cy="6547982"/>
          </a:xfrm>
          <a:noFill/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es-ES"/>
            </a:defPPr>
          </a:lstStyle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1-  INTRODUCCIÓN</a:t>
            </a:r>
            <a:endParaRPr lang="es-ES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2-  EN QUE CONSISTE EL PROCESO</a:t>
            </a:r>
            <a:endParaRPr lang="es-ES">
              <a:solidFill>
                <a:schemeClr val="accent1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3-  VENTAJAS DE USAR ML</a:t>
            </a:r>
            <a:endParaRPr lang="es-ES" dirty="0">
              <a:solidFill>
                <a:schemeClr val="accent1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4-  DATOS A TIEMPO REAL</a:t>
            </a:r>
            <a:endParaRPr lang="es-ES" dirty="0">
              <a:solidFill>
                <a:schemeClr val="accent1">
                  <a:lumMod val="90000"/>
                  <a:lumOff val="10000"/>
                </a:schemeClr>
              </a:solidFill>
              <a:ea typeface="+mn-lt"/>
              <a:cs typeface="+mn-lt"/>
            </a:endParaRPr>
          </a:p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5-  EVALUACIÓN DE LOS MODELOS EJEMPLO</a:t>
            </a:r>
            <a:endParaRPr lang="es-E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6-  HERRAMIENTA GENERADA_EJEMPLO</a:t>
            </a:r>
          </a:p>
          <a:p>
            <a:r>
              <a:rPr lang="es-ES" sz="2000" b="1" dirty="0">
                <a:solidFill>
                  <a:schemeClr val="accent1">
                    <a:lumMod val="90000"/>
                    <a:lumOff val="10000"/>
                  </a:schemeClr>
                </a:solidFill>
                <a:ea typeface="+mn-lt"/>
                <a:cs typeface="+mn-lt"/>
              </a:rPr>
              <a:t>7-  CONCLUSIONES</a:t>
            </a:r>
            <a:endParaRPr lang="es-ES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endParaRPr lang="es-ES" sz="2000" b="1" dirty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s-ES" sz="1200" dirty="0"/>
          </a:p>
        </p:txBody>
      </p:sp>
      <p:pic>
        <p:nvPicPr>
          <p:cNvPr id="6" name="Marcador de posición de 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62BD501-56CB-EA2C-3F7F-CA1047C4D77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416" t="-2631" r="14773" b="15883"/>
          <a:stretch>
            <a:fillRect/>
          </a:stretch>
        </p:blipFill>
        <p:spPr>
          <a:xfrm>
            <a:off x="8652677" y="-3056"/>
            <a:ext cx="3536528" cy="68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995F0-BA1F-8C1F-ACD8-41498B246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magen que contiene luz&#10;&#10;El contenido generado por IA puede ser incorrecto.">
            <a:extLst>
              <a:ext uri="{FF2B5EF4-FFF2-40B4-BE49-F238E27FC236}">
                <a16:creationId xmlns:a16="http://schemas.microsoft.com/office/drawing/2014/main" id="{FCEA99D9-5E26-483A-9F36-5EC97567B8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8394" b="38394"/>
          <a:stretch/>
        </p:blipFill>
        <p:spPr>
          <a:xfrm>
            <a:off x="3586" y="4732816"/>
            <a:ext cx="12207240" cy="212140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BDCB60E-215F-4A89-BA38-DF48AB0B82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400614" cy="905212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001D2E"/>
                </a:solidFill>
                <a:latin typeface="Walbaum Display Light"/>
              </a:rPr>
              <a:t>  </a:t>
            </a:r>
            <a:r>
              <a:rPr lang="es-ES" b="1" dirty="0">
                <a:solidFill>
                  <a:srgbClr val="001D2E"/>
                </a:solidFill>
                <a:latin typeface="Walbaum Display Light"/>
              </a:rPr>
              <a:t>       </a:t>
            </a:r>
            <a:endParaRPr lang="es-ES" sz="1100" b="1" i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E5A3980-2795-EBEA-2F3C-611AC91DAA74}"/>
              </a:ext>
            </a:extLst>
          </p:cNvPr>
          <p:cNvSpPr txBox="1">
            <a:spLocks/>
          </p:cNvSpPr>
          <p:nvPr/>
        </p:nvSpPr>
        <p:spPr>
          <a:xfrm>
            <a:off x="8218392" y="360641"/>
            <a:ext cx="3411074" cy="62016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Mantenimiento Predictivo: </a:t>
            </a:r>
            <a:r>
              <a:rPr lang="es-ES" sz="1600" b="1" dirty="0" err="1"/>
              <a:t>mACHINE</a:t>
            </a:r>
            <a:r>
              <a:rPr lang="es-ES" sz="1600" b="1" dirty="0"/>
              <a:t> LEARNING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9B3E78A-648E-882E-2956-912BB53C77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495365" cy="82186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1- introducción     </a:t>
            </a:r>
            <a:r>
              <a:rPr lang="es-ES" b="1" dirty="0">
                <a:solidFill>
                  <a:srgbClr val="001D2E"/>
                </a:solidFill>
                <a:latin typeface="Walbaum Display Light"/>
              </a:rPr>
              <a:t>        </a:t>
            </a:r>
            <a:endParaRPr lang="es-ES" sz="1100" b="1" i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A6844-30E7-1111-2502-A5F9F6CF601E}"/>
              </a:ext>
            </a:extLst>
          </p:cNvPr>
          <p:cNvSpPr txBox="1"/>
          <p:nvPr/>
        </p:nvSpPr>
        <p:spPr>
          <a:xfrm>
            <a:off x="1140620" y="1450181"/>
            <a:ext cx="10506074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MACHINE LEARNING ¿QUE ES?</a:t>
            </a:r>
          </a:p>
          <a:p>
            <a:pPr marL="0"/>
            <a:endParaRPr lang="en-US"/>
          </a:p>
          <a:p>
            <a:r>
              <a:rPr lang="en-US" dirty="0">
                <a:ea typeface="+mn-lt"/>
                <a:cs typeface="+mn-lt"/>
              </a:rPr>
              <a:t>Es un </a:t>
            </a:r>
            <a:r>
              <a:rPr lang="en-US" dirty="0" err="1">
                <a:ea typeface="+mn-lt"/>
                <a:cs typeface="+mn-lt"/>
              </a:rPr>
              <a:t>subconjunto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Inteligencia</a:t>
            </a:r>
            <a:r>
              <a:rPr lang="en-US" dirty="0">
                <a:ea typeface="+mn-lt"/>
                <a:cs typeface="+mn-lt"/>
              </a:rPr>
              <a:t> Artificial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un </a:t>
            </a:r>
            <a:r>
              <a:rPr lang="en-US" b="1" dirty="0" err="1">
                <a:ea typeface="+mn-lt"/>
                <a:cs typeface="+mn-lt"/>
              </a:rPr>
              <a:t>sistema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aprende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los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identificando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patrones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mejorando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tiempo</a:t>
            </a:r>
            <a:r>
              <a:rPr lang="en-US" dirty="0">
                <a:ea typeface="+mn-lt"/>
                <a:cs typeface="+mn-lt"/>
              </a:rPr>
              <a:t> sin </a:t>
            </a:r>
            <a:r>
              <a:rPr lang="en-US" dirty="0" err="1">
                <a:ea typeface="+mn-lt"/>
                <a:cs typeface="+mn-lt"/>
              </a:rPr>
              <a:t>intervención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constante</a:t>
            </a:r>
            <a:r>
              <a:rPr lang="en-US" dirty="0">
                <a:ea typeface="+mn-lt"/>
                <a:cs typeface="+mn-lt"/>
              </a:rPr>
              <a:t> humana.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Se </a:t>
            </a:r>
            <a:r>
              <a:rPr lang="en-US" err="1">
                <a:ea typeface="+mn-lt"/>
                <a:cs typeface="+mn-lt"/>
              </a:rPr>
              <a:t>basa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algoritmos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entrenados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históricos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tiempo</a:t>
            </a:r>
            <a:r>
              <a:rPr lang="en-US" dirty="0">
                <a:ea typeface="+mn-lt"/>
                <a:cs typeface="+mn-lt"/>
              </a:rPr>
              <a:t> real, </a:t>
            </a:r>
            <a:r>
              <a:rPr lang="en-US" err="1">
                <a:ea typeface="+mn-lt"/>
                <a:cs typeface="+mn-lt"/>
              </a:rPr>
              <a:t>permitiendo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predecir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eventos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futuros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4"/>
              </a:rPr>
              <a:t>i</a:t>
            </a:r>
            <a:endParaRPr lang="en-US" dirty="0"/>
          </a:p>
          <a:p>
            <a:pPr marL="0"/>
            <a:endParaRPr lang="en-US" dirty="0"/>
          </a:p>
          <a:p>
            <a:pPr marL="0"/>
            <a:endParaRPr lang="en-US"/>
          </a:p>
          <a:p>
            <a:pPr marL="0" lvl="1"/>
            <a:endParaRPr lang="en-US"/>
          </a:p>
          <a:p>
            <a:pPr lvl="1"/>
            <a:endParaRPr lang="en-US"/>
          </a:p>
          <a:p>
            <a:pPr marL="0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B829-3B89-5A8E-E5A6-959F1C029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A9EA978-A4B5-5441-5F8E-C44256F5CA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495365" cy="82186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/>
              <a:t>1- introducción     </a:t>
            </a:r>
            <a:r>
              <a:rPr lang="es-ES" b="1">
                <a:solidFill>
                  <a:srgbClr val="001D2E"/>
                </a:solidFill>
                <a:latin typeface="Walbaum Display Light"/>
              </a:rPr>
              <a:t>        </a:t>
            </a:r>
            <a:endParaRPr lang="es-ES" sz="1100" b="1" i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D940A9B-BF56-CF4E-1946-3EB0914BA831}"/>
              </a:ext>
            </a:extLst>
          </p:cNvPr>
          <p:cNvSpPr txBox="1">
            <a:spLocks/>
          </p:cNvSpPr>
          <p:nvPr/>
        </p:nvSpPr>
        <p:spPr>
          <a:xfrm>
            <a:off x="8218392" y="360641"/>
            <a:ext cx="3411074" cy="62016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/>
              <a:t>Mantenimiento Predictivo: </a:t>
            </a:r>
            <a:r>
              <a:rPr lang="es-ES" sz="1600" b="1" err="1"/>
              <a:t>mACHINE</a:t>
            </a:r>
            <a:r>
              <a:rPr lang="es-ES" sz="1600" b="1"/>
              <a:t> LEARNING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065CDC-2BE1-12B3-EF46-B766421A7938}"/>
              </a:ext>
            </a:extLst>
          </p:cNvPr>
          <p:cNvSpPr/>
          <p:nvPr/>
        </p:nvSpPr>
        <p:spPr>
          <a:xfrm>
            <a:off x="1143004" y="1313925"/>
            <a:ext cx="2990595" cy="1243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/>
              <a:t>MANTENIMIENTO CORRECTIVO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12AFF58-774B-13BF-19FC-E4C2F2B7473A}"/>
              </a:ext>
            </a:extLst>
          </p:cNvPr>
          <p:cNvSpPr/>
          <p:nvPr/>
        </p:nvSpPr>
        <p:spPr>
          <a:xfrm>
            <a:off x="1143004" y="3087957"/>
            <a:ext cx="2990595" cy="124328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/>
              <a:t>MANTENIMIENTO PREVENTIVO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399086A-4CF6-28F7-F48C-4F722F81FE8C}"/>
              </a:ext>
            </a:extLst>
          </p:cNvPr>
          <p:cNvSpPr/>
          <p:nvPr/>
        </p:nvSpPr>
        <p:spPr>
          <a:xfrm>
            <a:off x="1143004" y="4814363"/>
            <a:ext cx="2990595" cy="1243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/>
              <a:t>MANTENIMIENTO PREDICTIVO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4F621F1-2681-B4E3-EBDC-DB104156DD23}"/>
              </a:ext>
            </a:extLst>
          </p:cNvPr>
          <p:cNvSpPr txBox="1"/>
          <p:nvPr/>
        </p:nvSpPr>
        <p:spPr>
          <a:xfrm>
            <a:off x="4248151" y="1450181"/>
            <a:ext cx="739854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err="1"/>
              <a:t>Después</a:t>
            </a:r>
            <a:r>
              <a:rPr lang="en-US"/>
              <a:t> de que </a:t>
            </a:r>
            <a:r>
              <a:rPr lang="en-US" err="1"/>
              <a:t>ocurre</a:t>
            </a:r>
            <a:r>
              <a:rPr lang="en-US"/>
              <a:t> un </a:t>
            </a:r>
            <a:r>
              <a:rPr lang="en-US" err="1"/>
              <a:t>fallo</a:t>
            </a:r>
            <a:r>
              <a:rPr lang="en-US"/>
              <a:t>.</a:t>
            </a:r>
            <a:endParaRPr lang="es-ES"/>
          </a:p>
          <a:p>
            <a:pPr marL="285750" lvl="1" indent="-285750">
              <a:buFont typeface="Calibri"/>
              <a:buChar char="-"/>
            </a:pPr>
            <a:r>
              <a:rPr lang="en-US"/>
              <a:t>Es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tipo</a:t>
            </a:r>
            <a:r>
              <a:rPr lang="en-US"/>
              <a:t> </a:t>
            </a:r>
            <a:r>
              <a:rPr lang="en-US" err="1"/>
              <a:t>más</a:t>
            </a:r>
            <a:r>
              <a:rPr lang="en-US"/>
              <a:t> </a:t>
            </a:r>
            <a:r>
              <a:rPr lang="en-US" err="1"/>
              <a:t>costoso</a:t>
            </a:r>
            <a:r>
              <a:rPr lang="en-US"/>
              <a:t> a largo </a:t>
            </a:r>
            <a:r>
              <a:rPr lang="en-US" err="1"/>
              <a:t>plazo</a:t>
            </a:r>
            <a:r>
              <a:rPr lang="en-US"/>
              <a:t>, </a:t>
            </a:r>
            <a:r>
              <a:rPr lang="en-US" err="1"/>
              <a:t>debido</a:t>
            </a:r>
            <a:r>
              <a:rPr lang="en-US"/>
              <a:t> a </a:t>
            </a:r>
            <a:r>
              <a:rPr lang="en-US" err="1"/>
              <a:t>paradas</a:t>
            </a:r>
            <a:r>
              <a:rPr lang="en-US"/>
              <a:t> </a:t>
            </a:r>
            <a:r>
              <a:rPr lang="en-US" err="1"/>
              <a:t>imprevistas</a:t>
            </a:r>
            <a:r>
              <a:rPr lang="en-US"/>
              <a:t> y </a:t>
            </a:r>
            <a:r>
              <a:rPr lang="en-US" err="1"/>
              <a:t>daños</a:t>
            </a:r>
            <a:r>
              <a:rPr lang="en-US"/>
              <a:t> </a:t>
            </a:r>
            <a:r>
              <a:rPr lang="en-US" err="1"/>
              <a:t>colaterales</a:t>
            </a:r>
            <a:r>
              <a:rPr lang="en-US"/>
              <a:t>.</a:t>
            </a:r>
          </a:p>
          <a:p>
            <a:pPr marL="0" lvl="1"/>
            <a:endParaRPr lang="en-US"/>
          </a:p>
          <a:p>
            <a:pPr marL="0" lvl="1"/>
            <a:endParaRPr lang="en-US"/>
          </a:p>
          <a:p>
            <a:pPr marL="0" lvl="1"/>
            <a:endParaRPr lang="en-US"/>
          </a:p>
          <a:p>
            <a:pPr marL="0" lvl="1"/>
            <a:endParaRPr lang="en-US"/>
          </a:p>
          <a:p>
            <a:pPr marL="285750" lvl="1" indent="-285750">
              <a:buFont typeface="Calibri"/>
              <a:buChar char="-"/>
            </a:pPr>
            <a:r>
              <a:rPr lang="en-US" err="1"/>
              <a:t>Programado</a:t>
            </a:r>
            <a:r>
              <a:rPr lang="en-US"/>
              <a:t>, con base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tiempo</a:t>
            </a:r>
            <a:r>
              <a:rPr lang="en-US"/>
              <a:t> o </a:t>
            </a:r>
            <a:r>
              <a:rPr lang="en-US" err="1"/>
              <a:t>uso</a:t>
            </a:r>
            <a:r>
              <a:rPr lang="en-US"/>
              <a:t>.</a:t>
            </a:r>
          </a:p>
          <a:p>
            <a:pPr marL="285750" lvl="1" indent="-285750">
              <a:buFont typeface="Calibri"/>
              <a:buChar char="-"/>
            </a:pPr>
            <a:r>
              <a:rPr lang="en-US" err="1"/>
              <a:t>Evitar</a:t>
            </a:r>
            <a:r>
              <a:rPr lang="en-US"/>
              <a:t> </a:t>
            </a:r>
            <a:r>
              <a:rPr lang="en-US" err="1"/>
              <a:t>fallos</a:t>
            </a:r>
            <a:r>
              <a:rPr lang="en-US"/>
              <a:t> </a:t>
            </a:r>
            <a:r>
              <a:rPr lang="en-US" err="1"/>
              <a:t>realizando</a:t>
            </a:r>
            <a:r>
              <a:rPr lang="en-US"/>
              <a:t> </a:t>
            </a:r>
            <a:r>
              <a:rPr lang="en-US" err="1"/>
              <a:t>revisiones</a:t>
            </a:r>
            <a:r>
              <a:rPr lang="en-US"/>
              <a:t> o </a:t>
            </a:r>
            <a:r>
              <a:rPr lang="en-US" err="1"/>
              <a:t>sustituciones</a:t>
            </a:r>
            <a:r>
              <a:rPr lang="en-US"/>
              <a:t> antes de que algo se </a:t>
            </a:r>
            <a:r>
              <a:rPr lang="en-US" err="1"/>
              <a:t>dañe</a:t>
            </a:r>
            <a:r>
              <a:rPr lang="en-US"/>
              <a:t>.</a:t>
            </a:r>
          </a:p>
          <a:p>
            <a:pPr marL="228600" lvl="1" indent="-228600">
              <a:buFont typeface="Calibri"/>
              <a:buChar char="-"/>
            </a:pPr>
            <a:endParaRPr lang="en-US"/>
          </a:p>
          <a:p>
            <a:pPr marL="228600" lvl="1" indent="-228600">
              <a:buFont typeface="Calibri"/>
              <a:buChar char="-"/>
            </a:pPr>
            <a:endParaRPr lang="en-US"/>
          </a:p>
          <a:p>
            <a:pPr marL="228600" lvl="1" indent="-228600">
              <a:buFont typeface="Calibri"/>
              <a:buChar char="-"/>
            </a:pPr>
            <a:endParaRPr lang="en-US"/>
          </a:p>
          <a:p>
            <a:pPr marL="285750" lvl="1" indent="-285750">
              <a:buFont typeface="Calibri"/>
              <a:buChar char="-"/>
            </a:pPr>
            <a:r>
              <a:rPr lang="en-US"/>
              <a:t>Datos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tiempo</a:t>
            </a:r>
            <a:r>
              <a:rPr lang="en-US"/>
              <a:t> real y </a:t>
            </a:r>
            <a:r>
              <a:rPr lang="en-US" err="1"/>
              <a:t>modelos</a:t>
            </a:r>
            <a:r>
              <a:rPr lang="en-US"/>
              <a:t> </a:t>
            </a:r>
            <a:r>
              <a:rPr lang="en-US" err="1"/>
              <a:t>predictivos</a:t>
            </a:r>
            <a:r>
              <a:rPr lang="en-US"/>
              <a:t> para </a:t>
            </a:r>
            <a:r>
              <a:rPr lang="en-US" err="1"/>
              <a:t>anticipar</a:t>
            </a:r>
            <a:r>
              <a:rPr lang="en-US"/>
              <a:t> </a:t>
            </a:r>
            <a:r>
              <a:rPr lang="en-US" err="1"/>
              <a:t>fallos</a:t>
            </a:r>
            <a:r>
              <a:rPr lang="en-US"/>
              <a:t>.</a:t>
            </a:r>
          </a:p>
          <a:p>
            <a:pPr marL="285750" lvl="1" indent="-285750">
              <a:buFont typeface="Calibri"/>
              <a:buChar char="-"/>
            </a:pPr>
            <a:r>
              <a:rPr lang="en-US"/>
              <a:t>Sensores y Machine Learning para </a:t>
            </a:r>
            <a:r>
              <a:rPr lang="en-US" err="1"/>
              <a:t>analizar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estado</a:t>
            </a:r>
            <a:r>
              <a:rPr lang="en-US"/>
              <a:t> real del </a:t>
            </a:r>
            <a:r>
              <a:rPr lang="en-US" err="1"/>
              <a:t>equipo</a:t>
            </a:r>
            <a:r>
              <a:rPr lang="en-US"/>
              <a:t>.</a:t>
            </a:r>
          </a:p>
          <a:p>
            <a:pPr marL="285750" lvl="1" indent="-285750">
              <a:buFont typeface="Calibri"/>
              <a:buChar char="-"/>
            </a:pPr>
            <a:r>
              <a:rPr lang="en-US"/>
              <a:t>Solo se </a:t>
            </a:r>
            <a:r>
              <a:rPr lang="en-US" err="1"/>
              <a:t>interviene</a:t>
            </a:r>
            <a:r>
              <a:rPr lang="en-US"/>
              <a:t> </a:t>
            </a:r>
            <a:r>
              <a:rPr lang="en-US" err="1"/>
              <a:t>cuando</a:t>
            </a:r>
            <a:r>
              <a:rPr lang="en-US"/>
              <a:t> hay </a:t>
            </a:r>
            <a:r>
              <a:rPr lang="en-US" err="1"/>
              <a:t>señales</a:t>
            </a:r>
            <a:r>
              <a:rPr lang="en-US"/>
              <a:t> </a:t>
            </a:r>
            <a:r>
              <a:rPr lang="en-US" err="1"/>
              <a:t>reales</a:t>
            </a:r>
            <a:r>
              <a:rPr lang="en-US"/>
              <a:t> de </a:t>
            </a:r>
            <a:r>
              <a:rPr lang="en-US" err="1"/>
              <a:t>fallo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98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7449B-7D06-A900-27AE-09BBDDEC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28197C-5948-AB97-7C7A-B6DAF777DE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5495365" cy="82186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1- introducción     </a:t>
            </a:r>
            <a:r>
              <a:rPr lang="es-ES" b="1" dirty="0">
                <a:solidFill>
                  <a:srgbClr val="001D2E"/>
                </a:solidFill>
                <a:latin typeface="Walbaum Display Light"/>
              </a:rPr>
              <a:t>        </a:t>
            </a:r>
            <a:endParaRPr lang="es-ES" sz="1100" b="1" i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55CB78A-F8B1-8C25-7088-1790047DFF92}"/>
              </a:ext>
            </a:extLst>
          </p:cNvPr>
          <p:cNvSpPr txBox="1">
            <a:spLocks/>
          </p:cNvSpPr>
          <p:nvPr/>
        </p:nvSpPr>
        <p:spPr>
          <a:xfrm>
            <a:off x="8218392" y="360641"/>
            <a:ext cx="3411074" cy="62016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/>
              <a:t>Mantenimiento Predictivo: </a:t>
            </a:r>
            <a:r>
              <a:rPr lang="es-ES" sz="1600" b="1" err="1"/>
              <a:t>mACHINE</a:t>
            </a:r>
            <a:r>
              <a:rPr lang="es-ES" sz="1600" b="1"/>
              <a:t> LEARNING</a:t>
            </a:r>
            <a:endParaRPr lang="es-ES" sz="16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28522E-7214-0C38-5947-38CE66BE8455}"/>
              </a:ext>
            </a:extLst>
          </p:cNvPr>
          <p:cNvSpPr txBox="1"/>
          <p:nvPr/>
        </p:nvSpPr>
        <p:spPr>
          <a:xfrm>
            <a:off x="1140620" y="1450181"/>
            <a:ext cx="1050607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VENTAJAS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📈 </a:t>
            </a:r>
            <a:r>
              <a:rPr lang="en-US" b="1" dirty="0">
                <a:ea typeface="+mn-lt"/>
                <a:cs typeface="+mn-lt"/>
              </a:rPr>
              <a:t>Mayor </a:t>
            </a:r>
            <a:r>
              <a:rPr lang="en-US" b="1" dirty="0" err="1">
                <a:ea typeface="+mn-lt"/>
                <a:cs typeface="+mn-lt"/>
              </a:rPr>
              <a:t>disponibilidad</a:t>
            </a:r>
            <a:r>
              <a:rPr lang="en-US" b="1" dirty="0">
                <a:ea typeface="+mn-lt"/>
                <a:cs typeface="+mn-lt"/>
              </a:rPr>
              <a:t> y </a:t>
            </a:r>
            <a:r>
              <a:rPr lang="en-US" b="1" dirty="0" err="1">
                <a:ea typeface="+mn-lt"/>
                <a:cs typeface="+mn-lt"/>
              </a:rPr>
              <a:t>menor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tiempo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inactividad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dirty="0" err="1">
                <a:ea typeface="+mn-lt"/>
                <a:cs typeface="+mn-lt"/>
              </a:rPr>
              <a:t>anticiparse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fallos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💶 </a:t>
            </a:r>
            <a:r>
              <a:rPr lang="en-US" b="1" dirty="0" err="1">
                <a:ea typeface="+mn-lt"/>
                <a:cs typeface="+mn-lt"/>
              </a:rPr>
              <a:t>Reducción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costes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mantenimiento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optimización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inventario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⚙️ </a:t>
            </a:r>
            <a:r>
              <a:rPr lang="en-US" b="1" dirty="0" err="1">
                <a:ea typeface="+mn-lt"/>
                <a:cs typeface="+mn-lt"/>
              </a:rPr>
              <a:t>Extensión</a:t>
            </a:r>
            <a:r>
              <a:rPr lang="en-US" b="1" dirty="0">
                <a:ea typeface="+mn-lt"/>
                <a:cs typeface="+mn-lt"/>
              </a:rPr>
              <a:t> de la </a:t>
            </a:r>
            <a:r>
              <a:rPr lang="en-US" b="1" dirty="0" err="1">
                <a:ea typeface="+mn-lt"/>
                <a:cs typeface="+mn-lt"/>
              </a:rPr>
              <a:t>vida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útil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los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componentes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🛡️ </a:t>
            </a:r>
            <a:r>
              <a:rPr lang="en-US" b="1" dirty="0" err="1">
                <a:ea typeface="+mn-lt"/>
                <a:cs typeface="+mn-lt"/>
              </a:rPr>
              <a:t>Mejora</a:t>
            </a:r>
            <a:r>
              <a:rPr lang="en-US" b="1" dirty="0">
                <a:ea typeface="+mn-lt"/>
                <a:cs typeface="+mn-lt"/>
              </a:rPr>
              <a:t> de la </a:t>
            </a:r>
            <a:r>
              <a:rPr lang="en-US" b="1" dirty="0" err="1">
                <a:ea typeface="+mn-lt"/>
                <a:cs typeface="+mn-lt"/>
              </a:rPr>
              <a:t>seguridad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operacional</a:t>
            </a:r>
            <a:r>
              <a:rPr lang="en-US" dirty="0">
                <a:ea typeface="+mn-lt"/>
                <a:cs typeface="+mn-lt"/>
              </a:rPr>
              <a:t> al </a:t>
            </a:r>
            <a:r>
              <a:rPr lang="en-US" dirty="0" err="1">
                <a:ea typeface="+mn-lt"/>
                <a:cs typeface="+mn-lt"/>
              </a:rPr>
              <a:t>detectar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condiciones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peligrosas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precozmente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0"/>
            <a:endParaRPr lang="en-US" dirty="0"/>
          </a:p>
          <a:p>
            <a:pPr marL="0" lvl="1"/>
            <a:endParaRPr lang="en-US"/>
          </a:p>
          <a:p>
            <a:pPr marL="0" lvl="1"/>
            <a:endParaRPr lang="en-US"/>
          </a:p>
          <a:p>
            <a:pPr marL="0"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E6B3E-48AC-5D1C-C809-3F74BDEA8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E8520BD-7AC6-F5AA-9E98-1A5F0338A2EE}"/>
              </a:ext>
            </a:extLst>
          </p:cNvPr>
          <p:cNvSpPr txBox="1">
            <a:spLocks/>
          </p:cNvSpPr>
          <p:nvPr/>
        </p:nvSpPr>
        <p:spPr>
          <a:xfrm>
            <a:off x="790576" y="365125"/>
            <a:ext cx="6959832" cy="1321931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/>
              <a:t>2-</a:t>
            </a:r>
            <a:r>
              <a:rPr lang="es-ES" sz="4400" b="1"/>
              <a:t> </a:t>
            </a:r>
            <a:r>
              <a:rPr lang="es-ES" b="1"/>
              <a:t>¿EN QUE CONSISTE EL </a:t>
            </a:r>
            <a:r>
              <a:rPr lang="es-ES" b="1" dirty="0"/>
              <a:t>PROCESO? </a:t>
            </a:r>
            <a:r>
              <a:rPr lang="es-ES" sz="4400" b="1" dirty="0"/>
              <a:t>    </a:t>
            </a:r>
            <a:r>
              <a:rPr lang="es-ES" sz="4400" b="1" dirty="0">
                <a:solidFill>
                  <a:srgbClr val="001D2E"/>
                </a:solidFill>
                <a:latin typeface="Walbaum Display Light"/>
              </a:rPr>
              <a:t>      </a:t>
            </a:r>
            <a:r>
              <a:rPr lang="es-ES" b="1" dirty="0">
                <a:solidFill>
                  <a:srgbClr val="001D2E"/>
                </a:solidFill>
                <a:latin typeface="Walbaum Display Light"/>
              </a:rPr>
              <a:t>  </a:t>
            </a:r>
            <a:endParaRPr lang="es-ES" sz="1100" b="1" i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CA21583-E3D5-5A42-41F9-E7A2AA2D18BE}"/>
              </a:ext>
            </a:extLst>
          </p:cNvPr>
          <p:cNvSpPr txBox="1">
            <a:spLocks/>
          </p:cNvSpPr>
          <p:nvPr/>
        </p:nvSpPr>
        <p:spPr>
          <a:xfrm>
            <a:off x="8218392" y="360641"/>
            <a:ext cx="3411074" cy="62016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/>
              <a:t>Mantenimiento Predictivo: </a:t>
            </a:r>
            <a:r>
              <a:rPr lang="es-ES" sz="1600" b="1" err="1"/>
              <a:t>mACHINE</a:t>
            </a:r>
            <a:r>
              <a:rPr lang="es-ES" sz="1600" b="1"/>
              <a:t> LEARNING</a:t>
            </a:r>
            <a:endParaRPr lang="es-ES" sz="16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55A5709-F9AE-0504-9E77-142125CA35EA}"/>
              </a:ext>
            </a:extLst>
          </p:cNvPr>
          <p:cNvSpPr txBox="1"/>
          <p:nvPr/>
        </p:nvSpPr>
        <p:spPr>
          <a:xfrm>
            <a:off x="792299" y="1848384"/>
            <a:ext cx="1060531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Desarrollar un modelo predictivo mediante técnicas </a:t>
            </a:r>
            <a:r>
              <a:rPr lang="es-ES" b="1" dirty="0">
                <a:ea typeface="+mn-lt"/>
                <a:cs typeface="+mn-lt"/>
              </a:rPr>
              <a:t>Machine </a:t>
            </a:r>
            <a:r>
              <a:rPr lang="es-ES" b="1" dirty="0" err="1">
                <a:ea typeface="+mn-lt"/>
                <a:cs typeface="+mn-lt"/>
              </a:rPr>
              <a:t>Learning</a:t>
            </a:r>
            <a:r>
              <a:rPr lang="es-ES" dirty="0">
                <a:ea typeface="+mn-lt"/>
                <a:cs typeface="+mn-lt"/>
              </a:rPr>
              <a:t> de aprendizaje automático que permita anticipar </a:t>
            </a:r>
            <a:r>
              <a:rPr lang="es-ES" b="1" dirty="0">
                <a:ea typeface="+mn-lt"/>
                <a:cs typeface="+mn-lt"/>
              </a:rPr>
              <a:t>posibles fallos en la </a:t>
            </a:r>
            <a:r>
              <a:rPr lang="es-ES" b="1" dirty="0" err="1">
                <a:ea typeface="+mn-lt"/>
                <a:cs typeface="+mn-lt"/>
              </a:rPr>
              <a:t>maquina</a:t>
            </a:r>
            <a:r>
              <a:rPr lang="es-ES" dirty="0">
                <a:ea typeface="+mn-lt"/>
                <a:cs typeface="+mn-lt"/>
              </a:rPr>
              <a:t>, con el fin de implementar soluciones proactivas a través de un sistema de </a:t>
            </a:r>
            <a:r>
              <a:rPr lang="es-ES" b="1" dirty="0">
                <a:ea typeface="+mn-lt"/>
                <a:cs typeface="+mn-lt"/>
              </a:rPr>
              <a:t>mantenimiento predictivo</a:t>
            </a:r>
            <a:r>
              <a:rPr lang="es-ES" dirty="0">
                <a:ea typeface="+mn-lt"/>
                <a:cs typeface="+mn-lt"/>
              </a:rPr>
              <a:t>. Este sistema facilitará la sustitución o reparación oportuna de componentes antes de que se produzca una avería.</a:t>
            </a:r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429F4CA-B64F-DB23-C115-0C6A8756B2BF}"/>
              </a:ext>
            </a:extLst>
          </p:cNvPr>
          <p:cNvSpPr/>
          <p:nvPr/>
        </p:nvSpPr>
        <p:spPr>
          <a:xfrm>
            <a:off x="516867" y="3985561"/>
            <a:ext cx="2216552" cy="1438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DATOS REALES HISTORICOS QUE INCLUYEN FALLOS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E32DD544-F9ED-C8BD-2364-CEAC32215573}"/>
              </a:ext>
            </a:extLst>
          </p:cNvPr>
          <p:cNvSpPr/>
          <p:nvPr/>
        </p:nvSpPr>
        <p:spPr>
          <a:xfrm>
            <a:off x="3207679" y="3818873"/>
            <a:ext cx="1811740" cy="1771921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ENTRENAR MODELOS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CD31B32-4437-DF78-04F0-9955CE0F62AB}"/>
              </a:ext>
            </a:extLst>
          </p:cNvPr>
          <p:cNvSpPr/>
          <p:nvPr/>
        </p:nvSpPr>
        <p:spPr>
          <a:xfrm>
            <a:off x="5541304" y="3866499"/>
            <a:ext cx="1776021" cy="172429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SELECC. DEL MODELO 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61EF632-6B49-6ECA-624B-2229D26D9531}"/>
              </a:ext>
            </a:extLst>
          </p:cNvPr>
          <p:cNvSpPr/>
          <p:nvPr/>
        </p:nvSpPr>
        <p:spPr>
          <a:xfrm>
            <a:off x="7743960" y="3985561"/>
            <a:ext cx="1776021" cy="14385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 DATOS A TIEMPO REAL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14D2FF2-BB05-9E93-6F6F-A99B3FF31117}"/>
              </a:ext>
            </a:extLst>
          </p:cNvPr>
          <p:cNvSpPr/>
          <p:nvPr/>
        </p:nvSpPr>
        <p:spPr>
          <a:xfrm>
            <a:off x="10029960" y="3187842"/>
            <a:ext cx="1776021" cy="170048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dirty="0">
                <a:solidFill>
                  <a:srgbClr val="000000"/>
                </a:solidFill>
              </a:rPr>
              <a:t>PRONOSTICO </a:t>
            </a:r>
            <a:endParaRPr lang="es-ES"/>
          </a:p>
          <a:p>
            <a:pPr algn="ctr"/>
            <a:r>
              <a:rPr lang="es-ES" sz="1400" b="1" dirty="0">
                <a:solidFill>
                  <a:srgbClr val="000000"/>
                </a:solidFill>
              </a:rPr>
              <a:t> AVISOS/ ALARMAS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9198B6-4278-0491-8CFD-00E06495945D}"/>
              </a:ext>
            </a:extLst>
          </p:cNvPr>
          <p:cNvSpPr/>
          <p:nvPr/>
        </p:nvSpPr>
        <p:spPr>
          <a:xfrm>
            <a:off x="10029960" y="4497531"/>
            <a:ext cx="1776019" cy="172429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400" b="1" dirty="0">
                <a:solidFill>
                  <a:srgbClr val="000000"/>
                </a:solidFill>
              </a:rPr>
              <a:t>MANTENIMIENTO PREVENTIVO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90F3F578-2E19-BEFA-637C-AA7E6E28AC36}"/>
              </a:ext>
            </a:extLst>
          </p:cNvPr>
          <p:cNvSpPr/>
          <p:nvPr/>
        </p:nvSpPr>
        <p:spPr>
          <a:xfrm>
            <a:off x="2746742" y="4500112"/>
            <a:ext cx="470395" cy="3683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FD84E7D8-765A-2FC2-CD92-760EC86EF02D}"/>
              </a:ext>
            </a:extLst>
          </p:cNvPr>
          <p:cNvSpPr/>
          <p:nvPr/>
        </p:nvSpPr>
        <p:spPr>
          <a:xfrm>
            <a:off x="5032742" y="4523924"/>
            <a:ext cx="518021" cy="3564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2798E47B-17BC-D94D-F754-2F37E8261E3C}"/>
              </a:ext>
            </a:extLst>
          </p:cNvPr>
          <p:cNvSpPr/>
          <p:nvPr/>
        </p:nvSpPr>
        <p:spPr>
          <a:xfrm>
            <a:off x="7306836" y="4512018"/>
            <a:ext cx="446584" cy="380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097FFED1-4B9E-D22F-4D83-6B601D69F159}"/>
              </a:ext>
            </a:extLst>
          </p:cNvPr>
          <p:cNvSpPr/>
          <p:nvPr/>
        </p:nvSpPr>
        <p:spPr>
          <a:xfrm>
            <a:off x="9534548" y="4516654"/>
            <a:ext cx="708521" cy="344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EB25DFEE-1F44-B320-8239-DB61DCBE5B52}"/>
              </a:ext>
            </a:extLst>
          </p:cNvPr>
          <p:cNvSpPr/>
          <p:nvPr/>
        </p:nvSpPr>
        <p:spPr>
          <a:xfrm rot="-5400000">
            <a:off x="1312039" y="5613345"/>
            <a:ext cx="720427" cy="344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1B48BD4-4CD6-0F3A-7155-8EBBB39FFCD3}"/>
              </a:ext>
            </a:extLst>
          </p:cNvPr>
          <p:cNvSpPr/>
          <p:nvPr/>
        </p:nvSpPr>
        <p:spPr>
          <a:xfrm>
            <a:off x="1643288" y="5986767"/>
            <a:ext cx="6989668" cy="19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14099DA7-3CB0-0395-26CB-38BDD6DC8C27}"/>
              </a:ext>
            </a:extLst>
          </p:cNvPr>
          <p:cNvSpPr/>
          <p:nvPr/>
        </p:nvSpPr>
        <p:spPr>
          <a:xfrm rot="5400000">
            <a:off x="8304833" y="5730782"/>
            <a:ext cx="726982" cy="170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833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39FC-587D-0483-79C6-ADA8420E0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86E4294-F405-B6EB-1BB8-74732B689237}"/>
              </a:ext>
            </a:extLst>
          </p:cNvPr>
          <p:cNvSpPr txBox="1">
            <a:spLocks/>
          </p:cNvSpPr>
          <p:nvPr/>
        </p:nvSpPr>
        <p:spPr>
          <a:xfrm>
            <a:off x="885824" y="365125"/>
            <a:ext cx="6912209" cy="82186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3- VENTAJAS DE </a:t>
            </a:r>
            <a:r>
              <a:rPr lang="es-ES" b="1" dirty="0">
                <a:solidFill>
                  <a:srgbClr val="001D2E"/>
                </a:solidFill>
                <a:latin typeface="Walbaum Display Light"/>
              </a:rPr>
              <a:t>USAR ml          </a:t>
            </a:r>
            <a:endParaRPr lang="es-ES" sz="1100" b="1" i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4FAC243-9619-F870-FD65-08C0AC7A8948}"/>
              </a:ext>
            </a:extLst>
          </p:cNvPr>
          <p:cNvSpPr txBox="1">
            <a:spLocks/>
          </p:cNvSpPr>
          <p:nvPr/>
        </p:nvSpPr>
        <p:spPr>
          <a:xfrm>
            <a:off x="8218392" y="360641"/>
            <a:ext cx="3411074" cy="62016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/>
              <a:t>Mantenimiento Predictivo: </a:t>
            </a:r>
            <a:r>
              <a:rPr lang="es-ES" sz="1600" b="1" dirty="0" err="1"/>
              <a:t>mACHINE</a:t>
            </a:r>
            <a:r>
              <a:rPr lang="es-ES" sz="1600" b="1" dirty="0"/>
              <a:t> LEARNING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BAF051-3423-870E-9B8B-E5AAC183B83E}"/>
              </a:ext>
            </a:extLst>
          </p:cNvPr>
          <p:cNvSpPr txBox="1"/>
          <p:nvPr/>
        </p:nvSpPr>
        <p:spPr>
          <a:xfrm>
            <a:off x="1042330" y="1360227"/>
            <a:ext cx="106053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.</a:t>
            </a:r>
            <a:endParaRPr lang="es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6D55A57-8F3A-65CD-03A3-61F449950149}"/>
              </a:ext>
            </a:extLst>
          </p:cNvPr>
          <p:cNvSpPr/>
          <p:nvPr/>
        </p:nvSpPr>
        <p:spPr>
          <a:xfrm>
            <a:off x="909774" y="2068655"/>
            <a:ext cx="2264176" cy="1283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MENOR TIEMPO DE INACTIVIDAD</a:t>
            </a:r>
            <a:endParaRPr lang="es-ES" sz="16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0FC411B-74FE-D8D9-46AF-F9D94BE79959}"/>
              </a:ext>
            </a:extLst>
          </p:cNvPr>
          <p:cNvSpPr/>
          <p:nvPr/>
        </p:nvSpPr>
        <p:spPr>
          <a:xfrm>
            <a:off x="3517242" y="2068655"/>
            <a:ext cx="2264176" cy="1283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OPTIMIZ. DE RECURSOS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82459DF-A14D-C02A-B1BA-AB115DDB7AF5}"/>
              </a:ext>
            </a:extLst>
          </p:cNvPr>
          <p:cNvSpPr/>
          <p:nvPr/>
        </p:nvSpPr>
        <p:spPr>
          <a:xfrm>
            <a:off x="6148523" y="2068655"/>
            <a:ext cx="2264176" cy="1283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EXTENSIÓN DE LA VIDA UTIL 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1D4A71D-B6A0-B338-7388-7B3352E4A818}"/>
              </a:ext>
            </a:extLst>
          </p:cNvPr>
          <p:cNvSpPr/>
          <p:nvPr/>
        </p:nvSpPr>
        <p:spPr>
          <a:xfrm>
            <a:off x="8875054" y="2068655"/>
            <a:ext cx="2311800" cy="1283766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MEJOR PLANIF. OPERATIVA 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6D75B93-1903-9383-8298-324ED3772B44}"/>
              </a:ext>
            </a:extLst>
          </p:cNvPr>
          <p:cNvSpPr/>
          <p:nvPr/>
        </p:nvSpPr>
        <p:spPr>
          <a:xfrm>
            <a:off x="909773" y="3795061"/>
            <a:ext cx="2264176" cy="1331391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DECISIONES BASADA EN DATOS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3059D5B-5A12-EEAC-0565-EA17A745C2C6}"/>
              </a:ext>
            </a:extLst>
          </p:cNvPr>
          <p:cNvSpPr/>
          <p:nvPr/>
        </p:nvSpPr>
        <p:spPr>
          <a:xfrm>
            <a:off x="3517242" y="3783155"/>
            <a:ext cx="2264176" cy="134329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MEJORA EN LA CALIDAD DEL SERVICIO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8794F9D-31FA-E87A-515B-7234F7A9005F}"/>
              </a:ext>
            </a:extLst>
          </p:cNvPr>
          <p:cNvSpPr/>
          <p:nvPr/>
        </p:nvSpPr>
        <p:spPr>
          <a:xfrm>
            <a:off x="6267585" y="3771248"/>
            <a:ext cx="2264176" cy="1355204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REDUCCIÓN DE RIEGOS LABORALES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EB4C7C5-CDF4-6706-965C-AB5831D549C5}"/>
              </a:ext>
            </a:extLst>
          </p:cNvPr>
          <p:cNvSpPr/>
          <p:nvPr/>
        </p:nvSpPr>
        <p:spPr>
          <a:xfrm>
            <a:off x="8922679" y="3771248"/>
            <a:ext cx="2216552" cy="1355203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 dirty="0">
                <a:solidFill>
                  <a:srgbClr val="000000"/>
                </a:solidFill>
              </a:rPr>
              <a:t>CUMPLIMIENTO NORMATIVO</a:t>
            </a:r>
          </a:p>
        </p:txBody>
      </p:sp>
    </p:spTree>
    <p:extLst>
      <p:ext uri="{BB962C8B-B14F-4D97-AF65-F5344CB8AC3E}">
        <p14:creationId xmlns:p14="http://schemas.microsoft.com/office/powerpoint/2010/main" val="133331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BEB3-9E88-6206-F7CC-5E779BB45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que contiene luz&#10;&#10;El contenido generado por IA puede ser incorrecto.">
            <a:extLst>
              <a:ext uri="{FF2B5EF4-FFF2-40B4-BE49-F238E27FC236}">
                <a16:creationId xmlns:a16="http://schemas.microsoft.com/office/drawing/2014/main" id="{2CF1B590-253E-5D81-5B9E-2B5ED818E2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5615" r="35615"/>
          <a:stretch/>
        </p:blipFill>
        <p:spPr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EDC67DD-2B98-6982-3C39-ECB37247874E}"/>
              </a:ext>
            </a:extLst>
          </p:cNvPr>
          <p:cNvSpPr txBox="1">
            <a:spLocks/>
          </p:cNvSpPr>
          <p:nvPr/>
        </p:nvSpPr>
        <p:spPr>
          <a:xfrm>
            <a:off x="862012" y="674688"/>
            <a:ext cx="8031396" cy="821869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solidFill>
                  <a:schemeClr val="tx1"/>
                </a:solidFill>
              </a:rPr>
              <a:t>4-DATOS A TIEMPO REAL</a:t>
            </a:r>
            <a:r>
              <a:rPr lang="es-ES" b="1" dirty="0">
                <a:solidFill>
                  <a:schemeClr val="bg1"/>
                </a:solidFill>
              </a:rPr>
              <a:t>   </a:t>
            </a:r>
            <a:r>
              <a:rPr lang="es-ES" b="1" dirty="0"/>
              <a:t> </a:t>
            </a:r>
            <a:r>
              <a:rPr lang="es-ES" b="1" dirty="0">
                <a:solidFill>
                  <a:srgbClr val="001D2E"/>
                </a:solidFill>
                <a:latin typeface="Walbaum Display Light"/>
              </a:rPr>
              <a:t>    </a:t>
            </a:r>
            <a:endParaRPr lang="es-ES" sz="1100" b="1" i="0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10211233-7C23-D3B9-84EF-0327DC182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68" y="2169254"/>
            <a:ext cx="8727282" cy="446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549B1-2053-76A3-ED10-271385194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 descr="Imagen que contiene luz&#10;&#10;El contenido generado por IA puede ser incorrecto.">
            <a:extLst>
              <a:ext uri="{FF2B5EF4-FFF2-40B4-BE49-F238E27FC236}">
                <a16:creationId xmlns:a16="http://schemas.microsoft.com/office/drawing/2014/main" id="{C3A717D0-8644-005B-D4FA-478DE310D8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9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 l="42" t="368" r="-76" b="17697"/>
          <a:stretch>
            <a:fillRect/>
          </a:stretch>
        </p:blipFill>
        <p:spPr>
          <a:xfrm>
            <a:off x="-15455" y="1086"/>
            <a:ext cx="12211441" cy="748823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6508C1F-A9A1-972E-B99F-41A047D78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400614" cy="905212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>
                <a:solidFill>
                  <a:srgbClr val="FFFFFF"/>
                </a:solidFill>
              </a:rPr>
              <a:t>5- evaluación de </a:t>
            </a:r>
            <a:r>
              <a:rPr lang="es-ES" sz="3200" b="1" dirty="0">
                <a:solidFill>
                  <a:srgbClr val="FFFFFF"/>
                </a:solidFill>
                <a:latin typeface="Walbaum Display Light"/>
              </a:rPr>
              <a:t>los modelos:</a:t>
            </a:r>
            <a:endParaRPr lang="es-ES" sz="1100" b="1" i="0" dirty="0">
              <a:solidFill>
                <a:srgbClr val="FFFFFF"/>
              </a:solidFill>
              <a:latin typeface="Consolas"/>
            </a:endParaRPr>
          </a:p>
          <a:p>
            <a:r>
              <a:rPr lang="es-ES" sz="3200" b="1" dirty="0">
                <a:solidFill>
                  <a:srgbClr val="FFFFFF"/>
                </a:solidFill>
                <a:latin typeface="Walbaum Display Light"/>
              </a:rPr>
              <a:t> EJEMPLO</a:t>
            </a:r>
            <a:r>
              <a:rPr lang="es-ES" b="1" dirty="0">
                <a:solidFill>
                  <a:srgbClr val="FFFFFF"/>
                </a:solidFill>
                <a:latin typeface="Walbaum Display Light"/>
              </a:rPr>
              <a:t>       </a:t>
            </a:r>
            <a:endParaRPr lang="es-ES" sz="1100" b="1" i="0">
              <a:solidFill>
                <a:srgbClr val="FFFFFF"/>
              </a:solidFill>
              <a:latin typeface="Consola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7A67D52-8D2C-5C83-7FA8-E2C96CC7B436}"/>
              </a:ext>
            </a:extLst>
          </p:cNvPr>
          <p:cNvSpPr txBox="1">
            <a:spLocks/>
          </p:cNvSpPr>
          <p:nvPr/>
        </p:nvSpPr>
        <p:spPr>
          <a:xfrm>
            <a:off x="8218392" y="360641"/>
            <a:ext cx="3411074" cy="620164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36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b="1" dirty="0">
                <a:solidFill>
                  <a:schemeClr val="bg1"/>
                </a:solidFill>
              </a:rPr>
              <a:t>Mantenimiento Predictivo: </a:t>
            </a:r>
            <a:r>
              <a:rPr lang="es-ES" sz="1600" b="1" dirty="0" err="1">
                <a:solidFill>
                  <a:schemeClr val="bg1"/>
                </a:solidFill>
              </a:rPr>
              <a:t>mACHINE</a:t>
            </a:r>
            <a:r>
              <a:rPr lang="es-ES" sz="1600" b="1" dirty="0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6076BC9-4312-BFDC-7833-1EFFF75C782C}"/>
              </a:ext>
            </a:extLst>
          </p:cNvPr>
          <p:cNvSpPr/>
          <p:nvPr/>
        </p:nvSpPr>
        <p:spPr>
          <a:xfrm>
            <a:off x="840240" y="1682907"/>
            <a:ext cx="8693414" cy="7105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sz="2400" dirty="0">
                <a:latin typeface="Univers Light"/>
                <a:ea typeface="Segoe UI"/>
                <a:cs typeface="Segoe UI"/>
              </a:rPr>
              <a:t>​</a:t>
            </a:r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4739423-923B-0BC3-8978-585C20C47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687" y="2065265"/>
            <a:ext cx="9144000" cy="3361254"/>
          </a:xfrm>
          <a:noFill/>
        </p:spPr>
        <p:txBody>
          <a:bodyPr rtlCol="0" anchor="b"/>
          <a:lstStyle>
            <a:defPPr>
              <a:defRPr lang="es-ES"/>
            </a:defPPr>
          </a:lstStyle>
          <a:p>
            <a:pPr algn="l"/>
            <a:endParaRPr lang="es-ES" sz="2400" dirty="0">
              <a:solidFill>
                <a:schemeClr val="tx1"/>
              </a:solidFill>
              <a:latin typeface="Univers Light"/>
            </a:endParaRPr>
          </a:p>
          <a:p>
            <a:pPr marL="285750" indent="-285750" algn="l">
              <a:buFont typeface="Arial,Sans-Serif"/>
              <a:buChar char="•"/>
            </a:pPr>
            <a:endParaRPr lang="es-ES" sz="2400" dirty="0">
              <a:solidFill>
                <a:schemeClr val="tx1"/>
              </a:solidFill>
              <a:latin typeface="Univers Light"/>
            </a:endParaRPr>
          </a:p>
          <a:p>
            <a:pPr algn="l"/>
            <a:br>
              <a:rPr lang="es-ES" sz="2400" dirty="0">
                <a:solidFill>
                  <a:schemeClr val="tx1"/>
                </a:solidFill>
                <a:latin typeface="Univers Light"/>
              </a:rPr>
            </a:br>
            <a:br>
              <a:rPr lang="es-ES" sz="2400" dirty="0">
                <a:latin typeface="Univers Light"/>
              </a:rPr>
            </a:br>
            <a:br>
              <a:rPr lang="es-ES" sz="2400" dirty="0">
                <a:latin typeface="Univers Light"/>
              </a:rPr>
            </a:br>
            <a:br>
              <a:rPr lang="es-ES" sz="2400" dirty="0">
                <a:latin typeface="Univers Light"/>
              </a:rPr>
            </a:br>
            <a:br>
              <a:rPr lang="es-ES" sz="2400" dirty="0">
                <a:latin typeface="Univers Light"/>
              </a:rPr>
            </a:br>
            <a:endParaRPr lang="es-ES" sz="2400">
              <a:solidFill>
                <a:schemeClr val="tx1"/>
              </a:solidFill>
              <a:latin typeface="Univers Light"/>
            </a:endParaRPr>
          </a:p>
          <a:p>
            <a:pPr marL="285750" indent="-285750" algn="l">
              <a:buFont typeface="Arial,Sans-Serif"/>
              <a:buChar char="•"/>
            </a:pPr>
            <a:endParaRPr lang="es-ES" sz="2400" dirty="0">
              <a:solidFill>
                <a:schemeClr val="tx1"/>
              </a:solidFill>
              <a:latin typeface="Univers Ligh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CCC029-FB5B-7AA0-D0F2-7D3A4C064F22}"/>
              </a:ext>
            </a:extLst>
          </p:cNvPr>
          <p:cNvSpPr txBox="1"/>
          <p:nvPr/>
        </p:nvSpPr>
        <p:spPr>
          <a:xfrm>
            <a:off x="1165561" y="1855224"/>
            <a:ext cx="3375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/>
              <a:t>RANDOM FOREST</a:t>
            </a:r>
          </a:p>
        </p:txBody>
      </p:sp>
      <p:pic>
        <p:nvPicPr>
          <p:cNvPr id="14" name="Imagen 13" descr="Calendario&#10;&#10;El contenido generado por IA puede ser incorrecto.">
            <a:extLst>
              <a:ext uri="{FF2B5EF4-FFF2-40B4-BE49-F238E27FC236}">
                <a16:creationId xmlns:a16="http://schemas.microsoft.com/office/drawing/2014/main" id="{34F4308E-8344-425F-3C1A-803CA4D35C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1" t="28712" r="231" b="-444"/>
          <a:stretch>
            <a:fillRect/>
          </a:stretch>
        </p:blipFill>
        <p:spPr>
          <a:xfrm>
            <a:off x="6750844" y="1259697"/>
            <a:ext cx="5134904" cy="228986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D933192F-EA50-0C88-ABC6-27149339F7FF}"/>
              </a:ext>
            </a:extLst>
          </p:cNvPr>
          <p:cNvSpPr/>
          <p:nvPr/>
        </p:nvSpPr>
        <p:spPr>
          <a:xfrm>
            <a:off x="828334" y="2397282"/>
            <a:ext cx="5919259" cy="1151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s-ES" sz="2400" dirty="0">
                <a:latin typeface="Univers Light"/>
                <a:ea typeface="Segoe UI"/>
                <a:cs typeface="Segoe UI"/>
              </a:rPr>
              <a:t>​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87564E5-7B97-F537-A222-A991DDFFA385}"/>
              </a:ext>
            </a:extLst>
          </p:cNvPr>
          <p:cNvSpPr txBox="1"/>
          <p:nvPr/>
        </p:nvSpPr>
        <p:spPr>
          <a:xfrm>
            <a:off x="826685" y="2402736"/>
            <a:ext cx="6579101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latin typeface="Consolas"/>
              </a:rPr>
              <a:t>Mejor combinación de parámetros: </a:t>
            </a:r>
            <a:endParaRPr lang="es-ES" sz="1100" dirty="0">
              <a:solidFill>
                <a:srgbClr val="CCCCCC"/>
              </a:solidFill>
              <a:latin typeface="Consolas"/>
            </a:endParaRPr>
          </a:p>
          <a:p>
            <a:r>
              <a:rPr lang="es-ES" dirty="0">
                <a:latin typeface="Consolas"/>
              </a:rPr>
              <a:t>{'</a:t>
            </a:r>
            <a:r>
              <a:rPr lang="es-ES" dirty="0" err="1">
                <a:latin typeface="Consolas"/>
              </a:rPr>
              <a:t>bootstrap</a:t>
            </a:r>
            <a:r>
              <a:rPr lang="es-ES" dirty="0">
                <a:latin typeface="Consolas"/>
              </a:rPr>
              <a:t>': True, '</a:t>
            </a:r>
            <a:r>
              <a:rPr lang="es-ES" dirty="0" err="1">
                <a:latin typeface="Consolas"/>
              </a:rPr>
              <a:t>max_depth</a:t>
            </a:r>
            <a:r>
              <a:rPr lang="es-ES" dirty="0">
                <a:latin typeface="Consolas"/>
              </a:rPr>
              <a:t>': 10, '</a:t>
            </a:r>
            <a:r>
              <a:rPr lang="es-ES" dirty="0" err="1">
                <a:latin typeface="Consolas"/>
              </a:rPr>
              <a:t>min_samples_leaf</a:t>
            </a:r>
            <a:r>
              <a:rPr lang="es-ES" dirty="0">
                <a:latin typeface="Consolas"/>
              </a:rPr>
              <a:t>': 2, '</a:t>
            </a:r>
            <a:r>
              <a:rPr lang="es-ES" dirty="0" err="1">
                <a:latin typeface="Consolas"/>
              </a:rPr>
              <a:t>min_samples_split</a:t>
            </a:r>
            <a:r>
              <a:rPr lang="es-ES" dirty="0">
                <a:latin typeface="Consolas"/>
              </a:rPr>
              <a:t>': 2, '</a:t>
            </a:r>
            <a:r>
              <a:rPr lang="es-ES" dirty="0" err="1">
                <a:latin typeface="Consolas"/>
              </a:rPr>
              <a:t>n_estimators</a:t>
            </a:r>
            <a:r>
              <a:rPr lang="es-ES" dirty="0">
                <a:latin typeface="Consolas"/>
              </a:rPr>
              <a:t>': 300} </a:t>
            </a:r>
            <a:br>
              <a:rPr lang="es-ES" sz="1100" dirty="0">
                <a:solidFill>
                  <a:srgbClr val="CCCCCC"/>
                </a:solidFill>
                <a:latin typeface="Consolas"/>
              </a:rPr>
            </a:br>
            <a:endParaRPr lang="es-ES" sz="1100">
              <a:solidFill>
                <a:srgbClr val="CCCCCC"/>
              </a:solidFill>
              <a:latin typeface="Consolas"/>
            </a:endParaRPr>
          </a:p>
        </p:txBody>
      </p:sp>
      <p:pic>
        <p:nvPicPr>
          <p:cNvPr id="9" name="Imagen 8" descr="Gráfico&#10;&#10;El contenido generado por IA puede ser incorrecto.">
            <a:extLst>
              <a:ext uri="{FF2B5EF4-FFF2-40B4-BE49-F238E27FC236}">
                <a16:creationId xmlns:a16="http://schemas.microsoft.com/office/drawing/2014/main" id="{61893101-2FDB-D7D2-E81E-6D6F8BC90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387" y="3588543"/>
            <a:ext cx="4407694" cy="3895726"/>
          </a:xfrm>
          <a:prstGeom prst="rect">
            <a:avLst/>
          </a:prstGeom>
        </p:spPr>
      </p:pic>
      <p:pic>
        <p:nvPicPr>
          <p:cNvPr id="15" name="Imagen 14" descr="Diagrama&#10;&#10;El contenido generado por IA puede ser incorrecto.">
            <a:extLst>
              <a:ext uri="{FF2B5EF4-FFF2-40B4-BE49-F238E27FC236}">
                <a16:creationId xmlns:a16="http://schemas.microsoft.com/office/drawing/2014/main" id="{0878281C-1B58-0BD9-CF64-2D4E2C3D0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338" y="3631405"/>
            <a:ext cx="4005666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314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43">
      <a:dk1>
        <a:srgbClr val="000000"/>
      </a:dk1>
      <a:lt1>
        <a:srgbClr val="FFFFFF"/>
      </a:lt1>
      <a:dk2>
        <a:srgbClr val="EFEBEB"/>
      </a:dk2>
      <a:lt2>
        <a:srgbClr val="E8E8E8"/>
      </a:lt2>
      <a:accent1>
        <a:srgbClr val="001D2E"/>
      </a:accent1>
      <a:accent2>
        <a:srgbClr val="145766"/>
      </a:accent2>
      <a:accent3>
        <a:srgbClr val="B99B9F"/>
      </a:accent3>
      <a:accent4>
        <a:srgbClr val="A47930"/>
      </a:accent4>
      <a:accent5>
        <a:srgbClr val="0C577C"/>
      </a:accent5>
      <a:accent6>
        <a:srgbClr val="CC836D"/>
      </a:accent6>
      <a:hlink>
        <a:srgbClr val="467886"/>
      </a:hlink>
      <a:folHlink>
        <a:srgbClr val="96607D"/>
      </a:folHlink>
    </a:clrScheme>
    <a:fontScheme name="Custom 98">
      <a:majorFont>
        <a:latin typeface="Walbaum Display Light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ngle lines design_Win32_SL_V15" id="{7EDC6EF7-8AD3-4A22-B09A-9C2D96F216F8}" vid="{B0E828C9-6219-42BF-B63C-156B68E5CCE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4D4B218-C04B-41F5-949D-06E9DAE96B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46AD4-435D-4592-8088-FE2831A30D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283731-47E9-4F14-86D1-57C1EA2672A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496</Words>
  <Application>Microsoft Office PowerPoint</Application>
  <PresentationFormat>Panorámica</PresentationFormat>
  <Paragraphs>123</Paragraphs>
  <Slides>14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AngleLinesVTI</vt:lpstr>
      <vt:lpstr>MANTENIMIENTO PREDICTIVO   MODELO MACHINE LEARNING   PRESENTACIÓN COMERCIAL</vt:lpstr>
      <vt:lpstr>índice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        </vt:lpstr>
      <vt:lpstr>Presentación de PowerPoint</vt:lpstr>
      <vt:lpstr>Presentación de PowerPoint</vt:lpstr>
      <vt:lpstr>Presentación de PowerPoint</vt:lpstr>
      <vt:lpstr>7- conclusiones 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1945</cp:revision>
  <dcterms:created xsi:type="dcterms:W3CDTF">2025-07-06T14:11:07Z</dcterms:created>
  <dcterms:modified xsi:type="dcterms:W3CDTF">2025-07-07T06:25:32Z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