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2399288" cy="432006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E1D5"/>
    <a:srgbClr val="37322F"/>
    <a:srgbClr val="F9F6F1"/>
    <a:srgbClr val="EBE4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225" autoAdjust="0"/>
    <p:restoredTop sz="94660"/>
  </p:normalViewPr>
  <p:slideViewPr>
    <p:cSldViewPr snapToGrid="0">
      <p:cViewPr>
        <p:scale>
          <a:sx n="25" d="100"/>
          <a:sy n="25" d="100"/>
        </p:scale>
        <p:origin x="2844" y="-21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429947" y="7070108"/>
            <a:ext cx="27539395" cy="15040222"/>
          </a:xfrm>
        </p:spPr>
        <p:txBody>
          <a:bodyPr anchor="b"/>
          <a:lstStyle>
            <a:lvl1pPr algn="ctr">
              <a:defRPr sz="21259"/>
            </a:lvl1pPr>
          </a:lstStyle>
          <a:p>
            <a:r>
              <a:rPr lang="fr-FR"/>
              <a:t>Modifiez le style du titre</a:t>
            </a:r>
            <a:endParaRPr lang="en-US" dirty="0"/>
          </a:p>
        </p:txBody>
      </p:sp>
      <p:sp>
        <p:nvSpPr>
          <p:cNvPr id="3" name="Subtitle 2"/>
          <p:cNvSpPr>
            <a:spLocks noGrp="1"/>
          </p:cNvSpPr>
          <p:nvPr>
            <p:ph type="subTitle" idx="1"/>
          </p:nvPr>
        </p:nvSpPr>
        <p:spPr>
          <a:xfrm>
            <a:off x="4049911" y="22690338"/>
            <a:ext cx="24299466" cy="10430151"/>
          </a:xfrm>
        </p:spPr>
        <p:txBody>
          <a:bodyPr/>
          <a:lstStyle>
            <a:lvl1pPr marL="0" indent="0" algn="ctr">
              <a:buNone/>
              <a:defRPr sz="8504"/>
            </a:lvl1pPr>
            <a:lvl2pPr marL="1619951" indent="0" algn="ctr">
              <a:buNone/>
              <a:defRPr sz="7086"/>
            </a:lvl2pPr>
            <a:lvl3pPr marL="3239902" indent="0" algn="ctr">
              <a:buNone/>
              <a:defRPr sz="6378"/>
            </a:lvl3pPr>
            <a:lvl4pPr marL="4859853" indent="0" algn="ctr">
              <a:buNone/>
              <a:defRPr sz="5669"/>
            </a:lvl4pPr>
            <a:lvl5pPr marL="6479804" indent="0" algn="ctr">
              <a:buNone/>
              <a:defRPr sz="5669"/>
            </a:lvl5pPr>
            <a:lvl6pPr marL="8099755" indent="0" algn="ctr">
              <a:buNone/>
              <a:defRPr sz="5669"/>
            </a:lvl6pPr>
            <a:lvl7pPr marL="9719706" indent="0" algn="ctr">
              <a:buNone/>
              <a:defRPr sz="5669"/>
            </a:lvl7pPr>
            <a:lvl8pPr marL="11339657" indent="0" algn="ctr">
              <a:buNone/>
              <a:defRPr sz="5669"/>
            </a:lvl8pPr>
            <a:lvl9pPr marL="12959608" indent="0" algn="ctr">
              <a:buNone/>
              <a:defRPr sz="5669"/>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70533FD3-F370-458C-BCE8-160857C0EEE2}" type="datetimeFigureOut">
              <a:rPr lang="fr-FR" smtClean="0"/>
              <a:t>10/05/2024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0D7D844-E7F4-4E2F-A407-23458DD25894}" type="slidenum">
              <a:rPr lang="fr-FR" smtClean="0"/>
              <a:t>‹#›</a:t>
            </a:fld>
            <a:endParaRPr lang="fr-FR"/>
          </a:p>
        </p:txBody>
      </p:sp>
    </p:spTree>
    <p:extLst>
      <p:ext uri="{BB962C8B-B14F-4D97-AF65-F5344CB8AC3E}">
        <p14:creationId xmlns:p14="http://schemas.microsoft.com/office/powerpoint/2010/main" val="329701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0533FD3-F370-458C-BCE8-160857C0EEE2}" type="datetimeFigureOut">
              <a:rPr lang="fr-FR" smtClean="0"/>
              <a:t>10/05/2024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0D7D844-E7F4-4E2F-A407-23458DD25894}" type="slidenum">
              <a:rPr lang="fr-FR" smtClean="0"/>
              <a:t>‹#›</a:t>
            </a:fld>
            <a:endParaRPr lang="fr-FR"/>
          </a:p>
        </p:txBody>
      </p:sp>
    </p:spTree>
    <p:extLst>
      <p:ext uri="{BB962C8B-B14F-4D97-AF65-F5344CB8AC3E}">
        <p14:creationId xmlns:p14="http://schemas.microsoft.com/office/powerpoint/2010/main" val="64785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185742" y="2300034"/>
            <a:ext cx="6986096" cy="36610544"/>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2227453" y="2300034"/>
            <a:ext cx="20553298" cy="3661054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0533FD3-F370-458C-BCE8-160857C0EEE2}" type="datetimeFigureOut">
              <a:rPr lang="fr-FR" smtClean="0"/>
              <a:t>10/05/2024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0D7D844-E7F4-4E2F-A407-23458DD25894}" type="slidenum">
              <a:rPr lang="fr-FR" smtClean="0"/>
              <a:t>‹#›</a:t>
            </a:fld>
            <a:endParaRPr lang="fr-FR"/>
          </a:p>
        </p:txBody>
      </p:sp>
    </p:spTree>
    <p:extLst>
      <p:ext uri="{BB962C8B-B14F-4D97-AF65-F5344CB8AC3E}">
        <p14:creationId xmlns:p14="http://schemas.microsoft.com/office/powerpoint/2010/main" val="4078718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0533FD3-F370-458C-BCE8-160857C0EEE2}" type="datetimeFigureOut">
              <a:rPr lang="fr-FR" smtClean="0"/>
              <a:t>10/05/2024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0D7D844-E7F4-4E2F-A407-23458DD25894}" type="slidenum">
              <a:rPr lang="fr-FR" smtClean="0"/>
              <a:t>‹#›</a:t>
            </a:fld>
            <a:endParaRPr lang="fr-FR"/>
          </a:p>
        </p:txBody>
      </p:sp>
    </p:spTree>
    <p:extLst>
      <p:ext uri="{BB962C8B-B14F-4D97-AF65-F5344CB8AC3E}">
        <p14:creationId xmlns:p14="http://schemas.microsoft.com/office/powerpoint/2010/main" val="2550490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210578" y="10770172"/>
            <a:ext cx="27944386" cy="17970262"/>
          </a:xfrm>
        </p:spPr>
        <p:txBody>
          <a:bodyPr anchor="b"/>
          <a:lstStyle>
            <a:lvl1pPr>
              <a:defRPr sz="21259"/>
            </a:lvl1pPr>
          </a:lstStyle>
          <a:p>
            <a:r>
              <a:rPr lang="fr-FR"/>
              <a:t>Modifiez le style du titre</a:t>
            </a:r>
            <a:endParaRPr lang="en-US" dirty="0"/>
          </a:p>
        </p:txBody>
      </p:sp>
      <p:sp>
        <p:nvSpPr>
          <p:cNvPr id="3" name="Text Placeholder 2"/>
          <p:cNvSpPr>
            <a:spLocks noGrp="1"/>
          </p:cNvSpPr>
          <p:nvPr>
            <p:ph type="body" idx="1"/>
          </p:nvPr>
        </p:nvSpPr>
        <p:spPr>
          <a:xfrm>
            <a:off x="2210578" y="28910440"/>
            <a:ext cx="27944386" cy="9450136"/>
          </a:xfrm>
        </p:spPr>
        <p:txBody>
          <a:bodyPr/>
          <a:lstStyle>
            <a:lvl1pPr marL="0" indent="0">
              <a:buNone/>
              <a:defRPr sz="8504">
                <a:solidFill>
                  <a:schemeClr val="tx1">
                    <a:tint val="82000"/>
                  </a:schemeClr>
                </a:solidFill>
              </a:defRPr>
            </a:lvl1pPr>
            <a:lvl2pPr marL="1619951" indent="0">
              <a:buNone/>
              <a:defRPr sz="7086">
                <a:solidFill>
                  <a:schemeClr val="tx1">
                    <a:tint val="82000"/>
                  </a:schemeClr>
                </a:solidFill>
              </a:defRPr>
            </a:lvl2pPr>
            <a:lvl3pPr marL="3239902" indent="0">
              <a:buNone/>
              <a:defRPr sz="6378">
                <a:solidFill>
                  <a:schemeClr val="tx1">
                    <a:tint val="82000"/>
                  </a:schemeClr>
                </a:solidFill>
              </a:defRPr>
            </a:lvl3pPr>
            <a:lvl4pPr marL="4859853" indent="0">
              <a:buNone/>
              <a:defRPr sz="5669">
                <a:solidFill>
                  <a:schemeClr val="tx1">
                    <a:tint val="82000"/>
                  </a:schemeClr>
                </a:solidFill>
              </a:defRPr>
            </a:lvl4pPr>
            <a:lvl5pPr marL="6479804" indent="0">
              <a:buNone/>
              <a:defRPr sz="5669">
                <a:solidFill>
                  <a:schemeClr val="tx1">
                    <a:tint val="82000"/>
                  </a:schemeClr>
                </a:solidFill>
              </a:defRPr>
            </a:lvl5pPr>
            <a:lvl6pPr marL="8099755" indent="0">
              <a:buNone/>
              <a:defRPr sz="5669">
                <a:solidFill>
                  <a:schemeClr val="tx1">
                    <a:tint val="82000"/>
                  </a:schemeClr>
                </a:solidFill>
              </a:defRPr>
            </a:lvl6pPr>
            <a:lvl7pPr marL="9719706" indent="0">
              <a:buNone/>
              <a:defRPr sz="5669">
                <a:solidFill>
                  <a:schemeClr val="tx1">
                    <a:tint val="82000"/>
                  </a:schemeClr>
                </a:solidFill>
              </a:defRPr>
            </a:lvl7pPr>
            <a:lvl8pPr marL="11339657" indent="0">
              <a:buNone/>
              <a:defRPr sz="5669">
                <a:solidFill>
                  <a:schemeClr val="tx1">
                    <a:tint val="82000"/>
                  </a:schemeClr>
                </a:solidFill>
              </a:defRPr>
            </a:lvl8pPr>
            <a:lvl9pPr marL="12959608" indent="0">
              <a:buNone/>
              <a:defRPr sz="5669">
                <a:solidFill>
                  <a:schemeClr val="tx1">
                    <a:tint val="82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70533FD3-F370-458C-BCE8-160857C0EEE2}" type="datetimeFigureOut">
              <a:rPr lang="fr-FR" smtClean="0"/>
              <a:t>10/05/2024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0D7D844-E7F4-4E2F-A407-23458DD25894}" type="slidenum">
              <a:rPr lang="fr-FR" smtClean="0"/>
              <a:t>‹#›</a:t>
            </a:fld>
            <a:endParaRPr lang="fr-FR"/>
          </a:p>
        </p:txBody>
      </p:sp>
    </p:spTree>
    <p:extLst>
      <p:ext uri="{BB962C8B-B14F-4D97-AF65-F5344CB8AC3E}">
        <p14:creationId xmlns:p14="http://schemas.microsoft.com/office/powerpoint/2010/main" val="661443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227451" y="11500170"/>
            <a:ext cx="13769697" cy="2741040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16402140" y="11500170"/>
            <a:ext cx="13769697" cy="2741040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70533FD3-F370-458C-BCE8-160857C0EEE2}" type="datetimeFigureOut">
              <a:rPr lang="fr-FR" smtClean="0"/>
              <a:t>10/05/2024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0D7D844-E7F4-4E2F-A407-23458DD25894}" type="slidenum">
              <a:rPr lang="fr-FR" smtClean="0"/>
              <a:t>‹#›</a:t>
            </a:fld>
            <a:endParaRPr lang="fr-FR"/>
          </a:p>
        </p:txBody>
      </p:sp>
    </p:spTree>
    <p:extLst>
      <p:ext uri="{BB962C8B-B14F-4D97-AF65-F5344CB8AC3E}">
        <p14:creationId xmlns:p14="http://schemas.microsoft.com/office/powerpoint/2010/main" val="1574836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2231671" y="2300044"/>
            <a:ext cx="27944386" cy="8350126"/>
          </a:xfrm>
        </p:spPr>
        <p:txBody>
          <a:bodyPr/>
          <a:lstStyle/>
          <a:p>
            <a:r>
              <a:rPr lang="fr-FR"/>
              <a:t>Modifiez le style du titre</a:t>
            </a:r>
            <a:endParaRPr lang="en-US" dirty="0"/>
          </a:p>
        </p:txBody>
      </p:sp>
      <p:sp>
        <p:nvSpPr>
          <p:cNvPr id="3" name="Text Placeholder 2"/>
          <p:cNvSpPr>
            <a:spLocks noGrp="1"/>
          </p:cNvSpPr>
          <p:nvPr>
            <p:ph type="body" idx="1"/>
          </p:nvPr>
        </p:nvSpPr>
        <p:spPr>
          <a:xfrm>
            <a:off x="2231675" y="10590160"/>
            <a:ext cx="13706415" cy="5190073"/>
          </a:xfrm>
        </p:spPr>
        <p:txBody>
          <a:bodyPr anchor="b"/>
          <a:lstStyle>
            <a:lvl1pPr marL="0" indent="0">
              <a:buNone/>
              <a:defRPr sz="8504" b="1"/>
            </a:lvl1pPr>
            <a:lvl2pPr marL="1619951" indent="0">
              <a:buNone/>
              <a:defRPr sz="7086" b="1"/>
            </a:lvl2pPr>
            <a:lvl3pPr marL="3239902" indent="0">
              <a:buNone/>
              <a:defRPr sz="6378" b="1"/>
            </a:lvl3pPr>
            <a:lvl4pPr marL="4859853" indent="0">
              <a:buNone/>
              <a:defRPr sz="5669" b="1"/>
            </a:lvl4pPr>
            <a:lvl5pPr marL="6479804" indent="0">
              <a:buNone/>
              <a:defRPr sz="5669" b="1"/>
            </a:lvl5pPr>
            <a:lvl6pPr marL="8099755" indent="0">
              <a:buNone/>
              <a:defRPr sz="5669" b="1"/>
            </a:lvl6pPr>
            <a:lvl7pPr marL="9719706" indent="0">
              <a:buNone/>
              <a:defRPr sz="5669" b="1"/>
            </a:lvl7pPr>
            <a:lvl8pPr marL="11339657" indent="0">
              <a:buNone/>
              <a:defRPr sz="5669" b="1"/>
            </a:lvl8pPr>
            <a:lvl9pPr marL="12959608" indent="0">
              <a:buNone/>
              <a:defRPr sz="5669" b="1"/>
            </a:lvl9pPr>
          </a:lstStyle>
          <a:p>
            <a:pPr lvl="0"/>
            <a:r>
              <a:rPr lang="fr-FR"/>
              <a:t>Cliquez pour modifier les styles du texte du masque</a:t>
            </a:r>
          </a:p>
        </p:txBody>
      </p:sp>
      <p:sp>
        <p:nvSpPr>
          <p:cNvPr id="4" name="Content Placeholder 3"/>
          <p:cNvSpPr>
            <a:spLocks noGrp="1"/>
          </p:cNvSpPr>
          <p:nvPr>
            <p:ph sz="half" idx="2"/>
          </p:nvPr>
        </p:nvSpPr>
        <p:spPr>
          <a:xfrm>
            <a:off x="2231675" y="15780233"/>
            <a:ext cx="13706415" cy="2321034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16402142" y="10590160"/>
            <a:ext cx="13773917" cy="5190073"/>
          </a:xfrm>
        </p:spPr>
        <p:txBody>
          <a:bodyPr anchor="b"/>
          <a:lstStyle>
            <a:lvl1pPr marL="0" indent="0">
              <a:buNone/>
              <a:defRPr sz="8504" b="1"/>
            </a:lvl1pPr>
            <a:lvl2pPr marL="1619951" indent="0">
              <a:buNone/>
              <a:defRPr sz="7086" b="1"/>
            </a:lvl2pPr>
            <a:lvl3pPr marL="3239902" indent="0">
              <a:buNone/>
              <a:defRPr sz="6378" b="1"/>
            </a:lvl3pPr>
            <a:lvl4pPr marL="4859853" indent="0">
              <a:buNone/>
              <a:defRPr sz="5669" b="1"/>
            </a:lvl4pPr>
            <a:lvl5pPr marL="6479804" indent="0">
              <a:buNone/>
              <a:defRPr sz="5669" b="1"/>
            </a:lvl5pPr>
            <a:lvl6pPr marL="8099755" indent="0">
              <a:buNone/>
              <a:defRPr sz="5669" b="1"/>
            </a:lvl6pPr>
            <a:lvl7pPr marL="9719706" indent="0">
              <a:buNone/>
              <a:defRPr sz="5669" b="1"/>
            </a:lvl7pPr>
            <a:lvl8pPr marL="11339657" indent="0">
              <a:buNone/>
              <a:defRPr sz="5669" b="1"/>
            </a:lvl8pPr>
            <a:lvl9pPr marL="12959608" indent="0">
              <a:buNone/>
              <a:defRPr sz="5669" b="1"/>
            </a:lvl9pPr>
          </a:lstStyle>
          <a:p>
            <a:pPr lvl="0"/>
            <a:r>
              <a:rPr lang="fr-FR"/>
              <a:t>Cliquez pour modifier les styles du texte du masque</a:t>
            </a:r>
          </a:p>
        </p:txBody>
      </p:sp>
      <p:sp>
        <p:nvSpPr>
          <p:cNvPr id="6" name="Content Placeholder 5"/>
          <p:cNvSpPr>
            <a:spLocks noGrp="1"/>
          </p:cNvSpPr>
          <p:nvPr>
            <p:ph sz="quarter" idx="4"/>
          </p:nvPr>
        </p:nvSpPr>
        <p:spPr>
          <a:xfrm>
            <a:off x="16402142" y="15780233"/>
            <a:ext cx="13773917" cy="2321034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70533FD3-F370-458C-BCE8-160857C0EEE2}" type="datetimeFigureOut">
              <a:rPr lang="fr-FR" smtClean="0"/>
              <a:t>10/05/2024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30D7D844-E7F4-4E2F-A407-23458DD25894}" type="slidenum">
              <a:rPr lang="fr-FR" smtClean="0"/>
              <a:t>‹#›</a:t>
            </a:fld>
            <a:endParaRPr lang="fr-FR"/>
          </a:p>
        </p:txBody>
      </p:sp>
    </p:spTree>
    <p:extLst>
      <p:ext uri="{BB962C8B-B14F-4D97-AF65-F5344CB8AC3E}">
        <p14:creationId xmlns:p14="http://schemas.microsoft.com/office/powerpoint/2010/main" val="1862406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70533FD3-F370-458C-BCE8-160857C0EEE2}" type="datetimeFigureOut">
              <a:rPr lang="fr-FR" smtClean="0"/>
              <a:t>10/05/2024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30D7D844-E7F4-4E2F-A407-23458DD25894}" type="slidenum">
              <a:rPr lang="fr-FR" smtClean="0"/>
              <a:t>‹#›</a:t>
            </a:fld>
            <a:endParaRPr lang="fr-FR"/>
          </a:p>
        </p:txBody>
      </p:sp>
    </p:spTree>
    <p:extLst>
      <p:ext uri="{BB962C8B-B14F-4D97-AF65-F5344CB8AC3E}">
        <p14:creationId xmlns:p14="http://schemas.microsoft.com/office/powerpoint/2010/main" val="708497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533FD3-F370-458C-BCE8-160857C0EEE2}" type="datetimeFigureOut">
              <a:rPr lang="fr-FR" smtClean="0"/>
              <a:t>10/05/2024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30D7D844-E7F4-4E2F-A407-23458DD25894}" type="slidenum">
              <a:rPr lang="fr-FR" smtClean="0"/>
              <a:t>‹#›</a:t>
            </a:fld>
            <a:endParaRPr lang="fr-FR"/>
          </a:p>
        </p:txBody>
      </p:sp>
    </p:spTree>
    <p:extLst>
      <p:ext uri="{BB962C8B-B14F-4D97-AF65-F5344CB8AC3E}">
        <p14:creationId xmlns:p14="http://schemas.microsoft.com/office/powerpoint/2010/main" val="788059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231671" y="2880042"/>
            <a:ext cx="10449614" cy="10080149"/>
          </a:xfrm>
        </p:spPr>
        <p:txBody>
          <a:bodyPr anchor="b"/>
          <a:lstStyle>
            <a:lvl1pPr>
              <a:defRPr sz="11338"/>
            </a:lvl1pPr>
          </a:lstStyle>
          <a:p>
            <a:r>
              <a:rPr lang="fr-FR"/>
              <a:t>Modifiez le style du titre</a:t>
            </a:r>
            <a:endParaRPr lang="en-US" dirty="0"/>
          </a:p>
        </p:txBody>
      </p:sp>
      <p:sp>
        <p:nvSpPr>
          <p:cNvPr id="3" name="Content Placeholder 2"/>
          <p:cNvSpPr>
            <a:spLocks noGrp="1"/>
          </p:cNvSpPr>
          <p:nvPr>
            <p:ph idx="1"/>
          </p:nvPr>
        </p:nvSpPr>
        <p:spPr>
          <a:xfrm>
            <a:off x="13773917" y="6220102"/>
            <a:ext cx="16402140" cy="30700453"/>
          </a:xfrm>
        </p:spPr>
        <p:txBody>
          <a:bodyPr/>
          <a:lstStyle>
            <a:lvl1pPr>
              <a:defRPr sz="11338"/>
            </a:lvl1pPr>
            <a:lvl2pPr>
              <a:defRPr sz="9921"/>
            </a:lvl2pPr>
            <a:lvl3pPr>
              <a:defRPr sz="8504"/>
            </a:lvl3pPr>
            <a:lvl4pPr>
              <a:defRPr sz="7086"/>
            </a:lvl4pPr>
            <a:lvl5pPr>
              <a:defRPr sz="7086"/>
            </a:lvl5pPr>
            <a:lvl6pPr>
              <a:defRPr sz="7086"/>
            </a:lvl6pPr>
            <a:lvl7pPr>
              <a:defRPr sz="7086"/>
            </a:lvl7pPr>
            <a:lvl8pPr>
              <a:defRPr sz="7086"/>
            </a:lvl8pPr>
            <a:lvl9pPr>
              <a:defRPr sz="7086"/>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231671" y="12960191"/>
            <a:ext cx="10449614" cy="24010358"/>
          </a:xfrm>
        </p:spPr>
        <p:txBody>
          <a:bodyPr/>
          <a:lstStyle>
            <a:lvl1pPr marL="0" indent="0">
              <a:buNone/>
              <a:defRPr sz="5669"/>
            </a:lvl1pPr>
            <a:lvl2pPr marL="1619951" indent="0">
              <a:buNone/>
              <a:defRPr sz="4960"/>
            </a:lvl2pPr>
            <a:lvl3pPr marL="3239902" indent="0">
              <a:buNone/>
              <a:defRPr sz="4252"/>
            </a:lvl3pPr>
            <a:lvl4pPr marL="4859853" indent="0">
              <a:buNone/>
              <a:defRPr sz="3543"/>
            </a:lvl4pPr>
            <a:lvl5pPr marL="6479804" indent="0">
              <a:buNone/>
              <a:defRPr sz="3543"/>
            </a:lvl5pPr>
            <a:lvl6pPr marL="8099755" indent="0">
              <a:buNone/>
              <a:defRPr sz="3543"/>
            </a:lvl6pPr>
            <a:lvl7pPr marL="9719706" indent="0">
              <a:buNone/>
              <a:defRPr sz="3543"/>
            </a:lvl7pPr>
            <a:lvl8pPr marL="11339657" indent="0">
              <a:buNone/>
              <a:defRPr sz="3543"/>
            </a:lvl8pPr>
            <a:lvl9pPr marL="12959608" indent="0">
              <a:buNone/>
              <a:defRPr sz="3543"/>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70533FD3-F370-458C-BCE8-160857C0EEE2}" type="datetimeFigureOut">
              <a:rPr lang="fr-FR" smtClean="0"/>
              <a:t>10/05/2024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0D7D844-E7F4-4E2F-A407-23458DD25894}" type="slidenum">
              <a:rPr lang="fr-FR" smtClean="0"/>
              <a:t>‹#›</a:t>
            </a:fld>
            <a:endParaRPr lang="fr-FR"/>
          </a:p>
        </p:txBody>
      </p:sp>
    </p:spTree>
    <p:extLst>
      <p:ext uri="{BB962C8B-B14F-4D97-AF65-F5344CB8AC3E}">
        <p14:creationId xmlns:p14="http://schemas.microsoft.com/office/powerpoint/2010/main" val="3832946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231671" y="2880042"/>
            <a:ext cx="10449614" cy="10080149"/>
          </a:xfrm>
        </p:spPr>
        <p:txBody>
          <a:bodyPr anchor="b"/>
          <a:lstStyle>
            <a:lvl1pPr>
              <a:defRPr sz="11338"/>
            </a:lvl1pPr>
          </a:lstStyle>
          <a:p>
            <a:r>
              <a:rPr lang="fr-FR"/>
              <a:t>Modifiez le style du titre</a:t>
            </a:r>
            <a:endParaRPr lang="en-US" dirty="0"/>
          </a:p>
        </p:txBody>
      </p:sp>
      <p:sp>
        <p:nvSpPr>
          <p:cNvPr id="3" name="Picture Placeholder 2"/>
          <p:cNvSpPr>
            <a:spLocks noGrp="1" noChangeAspect="1"/>
          </p:cNvSpPr>
          <p:nvPr>
            <p:ph type="pic" idx="1"/>
          </p:nvPr>
        </p:nvSpPr>
        <p:spPr>
          <a:xfrm>
            <a:off x="13773917" y="6220102"/>
            <a:ext cx="16402140" cy="30700453"/>
          </a:xfrm>
        </p:spPr>
        <p:txBody>
          <a:bodyPr anchor="t"/>
          <a:lstStyle>
            <a:lvl1pPr marL="0" indent="0">
              <a:buNone/>
              <a:defRPr sz="11338"/>
            </a:lvl1pPr>
            <a:lvl2pPr marL="1619951" indent="0">
              <a:buNone/>
              <a:defRPr sz="9921"/>
            </a:lvl2pPr>
            <a:lvl3pPr marL="3239902" indent="0">
              <a:buNone/>
              <a:defRPr sz="8504"/>
            </a:lvl3pPr>
            <a:lvl4pPr marL="4859853" indent="0">
              <a:buNone/>
              <a:defRPr sz="7086"/>
            </a:lvl4pPr>
            <a:lvl5pPr marL="6479804" indent="0">
              <a:buNone/>
              <a:defRPr sz="7086"/>
            </a:lvl5pPr>
            <a:lvl6pPr marL="8099755" indent="0">
              <a:buNone/>
              <a:defRPr sz="7086"/>
            </a:lvl6pPr>
            <a:lvl7pPr marL="9719706" indent="0">
              <a:buNone/>
              <a:defRPr sz="7086"/>
            </a:lvl7pPr>
            <a:lvl8pPr marL="11339657" indent="0">
              <a:buNone/>
              <a:defRPr sz="7086"/>
            </a:lvl8pPr>
            <a:lvl9pPr marL="12959608" indent="0">
              <a:buNone/>
              <a:defRPr sz="7086"/>
            </a:lvl9pPr>
          </a:lstStyle>
          <a:p>
            <a:r>
              <a:rPr lang="fr-FR"/>
              <a:t>Cliquez sur l'icône pour ajouter une image</a:t>
            </a:r>
            <a:endParaRPr lang="en-US" dirty="0"/>
          </a:p>
        </p:txBody>
      </p:sp>
      <p:sp>
        <p:nvSpPr>
          <p:cNvPr id="4" name="Text Placeholder 3"/>
          <p:cNvSpPr>
            <a:spLocks noGrp="1"/>
          </p:cNvSpPr>
          <p:nvPr>
            <p:ph type="body" sz="half" idx="2"/>
          </p:nvPr>
        </p:nvSpPr>
        <p:spPr>
          <a:xfrm>
            <a:off x="2231671" y="12960191"/>
            <a:ext cx="10449614" cy="24010358"/>
          </a:xfrm>
        </p:spPr>
        <p:txBody>
          <a:bodyPr/>
          <a:lstStyle>
            <a:lvl1pPr marL="0" indent="0">
              <a:buNone/>
              <a:defRPr sz="5669"/>
            </a:lvl1pPr>
            <a:lvl2pPr marL="1619951" indent="0">
              <a:buNone/>
              <a:defRPr sz="4960"/>
            </a:lvl2pPr>
            <a:lvl3pPr marL="3239902" indent="0">
              <a:buNone/>
              <a:defRPr sz="4252"/>
            </a:lvl3pPr>
            <a:lvl4pPr marL="4859853" indent="0">
              <a:buNone/>
              <a:defRPr sz="3543"/>
            </a:lvl4pPr>
            <a:lvl5pPr marL="6479804" indent="0">
              <a:buNone/>
              <a:defRPr sz="3543"/>
            </a:lvl5pPr>
            <a:lvl6pPr marL="8099755" indent="0">
              <a:buNone/>
              <a:defRPr sz="3543"/>
            </a:lvl6pPr>
            <a:lvl7pPr marL="9719706" indent="0">
              <a:buNone/>
              <a:defRPr sz="3543"/>
            </a:lvl7pPr>
            <a:lvl8pPr marL="11339657" indent="0">
              <a:buNone/>
              <a:defRPr sz="3543"/>
            </a:lvl8pPr>
            <a:lvl9pPr marL="12959608" indent="0">
              <a:buNone/>
              <a:defRPr sz="3543"/>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70533FD3-F370-458C-BCE8-160857C0EEE2}" type="datetimeFigureOut">
              <a:rPr lang="fr-FR" smtClean="0"/>
              <a:t>10/05/2024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0D7D844-E7F4-4E2F-A407-23458DD25894}" type="slidenum">
              <a:rPr lang="fr-FR" smtClean="0"/>
              <a:t>‹#›</a:t>
            </a:fld>
            <a:endParaRPr lang="fr-FR"/>
          </a:p>
        </p:txBody>
      </p:sp>
    </p:spTree>
    <p:extLst>
      <p:ext uri="{BB962C8B-B14F-4D97-AF65-F5344CB8AC3E}">
        <p14:creationId xmlns:p14="http://schemas.microsoft.com/office/powerpoint/2010/main" val="3201143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27451" y="2300044"/>
            <a:ext cx="27944386" cy="8350126"/>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2227451" y="11500170"/>
            <a:ext cx="27944386" cy="2741040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2227451" y="40040601"/>
            <a:ext cx="7289840" cy="2300034"/>
          </a:xfrm>
          <a:prstGeom prst="rect">
            <a:avLst/>
          </a:prstGeom>
        </p:spPr>
        <p:txBody>
          <a:bodyPr vert="horz" lIns="91440" tIns="45720" rIns="91440" bIns="45720" rtlCol="0" anchor="ctr"/>
          <a:lstStyle>
            <a:lvl1pPr algn="l">
              <a:defRPr sz="4252">
                <a:solidFill>
                  <a:schemeClr val="tx1">
                    <a:tint val="82000"/>
                  </a:schemeClr>
                </a:solidFill>
              </a:defRPr>
            </a:lvl1pPr>
          </a:lstStyle>
          <a:p>
            <a:fld id="{70533FD3-F370-458C-BCE8-160857C0EEE2}" type="datetimeFigureOut">
              <a:rPr lang="fr-FR" smtClean="0"/>
              <a:t>10/05/2024</a:t>
            </a:fld>
            <a:endParaRPr lang="fr-FR"/>
          </a:p>
        </p:txBody>
      </p:sp>
      <p:sp>
        <p:nvSpPr>
          <p:cNvPr id="5" name="Footer Placeholder 4"/>
          <p:cNvSpPr>
            <a:spLocks noGrp="1"/>
          </p:cNvSpPr>
          <p:nvPr>
            <p:ph type="ftr" sz="quarter" idx="3"/>
          </p:nvPr>
        </p:nvSpPr>
        <p:spPr>
          <a:xfrm>
            <a:off x="10732264" y="40040601"/>
            <a:ext cx="10934760" cy="2300034"/>
          </a:xfrm>
          <a:prstGeom prst="rect">
            <a:avLst/>
          </a:prstGeom>
        </p:spPr>
        <p:txBody>
          <a:bodyPr vert="horz" lIns="91440" tIns="45720" rIns="91440" bIns="45720" rtlCol="0" anchor="ctr"/>
          <a:lstStyle>
            <a:lvl1pPr algn="ctr">
              <a:defRPr sz="4252">
                <a:solidFill>
                  <a:schemeClr val="tx1">
                    <a:tint val="82000"/>
                  </a:schemeClr>
                </a:solidFill>
              </a:defRPr>
            </a:lvl1pPr>
          </a:lstStyle>
          <a:p>
            <a:endParaRPr lang="fr-FR"/>
          </a:p>
        </p:txBody>
      </p:sp>
      <p:sp>
        <p:nvSpPr>
          <p:cNvPr id="6" name="Slide Number Placeholder 5"/>
          <p:cNvSpPr>
            <a:spLocks noGrp="1"/>
          </p:cNvSpPr>
          <p:nvPr>
            <p:ph type="sldNum" sz="quarter" idx="4"/>
          </p:nvPr>
        </p:nvSpPr>
        <p:spPr>
          <a:xfrm>
            <a:off x="22881997" y="40040601"/>
            <a:ext cx="7289840" cy="2300034"/>
          </a:xfrm>
          <a:prstGeom prst="rect">
            <a:avLst/>
          </a:prstGeom>
        </p:spPr>
        <p:txBody>
          <a:bodyPr vert="horz" lIns="91440" tIns="45720" rIns="91440" bIns="45720" rtlCol="0" anchor="ctr"/>
          <a:lstStyle>
            <a:lvl1pPr algn="r">
              <a:defRPr sz="4252">
                <a:solidFill>
                  <a:schemeClr val="tx1">
                    <a:tint val="82000"/>
                  </a:schemeClr>
                </a:solidFill>
              </a:defRPr>
            </a:lvl1pPr>
          </a:lstStyle>
          <a:p>
            <a:fld id="{30D7D844-E7F4-4E2F-A407-23458DD25894}" type="slidenum">
              <a:rPr lang="fr-FR" smtClean="0"/>
              <a:t>‹#›</a:t>
            </a:fld>
            <a:endParaRPr lang="fr-FR"/>
          </a:p>
        </p:txBody>
      </p:sp>
    </p:spTree>
    <p:extLst>
      <p:ext uri="{BB962C8B-B14F-4D97-AF65-F5344CB8AC3E}">
        <p14:creationId xmlns:p14="http://schemas.microsoft.com/office/powerpoint/2010/main" val="38549101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239902" rtl="0" eaLnBrk="1" latinLnBrk="0" hangingPunct="1">
        <a:lnSpc>
          <a:spcPct val="90000"/>
        </a:lnSpc>
        <a:spcBef>
          <a:spcPct val="0"/>
        </a:spcBef>
        <a:buNone/>
        <a:defRPr sz="15590" kern="1200">
          <a:solidFill>
            <a:schemeClr val="tx1"/>
          </a:solidFill>
          <a:latin typeface="+mj-lt"/>
          <a:ea typeface="+mj-ea"/>
          <a:cs typeface="+mj-cs"/>
        </a:defRPr>
      </a:lvl1pPr>
    </p:titleStyle>
    <p:bodyStyle>
      <a:lvl1pPr marL="809976" indent="-809976" algn="l" defTabSz="3239902" rtl="0" eaLnBrk="1" latinLnBrk="0" hangingPunct="1">
        <a:lnSpc>
          <a:spcPct val="90000"/>
        </a:lnSpc>
        <a:spcBef>
          <a:spcPts val="3543"/>
        </a:spcBef>
        <a:buFont typeface="Arial" panose="020B0604020202020204" pitchFamily="34" charset="0"/>
        <a:buChar char="•"/>
        <a:defRPr sz="9921" kern="1200">
          <a:solidFill>
            <a:schemeClr val="tx1"/>
          </a:solidFill>
          <a:latin typeface="+mn-lt"/>
          <a:ea typeface="+mn-ea"/>
          <a:cs typeface="+mn-cs"/>
        </a:defRPr>
      </a:lvl1pPr>
      <a:lvl2pPr marL="2429927" indent="-809976" algn="l" defTabSz="3239902" rtl="0" eaLnBrk="1" latinLnBrk="0" hangingPunct="1">
        <a:lnSpc>
          <a:spcPct val="90000"/>
        </a:lnSpc>
        <a:spcBef>
          <a:spcPts val="1772"/>
        </a:spcBef>
        <a:buFont typeface="Arial" panose="020B0604020202020204" pitchFamily="34" charset="0"/>
        <a:buChar char="•"/>
        <a:defRPr sz="8504" kern="1200">
          <a:solidFill>
            <a:schemeClr val="tx1"/>
          </a:solidFill>
          <a:latin typeface="+mn-lt"/>
          <a:ea typeface="+mn-ea"/>
          <a:cs typeface="+mn-cs"/>
        </a:defRPr>
      </a:lvl2pPr>
      <a:lvl3pPr marL="4049878" indent="-809976" algn="l" defTabSz="3239902" rtl="0" eaLnBrk="1" latinLnBrk="0" hangingPunct="1">
        <a:lnSpc>
          <a:spcPct val="90000"/>
        </a:lnSpc>
        <a:spcBef>
          <a:spcPts val="1772"/>
        </a:spcBef>
        <a:buFont typeface="Arial" panose="020B0604020202020204" pitchFamily="34" charset="0"/>
        <a:buChar char="•"/>
        <a:defRPr sz="7086" kern="1200">
          <a:solidFill>
            <a:schemeClr val="tx1"/>
          </a:solidFill>
          <a:latin typeface="+mn-lt"/>
          <a:ea typeface="+mn-ea"/>
          <a:cs typeface="+mn-cs"/>
        </a:defRPr>
      </a:lvl3pPr>
      <a:lvl4pPr marL="5669829"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4pPr>
      <a:lvl5pPr marL="7289780"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5pPr>
      <a:lvl6pPr marL="8909731"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6pPr>
      <a:lvl7pPr marL="10529682"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7pPr>
      <a:lvl8pPr marL="12149633"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8pPr>
      <a:lvl9pPr marL="13769584"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9pPr>
    </p:bodyStyle>
    <p:otherStyle>
      <a:defPPr>
        <a:defRPr lang="en-US"/>
      </a:defPPr>
      <a:lvl1pPr marL="0" algn="l" defTabSz="3239902" rtl="0" eaLnBrk="1" latinLnBrk="0" hangingPunct="1">
        <a:defRPr sz="6378" kern="1200">
          <a:solidFill>
            <a:schemeClr val="tx1"/>
          </a:solidFill>
          <a:latin typeface="+mn-lt"/>
          <a:ea typeface="+mn-ea"/>
          <a:cs typeface="+mn-cs"/>
        </a:defRPr>
      </a:lvl1pPr>
      <a:lvl2pPr marL="1619951" algn="l" defTabSz="3239902" rtl="0" eaLnBrk="1" latinLnBrk="0" hangingPunct="1">
        <a:defRPr sz="6378" kern="1200">
          <a:solidFill>
            <a:schemeClr val="tx1"/>
          </a:solidFill>
          <a:latin typeface="+mn-lt"/>
          <a:ea typeface="+mn-ea"/>
          <a:cs typeface="+mn-cs"/>
        </a:defRPr>
      </a:lvl2pPr>
      <a:lvl3pPr marL="3239902" algn="l" defTabSz="3239902" rtl="0" eaLnBrk="1" latinLnBrk="0" hangingPunct="1">
        <a:defRPr sz="6378" kern="1200">
          <a:solidFill>
            <a:schemeClr val="tx1"/>
          </a:solidFill>
          <a:latin typeface="+mn-lt"/>
          <a:ea typeface="+mn-ea"/>
          <a:cs typeface="+mn-cs"/>
        </a:defRPr>
      </a:lvl3pPr>
      <a:lvl4pPr marL="4859853" algn="l" defTabSz="3239902" rtl="0" eaLnBrk="1" latinLnBrk="0" hangingPunct="1">
        <a:defRPr sz="6378" kern="1200">
          <a:solidFill>
            <a:schemeClr val="tx1"/>
          </a:solidFill>
          <a:latin typeface="+mn-lt"/>
          <a:ea typeface="+mn-ea"/>
          <a:cs typeface="+mn-cs"/>
        </a:defRPr>
      </a:lvl4pPr>
      <a:lvl5pPr marL="6479804" algn="l" defTabSz="3239902" rtl="0" eaLnBrk="1" latinLnBrk="0" hangingPunct="1">
        <a:defRPr sz="6378" kern="1200">
          <a:solidFill>
            <a:schemeClr val="tx1"/>
          </a:solidFill>
          <a:latin typeface="+mn-lt"/>
          <a:ea typeface="+mn-ea"/>
          <a:cs typeface="+mn-cs"/>
        </a:defRPr>
      </a:lvl5pPr>
      <a:lvl6pPr marL="8099755" algn="l" defTabSz="3239902" rtl="0" eaLnBrk="1" latinLnBrk="0" hangingPunct="1">
        <a:defRPr sz="6378" kern="1200">
          <a:solidFill>
            <a:schemeClr val="tx1"/>
          </a:solidFill>
          <a:latin typeface="+mn-lt"/>
          <a:ea typeface="+mn-ea"/>
          <a:cs typeface="+mn-cs"/>
        </a:defRPr>
      </a:lvl6pPr>
      <a:lvl7pPr marL="9719706" algn="l" defTabSz="3239902" rtl="0" eaLnBrk="1" latinLnBrk="0" hangingPunct="1">
        <a:defRPr sz="6378" kern="1200">
          <a:solidFill>
            <a:schemeClr val="tx1"/>
          </a:solidFill>
          <a:latin typeface="+mn-lt"/>
          <a:ea typeface="+mn-ea"/>
          <a:cs typeface="+mn-cs"/>
        </a:defRPr>
      </a:lvl7pPr>
      <a:lvl8pPr marL="11339657" algn="l" defTabSz="3239902" rtl="0" eaLnBrk="1" latinLnBrk="0" hangingPunct="1">
        <a:defRPr sz="6378" kern="1200">
          <a:solidFill>
            <a:schemeClr val="tx1"/>
          </a:solidFill>
          <a:latin typeface="+mn-lt"/>
          <a:ea typeface="+mn-ea"/>
          <a:cs typeface="+mn-cs"/>
        </a:defRPr>
      </a:lvl8pPr>
      <a:lvl9pPr marL="12959608" algn="l" defTabSz="3239902" rtl="0" eaLnBrk="1" latinLnBrk="0" hangingPunct="1">
        <a:defRPr sz="637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jp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9F6F1"/>
        </a:solidFill>
        <a:effectLst/>
      </p:bgPr>
    </p:bg>
    <p:spTree>
      <p:nvGrpSpPr>
        <p:cNvPr id="1" name=""/>
        <p:cNvGrpSpPr/>
        <p:nvPr/>
      </p:nvGrpSpPr>
      <p:grpSpPr>
        <a:xfrm>
          <a:off x="0" y="0"/>
          <a:ext cx="0" cy="0"/>
          <a:chOff x="0" y="0"/>
          <a:chExt cx="0" cy="0"/>
        </a:xfrm>
      </p:grpSpPr>
      <p:sp>
        <p:nvSpPr>
          <p:cNvPr id="50" name="Rectangle : coins arrondis 49">
            <a:extLst>
              <a:ext uri="{FF2B5EF4-FFF2-40B4-BE49-F238E27FC236}">
                <a16:creationId xmlns:a16="http://schemas.microsoft.com/office/drawing/2014/main" id="{02819D62-C7BD-9B92-33F8-E8E75BD2AAEE}"/>
              </a:ext>
            </a:extLst>
          </p:cNvPr>
          <p:cNvSpPr>
            <a:spLocks/>
          </p:cNvSpPr>
          <p:nvPr/>
        </p:nvSpPr>
        <p:spPr>
          <a:xfrm>
            <a:off x="10901392" y="23676362"/>
            <a:ext cx="10425140" cy="15009336"/>
          </a:xfrm>
          <a:prstGeom prst="roundRect">
            <a:avLst>
              <a:gd name="adj" fmla="val 8076"/>
            </a:avLst>
          </a:prstGeom>
          <a:solidFill>
            <a:srgbClr val="E7E1D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4800" dirty="0">
                <a:solidFill>
                  <a:srgbClr val="37322F"/>
                </a:solidFill>
                <a:latin typeface="Congenial SemiBold" panose="02000503040000020004" pitchFamily="2" charset="0"/>
                <a:cs typeface="Aharoni" panose="020F0502020204030204" pitchFamily="2" charset="-79"/>
              </a:rPr>
              <a:t>Distribution analysis 📊</a:t>
            </a:r>
            <a:r>
              <a:rPr kumimoji="0" lang="en-US" sz="2000" b="0" i="0" u="sng" strike="noStrike" kern="1200" cap="none" spc="0" normalizeH="0" baseline="0" noProof="0" dirty="0">
                <a:ln>
                  <a:noFill/>
                </a:ln>
                <a:solidFill>
                  <a:srgbClr val="37322F"/>
                </a:solidFill>
                <a:effectLst/>
                <a:uLnTx/>
                <a:uFillTx/>
                <a:latin typeface="Gill Sans Nova" panose="020B0602020104020203" pitchFamily="34" charset="0"/>
                <a:ea typeface="+mn-ea"/>
                <a:cs typeface="Aharoni" panose="020F0502020204030204" pitchFamily="2" charset="-79"/>
              </a:rPr>
              <a:t> </a:t>
            </a:r>
          </a:p>
          <a:p>
            <a:pPr marR="0" lvl="0" algn="l" defTabSz="457200" rtl="0" eaLnBrk="1" fontAlgn="auto" latinLnBrk="0" hangingPunct="1">
              <a:lnSpc>
                <a:spcPct val="100000"/>
              </a:lnSpc>
              <a:spcBef>
                <a:spcPts val="0"/>
              </a:spcBef>
              <a:spcAft>
                <a:spcPts val="0"/>
              </a:spcAft>
              <a:buClrTx/>
              <a:buSzTx/>
              <a:tabLst/>
              <a:defRPr/>
            </a:pPr>
            <a:r>
              <a:rPr lang="en-US" sz="3200" dirty="0">
                <a:solidFill>
                  <a:srgbClr val="37322F"/>
                </a:solidFill>
                <a:latin typeface="Gill Sans Nova" panose="020B0602020104020203" pitchFamily="34" charset="0"/>
              </a:rPr>
              <a:t>By introducing input phase aberrations, the system is not able to perfectly cancel the star light. By multiplying the observation, we obtain such distribution:</a:t>
            </a:r>
          </a:p>
          <a:p>
            <a:pPr marR="0" lvl="0" algn="l" defTabSz="457200" rtl="0" eaLnBrk="1" fontAlgn="auto" latinLnBrk="0" hangingPunct="1">
              <a:lnSpc>
                <a:spcPct val="100000"/>
              </a:lnSpc>
              <a:spcBef>
                <a:spcPts val="0"/>
              </a:spcBef>
              <a:spcAft>
                <a:spcPts val="0"/>
              </a:spcAft>
              <a:buClrTx/>
              <a:buSzTx/>
              <a:tabLst/>
              <a:defRPr/>
            </a:pPr>
            <a:endParaRPr lang="en-US" sz="3200" dirty="0">
              <a:solidFill>
                <a:srgbClr val="37322F"/>
              </a:solidFill>
              <a:latin typeface="Gill Sans Nova" panose="020B0602020104020203" pitchFamily="34" charset="0"/>
            </a:endParaRPr>
          </a:p>
          <a:p>
            <a:pPr marR="0" lvl="0" algn="l" defTabSz="457200" rtl="0" eaLnBrk="1" fontAlgn="auto" latinLnBrk="0" hangingPunct="1">
              <a:lnSpc>
                <a:spcPct val="100000"/>
              </a:lnSpc>
              <a:spcBef>
                <a:spcPts val="0"/>
              </a:spcBef>
              <a:spcAft>
                <a:spcPts val="0"/>
              </a:spcAft>
              <a:buClrTx/>
              <a:buSzTx/>
              <a:tabLst/>
              <a:defRPr/>
            </a:pPr>
            <a:endParaRPr lang="en-US" sz="3200" dirty="0">
              <a:solidFill>
                <a:srgbClr val="37322F"/>
              </a:solidFill>
              <a:latin typeface="Gill Sans Nova" panose="020B0602020104020203" pitchFamily="34" charset="0"/>
            </a:endParaRPr>
          </a:p>
          <a:p>
            <a:pPr marR="0" lvl="0" algn="l" defTabSz="457200" rtl="0" eaLnBrk="1" fontAlgn="auto" latinLnBrk="0" hangingPunct="1">
              <a:lnSpc>
                <a:spcPct val="100000"/>
              </a:lnSpc>
              <a:spcBef>
                <a:spcPts val="0"/>
              </a:spcBef>
              <a:spcAft>
                <a:spcPts val="0"/>
              </a:spcAft>
              <a:buClrTx/>
              <a:buSzTx/>
              <a:tabLst/>
              <a:defRPr/>
            </a:pPr>
            <a:endParaRPr lang="en-US" sz="3200" dirty="0">
              <a:solidFill>
                <a:srgbClr val="37322F"/>
              </a:solidFill>
              <a:latin typeface="Gill Sans Nova" panose="020B0602020104020203" pitchFamily="34" charset="0"/>
            </a:endParaRPr>
          </a:p>
          <a:p>
            <a:pPr marR="0" lvl="0" algn="l" defTabSz="457200" rtl="0" eaLnBrk="1" fontAlgn="auto" latinLnBrk="0" hangingPunct="1">
              <a:lnSpc>
                <a:spcPct val="100000"/>
              </a:lnSpc>
              <a:spcBef>
                <a:spcPts val="0"/>
              </a:spcBef>
              <a:spcAft>
                <a:spcPts val="0"/>
              </a:spcAft>
              <a:buClrTx/>
              <a:buSzTx/>
              <a:tabLst/>
              <a:defRPr/>
            </a:pPr>
            <a:endParaRPr lang="en-US" sz="3200" dirty="0">
              <a:solidFill>
                <a:srgbClr val="37322F"/>
              </a:solidFill>
              <a:latin typeface="Gill Sans Nova" panose="020B0602020104020203" pitchFamily="34" charset="0"/>
            </a:endParaRPr>
          </a:p>
          <a:p>
            <a:pPr marR="0" lvl="0" algn="l" defTabSz="457200" rtl="0" eaLnBrk="1" fontAlgn="auto" latinLnBrk="0" hangingPunct="1">
              <a:lnSpc>
                <a:spcPct val="100000"/>
              </a:lnSpc>
              <a:spcBef>
                <a:spcPts val="0"/>
              </a:spcBef>
              <a:spcAft>
                <a:spcPts val="0"/>
              </a:spcAft>
              <a:buClrTx/>
              <a:buSzTx/>
              <a:tabLst/>
              <a:defRPr/>
            </a:pPr>
            <a:endParaRPr lang="en-US" sz="3200" dirty="0">
              <a:solidFill>
                <a:srgbClr val="37322F"/>
              </a:solidFill>
              <a:latin typeface="Gill Sans Nova" panose="020B0602020104020203" pitchFamily="34" charset="0"/>
            </a:endParaRPr>
          </a:p>
          <a:p>
            <a:pPr marR="0" lvl="0" algn="l" defTabSz="457200" rtl="0" eaLnBrk="1" fontAlgn="auto" latinLnBrk="0" hangingPunct="1">
              <a:lnSpc>
                <a:spcPct val="100000"/>
              </a:lnSpc>
              <a:spcBef>
                <a:spcPts val="0"/>
              </a:spcBef>
              <a:spcAft>
                <a:spcPts val="0"/>
              </a:spcAft>
              <a:buClrTx/>
              <a:buSzTx/>
              <a:tabLst/>
              <a:defRPr/>
            </a:pPr>
            <a:endParaRPr lang="en-US" sz="3200" dirty="0">
              <a:solidFill>
                <a:srgbClr val="37322F"/>
              </a:solidFill>
              <a:latin typeface="Gill Sans Nova" panose="020B0602020104020203" pitchFamily="34" charset="0"/>
            </a:endParaRPr>
          </a:p>
          <a:p>
            <a:pPr marR="0" lvl="0" algn="l" defTabSz="457200" rtl="0" eaLnBrk="1" fontAlgn="auto" latinLnBrk="0" hangingPunct="1">
              <a:lnSpc>
                <a:spcPct val="100000"/>
              </a:lnSpc>
              <a:spcBef>
                <a:spcPts val="0"/>
              </a:spcBef>
              <a:spcAft>
                <a:spcPts val="0"/>
              </a:spcAft>
              <a:buClrTx/>
              <a:buSzTx/>
              <a:tabLst/>
              <a:defRPr/>
            </a:pPr>
            <a:endParaRPr lang="en-US" sz="3200" dirty="0">
              <a:solidFill>
                <a:srgbClr val="37322F"/>
              </a:solidFill>
              <a:latin typeface="Gill Sans Nova" panose="020B0602020104020203" pitchFamily="34" charset="0"/>
            </a:endParaRPr>
          </a:p>
          <a:p>
            <a:pPr marR="0" lvl="0" algn="l" defTabSz="457200" rtl="0" eaLnBrk="1" fontAlgn="auto" latinLnBrk="0" hangingPunct="1">
              <a:lnSpc>
                <a:spcPct val="100000"/>
              </a:lnSpc>
              <a:spcBef>
                <a:spcPts val="0"/>
              </a:spcBef>
              <a:spcAft>
                <a:spcPts val="0"/>
              </a:spcAft>
              <a:buClrTx/>
              <a:buSzTx/>
              <a:tabLst/>
              <a:defRPr/>
            </a:pPr>
            <a:endParaRPr lang="en-US" sz="3200" dirty="0">
              <a:solidFill>
                <a:srgbClr val="37322F"/>
              </a:solidFill>
              <a:latin typeface="Gill Sans Nova" panose="020B0602020104020203" pitchFamily="34" charset="0"/>
            </a:endParaRPr>
          </a:p>
          <a:p>
            <a:pPr marR="0" lvl="0" algn="l" defTabSz="457200" rtl="0" eaLnBrk="1" fontAlgn="auto" latinLnBrk="0" hangingPunct="1">
              <a:lnSpc>
                <a:spcPct val="100000"/>
              </a:lnSpc>
              <a:spcBef>
                <a:spcPts val="0"/>
              </a:spcBef>
              <a:spcAft>
                <a:spcPts val="0"/>
              </a:spcAft>
              <a:buClrTx/>
              <a:buSzTx/>
              <a:tabLst/>
              <a:defRPr/>
            </a:pPr>
            <a:endParaRPr lang="en-US" sz="3200" dirty="0">
              <a:solidFill>
                <a:srgbClr val="37322F"/>
              </a:solidFill>
              <a:latin typeface="Gill Sans Nova" panose="020B0602020104020203" pitchFamily="34" charset="0"/>
            </a:endParaRPr>
          </a:p>
          <a:p>
            <a:pPr marR="0" lvl="0" algn="l" defTabSz="457200" rtl="0" eaLnBrk="1" fontAlgn="auto" latinLnBrk="0" hangingPunct="1">
              <a:lnSpc>
                <a:spcPct val="100000"/>
              </a:lnSpc>
              <a:spcBef>
                <a:spcPts val="0"/>
              </a:spcBef>
              <a:spcAft>
                <a:spcPts val="0"/>
              </a:spcAft>
              <a:buClrTx/>
              <a:buSzTx/>
              <a:tabLst/>
              <a:defRPr/>
            </a:pPr>
            <a:r>
              <a:rPr lang="en-US" sz="3200" dirty="0">
                <a:solidFill>
                  <a:srgbClr val="37322F"/>
                </a:solidFill>
                <a:latin typeface="Gill Sans Nova" panose="020B0602020104020203" pitchFamily="34" charset="0"/>
              </a:rPr>
              <a:t>The presence of an exoplanet in the field of view result in a shift of the distribution. The more the planet will be bright, the more the shift will be pronounced. In practice, both distribution are almost indistinguishable. We then test several estimators to retrieve the true value of the signal and then estimate the probability of detection.</a:t>
            </a:r>
            <a:endParaRPr lang="en-US" dirty="0">
              <a:solidFill>
                <a:srgbClr val="37322F"/>
              </a:solidFill>
            </a:endParaRPr>
          </a:p>
        </p:txBody>
      </p:sp>
      <p:grpSp>
        <p:nvGrpSpPr>
          <p:cNvPr id="34" name="Groupe 33">
            <a:extLst>
              <a:ext uri="{FF2B5EF4-FFF2-40B4-BE49-F238E27FC236}">
                <a16:creationId xmlns:a16="http://schemas.microsoft.com/office/drawing/2014/main" id="{6FB9E802-F596-346E-1458-B456949B6967}"/>
              </a:ext>
            </a:extLst>
          </p:cNvPr>
          <p:cNvGrpSpPr/>
          <p:nvPr/>
        </p:nvGrpSpPr>
        <p:grpSpPr>
          <a:xfrm>
            <a:off x="400085" y="9259890"/>
            <a:ext cx="31514388" cy="29425808"/>
            <a:chOff x="400085" y="9259890"/>
            <a:chExt cx="31514388" cy="29425808"/>
          </a:xfrm>
        </p:grpSpPr>
        <mc:AlternateContent xmlns:mc="http://schemas.openxmlformats.org/markup-compatibility/2006">
          <mc:Choice xmlns:a14="http://schemas.microsoft.com/office/drawing/2010/main" Requires="a14">
            <p:sp>
              <p:nvSpPr>
                <p:cNvPr id="5" name="Rectangle : coins arrondis 4">
                  <a:extLst>
                    <a:ext uri="{FF2B5EF4-FFF2-40B4-BE49-F238E27FC236}">
                      <a16:creationId xmlns:a16="http://schemas.microsoft.com/office/drawing/2014/main" id="{FB511331-6DB4-D732-29C5-1F788BAFE694}"/>
                    </a:ext>
                  </a:extLst>
                </p:cNvPr>
                <p:cNvSpPr>
                  <a:spLocks/>
                </p:cNvSpPr>
                <p:nvPr/>
              </p:nvSpPr>
              <p:spPr>
                <a:xfrm>
                  <a:off x="442451" y="25439655"/>
                  <a:ext cx="10064094" cy="7047091"/>
                </a:xfrm>
                <a:prstGeom prst="roundRect">
                  <a:avLst>
                    <a:gd name="adj" fmla="val 10750"/>
                  </a:avLst>
                </a:prstGeom>
                <a:solidFill>
                  <a:srgbClr val="E7E1D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srgbClr val="37322F"/>
                      </a:solidFill>
                      <a:effectLst/>
                      <a:uLnTx/>
                      <a:uFillTx/>
                      <a:latin typeface="Congenial SemiBold" panose="02000503040000020004" pitchFamily="2" charset="0"/>
                      <a:cs typeface="Aharoni" panose="020F0502020204030204" pitchFamily="2" charset="-79"/>
                    </a:rPr>
                    <a:t>Thermo-optic phase shifter 🌡️</a:t>
                  </a:r>
                  <a:endParaRPr kumimoji="0" lang="en-US" sz="2000" b="0" i="0" u="sng" strike="noStrike" kern="1200" cap="none" spc="0" normalizeH="0" baseline="0" noProof="0" dirty="0">
                    <a:ln>
                      <a:noFill/>
                    </a:ln>
                    <a:solidFill>
                      <a:srgbClr val="37322F"/>
                    </a:solidFill>
                    <a:effectLst/>
                    <a:uLnTx/>
                    <a:uFillTx/>
                    <a:latin typeface="Gill Sans Nova" panose="020B0602020104020203" pitchFamily="34" charset="0"/>
                    <a:ea typeface="+mn-ea"/>
                    <a:cs typeface="Aharoni" panose="020F0502020204030204" pitchFamily="2" charset="-79"/>
                  </a:endParaRPr>
                </a:p>
                <a:p>
                  <a:pPr marR="0" lvl="0" algn="l" defTabSz="457200" rtl="0" eaLnBrk="1" fontAlgn="auto" latinLnBrk="0" hangingPunct="1">
                    <a:lnSpc>
                      <a:spcPct val="100000"/>
                    </a:lnSpc>
                    <a:spcBef>
                      <a:spcPts val="0"/>
                    </a:spcBef>
                    <a:spcAft>
                      <a:spcPts val="0"/>
                    </a:spcAft>
                    <a:buClrTx/>
                    <a:buSzTx/>
                    <a:tabLst/>
                    <a:defRPr/>
                  </a:pPr>
                  <a:r>
                    <a:rPr lang="en-US" sz="3200" dirty="0">
                      <a:solidFill>
                        <a:srgbClr val="37322F"/>
                      </a:solidFill>
                      <a:latin typeface="Gill Sans Nova" panose="020B0602020104020203" pitchFamily="34" charset="0"/>
                    </a:rPr>
                    <a:t>Coming from telecom technologies, the thermo-optic phase shifters consist in heating a fiber core using an electrode in order to increase the optical index and then induce an artificial OPD. Thanks to the compactness of such systems, the heat </a:t>
                  </a:r>
                  <a:r>
                    <a:rPr lang="en-US" sz="3200" dirty="0" err="1">
                      <a:solidFill>
                        <a:srgbClr val="37322F"/>
                      </a:solidFill>
                      <a:latin typeface="Gill Sans Nova" panose="020B0602020104020203" pitchFamily="34" charset="0"/>
                    </a:rPr>
                    <a:t>transfert</a:t>
                  </a:r>
                  <a:r>
                    <a:rPr lang="en-US" sz="3200" dirty="0">
                      <a:solidFill>
                        <a:srgbClr val="37322F"/>
                      </a:solidFill>
                      <a:latin typeface="Gill Sans Nova" panose="020B0602020104020203" pitchFamily="34" charset="0"/>
                    </a:rPr>
                    <a:t> is fast enough to have response time of about </a:t>
                  </a:r>
                  <a14:m>
                    <m:oMath xmlns:m="http://schemas.openxmlformats.org/officeDocument/2006/math">
                      <m:r>
                        <a:rPr lang="en-US" sz="3200" b="0" i="1" smtClean="0">
                          <a:solidFill>
                            <a:srgbClr val="37322F"/>
                          </a:solidFill>
                          <a:latin typeface="Cambria Math" panose="02040503050406030204" pitchFamily="18" charset="0"/>
                        </a:rPr>
                        <m:t>1</m:t>
                      </m:r>
                      <m:r>
                        <a:rPr lang="en-US" sz="3200" b="0" i="1" smtClean="0">
                          <a:solidFill>
                            <a:srgbClr val="37322F"/>
                          </a:solidFill>
                          <a:latin typeface="Cambria Math" panose="02040503050406030204" pitchFamily="18" charset="0"/>
                        </a:rPr>
                        <m:t> </m:t>
                      </m:r>
                      <m:r>
                        <a:rPr lang="en-US" sz="3200" b="0" i="1" smtClean="0">
                          <a:solidFill>
                            <a:srgbClr val="37322F"/>
                          </a:solidFill>
                          <a:latin typeface="Cambria Math" panose="02040503050406030204" pitchFamily="18" charset="0"/>
                        </a:rPr>
                        <m:t>𝑚𝑠</m:t>
                      </m:r>
                    </m:oMath>
                  </a14:m>
                  <a:r>
                    <a:rPr lang="en-US" sz="3200" dirty="0">
                      <a:solidFill>
                        <a:srgbClr val="37322F"/>
                      </a:solidFill>
                      <a:latin typeface="Gill Sans Nova" panose="020B0602020104020203" pitchFamily="34" charset="0"/>
                    </a:rPr>
                    <a:t>. These shifters have been designed to work optimally at </a:t>
                  </a:r>
                  <a14:m>
                    <m:oMath xmlns:m="http://schemas.openxmlformats.org/officeDocument/2006/math">
                      <m:r>
                        <a:rPr lang="en-US" sz="3200" b="0" i="1" smtClean="0">
                          <a:solidFill>
                            <a:srgbClr val="37322F"/>
                          </a:solidFill>
                          <a:latin typeface="Cambria Math" panose="02040503050406030204" pitchFamily="18" charset="0"/>
                        </a:rPr>
                        <m:t>𝜆</m:t>
                      </m:r>
                      <m:r>
                        <a:rPr lang="en-US" sz="3200" b="0" i="1" smtClean="0">
                          <a:solidFill>
                            <a:srgbClr val="37322F"/>
                          </a:solidFill>
                          <a:latin typeface="Cambria Math" panose="02040503050406030204" pitchFamily="18" charset="0"/>
                        </a:rPr>
                        <m:t>=</m:t>
                      </m:r>
                      <m:r>
                        <a:rPr lang="en-US" sz="3200" b="0" i="1" smtClean="0">
                          <a:solidFill>
                            <a:srgbClr val="37322F"/>
                          </a:solidFill>
                          <a:latin typeface="Cambria Math" panose="02040503050406030204" pitchFamily="18" charset="0"/>
                        </a:rPr>
                        <m:t>1</m:t>
                      </m:r>
                      <m:r>
                        <a:rPr lang="en-US" sz="3200" b="0" i="1" smtClean="0">
                          <a:solidFill>
                            <a:srgbClr val="37322F"/>
                          </a:solidFill>
                          <a:latin typeface="Cambria Math" panose="02040503050406030204" pitchFamily="18" charset="0"/>
                        </a:rPr>
                        <m:t>.</m:t>
                      </m:r>
                      <m:r>
                        <a:rPr lang="en-US" sz="3200" b="0" i="1" smtClean="0">
                          <a:solidFill>
                            <a:srgbClr val="37322F"/>
                          </a:solidFill>
                          <a:latin typeface="Cambria Math" panose="02040503050406030204" pitchFamily="18" charset="0"/>
                        </a:rPr>
                        <m:t>65</m:t>
                      </m:r>
                      <m:r>
                        <a:rPr lang="en-US" sz="3200" b="0" i="1" smtClean="0">
                          <a:solidFill>
                            <a:srgbClr val="37322F"/>
                          </a:solidFill>
                          <a:latin typeface="Cambria Math" panose="02040503050406030204" pitchFamily="18" charset="0"/>
                        </a:rPr>
                        <m:t> </m:t>
                      </m:r>
                      <m:r>
                        <a:rPr lang="en-US" sz="3200" b="0" i="1" smtClean="0">
                          <a:solidFill>
                            <a:srgbClr val="37322F"/>
                          </a:solidFill>
                          <a:latin typeface="Cambria Math" panose="02040503050406030204" pitchFamily="18" charset="0"/>
                        </a:rPr>
                        <m:t>𝜇</m:t>
                      </m:r>
                      <m:r>
                        <a:rPr lang="en-US" sz="3200" b="0" i="1" smtClean="0">
                          <a:solidFill>
                            <a:srgbClr val="37322F"/>
                          </a:solidFill>
                          <a:latin typeface="Cambria Math" panose="02040503050406030204" pitchFamily="18" charset="0"/>
                        </a:rPr>
                        <m:t>𝑚</m:t>
                      </m:r>
                    </m:oMath>
                  </a14:m>
                  <a:endParaRPr lang="en-US" sz="3200" dirty="0">
                    <a:solidFill>
                      <a:srgbClr val="37322F"/>
                    </a:solidFill>
                    <a:latin typeface="Gill Sans Nova" panose="020B0602020104020203"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solidFill>
                      <a:srgbClr val="37322F"/>
                    </a:solidFill>
                    <a:latin typeface="Aptos" panose="02110004020202020204"/>
                  </a:endParaRPr>
                </a:p>
              </p:txBody>
            </p:sp>
          </mc:Choice>
          <mc:Fallback>
            <p:sp>
              <p:nvSpPr>
                <p:cNvPr id="5" name="Rectangle : coins arrondis 4">
                  <a:extLst>
                    <a:ext uri="{FF2B5EF4-FFF2-40B4-BE49-F238E27FC236}">
                      <a16:creationId xmlns:a16="http://schemas.microsoft.com/office/drawing/2014/main" id="{FB511331-6DB4-D732-29C5-1F788BAFE694}"/>
                    </a:ext>
                  </a:extLst>
                </p:cNvPr>
                <p:cNvSpPr>
                  <a:spLocks noRot="1" noChangeAspect="1" noMove="1" noResize="1" noEditPoints="1" noAdjustHandles="1" noChangeArrowheads="1" noChangeShapeType="1" noTextEdit="1"/>
                </p:cNvSpPr>
                <p:nvPr/>
              </p:nvSpPr>
              <p:spPr>
                <a:xfrm>
                  <a:off x="442451" y="25439655"/>
                  <a:ext cx="10064094" cy="7047091"/>
                </a:xfrm>
                <a:prstGeom prst="roundRect">
                  <a:avLst>
                    <a:gd name="adj" fmla="val 10750"/>
                  </a:avLst>
                </a:prstGeom>
                <a:blipFill>
                  <a:blip r:embed="rId2"/>
                  <a:stretch>
                    <a:fillRect r="-121"/>
                  </a:stretch>
                </a:blipFill>
                <a:ln>
                  <a:noFill/>
                </a:ln>
              </p:spPr>
              <p:txBody>
                <a:bodyPr/>
                <a:lstStyle/>
                <a:p>
                  <a:r>
                    <a:rPr lang="en-US">
                      <a:noFill/>
                    </a:rPr>
                    <a:t> </a:t>
                  </a:r>
                </a:p>
              </p:txBody>
            </p:sp>
          </mc:Fallback>
        </mc:AlternateContent>
        <p:grpSp>
          <p:nvGrpSpPr>
            <p:cNvPr id="26" name="Groupe 25">
              <a:extLst>
                <a:ext uri="{FF2B5EF4-FFF2-40B4-BE49-F238E27FC236}">
                  <a16:creationId xmlns:a16="http://schemas.microsoft.com/office/drawing/2014/main" id="{5257546A-9D87-D74C-CA19-37FD84365145}"/>
                </a:ext>
              </a:extLst>
            </p:cNvPr>
            <p:cNvGrpSpPr/>
            <p:nvPr/>
          </p:nvGrpSpPr>
          <p:grpSpPr>
            <a:xfrm>
              <a:off x="400085" y="9259890"/>
              <a:ext cx="31514388" cy="29425808"/>
              <a:chOff x="400085" y="9259890"/>
              <a:chExt cx="31514388" cy="29425808"/>
            </a:xfrm>
          </p:grpSpPr>
          <p:grpSp>
            <p:nvGrpSpPr>
              <p:cNvPr id="42" name="Groupe 41">
                <a:extLst>
                  <a:ext uri="{FF2B5EF4-FFF2-40B4-BE49-F238E27FC236}">
                    <a16:creationId xmlns:a16="http://schemas.microsoft.com/office/drawing/2014/main" id="{FB7EB6C8-9905-BBF6-F070-5AE71BB84C47}"/>
                  </a:ext>
                </a:extLst>
              </p:cNvPr>
              <p:cNvGrpSpPr/>
              <p:nvPr/>
            </p:nvGrpSpPr>
            <p:grpSpPr>
              <a:xfrm>
                <a:off x="400085" y="9259890"/>
                <a:ext cx="31514388" cy="29425808"/>
                <a:chOff x="400085" y="9259890"/>
                <a:chExt cx="31514388" cy="29425808"/>
              </a:xfrm>
            </p:grpSpPr>
            <p:grpSp>
              <p:nvGrpSpPr>
                <p:cNvPr id="14" name="Groupe 13">
                  <a:extLst>
                    <a:ext uri="{FF2B5EF4-FFF2-40B4-BE49-F238E27FC236}">
                      <a16:creationId xmlns:a16="http://schemas.microsoft.com/office/drawing/2014/main" id="{F7DF72B3-F5B3-DD7A-87CE-4EE6B48CB8A8}"/>
                    </a:ext>
                  </a:extLst>
                </p:cNvPr>
                <p:cNvGrpSpPr/>
                <p:nvPr/>
              </p:nvGrpSpPr>
              <p:grpSpPr>
                <a:xfrm>
                  <a:off x="400085" y="9259890"/>
                  <a:ext cx="31514388" cy="15733711"/>
                  <a:chOff x="479741" y="7597170"/>
                  <a:chExt cx="31514388" cy="15807407"/>
                </a:xfrm>
              </p:grpSpPr>
              <p:grpSp>
                <p:nvGrpSpPr>
                  <p:cNvPr id="12" name="Groupe 11">
                    <a:extLst>
                      <a:ext uri="{FF2B5EF4-FFF2-40B4-BE49-F238E27FC236}">
                        <a16:creationId xmlns:a16="http://schemas.microsoft.com/office/drawing/2014/main" id="{BD467FC4-ADDD-6315-F099-137D49B00582}"/>
                      </a:ext>
                    </a:extLst>
                  </p:cNvPr>
                  <p:cNvGrpSpPr/>
                  <p:nvPr/>
                </p:nvGrpSpPr>
                <p:grpSpPr>
                  <a:xfrm>
                    <a:off x="522108" y="7597170"/>
                    <a:ext cx="31472021" cy="14035858"/>
                    <a:chOff x="244827" y="7313550"/>
                    <a:chExt cx="28530054" cy="3454842"/>
                  </a:xfrm>
                </p:grpSpPr>
                <p:sp>
                  <p:nvSpPr>
                    <p:cNvPr id="9" name="Rectangle : coins arrondis 8">
                      <a:extLst>
                        <a:ext uri="{FF2B5EF4-FFF2-40B4-BE49-F238E27FC236}">
                          <a16:creationId xmlns:a16="http://schemas.microsoft.com/office/drawing/2014/main" id="{BA75F1BC-D910-19B2-11C1-1AEAE3EBDEB9}"/>
                        </a:ext>
                      </a:extLst>
                    </p:cNvPr>
                    <p:cNvSpPr>
                      <a:spLocks/>
                    </p:cNvSpPr>
                    <p:nvPr/>
                  </p:nvSpPr>
                  <p:spPr>
                    <a:xfrm>
                      <a:off x="244827" y="7313550"/>
                      <a:ext cx="15521137" cy="1068764"/>
                    </a:xfrm>
                    <a:prstGeom prst="roundRect">
                      <a:avLst>
                        <a:gd name="adj" fmla="val 17706"/>
                      </a:avLst>
                    </a:prstGeom>
                    <a:solidFill>
                      <a:srgbClr val="E7E1D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4800" dirty="0">
                          <a:solidFill>
                            <a:srgbClr val="37322F"/>
                          </a:solidFill>
                          <a:latin typeface="Congenial SemiBold" panose="02000503040000020004" pitchFamily="2" charset="0"/>
                          <a:cs typeface="Aharoni" panose="020F0502020204030204" pitchFamily="2" charset="-79"/>
                        </a:rPr>
                        <a:t>In a nutshell 🥜</a:t>
                      </a:r>
                      <a:endParaRPr lang="en-US" sz="2000" u="sng" dirty="0">
                        <a:solidFill>
                          <a:srgbClr val="37322F"/>
                        </a:solidFill>
                        <a:latin typeface="Gill Sans Nova" panose="020B0602020104020203" pitchFamily="34" charset="0"/>
                        <a:cs typeface="Aharoni" panose="020F0502020204030204" pitchFamily="2" charset="-79"/>
                      </a:endParaRPr>
                    </a:p>
                    <a:p>
                      <a:r>
                        <a:rPr lang="en-US" sz="3200" dirty="0">
                          <a:solidFill>
                            <a:srgbClr val="37322F"/>
                          </a:solidFill>
                          <a:latin typeface="Gill Sans Nova" panose="020B0602020104020203" pitchFamily="34" charset="0"/>
                          <a:cs typeface="Aharoni" panose="020F0502020204030204" pitchFamily="2" charset="-79"/>
                        </a:rPr>
                        <a:t>This thesis aim to enhance nulling interferometry for exoplanet detection using a four-telescope architecture named Kernel-</a:t>
                      </a:r>
                      <a:r>
                        <a:rPr lang="en-US" sz="3200" dirty="0" err="1">
                          <a:solidFill>
                            <a:srgbClr val="37322F"/>
                          </a:solidFill>
                          <a:latin typeface="Gill Sans Nova" panose="020B0602020104020203" pitchFamily="34" charset="0"/>
                          <a:cs typeface="Aharoni" panose="020F0502020204030204" pitchFamily="2" charset="-79"/>
                        </a:rPr>
                        <a:t>Nuller</a:t>
                      </a:r>
                      <a:r>
                        <a:rPr lang="en-US" sz="3200" dirty="0">
                          <a:solidFill>
                            <a:srgbClr val="37322F"/>
                          </a:solidFill>
                          <a:latin typeface="Gill Sans Nova" panose="020B0602020104020203" pitchFamily="34" charset="0"/>
                          <a:cs typeface="Aharoni" panose="020F0502020204030204" pitchFamily="2" charset="-79"/>
                        </a:rPr>
                        <a:t>. By integrating 14 active phase shifters, we aim to mitigate phase aberrations caused by manufacturing defects. An algorithm is developed to optimize device performance, validated through simulations and lab experiments. A second phase consist in analyzing intensity distributions produced by Kernel-</a:t>
                      </a:r>
                      <a:r>
                        <a:rPr lang="en-US" sz="3200" dirty="0" err="1">
                          <a:solidFill>
                            <a:srgbClr val="37322F"/>
                          </a:solidFill>
                          <a:latin typeface="Gill Sans Nova" panose="020B0602020104020203" pitchFamily="34" charset="0"/>
                          <a:cs typeface="Aharoni" panose="020F0502020204030204" pitchFamily="2" charset="-79"/>
                        </a:rPr>
                        <a:t>Nuller</a:t>
                      </a:r>
                      <a:r>
                        <a:rPr lang="en-US" sz="3200" dirty="0">
                          <a:solidFill>
                            <a:srgbClr val="37322F"/>
                          </a:solidFill>
                          <a:latin typeface="Gill Sans Nova" panose="020B0602020104020203" pitchFamily="34" charset="0"/>
                          <a:cs typeface="Aharoni" panose="020F0502020204030204" pitchFamily="2" charset="-79"/>
                        </a:rPr>
                        <a:t> and applying statistical tests and machine learning to extract science information. This poster present the preliminary results.</a:t>
                      </a:r>
                    </a:p>
                  </p:txBody>
                </p:sp>
                <mc:AlternateContent xmlns:mc="http://schemas.openxmlformats.org/markup-compatibility/2006">
                  <mc:Choice xmlns:a14="http://schemas.microsoft.com/office/drawing/2010/main" Requires="a14">
                    <p:sp>
                      <p:nvSpPr>
                        <p:cNvPr id="10" name="Rectangle : coins arrondis 9">
                          <a:extLst>
                            <a:ext uri="{FF2B5EF4-FFF2-40B4-BE49-F238E27FC236}">
                              <a16:creationId xmlns:a16="http://schemas.microsoft.com/office/drawing/2014/main" id="{FD7A54F2-9565-2EC1-1F7D-D3CDECC83C71}"/>
                            </a:ext>
                          </a:extLst>
                        </p:cNvPr>
                        <p:cNvSpPr>
                          <a:spLocks/>
                        </p:cNvSpPr>
                        <p:nvPr/>
                      </p:nvSpPr>
                      <p:spPr>
                        <a:xfrm>
                          <a:off x="9811596" y="8492621"/>
                          <a:ext cx="9363479" cy="2275771"/>
                        </a:xfrm>
                        <a:prstGeom prst="roundRect">
                          <a:avLst>
                            <a:gd name="adj" fmla="val 8279"/>
                          </a:avLst>
                        </a:prstGeom>
                        <a:solidFill>
                          <a:srgbClr val="E7E1D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4800" dirty="0">
                              <a:solidFill>
                                <a:srgbClr val="37322F"/>
                              </a:solidFill>
                              <a:latin typeface="Congenial SemiBold" panose="02000503040000020004" pitchFamily="2" charset="0"/>
                              <a:cs typeface="Aharoni" panose="020F0502020204030204" pitchFamily="2" charset="-79"/>
                            </a:rPr>
                            <a:t>Calibration algorithm </a:t>
                          </a:r>
                          <a:r>
                            <a:rPr lang="en-US" sz="4800" dirty="0">
                              <a:solidFill>
                                <a:srgbClr val="37322F"/>
                              </a:solidFill>
                              <a:latin typeface="Gill Sans Nova" panose="020B0602020104020203" pitchFamily="34" charset="0"/>
                              <a:cs typeface="Aharoni" panose="020F0502020204030204" pitchFamily="2" charset="-79"/>
                            </a:rPr>
                            <a:t>🗜️</a:t>
                          </a:r>
                          <a:r>
                            <a:rPr lang="en-US" sz="2000" u="sng" dirty="0">
                              <a:solidFill>
                                <a:srgbClr val="37322F"/>
                              </a:solidFill>
                              <a:latin typeface="Gill Sans Nova" panose="020B0602020104020203" pitchFamily="34" charset="0"/>
                              <a:cs typeface="Aharoni" panose="020F0502020204030204" pitchFamily="2" charset="-79"/>
                            </a:rPr>
                            <a:t> </a:t>
                          </a:r>
                        </a:p>
                        <a:p>
                          <a:r>
                            <a:rPr lang="en-US" sz="3200" dirty="0">
                              <a:solidFill>
                                <a:srgbClr val="37322F"/>
                              </a:solidFill>
                              <a:latin typeface="Gill Sans Nova" panose="020B0602020104020203" pitchFamily="34" charset="0"/>
                            </a:rPr>
                            <a:t>To find the best phase shifts to introduce, I proposed an algorithm inspired from dichotomy and gradient descent that accept or reject steps in the parameter space according to the bright </a:t>
                          </a:r>
                          <a14:m>
                            <m:oMath xmlns:m="http://schemas.openxmlformats.org/officeDocument/2006/math">
                              <m:sSub>
                                <m:sSubPr>
                                  <m:ctrlPr>
                                    <a:rPr lang="en-US" sz="3200" i="1">
                                      <a:solidFill>
                                        <a:srgbClr val="37322F"/>
                                      </a:solidFill>
                                      <a:latin typeface="Cambria Math" panose="02040503050406030204" pitchFamily="18" charset="0"/>
                                    </a:rPr>
                                  </m:ctrlPr>
                                </m:sSubPr>
                                <m:e>
                                  <m:r>
                                    <a:rPr lang="en-US" sz="3200" i="1">
                                      <a:solidFill>
                                        <a:srgbClr val="37322F"/>
                                      </a:solidFill>
                                      <a:latin typeface="Cambria Math" panose="02040503050406030204" pitchFamily="18" charset="0"/>
                                    </a:rPr>
                                    <m:t>𝑀</m:t>
                                  </m:r>
                                </m:e>
                                <m:sub>
                                  <m:r>
                                    <a:rPr lang="en-US" sz="3200" i="1">
                                      <a:solidFill>
                                        <a:srgbClr val="37322F"/>
                                      </a:solidFill>
                                      <a:latin typeface="Cambria Math" panose="02040503050406030204" pitchFamily="18" charset="0"/>
                                    </a:rPr>
                                    <m:t>1</m:t>
                                  </m:r>
                                </m:sub>
                              </m:sSub>
                              <m:r>
                                <a:rPr lang="en-US" sz="3200" i="1">
                                  <a:solidFill>
                                    <a:srgbClr val="37322F"/>
                                  </a:solidFill>
                                  <a:latin typeface="Cambria Math" panose="02040503050406030204" pitchFamily="18" charset="0"/>
                                </a:rPr>
                                <m:t>=</m:t>
                              </m:r>
                              <m:r>
                                <a:rPr lang="en-US" sz="3200" i="1">
                                  <a:solidFill>
                                    <a:srgbClr val="37322F"/>
                                  </a:solidFill>
                                  <a:latin typeface="Cambria Math" panose="02040503050406030204" pitchFamily="18" charset="0"/>
                                </a:rPr>
                                <m:t>𝐵</m:t>
                              </m:r>
                            </m:oMath>
                          </a14:m>
                          <a:r>
                            <a:rPr lang="en-US" sz="3200" dirty="0">
                              <a:solidFill>
                                <a:srgbClr val="37322F"/>
                              </a:solidFill>
                              <a:latin typeface="Gill Sans Nova" panose="020B0602020104020203" pitchFamily="34" charset="0"/>
                            </a:rPr>
                            <a:t> and dark asymmetry </a:t>
                          </a:r>
                          <a14:m>
                            <m:oMath xmlns:m="http://schemas.openxmlformats.org/officeDocument/2006/math">
                              <m:sSub>
                                <m:sSubPr>
                                  <m:ctrlPr>
                                    <a:rPr lang="en-US" sz="3200" b="0" i="1" smtClean="0">
                                      <a:solidFill>
                                        <a:srgbClr val="37322F"/>
                                      </a:solidFill>
                                      <a:latin typeface="Cambria Math" panose="02040503050406030204" pitchFamily="18" charset="0"/>
                                    </a:rPr>
                                  </m:ctrlPr>
                                </m:sSubPr>
                                <m:e>
                                  <m:r>
                                    <a:rPr lang="en-US" sz="3200" b="0" i="1" smtClean="0">
                                      <a:solidFill>
                                        <a:srgbClr val="37322F"/>
                                      </a:solidFill>
                                      <a:latin typeface="Cambria Math" panose="02040503050406030204" pitchFamily="18" charset="0"/>
                                    </a:rPr>
                                    <m:t>𝑀</m:t>
                                  </m:r>
                                </m:e>
                                <m:sub>
                                  <m:r>
                                    <a:rPr lang="en-US" sz="3200" b="0" i="1" smtClean="0">
                                      <a:solidFill>
                                        <a:srgbClr val="37322F"/>
                                      </a:solidFill>
                                      <a:latin typeface="Cambria Math" panose="02040503050406030204" pitchFamily="18" charset="0"/>
                                    </a:rPr>
                                    <m:t>2</m:t>
                                  </m:r>
                                </m:sub>
                              </m:sSub>
                              <m:r>
                                <a:rPr lang="en-US" sz="3200" b="0" i="1" smtClean="0">
                                  <a:solidFill>
                                    <a:srgbClr val="37322F"/>
                                  </a:solidFill>
                                  <a:latin typeface="Cambria Math" panose="02040503050406030204" pitchFamily="18" charset="0"/>
                                </a:rPr>
                                <m:t>=</m:t>
                              </m:r>
                              <m:d>
                                <m:dPr>
                                  <m:begChr m:val="|"/>
                                  <m:endChr m:val="|"/>
                                  <m:ctrlPr>
                                    <a:rPr lang="en-US" sz="3200" b="0" i="1" smtClean="0">
                                      <a:solidFill>
                                        <a:srgbClr val="37322F"/>
                                      </a:solidFill>
                                      <a:latin typeface="Cambria Math" panose="02040503050406030204" pitchFamily="18" charset="0"/>
                                    </a:rPr>
                                  </m:ctrlPr>
                                </m:dPr>
                                <m:e>
                                  <m:sSub>
                                    <m:sSubPr>
                                      <m:ctrlPr>
                                        <a:rPr lang="en-US" sz="3200" b="0" i="1" smtClean="0">
                                          <a:solidFill>
                                            <a:srgbClr val="37322F"/>
                                          </a:solidFill>
                                          <a:latin typeface="Cambria Math" panose="02040503050406030204" pitchFamily="18" charset="0"/>
                                        </a:rPr>
                                      </m:ctrlPr>
                                    </m:sSubPr>
                                    <m:e>
                                      <m:r>
                                        <a:rPr lang="en-US" sz="3200" b="0" i="1" smtClean="0">
                                          <a:solidFill>
                                            <a:srgbClr val="37322F"/>
                                          </a:solidFill>
                                          <a:latin typeface="Cambria Math" panose="02040503050406030204" pitchFamily="18" charset="0"/>
                                        </a:rPr>
                                        <m:t>𝐷</m:t>
                                      </m:r>
                                    </m:e>
                                    <m:sub>
                                      <m:r>
                                        <a:rPr lang="en-US" sz="3200" b="0" i="1" smtClean="0">
                                          <a:solidFill>
                                            <a:srgbClr val="37322F"/>
                                          </a:solidFill>
                                          <a:latin typeface="Cambria Math" panose="02040503050406030204" pitchFamily="18" charset="0"/>
                                        </a:rPr>
                                        <m:t>1</m:t>
                                      </m:r>
                                    </m:sub>
                                  </m:sSub>
                                  <m:r>
                                    <a:rPr lang="en-US" sz="3200" b="0" i="1" smtClean="0">
                                      <a:solidFill>
                                        <a:srgbClr val="37322F"/>
                                      </a:solidFill>
                                      <a:latin typeface="Cambria Math" panose="02040503050406030204" pitchFamily="18" charset="0"/>
                                    </a:rPr>
                                    <m:t>−</m:t>
                                  </m:r>
                                  <m:sSub>
                                    <m:sSubPr>
                                      <m:ctrlPr>
                                        <a:rPr lang="en-US" sz="3200" b="0" i="1" smtClean="0">
                                          <a:solidFill>
                                            <a:srgbClr val="37322F"/>
                                          </a:solidFill>
                                          <a:latin typeface="Cambria Math" panose="02040503050406030204" pitchFamily="18" charset="0"/>
                                        </a:rPr>
                                      </m:ctrlPr>
                                    </m:sSubPr>
                                    <m:e>
                                      <m:r>
                                        <a:rPr lang="en-US" sz="3200" b="0" i="1" smtClean="0">
                                          <a:solidFill>
                                            <a:srgbClr val="37322F"/>
                                          </a:solidFill>
                                          <a:latin typeface="Cambria Math" panose="02040503050406030204" pitchFamily="18" charset="0"/>
                                        </a:rPr>
                                        <m:t>𝐷</m:t>
                                      </m:r>
                                    </m:e>
                                    <m:sub>
                                      <m:r>
                                        <a:rPr lang="en-US" sz="3200" b="0" i="1" smtClean="0">
                                          <a:solidFill>
                                            <a:srgbClr val="37322F"/>
                                          </a:solidFill>
                                          <a:latin typeface="Cambria Math" panose="02040503050406030204" pitchFamily="18" charset="0"/>
                                        </a:rPr>
                                        <m:t>2</m:t>
                                      </m:r>
                                    </m:sub>
                                  </m:sSub>
                                </m:e>
                              </m:d>
                              <m:r>
                                <a:rPr lang="en-US" sz="3200" b="0" i="1" smtClean="0">
                                  <a:solidFill>
                                    <a:srgbClr val="37322F"/>
                                  </a:solidFill>
                                  <a:latin typeface="Cambria Math" panose="02040503050406030204" pitchFamily="18" charset="0"/>
                                </a:rPr>
                                <m:t>+</m:t>
                              </m:r>
                              <m:d>
                                <m:dPr>
                                  <m:begChr m:val="|"/>
                                  <m:endChr m:val="|"/>
                                  <m:ctrlPr>
                                    <a:rPr lang="en-US" sz="3200" b="0" i="1" smtClean="0">
                                      <a:solidFill>
                                        <a:srgbClr val="37322F"/>
                                      </a:solidFill>
                                      <a:latin typeface="Cambria Math" panose="02040503050406030204" pitchFamily="18" charset="0"/>
                                    </a:rPr>
                                  </m:ctrlPr>
                                </m:dPr>
                                <m:e>
                                  <m:sSub>
                                    <m:sSubPr>
                                      <m:ctrlPr>
                                        <a:rPr lang="en-US" sz="3200" b="0" i="1" smtClean="0">
                                          <a:solidFill>
                                            <a:srgbClr val="37322F"/>
                                          </a:solidFill>
                                          <a:latin typeface="Cambria Math" panose="02040503050406030204" pitchFamily="18" charset="0"/>
                                        </a:rPr>
                                      </m:ctrlPr>
                                    </m:sSubPr>
                                    <m:e>
                                      <m:r>
                                        <a:rPr lang="en-US" sz="3200" b="0" i="1" smtClean="0">
                                          <a:solidFill>
                                            <a:srgbClr val="37322F"/>
                                          </a:solidFill>
                                          <a:latin typeface="Cambria Math" panose="02040503050406030204" pitchFamily="18" charset="0"/>
                                        </a:rPr>
                                        <m:t>𝐷</m:t>
                                      </m:r>
                                    </m:e>
                                    <m:sub>
                                      <m:r>
                                        <a:rPr lang="en-US" sz="3200" b="0" i="1" smtClean="0">
                                          <a:solidFill>
                                            <a:srgbClr val="37322F"/>
                                          </a:solidFill>
                                          <a:latin typeface="Cambria Math" panose="02040503050406030204" pitchFamily="18" charset="0"/>
                                        </a:rPr>
                                        <m:t>3</m:t>
                                      </m:r>
                                    </m:sub>
                                  </m:sSub>
                                  <m:r>
                                    <a:rPr lang="en-US" sz="3200" b="0" i="1" smtClean="0">
                                      <a:solidFill>
                                        <a:srgbClr val="37322F"/>
                                      </a:solidFill>
                                      <a:latin typeface="Cambria Math" panose="02040503050406030204" pitchFamily="18" charset="0"/>
                                    </a:rPr>
                                    <m:t>−</m:t>
                                  </m:r>
                                  <m:sSub>
                                    <m:sSubPr>
                                      <m:ctrlPr>
                                        <a:rPr lang="en-US" sz="3200" b="0" i="1" smtClean="0">
                                          <a:solidFill>
                                            <a:srgbClr val="37322F"/>
                                          </a:solidFill>
                                          <a:latin typeface="Cambria Math" panose="02040503050406030204" pitchFamily="18" charset="0"/>
                                        </a:rPr>
                                      </m:ctrlPr>
                                    </m:sSubPr>
                                    <m:e>
                                      <m:r>
                                        <a:rPr lang="en-US" sz="3200" b="0" i="1" smtClean="0">
                                          <a:solidFill>
                                            <a:srgbClr val="37322F"/>
                                          </a:solidFill>
                                          <a:latin typeface="Cambria Math" panose="02040503050406030204" pitchFamily="18" charset="0"/>
                                        </a:rPr>
                                        <m:t>𝐷</m:t>
                                      </m:r>
                                    </m:e>
                                    <m:sub>
                                      <m:r>
                                        <a:rPr lang="en-US" sz="3200" b="0" i="1" smtClean="0">
                                          <a:solidFill>
                                            <a:srgbClr val="37322F"/>
                                          </a:solidFill>
                                          <a:latin typeface="Cambria Math" panose="02040503050406030204" pitchFamily="18" charset="0"/>
                                        </a:rPr>
                                        <m:t>4</m:t>
                                      </m:r>
                                    </m:sub>
                                  </m:sSub>
                                </m:e>
                              </m:d>
                              <m:r>
                                <a:rPr lang="en-US" sz="3200" b="0" i="1" smtClean="0">
                                  <a:solidFill>
                                    <a:srgbClr val="37322F"/>
                                  </a:solidFill>
                                  <a:latin typeface="Cambria Math" panose="02040503050406030204" pitchFamily="18" charset="0"/>
                                </a:rPr>
                                <m:t>+</m:t>
                              </m:r>
                              <m:d>
                                <m:dPr>
                                  <m:begChr m:val="|"/>
                                  <m:endChr m:val="|"/>
                                  <m:ctrlPr>
                                    <a:rPr lang="en-US" sz="3200" b="0" i="1" smtClean="0">
                                      <a:solidFill>
                                        <a:srgbClr val="37322F"/>
                                      </a:solidFill>
                                      <a:latin typeface="Cambria Math" panose="02040503050406030204" pitchFamily="18" charset="0"/>
                                    </a:rPr>
                                  </m:ctrlPr>
                                </m:dPr>
                                <m:e>
                                  <m:sSub>
                                    <m:sSubPr>
                                      <m:ctrlPr>
                                        <a:rPr lang="en-US" sz="3200" b="0" i="1" smtClean="0">
                                          <a:solidFill>
                                            <a:srgbClr val="37322F"/>
                                          </a:solidFill>
                                          <a:latin typeface="Cambria Math" panose="02040503050406030204" pitchFamily="18" charset="0"/>
                                        </a:rPr>
                                      </m:ctrlPr>
                                    </m:sSubPr>
                                    <m:e>
                                      <m:r>
                                        <a:rPr lang="en-US" sz="3200" b="0" i="1" smtClean="0">
                                          <a:solidFill>
                                            <a:srgbClr val="37322F"/>
                                          </a:solidFill>
                                          <a:latin typeface="Cambria Math" panose="02040503050406030204" pitchFamily="18" charset="0"/>
                                        </a:rPr>
                                        <m:t>𝐷</m:t>
                                      </m:r>
                                    </m:e>
                                    <m:sub>
                                      <m:r>
                                        <a:rPr lang="en-US" sz="3200" b="0" i="1" smtClean="0">
                                          <a:solidFill>
                                            <a:srgbClr val="37322F"/>
                                          </a:solidFill>
                                          <a:latin typeface="Cambria Math" panose="02040503050406030204" pitchFamily="18" charset="0"/>
                                        </a:rPr>
                                        <m:t>5</m:t>
                                      </m:r>
                                    </m:sub>
                                  </m:sSub>
                                  <m:r>
                                    <a:rPr lang="en-US" sz="3200" b="0" i="1" smtClean="0">
                                      <a:solidFill>
                                        <a:srgbClr val="37322F"/>
                                      </a:solidFill>
                                      <a:latin typeface="Cambria Math" panose="02040503050406030204" pitchFamily="18" charset="0"/>
                                    </a:rPr>
                                    <m:t>−</m:t>
                                  </m:r>
                                  <m:sSub>
                                    <m:sSubPr>
                                      <m:ctrlPr>
                                        <a:rPr lang="en-US" sz="3200" b="0" i="1" smtClean="0">
                                          <a:solidFill>
                                            <a:srgbClr val="37322F"/>
                                          </a:solidFill>
                                          <a:latin typeface="Cambria Math" panose="02040503050406030204" pitchFamily="18" charset="0"/>
                                        </a:rPr>
                                      </m:ctrlPr>
                                    </m:sSubPr>
                                    <m:e>
                                      <m:r>
                                        <a:rPr lang="en-US" sz="3200" b="0" i="1" smtClean="0">
                                          <a:solidFill>
                                            <a:srgbClr val="37322F"/>
                                          </a:solidFill>
                                          <a:latin typeface="Cambria Math" panose="02040503050406030204" pitchFamily="18" charset="0"/>
                                        </a:rPr>
                                        <m:t>𝐷</m:t>
                                      </m:r>
                                    </m:e>
                                    <m:sub>
                                      <m:r>
                                        <a:rPr lang="en-US" sz="3200" b="0" i="1" smtClean="0">
                                          <a:solidFill>
                                            <a:srgbClr val="37322F"/>
                                          </a:solidFill>
                                          <a:latin typeface="Cambria Math" panose="02040503050406030204" pitchFamily="18" charset="0"/>
                                        </a:rPr>
                                        <m:t>6</m:t>
                                      </m:r>
                                    </m:sub>
                                  </m:sSub>
                                </m:e>
                              </m:d>
                              <m:r>
                                <a:rPr lang="en-US" sz="3200" b="0" i="1" smtClean="0">
                                  <a:solidFill>
                                    <a:srgbClr val="37322F"/>
                                  </a:solidFill>
                                  <a:latin typeface="Cambria Math" panose="02040503050406030204" pitchFamily="18" charset="0"/>
                                </a:rPr>
                                <m:t> </m:t>
                              </m:r>
                            </m:oMath>
                          </a14:m>
                          <a:r>
                            <a:rPr lang="en-US" sz="3200" dirty="0">
                              <a:solidFill>
                                <a:srgbClr val="37322F"/>
                              </a:solidFill>
                              <a:latin typeface="Gill Sans Nova" panose="020B0602020104020203" pitchFamily="34" charset="0"/>
                            </a:rPr>
                            <a:t>metrics. </a:t>
                          </a:r>
                          <a14:m>
                            <m:oMath xmlns:m="http://schemas.openxmlformats.org/officeDocument/2006/math">
                              <m:r>
                                <a:rPr lang="en-US" sz="3200" b="0" i="1" smtClean="0">
                                  <a:solidFill>
                                    <a:srgbClr val="37322F"/>
                                  </a:solidFill>
                                  <a:latin typeface="Cambria Math" panose="02040503050406030204" pitchFamily="18" charset="0"/>
                                </a:rPr>
                                <m:t>𝐵</m:t>
                              </m:r>
                            </m:oMath>
                          </a14:m>
                          <a:r>
                            <a:rPr lang="en-US" sz="3200" dirty="0">
                              <a:solidFill>
                                <a:srgbClr val="37322F"/>
                              </a:solidFill>
                              <a:latin typeface="Gill Sans Nova" panose="020B0602020104020203" pitchFamily="34" charset="0"/>
                            </a:rPr>
                            <a:t> and </a:t>
                          </a:r>
                          <a14:m>
                            <m:oMath xmlns:m="http://schemas.openxmlformats.org/officeDocument/2006/math">
                              <m:r>
                                <a:rPr lang="en-US" sz="3200" b="0" i="1" smtClean="0">
                                  <a:solidFill>
                                    <a:srgbClr val="37322F"/>
                                  </a:solidFill>
                                  <a:latin typeface="Cambria Math" panose="02040503050406030204" pitchFamily="18" charset="0"/>
                                </a:rPr>
                                <m:t>𝐷</m:t>
                              </m:r>
                            </m:oMath>
                          </a14:m>
                          <a:r>
                            <a:rPr lang="en-US" sz="3200" dirty="0">
                              <a:solidFill>
                                <a:srgbClr val="37322F"/>
                              </a:solidFill>
                              <a:latin typeface="Gill Sans Nova" panose="020B0602020104020203" pitchFamily="34" charset="0"/>
                            </a:rPr>
                            <a:t> are respectively the bright and darks output intensities.</a:t>
                          </a:r>
                        </a:p>
                      </p:txBody>
                    </p:sp>
                  </mc:Choice>
                  <mc:Fallback>
                    <p:sp>
                      <p:nvSpPr>
                        <p:cNvPr id="10" name="Rectangle : coins arrondis 9">
                          <a:extLst>
                            <a:ext uri="{FF2B5EF4-FFF2-40B4-BE49-F238E27FC236}">
                              <a16:creationId xmlns:a16="http://schemas.microsoft.com/office/drawing/2014/main" id="{FD7A54F2-9565-2EC1-1F7D-D3CDECC83C71}"/>
                            </a:ext>
                          </a:extLst>
                        </p:cNvPr>
                        <p:cNvSpPr>
                          <a:spLocks noRot="1" noChangeAspect="1" noMove="1" noResize="1" noEditPoints="1" noAdjustHandles="1" noChangeArrowheads="1" noChangeShapeType="1" noTextEdit="1"/>
                        </p:cNvSpPr>
                        <p:nvPr/>
                      </p:nvSpPr>
                      <p:spPr>
                        <a:xfrm>
                          <a:off x="9811596" y="8492621"/>
                          <a:ext cx="9363479" cy="2275771"/>
                        </a:xfrm>
                        <a:prstGeom prst="roundRect">
                          <a:avLst>
                            <a:gd name="adj" fmla="val 8279"/>
                          </a:avLst>
                        </a:prstGeom>
                        <a:blipFill>
                          <a:blip r:embed="rId3"/>
                          <a:stretch>
                            <a:fillRect/>
                          </a:stretch>
                        </a:blipFill>
                        <a:ln>
                          <a:noFill/>
                        </a:ln>
                      </p:spPr>
                      <p:txBody>
                        <a:bodyPr/>
                        <a:lstStyle/>
                        <a:p>
                          <a:r>
                            <a:rPr lang="en-US">
                              <a:noFill/>
                            </a:rPr>
                            <a:t> </a:t>
                          </a:r>
                        </a:p>
                      </p:txBody>
                    </p:sp>
                  </mc:Fallback>
                </mc:AlternateContent>
                <p:sp>
                  <p:nvSpPr>
                    <p:cNvPr id="11" name="Rectangle : coins arrondis 10">
                      <a:extLst>
                        <a:ext uri="{FF2B5EF4-FFF2-40B4-BE49-F238E27FC236}">
                          <a16:creationId xmlns:a16="http://schemas.microsoft.com/office/drawing/2014/main" id="{395632F7-D70E-F64F-2ABF-901D8A78EC81}"/>
                        </a:ext>
                      </a:extLst>
                    </p:cNvPr>
                    <p:cNvSpPr>
                      <a:spLocks/>
                    </p:cNvSpPr>
                    <p:nvPr/>
                  </p:nvSpPr>
                  <p:spPr>
                    <a:xfrm>
                      <a:off x="19651566" y="8492621"/>
                      <a:ext cx="9123315" cy="2039487"/>
                    </a:xfrm>
                    <a:prstGeom prst="roundRect">
                      <a:avLst>
                        <a:gd name="adj" fmla="val 8076"/>
                      </a:avLst>
                    </a:prstGeom>
                    <a:solidFill>
                      <a:srgbClr val="E7E1D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4800" dirty="0">
                          <a:solidFill>
                            <a:srgbClr val="37322F"/>
                          </a:solidFill>
                          <a:latin typeface="Congenial SemiBold" panose="02000503040000020004" pitchFamily="2" charset="0"/>
                          <a:cs typeface="Aharoni" panose="020F0502020204030204" pitchFamily="2" charset="-79"/>
                        </a:rPr>
                        <a:t>Parallactic diversity 🔄️</a:t>
                      </a:r>
                      <a:r>
                        <a:rPr kumimoji="0" lang="en-US" sz="2000" b="0" i="0" u="sng" strike="noStrike" kern="1200" cap="none" spc="0" normalizeH="0" baseline="0" noProof="0" dirty="0">
                          <a:ln>
                            <a:noFill/>
                          </a:ln>
                          <a:solidFill>
                            <a:srgbClr val="37322F"/>
                          </a:solidFill>
                          <a:effectLst/>
                          <a:uLnTx/>
                          <a:uFillTx/>
                          <a:latin typeface="Gill Sans Nova" panose="020B0602020104020203" pitchFamily="34" charset="0"/>
                          <a:ea typeface="+mn-ea"/>
                          <a:cs typeface="Aharoni" panose="020F0502020204030204" pitchFamily="2" charset="-79"/>
                        </a:rPr>
                        <a:t> </a:t>
                      </a:r>
                    </a:p>
                    <a:p>
                      <a:pPr marR="0" lvl="0" algn="l" defTabSz="457200" rtl="0" eaLnBrk="1" fontAlgn="auto" latinLnBrk="0" hangingPunct="1">
                        <a:lnSpc>
                          <a:spcPct val="100000"/>
                        </a:lnSpc>
                        <a:spcBef>
                          <a:spcPts val="0"/>
                        </a:spcBef>
                        <a:spcAft>
                          <a:spcPts val="0"/>
                        </a:spcAft>
                        <a:buClrTx/>
                        <a:buSzTx/>
                        <a:tabLst/>
                        <a:defRPr/>
                      </a:pPr>
                      <a:r>
                        <a:rPr kumimoji="0" lang="en-US" sz="3200" b="0" i="0" u="none" strike="noStrike" kern="1200" cap="none" spc="0" normalizeH="0" baseline="0" noProof="0" dirty="0">
                          <a:ln>
                            <a:noFill/>
                          </a:ln>
                          <a:solidFill>
                            <a:srgbClr val="37322F"/>
                          </a:solidFill>
                          <a:effectLst/>
                          <a:uLnTx/>
                          <a:uFillTx/>
                          <a:latin typeface="Gill Sans Nova" panose="020B0602020104020203" pitchFamily="34" charset="0"/>
                          <a:ea typeface="+mn-ea"/>
                          <a:cs typeface="+mn-cs"/>
                        </a:rPr>
                        <a:t>Taking advantage of the earth rotation</a:t>
                      </a:r>
                      <a:r>
                        <a:rPr lang="en-US" sz="3200" dirty="0">
                          <a:solidFill>
                            <a:srgbClr val="37322F"/>
                          </a:solidFill>
                          <a:latin typeface="Gill Sans Nova" panose="020B0602020104020203" pitchFamily="34" charset="0"/>
                        </a:rPr>
                        <a:t>, the kernel distribution will shift according to a known modulation. For each kernel output, one fit this modulation to the data points, giving the position and contrast of the potential object. By averaging all these parameter and computing a global fit, we can compare if this last one is well correlated to each kernel modulation.</a:t>
                      </a:r>
                      <a:endParaRPr lang="en-US" dirty="0">
                        <a:solidFill>
                          <a:srgbClr val="37322F"/>
                        </a:solidFill>
                      </a:endParaRPr>
                    </a:p>
                  </p:txBody>
                </p:sp>
              </p:grpSp>
              <p:sp>
                <p:nvSpPr>
                  <p:cNvPr id="13" name="Rectangle : coins arrondis 12">
                    <a:extLst>
                      <a:ext uri="{FF2B5EF4-FFF2-40B4-BE49-F238E27FC236}">
                        <a16:creationId xmlns:a16="http://schemas.microsoft.com/office/drawing/2014/main" id="{B059752F-38D7-9C85-94E8-6DE3EEBE5976}"/>
                      </a:ext>
                    </a:extLst>
                  </p:cNvPr>
                  <p:cNvSpPr>
                    <a:spLocks/>
                  </p:cNvSpPr>
                  <p:nvPr/>
                </p:nvSpPr>
                <p:spPr>
                  <a:xfrm>
                    <a:off x="479741" y="12387341"/>
                    <a:ext cx="10064094" cy="11017236"/>
                  </a:xfrm>
                  <a:prstGeom prst="roundRect">
                    <a:avLst>
                      <a:gd name="adj" fmla="val 8936"/>
                    </a:avLst>
                  </a:prstGeom>
                  <a:solidFill>
                    <a:srgbClr val="E7E1D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srgbClr val="37322F"/>
                        </a:solidFill>
                        <a:effectLst/>
                        <a:uLnTx/>
                        <a:uFillTx/>
                        <a:latin typeface="Congenial SemiBold" panose="02000503040000020004" pitchFamily="2" charset="0"/>
                        <a:cs typeface="Aharoni" panose="020F0502020204030204" pitchFamily="2" charset="-79"/>
                      </a:rPr>
                      <a:t>Nullin</a:t>
                    </a:r>
                    <a:r>
                      <a:rPr lang="en-US" sz="4800" dirty="0">
                        <a:solidFill>
                          <a:srgbClr val="37322F"/>
                        </a:solidFill>
                        <a:latin typeface="Congenial SemiBold" panose="02000503040000020004" pitchFamily="2" charset="0"/>
                        <a:cs typeface="Aharoni" panose="020F0502020204030204" pitchFamily="2" charset="-79"/>
                      </a:rPr>
                      <a:t>g interferometry </a:t>
                    </a:r>
                    <a:r>
                      <a:rPr lang="en-US" sz="4800" dirty="0">
                        <a:solidFill>
                          <a:srgbClr val="37322F"/>
                        </a:solidFill>
                        <a:latin typeface="Gill Sans Nova" panose="020B0602020104020203" pitchFamily="34" charset="0"/>
                        <a:cs typeface="Aharoni" panose="020F0502020204030204" pitchFamily="2" charset="-79"/>
                      </a:rPr>
                      <a:t>〰️</a:t>
                    </a:r>
                    <a:br>
                      <a:rPr lang="en-US" sz="4800" dirty="0">
                        <a:solidFill>
                          <a:srgbClr val="37322F"/>
                        </a:solidFill>
                        <a:latin typeface="Gill Sans Nova" panose="020B0602020104020203" pitchFamily="34" charset="0"/>
                        <a:cs typeface="Aharoni" panose="020F0502020204030204" pitchFamily="2" charset="-79"/>
                      </a:rPr>
                    </a:br>
                    <a:r>
                      <a:rPr lang="en-US" sz="3200" dirty="0">
                        <a:solidFill>
                          <a:srgbClr val="37322F"/>
                        </a:solidFill>
                        <a:latin typeface="Congenial SemiBold" panose="02000503040000020004" pitchFamily="2" charset="0"/>
                        <a:cs typeface="Aharoni" panose="020F0502020204030204" pitchFamily="2" charset="-79"/>
                      </a:rPr>
                      <a:t>On the VLTI</a:t>
                    </a:r>
                    <a:endParaRPr kumimoji="0" lang="en-US" sz="2000" b="0" i="0" u="sng" strike="noStrike" kern="1200" cap="none" spc="0" normalizeH="0" baseline="0" noProof="0" dirty="0">
                      <a:ln>
                        <a:noFill/>
                      </a:ln>
                      <a:solidFill>
                        <a:srgbClr val="37322F"/>
                      </a:solidFill>
                      <a:effectLst/>
                      <a:uLnTx/>
                      <a:uFillTx/>
                      <a:latin typeface="Gill Sans Nova" panose="020B0602020104020203" pitchFamily="34" charset="0"/>
                      <a:ea typeface="+mn-ea"/>
                      <a:cs typeface="Aharoni" panose="020F0502020204030204" pitchFamily="2" charset="-79"/>
                    </a:endParaRPr>
                  </a:p>
                  <a:p>
                    <a:pPr marR="0" lvl="0" defTabSz="457200" rtl="0" eaLnBrk="1" fontAlgn="auto" latinLnBrk="0" hangingPunct="1">
                      <a:lnSpc>
                        <a:spcPct val="100000"/>
                      </a:lnSpc>
                      <a:spcBef>
                        <a:spcPts val="0"/>
                      </a:spcBef>
                      <a:spcAft>
                        <a:spcPts val="0"/>
                      </a:spcAft>
                      <a:buClrTx/>
                      <a:buSzTx/>
                      <a:tabLst/>
                      <a:defRPr/>
                    </a:pPr>
                    <a:r>
                      <a:rPr lang="en-US" sz="3200" dirty="0">
                        <a:solidFill>
                          <a:srgbClr val="37322F"/>
                        </a:solidFill>
                        <a:latin typeface="Gill Sans Nova" panose="020B0602020104020203" pitchFamily="34" charset="0"/>
                      </a:rPr>
                      <a:t>This technique consist in taking advantage of the angular separation and the coherence properties of the light to destroy the star light and combine the planet light in the same process. Our approach</a:t>
                    </a:r>
                  </a:p>
                  <a:p>
                    <a:pPr marR="0" lvl="0" defTabSz="457200" rtl="0" eaLnBrk="1" fontAlgn="auto" latinLnBrk="0" hangingPunct="1">
                      <a:lnSpc>
                        <a:spcPct val="100000"/>
                      </a:lnSpc>
                      <a:spcBef>
                        <a:spcPts val="0"/>
                      </a:spcBef>
                      <a:spcAft>
                        <a:spcPts val="0"/>
                      </a:spcAft>
                      <a:buClrTx/>
                      <a:buSzTx/>
                      <a:tabLst/>
                      <a:defRPr/>
                    </a:pPr>
                    <a:r>
                      <a:rPr lang="en-US" sz="3200" dirty="0">
                        <a:solidFill>
                          <a:srgbClr val="37322F"/>
                        </a:solidFill>
                        <a:latin typeface="Gill Sans Nova" panose="020B0602020104020203" pitchFamily="34" charset="0"/>
                      </a:rPr>
                      <a:t>Enhance this principle by</a:t>
                    </a:r>
                  </a:p>
                  <a:p>
                    <a:pPr marR="0" lvl="0" defTabSz="457200" rtl="0" eaLnBrk="1" fontAlgn="auto" latinLnBrk="0" hangingPunct="1">
                      <a:lnSpc>
                        <a:spcPct val="100000"/>
                      </a:lnSpc>
                      <a:spcBef>
                        <a:spcPts val="0"/>
                      </a:spcBef>
                      <a:spcAft>
                        <a:spcPts val="0"/>
                      </a:spcAft>
                      <a:buClrTx/>
                      <a:buSzTx/>
                      <a:tabLst/>
                      <a:defRPr/>
                    </a:pPr>
                    <a:r>
                      <a:rPr lang="en-US" sz="3200" dirty="0">
                        <a:solidFill>
                          <a:srgbClr val="37322F"/>
                        </a:solidFill>
                        <a:latin typeface="Gill Sans Nova" panose="020B0602020104020203" pitchFamily="34" charset="0"/>
                      </a:rPr>
                      <a:t>Introducing « Kernels »</a:t>
                    </a:r>
                  </a:p>
                  <a:p>
                    <a:pPr marR="0" lvl="0" defTabSz="457200" rtl="0" eaLnBrk="1" fontAlgn="auto" latinLnBrk="0" hangingPunct="1">
                      <a:lnSpc>
                        <a:spcPct val="100000"/>
                      </a:lnSpc>
                      <a:spcBef>
                        <a:spcPts val="0"/>
                      </a:spcBef>
                      <a:spcAft>
                        <a:spcPts val="0"/>
                      </a:spcAft>
                      <a:buClrTx/>
                      <a:buSzTx/>
                      <a:tabLst/>
                      <a:defRPr/>
                    </a:pPr>
                    <a:r>
                      <a:rPr lang="en-US" sz="3200" dirty="0">
                        <a:solidFill>
                          <a:srgbClr val="37322F"/>
                        </a:solidFill>
                        <a:latin typeface="Gill Sans Nova" panose="020B0602020104020203" pitchFamily="34" charset="0"/>
                      </a:rPr>
                      <a:t>which combine the light</a:t>
                    </a:r>
                  </a:p>
                  <a:p>
                    <a:pPr marR="0" lvl="0" defTabSz="457200" rtl="0" eaLnBrk="1" fontAlgn="auto" latinLnBrk="0" hangingPunct="1">
                      <a:lnSpc>
                        <a:spcPct val="100000"/>
                      </a:lnSpc>
                      <a:spcBef>
                        <a:spcPts val="0"/>
                      </a:spcBef>
                      <a:spcAft>
                        <a:spcPts val="0"/>
                      </a:spcAft>
                      <a:buClrTx/>
                      <a:buSzTx/>
                      <a:tabLst/>
                      <a:defRPr/>
                    </a:pPr>
                    <a:r>
                      <a:rPr lang="en-US" sz="3200" dirty="0">
                        <a:solidFill>
                          <a:srgbClr val="37322F"/>
                        </a:solidFill>
                        <a:latin typeface="Gill Sans Nova" panose="020B0602020104020203" pitchFamily="34" charset="0"/>
                      </a:rPr>
                      <a:t>from 3 telescopes or more</a:t>
                    </a:r>
                  </a:p>
                  <a:p>
                    <a:pPr marR="0" lvl="0" defTabSz="457200" rtl="0" eaLnBrk="1" fontAlgn="auto" latinLnBrk="0" hangingPunct="1">
                      <a:lnSpc>
                        <a:spcPct val="100000"/>
                      </a:lnSpc>
                      <a:spcBef>
                        <a:spcPts val="0"/>
                      </a:spcBef>
                      <a:spcAft>
                        <a:spcPts val="0"/>
                      </a:spcAft>
                      <a:buClrTx/>
                      <a:buSzTx/>
                      <a:tabLst/>
                      <a:defRPr/>
                    </a:pPr>
                    <a:r>
                      <a:rPr lang="en-US" sz="3200" dirty="0">
                        <a:solidFill>
                          <a:srgbClr val="37322F"/>
                        </a:solidFill>
                        <a:latin typeface="Gill Sans Nova" panose="020B0602020104020203" pitchFamily="34" charset="0"/>
                      </a:rPr>
                      <a:t>to be less sensitive to low</a:t>
                    </a:r>
                  </a:p>
                  <a:p>
                    <a:pPr marR="0" lvl="0" defTabSz="457200" rtl="0" eaLnBrk="1" fontAlgn="auto" latinLnBrk="0" hangingPunct="1">
                      <a:lnSpc>
                        <a:spcPct val="100000"/>
                      </a:lnSpc>
                      <a:spcBef>
                        <a:spcPts val="0"/>
                      </a:spcBef>
                      <a:spcAft>
                        <a:spcPts val="0"/>
                      </a:spcAft>
                      <a:buClrTx/>
                      <a:buSzTx/>
                      <a:tabLst/>
                      <a:defRPr/>
                    </a:pPr>
                    <a:r>
                      <a:rPr lang="en-US" sz="3200" dirty="0">
                        <a:solidFill>
                          <a:srgbClr val="37322F"/>
                        </a:solidFill>
                        <a:latin typeface="Gill Sans Nova" panose="020B0602020104020203" pitchFamily="34" charset="0"/>
                      </a:rPr>
                      <a:t>order phase aberrations and</a:t>
                    </a:r>
                  </a:p>
                  <a:p>
                    <a:pPr marR="0" lvl="0" defTabSz="457200" rtl="0" eaLnBrk="1" fontAlgn="auto" latinLnBrk="0" hangingPunct="1">
                      <a:lnSpc>
                        <a:spcPct val="100000"/>
                      </a:lnSpc>
                      <a:spcBef>
                        <a:spcPts val="0"/>
                      </a:spcBef>
                      <a:spcAft>
                        <a:spcPts val="0"/>
                      </a:spcAft>
                      <a:buClrTx/>
                      <a:buSzTx/>
                      <a:tabLst/>
                      <a:defRPr/>
                    </a:pPr>
                    <a:r>
                      <a:rPr lang="en-US" sz="3200" dirty="0">
                        <a:solidFill>
                          <a:srgbClr val="37322F"/>
                        </a:solidFill>
                        <a:latin typeface="Gill Sans Nova" panose="020B0602020104020203" pitchFamily="34" charset="0"/>
                      </a:rPr>
                      <a:t>Asymmetries the output to </a:t>
                    </a:r>
                  </a:p>
                  <a:p>
                    <a:pPr marR="0" lvl="0" defTabSz="457200" rtl="0" eaLnBrk="1" fontAlgn="auto" latinLnBrk="0" hangingPunct="1">
                      <a:lnSpc>
                        <a:spcPct val="100000"/>
                      </a:lnSpc>
                      <a:spcBef>
                        <a:spcPts val="0"/>
                      </a:spcBef>
                      <a:spcAft>
                        <a:spcPts val="0"/>
                      </a:spcAft>
                      <a:buClrTx/>
                      <a:buSzTx/>
                      <a:tabLst/>
                      <a:defRPr/>
                    </a:pPr>
                    <a:r>
                      <a:rPr lang="en-US" sz="3200" dirty="0">
                        <a:solidFill>
                          <a:srgbClr val="37322F"/>
                        </a:solidFill>
                        <a:latin typeface="Gill Sans Nova" panose="020B0602020104020203" pitchFamily="34" charset="0"/>
                      </a:rPr>
                      <a:t>better constrain the planet</a:t>
                    </a:r>
                  </a:p>
                  <a:p>
                    <a:pPr marR="0" lvl="0" defTabSz="457200" rtl="0" eaLnBrk="1" fontAlgn="auto" latinLnBrk="0" hangingPunct="1">
                      <a:lnSpc>
                        <a:spcPct val="100000"/>
                      </a:lnSpc>
                      <a:spcBef>
                        <a:spcPts val="0"/>
                      </a:spcBef>
                      <a:spcAft>
                        <a:spcPts val="0"/>
                      </a:spcAft>
                      <a:buClrTx/>
                      <a:buSzTx/>
                      <a:tabLst/>
                      <a:defRPr/>
                    </a:pPr>
                    <a:r>
                      <a:rPr lang="en-US" sz="3200" dirty="0">
                        <a:solidFill>
                          <a:srgbClr val="37322F"/>
                        </a:solidFill>
                        <a:latin typeface="Gill Sans Nova" panose="020B0602020104020203" pitchFamily="34" charset="0"/>
                      </a:rPr>
                      <a:t>position.</a:t>
                    </a:r>
                    <a:endParaRPr kumimoji="0" lang="en-US" sz="3200" b="0" i="0" u="none" strike="noStrike" kern="1200" cap="none" spc="0" normalizeH="0" baseline="0" noProof="0" dirty="0">
                      <a:ln>
                        <a:noFill/>
                      </a:ln>
                      <a:solidFill>
                        <a:srgbClr val="37322F"/>
                      </a:solidFill>
                      <a:effectLst/>
                      <a:uLnTx/>
                      <a:uFillTx/>
                      <a:latin typeface="Gill Sans Nova" panose="020B0602020104020203" pitchFamily="34" charset="0"/>
                    </a:endParaRPr>
                  </a:p>
                </p:txBody>
              </p:sp>
            </p:grpSp>
            <mc:AlternateContent xmlns:mc="http://schemas.openxmlformats.org/markup-compatibility/2006">
              <mc:Choice xmlns:a14="http://schemas.microsoft.com/office/drawing/2010/main" Requires="a14">
                <p:sp>
                  <p:nvSpPr>
                    <p:cNvPr id="31" name="Rectangle : coins arrondis 30">
                      <a:extLst>
                        <a:ext uri="{FF2B5EF4-FFF2-40B4-BE49-F238E27FC236}">
                          <a16:creationId xmlns:a16="http://schemas.microsoft.com/office/drawing/2014/main" id="{171044C3-C700-576A-44E0-693B31CE2359}"/>
                        </a:ext>
                      </a:extLst>
                    </p:cNvPr>
                    <p:cNvSpPr>
                      <a:spLocks/>
                    </p:cNvSpPr>
                    <p:nvPr/>
                  </p:nvSpPr>
                  <p:spPr>
                    <a:xfrm>
                      <a:off x="21850377" y="30489145"/>
                      <a:ext cx="10064094" cy="8196553"/>
                    </a:xfrm>
                    <a:prstGeom prst="roundRect">
                      <a:avLst>
                        <a:gd name="adj" fmla="val 11474"/>
                      </a:avLst>
                    </a:prstGeom>
                    <a:solidFill>
                      <a:srgbClr val="E7E1D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srgbClr val="37322F"/>
                          </a:solidFill>
                          <a:effectLst/>
                          <a:uLnTx/>
                          <a:uFillTx/>
                          <a:latin typeface="Congenial SemiBold" panose="02000503040000020004" pitchFamily="2" charset="0"/>
                          <a:cs typeface="Aharoni" panose="020F0502020204030204" pitchFamily="2" charset="-79"/>
                        </a:rPr>
                        <a:t>Discussions &amp; prospects 💬</a:t>
                      </a:r>
                      <a:r>
                        <a:rPr kumimoji="0" lang="en-US" sz="2000" b="0" i="0" u="sng" strike="noStrike" kern="1200" cap="none" spc="0" normalizeH="0" baseline="0" noProof="0" dirty="0">
                          <a:ln>
                            <a:noFill/>
                          </a:ln>
                          <a:solidFill>
                            <a:srgbClr val="37322F"/>
                          </a:solidFill>
                          <a:effectLst/>
                          <a:uLnTx/>
                          <a:uFillTx/>
                          <a:latin typeface="Gill Sans Nova" panose="020B0602020104020203" pitchFamily="34" charset="0"/>
                          <a:ea typeface="+mn-ea"/>
                          <a:cs typeface="Aharoni" panose="020F0502020204030204" pitchFamily="2" charset="-79"/>
                        </a:rPr>
                        <a:t> </a:t>
                      </a:r>
                      <a:endParaRPr lang="en-US" sz="2000" u="sng" noProof="0" dirty="0">
                        <a:solidFill>
                          <a:srgbClr val="37322F"/>
                        </a:solidFill>
                        <a:latin typeface="Gill Sans Nova" panose="020B0602020104020203" pitchFamily="34" charset="0"/>
                        <a:cs typeface="Aharoni" panose="020F0502020204030204" pitchFamily="2" charset="-79"/>
                      </a:endParaRPr>
                    </a:p>
                    <a:p>
                      <a:pPr marR="0" lvl="0" defTabSz="457200" rtl="0" eaLnBrk="1" fontAlgn="auto" latinLnBrk="0" hangingPunct="1">
                        <a:lnSpc>
                          <a:spcPct val="100000"/>
                        </a:lnSpc>
                        <a:spcBef>
                          <a:spcPts val="0"/>
                        </a:spcBef>
                        <a:spcAft>
                          <a:spcPts val="0"/>
                        </a:spcAft>
                        <a:buClrTx/>
                        <a:buSzTx/>
                        <a:tabLst/>
                        <a:defRPr/>
                      </a:pPr>
                      <a:r>
                        <a:rPr kumimoji="0" lang="en-US" sz="3200" b="0" i="0" u="none" strike="noStrike" kern="1200" cap="none" spc="0" normalizeH="0" baseline="0" noProof="0" dirty="0">
                          <a:ln>
                            <a:noFill/>
                          </a:ln>
                          <a:solidFill>
                            <a:srgbClr val="37322F"/>
                          </a:solidFill>
                          <a:effectLst/>
                          <a:uLnTx/>
                          <a:uFillTx/>
                          <a:latin typeface="Gill Sans Nova" panose="020B0602020104020203" pitchFamily="34" charset="0"/>
                          <a:ea typeface="+mn-ea"/>
                          <a:cs typeface="+mn-cs"/>
                        </a:rPr>
                        <a:t>These pro</a:t>
                      </a:r>
                      <a:r>
                        <a:rPr lang="en-US" sz="3200" noProof="0" dirty="0">
                          <a:solidFill>
                            <a:srgbClr val="37322F"/>
                          </a:solidFill>
                          <a:latin typeface="Gill Sans Nova" panose="020B0602020104020203" pitchFamily="34" charset="0"/>
                        </a:rPr>
                        <a:t>mising</a:t>
                      </a:r>
                      <a:r>
                        <a:rPr lang="en-US" sz="3200" dirty="0">
                          <a:solidFill>
                            <a:srgbClr val="37322F"/>
                          </a:solidFill>
                          <a:latin typeface="Gill Sans Nova" panose="020B0602020104020203" pitchFamily="34" charset="0"/>
                        </a:rPr>
                        <a:t> results are mitigated by the persistent sensibility to high order phase aberration. A contrast of </a:t>
                      </a:r>
                      <a14:m>
                        <m:oMath xmlns:m="http://schemas.openxmlformats.org/officeDocument/2006/math">
                          <m:sSup>
                            <m:sSupPr>
                              <m:ctrlPr>
                                <a:rPr lang="en-US" sz="3200" b="0" i="1" smtClean="0">
                                  <a:solidFill>
                                    <a:srgbClr val="37322F"/>
                                  </a:solidFill>
                                  <a:latin typeface="Cambria Math" panose="02040503050406030204" pitchFamily="18" charset="0"/>
                                </a:rPr>
                              </m:ctrlPr>
                            </m:sSupPr>
                            <m:e>
                              <m:r>
                                <a:rPr lang="en-US" sz="3200" b="0" i="1" smtClean="0">
                                  <a:solidFill>
                                    <a:srgbClr val="37322F"/>
                                  </a:solidFill>
                                  <a:latin typeface="Cambria Math" panose="02040503050406030204" pitchFamily="18" charset="0"/>
                                </a:rPr>
                                <m:t>10</m:t>
                              </m:r>
                            </m:e>
                            <m:sup>
                              <m:r>
                                <a:rPr lang="en-US" sz="3200" b="0" i="1" smtClean="0">
                                  <a:solidFill>
                                    <a:srgbClr val="37322F"/>
                                  </a:solidFill>
                                  <a:latin typeface="Cambria Math" panose="02040503050406030204" pitchFamily="18" charset="0"/>
                                </a:rPr>
                                <m:t>−</m:t>
                              </m:r>
                              <m:r>
                                <a:rPr lang="en-US" sz="3200" b="0" i="1" smtClean="0">
                                  <a:solidFill>
                                    <a:srgbClr val="37322F"/>
                                  </a:solidFill>
                                  <a:latin typeface="Cambria Math" panose="02040503050406030204" pitchFamily="18" charset="0"/>
                                </a:rPr>
                                <m:t>6</m:t>
                              </m:r>
                            </m:sup>
                          </m:sSup>
                        </m:oMath>
                      </a14:m>
                      <a:r>
                        <a:rPr kumimoji="0" lang="en-US" sz="3200" b="0" i="0" u="none" strike="noStrike" kern="1200" cap="none" spc="0" normalizeH="0" baseline="0" noProof="0" dirty="0">
                          <a:ln>
                            <a:noFill/>
                          </a:ln>
                          <a:solidFill>
                            <a:srgbClr val="37322F"/>
                          </a:solidFill>
                          <a:effectLst/>
                          <a:uLnTx/>
                          <a:uFillTx/>
                          <a:latin typeface="Gill Sans Nova" panose="020B0602020104020203" pitchFamily="34" charset="0"/>
                          <a:ea typeface="+mn-ea"/>
                          <a:cs typeface="+mn-cs"/>
                        </a:rPr>
                        <a:t> require an AO</a:t>
                      </a:r>
                      <a:r>
                        <a:rPr kumimoji="0" lang="en-US" sz="3200" b="0" i="0" u="none" strike="noStrike" kern="1200" cap="none" spc="0" normalizeH="0" noProof="0" dirty="0">
                          <a:ln>
                            <a:noFill/>
                          </a:ln>
                          <a:solidFill>
                            <a:srgbClr val="37322F"/>
                          </a:solidFill>
                          <a:effectLst/>
                          <a:uLnTx/>
                          <a:uFillTx/>
                          <a:latin typeface="Gill Sans Nova" panose="020B0602020104020203" pitchFamily="34" charset="0"/>
                          <a:ea typeface="+mn-ea"/>
                          <a:cs typeface="+mn-cs"/>
                        </a:rPr>
                        <a:t> correction that bring phase aberration below </a:t>
                      </a:r>
                      <a14:m>
                        <m:oMath xmlns:m="http://schemas.openxmlformats.org/officeDocument/2006/math">
                          <m:r>
                            <a:rPr kumimoji="0" lang="en-US" sz="3200" b="0" i="1" u="none" strike="noStrike" kern="1200" cap="none" spc="0" normalizeH="0" noProof="0" smtClean="0">
                              <a:ln>
                                <a:noFill/>
                              </a:ln>
                              <a:solidFill>
                                <a:srgbClr val="37322F"/>
                              </a:solidFill>
                              <a:effectLst/>
                              <a:uLnTx/>
                              <a:uFillTx/>
                              <a:latin typeface="Cambria Math" panose="02040503050406030204" pitchFamily="18" charset="0"/>
                              <a:ea typeface="+mn-ea"/>
                              <a:cs typeface="+mn-cs"/>
                            </a:rPr>
                            <m:t>𝜆</m:t>
                          </m:r>
                          <m:r>
                            <a:rPr kumimoji="0" lang="en-US" sz="3200" b="0" i="1" u="none" strike="noStrike" kern="1200" cap="none" spc="0" normalizeH="0" noProof="0" smtClean="0">
                              <a:ln>
                                <a:noFill/>
                              </a:ln>
                              <a:solidFill>
                                <a:srgbClr val="37322F"/>
                              </a:solidFill>
                              <a:effectLst/>
                              <a:uLnTx/>
                              <a:uFillTx/>
                              <a:latin typeface="Cambria Math" panose="02040503050406030204" pitchFamily="18" charset="0"/>
                              <a:ea typeface="+mn-ea"/>
                              <a:cs typeface="+mn-cs"/>
                            </a:rPr>
                            <m:t>/</m:t>
                          </m:r>
                          <m:r>
                            <a:rPr kumimoji="0" lang="en-US" sz="3200" b="0" i="1" u="none" strike="noStrike" kern="1200" cap="none" spc="0" normalizeH="0" noProof="0" smtClean="0">
                              <a:ln>
                                <a:noFill/>
                              </a:ln>
                              <a:solidFill>
                                <a:srgbClr val="37322F"/>
                              </a:solidFill>
                              <a:effectLst/>
                              <a:uLnTx/>
                              <a:uFillTx/>
                              <a:latin typeface="Cambria Math" panose="02040503050406030204" pitchFamily="18" charset="0"/>
                              <a:ea typeface="+mn-ea"/>
                              <a:cs typeface="+mn-cs"/>
                            </a:rPr>
                            <m:t>100</m:t>
                          </m:r>
                        </m:oMath>
                      </a14:m>
                      <a:r>
                        <a:rPr kumimoji="0" lang="en-US" sz="3200" b="0" i="0" u="none" strike="noStrike" kern="1200" cap="none" spc="0" normalizeH="0" baseline="0" noProof="0" dirty="0">
                          <a:ln>
                            <a:noFill/>
                          </a:ln>
                          <a:solidFill>
                            <a:srgbClr val="37322F"/>
                          </a:solidFill>
                          <a:effectLst/>
                          <a:uLnTx/>
                          <a:uFillTx/>
                          <a:latin typeface="Gill Sans Nova" panose="020B0602020104020203" pitchFamily="34" charset="0"/>
                          <a:ea typeface="+mn-ea"/>
                          <a:cs typeface="+mn-cs"/>
                        </a:rPr>
                        <a:t>. </a:t>
                      </a:r>
                      <a:r>
                        <a:rPr lang="en-US" sz="3200" dirty="0">
                          <a:solidFill>
                            <a:srgbClr val="37322F"/>
                          </a:solidFill>
                          <a:latin typeface="Gill Sans Nova" panose="020B0602020104020203" pitchFamily="34" charset="0"/>
                        </a:rPr>
                        <a:t>Also, t</a:t>
                      </a:r>
                      <a:r>
                        <a:rPr kumimoji="0" lang="en-US" sz="3200" b="0" i="0" u="none" strike="noStrike" kern="1200" cap="none" spc="0" normalizeH="0" noProof="0" dirty="0">
                          <a:ln>
                            <a:noFill/>
                          </a:ln>
                          <a:solidFill>
                            <a:srgbClr val="37322F"/>
                          </a:solidFill>
                          <a:effectLst/>
                          <a:uLnTx/>
                          <a:uFillTx/>
                          <a:latin typeface="Gill Sans Nova" panose="020B0602020104020203" pitchFamily="34" charset="0"/>
                          <a:ea typeface="+mn-ea"/>
                          <a:cs typeface="+mn-cs"/>
                        </a:rPr>
                        <a:t>wo of the main prospects will consist to make these simulations chromatic and confirm these results in a lab.</a:t>
                      </a:r>
                      <a:endParaRPr kumimoji="0" lang="en-US" sz="3200" b="0" i="0" u="none" strike="noStrike" kern="1200" cap="none" spc="0" normalizeH="0" baseline="0" noProof="0" dirty="0">
                        <a:ln>
                          <a:noFill/>
                        </a:ln>
                        <a:solidFill>
                          <a:srgbClr val="37322F"/>
                        </a:solidFill>
                        <a:effectLst/>
                        <a:uLnTx/>
                        <a:uFillTx/>
                        <a:latin typeface="Gill Sans Nova" panose="020B0602020104020203" pitchFamily="34" charset="0"/>
                        <a:ea typeface="+mn-ea"/>
                        <a:cs typeface="+mn-cs"/>
                      </a:endParaRPr>
                    </a:p>
                  </p:txBody>
                </p:sp>
              </mc:Choice>
              <mc:Fallback>
                <p:sp>
                  <p:nvSpPr>
                    <p:cNvPr id="31" name="Rectangle : coins arrondis 30">
                      <a:extLst>
                        <a:ext uri="{FF2B5EF4-FFF2-40B4-BE49-F238E27FC236}">
                          <a16:creationId xmlns:a16="http://schemas.microsoft.com/office/drawing/2014/main" id="{171044C3-C700-576A-44E0-693B31CE2359}"/>
                        </a:ext>
                      </a:extLst>
                    </p:cNvPr>
                    <p:cNvSpPr>
                      <a:spLocks noRot="1" noChangeAspect="1" noMove="1" noResize="1" noEditPoints="1" noAdjustHandles="1" noChangeArrowheads="1" noChangeShapeType="1" noTextEdit="1"/>
                    </p:cNvSpPr>
                    <p:nvPr/>
                  </p:nvSpPr>
                  <p:spPr>
                    <a:xfrm>
                      <a:off x="21850377" y="30489145"/>
                      <a:ext cx="10064094" cy="8196553"/>
                    </a:xfrm>
                    <a:prstGeom prst="roundRect">
                      <a:avLst>
                        <a:gd name="adj" fmla="val 11474"/>
                      </a:avLst>
                    </a:prstGeom>
                    <a:blipFill>
                      <a:blip r:embed="rId4"/>
                      <a:stretch>
                        <a:fillRect/>
                      </a:stretch>
                    </a:blipFill>
                    <a:ln>
                      <a:noFill/>
                    </a:ln>
                  </p:spPr>
                  <p:txBody>
                    <a:bodyPr/>
                    <a:lstStyle/>
                    <a:p>
                      <a:r>
                        <a:rPr lang="en-US">
                          <a:noFill/>
                        </a:rPr>
                        <a:t> </a:t>
                      </a:r>
                    </a:p>
                  </p:txBody>
                </p:sp>
              </mc:Fallback>
            </mc:AlternateContent>
          </p:grpSp>
          <p:sp>
            <p:nvSpPr>
              <p:cNvPr id="8" name="Rectangle : coins arrondis 7">
                <a:extLst>
                  <a:ext uri="{FF2B5EF4-FFF2-40B4-BE49-F238E27FC236}">
                    <a16:creationId xmlns:a16="http://schemas.microsoft.com/office/drawing/2014/main" id="{0C379A8F-C7A8-CD89-C5B7-B3D7DBC0A70B}"/>
                  </a:ext>
                </a:extLst>
              </p:cNvPr>
              <p:cNvSpPr>
                <a:spLocks/>
              </p:cNvSpPr>
              <p:nvPr/>
            </p:nvSpPr>
            <p:spPr>
              <a:xfrm>
                <a:off x="400085" y="32932800"/>
                <a:ext cx="10064094" cy="5752898"/>
              </a:xfrm>
              <a:prstGeom prst="roundRect">
                <a:avLst>
                  <a:gd name="adj" fmla="val 15862"/>
                </a:avLst>
              </a:prstGeom>
              <a:solidFill>
                <a:srgbClr val="E7E1D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4800" dirty="0">
                    <a:solidFill>
                      <a:srgbClr val="37322F"/>
                    </a:solidFill>
                    <a:latin typeface="Congenial SemiBold" panose="02000503040000020004" pitchFamily="2" charset="0"/>
                    <a:cs typeface="Aharoni" panose="020F0502020204030204" pitchFamily="2" charset="-79"/>
                  </a:rPr>
                  <a:t>Active optical components 💡</a:t>
                </a:r>
                <a:endParaRPr lang="en-US" sz="2000" u="sng" dirty="0">
                  <a:solidFill>
                    <a:srgbClr val="37322F"/>
                  </a:solidFill>
                  <a:latin typeface="Gill Sans Nova" panose="020B0602020104020203" pitchFamily="34" charset="0"/>
                  <a:cs typeface="Aharoni" panose="020F0502020204030204" pitchFamily="2" charset="-79"/>
                </a:endParaRPr>
              </a:p>
              <a:p>
                <a:r>
                  <a:rPr lang="en-US" sz="3200" dirty="0">
                    <a:solidFill>
                      <a:srgbClr val="37322F"/>
                    </a:solidFill>
                    <a:latin typeface="Gill Sans Nova" panose="020B0602020104020203" pitchFamily="34" charset="0"/>
                  </a:rPr>
                  <a:t>The idea of our architecture is to combine the nulling interferometry with the phase shifter technologies to make an active optical component that can be calibrated to compensate the phase aberration induced by the manufacturing defects.</a:t>
                </a:r>
              </a:p>
            </p:txBody>
          </p:sp>
        </p:grpSp>
      </p:grpSp>
      <p:grpSp>
        <p:nvGrpSpPr>
          <p:cNvPr id="15" name="Groupe 14">
            <a:extLst>
              <a:ext uri="{FF2B5EF4-FFF2-40B4-BE49-F238E27FC236}">
                <a16:creationId xmlns:a16="http://schemas.microsoft.com/office/drawing/2014/main" id="{66C2C396-ABDD-14EE-8ACD-4F9D0079F0B7}"/>
              </a:ext>
            </a:extLst>
          </p:cNvPr>
          <p:cNvGrpSpPr/>
          <p:nvPr/>
        </p:nvGrpSpPr>
        <p:grpSpPr>
          <a:xfrm>
            <a:off x="522108" y="471946"/>
            <a:ext cx="31355071" cy="5837257"/>
            <a:chOff x="522108" y="471947"/>
            <a:chExt cx="31355071" cy="6341808"/>
          </a:xfrm>
        </p:grpSpPr>
        <p:sp>
          <p:nvSpPr>
            <p:cNvPr id="7" name="Rectangle : coins arrondis 6">
              <a:extLst>
                <a:ext uri="{FF2B5EF4-FFF2-40B4-BE49-F238E27FC236}">
                  <a16:creationId xmlns:a16="http://schemas.microsoft.com/office/drawing/2014/main" id="{178560C8-2EF2-FEA7-9742-346558414461}"/>
                </a:ext>
              </a:extLst>
            </p:cNvPr>
            <p:cNvSpPr>
              <a:spLocks/>
            </p:cNvSpPr>
            <p:nvPr/>
          </p:nvSpPr>
          <p:spPr>
            <a:xfrm>
              <a:off x="522108" y="471947"/>
              <a:ext cx="31355071" cy="6341807"/>
            </a:xfrm>
            <a:prstGeom prst="roundRect">
              <a:avLst>
                <a:gd name="adj" fmla="val 15657"/>
              </a:avLst>
            </a:prstGeom>
            <a:solidFill>
              <a:srgbClr val="37322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rgbClr val="37322F"/>
                </a:solidFill>
              </a:endParaRPr>
            </a:p>
          </p:txBody>
        </p:sp>
        <p:sp>
          <p:nvSpPr>
            <p:cNvPr id="2" name="Titre 1">
              <a:extLst>
                <a:ext uri="{FF2B5EF4-FFF2-40B4-BE49-F238E27FC236}">
                  <a16:creationId xmlns:a16="http://schemas.microsoft.com/office/drawing/2014/main" id="{7B5B1B70-E021-3074-87E3-0BB5621E63CF}"/>
                </a:ext>
              </a:extLst>
            </p:cNvPr>
            <p:cNvSpPr>
              <a:spLocks noGrp="1"/>
            </p:cNvSpPr>
            <p:nvPr>
              <p:ph type="ctrTitle"/>
            </p:nvPr>
          </p:nvSpPr>
          <p:spPr>
            <a:xfrm>
              <a:off x="10506545" y="471947"/>
              <a:ext cx="20229094" cy="6341808"/>
            </a:xfrm>
            <a:noFill/>
            <a:ln cap="rnd">
              <a:noFill/>
              <a:extLst>
                <a:ext uri="{C807C97D-BFC1-408E-A445-0C87EB9F89A2}">
                  <ask:lineSketchStyleProps xmlns:ask="http://schemas.microsoft.com/office/drawing/2018/sketchyshapes" sd="1956222309">
                    <a:custGeom>
                      <a:avLst/>
                      <a:gdLst>
                        <a:gd name="connsiteX0" fmla="*/ 0 w 31318200"/>
                        <a:gd name="connsiteY0" fmla="*/ 0 h 6172200"/>
                        <a:gd name="connsiteX1" fmla="*/ 31318200 w 31318200"/>
                        <a:gd name="connsiteY1" fmla="*/ 0 h 6172200"/>
                        <a:gd name="connsiteX2" fmla="*/ 31318200 w 31318200"/>
                        <a:gd name="connsiteY2" fmla="*/ 6172200 h 6172200"/>
                        <a:gd name="connsiteX3" fmla="*/ 0 w 31318200"/>
                        <a:gd name="connsiteY3" fmla="*/ 6172200 h 6172200"/>
                        <a:gd name="connsiteX4" fmla="*/ 0 w 31318200"/>
                        <a:gd name="connsiteY4" fmla="*/ 0 h 6172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18200" h="6172200" fill="none" extrusionOk="0">
                          <a:moveTo>
                            <a:pt x="0" y="0"/>
                          </a:moveTo>
                          <a:cubicBezTo>
                            <a:pt x="9117842" y="-116696"/>
                            <a:pt x="19916385" y="120543"/>
                            <a:pt x="31318200" y="0"/>
                          </a:cubicBezTo>
                          <a:cubicBezTo>
                            <a:pt x="31258470" y="2492428"/>
                            <a:pt x="31380087" y="4819111"/>
                            <a:pt x="31318200" y="6172200"/>
                          </a:cubicBezTo>
                          <a:cubicBezTo>
                            <a:pt x="15716852" y="6008295"/>
                            <a:pt x="5481016" y="6093283"/>
                            <a:pt x="0" y="6172200"/>
                          </a:cubicBezTo>
                          <a:cubicBezTo>
                            <a:pt x="44985" y="3468895"/>
                            <a:pt x="102799" y="1558942"/>
                            <a:pt x="0" y="0"/>
                          </a:cubicBezTo>
                          <a:close/>
                        </a:path>
                        <a:path w="31318200" h="6172200" stroke="0" extrusionOk="0">
                          <a:moveTo>
                            <a:pt x="0" y="0"/>
                          </a:moveTo>
                          <a:cubicBezTo>
                            <a:pt x="3386147" y="133734"/>
                            <a:pt x="19708074" y="-141979"/>
                            <a:pt x="31318200" y="0"/>
                          </a:cubicBezTo>
                          <a:cubicBezTo>
                            <a:pt x="31195014" y="804538"/>
                            <a:pt x="31197376" y="3232153"/>
                            <a:pt x="31318200" y="6172200"/>
                          </a:cubicBezTo>
                          <a:cubicBezTo>
                            <a:pt x="26045761" y="6209111"/>
                            <a:pt x="10267437" y="6268057"/>
                            <a:pt x="0" y="6172200"/>
                          </a:cubicBezTo>
                          <a:cubicBezTo>
                            <a:pt x="-6724" y="5020659"/>
                            <a:pt x="68805" y="1458668"/>
                            <a:pt x="0" y="0"/>
                          </a:cubicBezTo>
                          <a:close/>
                        </a:path>
                      </a:pathLst>
                    </a:custGeom>
                    <ask:type>
                      <ask:lineSketchNone/>
                    </ask:type>
                  </ask:lineSketchStyleProps>
                </a:ext>
              </a:extLst>
            </a:ln>
          </p:spPr>
          <p:txBody>
            <a:bodyPr anchor="ctr">
              <a:noAutofit/>
            </a:bodyPr>
            <a:lstStyle/>
            <a:p>
              <a:pPr algn="l"/>
              <a:r>
                <a:rPr lang="en-US" sz="8000" dirty="0">
                  <a:solidFill>
                    <a:srgbClr val="F9F6F1"/>
                  </a:solidFill>
                  <a:latin typeface="Congenial SemiBold" panose="020F0502020204030204" pitchFamily="2" charset="0"/>
                </a:rPr>
                <a:t>DIRECT DETECTION OF EXOPLANETS</a:t>
              </a:r>
              <a:br>
                <a:rPr lang="en-US" sz="8000" dirty="0">
                  <a:solidFill>
                    <a:srgbClr val="F9F6F1"/>
                  </a:solidFill>
                  <a:latin typeface="Congenial SemiBold" panose="020F0502020204030204" pitchFamily="2" charset="0"/>
                </a:rPr>
              </a:br>
              <a:r>
                <a:rPr lang="en-US" sz="8000" dirty="0">
                  <a:solidFill>
                    <a:srgbClr val="F9F6F1"/>
                  </a:solidFill>
                  <a:latin typeface="Congenial SemiBold" panose="020F0502020204030204" pitchFamily="2" charset="0"/>
                </a:rPr>
                <a:t>USING TUNABLE KERNEL-NULLING</a:t>
              </a:r>
              <a:br>
                <a:rPr lang="en-US" sz="8000" dirty="0">
                  <a:solidFill>
                    <a:srgbClr val="F9F6F1"/>
                  </a:solidFill>
                  <a:latin typeface="Congenial SemiBold" panose="020F0502020204030204" pitchFamily="2" charset="0"/>
                </a:rPr>
              </a:br>
              <a:r>
                <a:rPr lang="en-US" sz="2000" dirty="0">
                  <a:solidFill>
                    <a:srgbClr val="F9F6F1"/>
                  </a:solidFill>
                  <a:latin typeface="Congenial SemiBold" panose="020F0502020204030204" pitchFamily="2" charset="0"/>
                </a:rPr>
                <a:t> </a:t>
              </a:r>
              <a:br>
                <a:rPr lang="en-US" sz="8000" dirty="0">
                  <a:solidFill>
                    <a:srgbClr val="F9F6F1"/>
                  </a:solidFill>
                  <a:latin typeface="Congenial SemiBold" panose="020F0502020204030204" pitchFamily="2" charset="0"/>
                </a:rPr>
              </a:br>
              <a:r>
                <a:rPr lang="en-US" sz="4800" dirty="0">
                  <a:solidFill>
                    <a:srgbClr val="F9F6F1"/>
                  </a:solidFill>
                  <a:latin typeface="Gill Sans Nova" panose="020B0602020104020203" pitchFamily="34" charset="0"/>
                </a:rPr>
                <a:t>Vincent Foriel</a:t>
              </a:r>
              <a:r>
                <a:rPr lang="en-US" sz="4800" baseline="30000" dirty="0">
                  <a:solidFill>
                    <a:srgbClr val="F9F6F1"/>
                  </a:solidFill>
                  <a:latin typeface="Gill Sans Nova" panose="020B0602020104020203" pitchFamily="34" charset="0"/>
                </a:rPr>
                <a:t>1,*</a:t>
              </a:r>
              <a:r>
                <a:rPr lang="en-US" sz="4800" dirty="0">
                  <a:solidFill>
                    <a:srgbClr val="F9F6F1"/>
                  </a:solidFill>
                  <a:latin typeface="Gill Sans Nova" panose="020B0602020104020203" pitchFamily="34" charset="0"/>
                </a:rPr>
                <a:t>, Frantz Martinache</a:t>
              </a:r>
              <a:r>
                <a:rPr lang="en-US" sz="4800" baseline="30000" dirty="0">
                  <a:solidFill>
                    <a:srgbClr val="F9F6F1"/>
                  </a:solidFill>
                  <a:latin typeface="Gill Sans Nova" panose="020B0602020104020203" pitchFamily="34" charset="0"/>
                </a:rPr>
                <a:t>1</a:t>
              </a:r>
              <a:r>
                <a:rPr lang="en-US" sz="4800" dirty="0">
                  <a:solidFill>
                    <a:srgbClr val="F9F6F1"/>
                  </a:solidFill>
                  <a:latin typeface="Gill Sans Nova" panose="020B0602020104020203" pitchFamily="34" charset="0"/>
                </a:rPr>
                <a:t>, David Mary</a:t>
              </a:r>
              <a:r>
                <a:rPr lang="en-US" sz="4800" baseline="30000" dirty="0">
                  <a:solidFill>
                    <a:srgbClr val="F9F6F1"/>
                  </a:solidFill>
                  <a:latin typeface="Gill Sans Nova" panose="020B0602020104020203" pitchFamily="34" charset="0"/>
                </a:rPr>
                <a:t>1</a:t>
              </a:r>
              <a:br>
                <a:rPr lang="en-US" sz="4800" baseline="30000" dirty="0">
                  <a:solidFill>
                    <a:srgbClr val="F9F6F1"/>
                  </a:solidFill>
                  <a:latin typeface="Gill Sans Nova" panose="020B0602020104020203" pitchFamily="34" charset="0"/>
                </a:rPr>
              </a:br>
              <a:r>
                <a:rPr lang="en-US" sz="900" baseline="30000" dirty="0">
                  <a:solidFill>
                    <a:srgbClr val="F9F6F1"/>
                  </a:solidFill>
                  <a:latin typeface="Gill Sans Nova" panose="020B0602020104020203" pitchFamily="34" charset="0"/>
                </a:rPr>
                <a:t> </a:t>
              </a:r>
              <a:br>
                <a:rPr lang="en-US" sz="4800" dirty="0">
                  <a:solidFill>
                    <a:srgbClr val="F9F6F1"/>
                  </a:solidFill>
                  <a:latin typeface="Gill Sans Nova" panose="020B0602020104020203" pitchFamily="34" charset="0"/>
                </a:rPr>
              </a:br>
              <a:r>
                <a:rPr lang="en-US" sz="4800" baseline="30000" dirty="0">
                  <a:solidFill>
                    <a:srgbClr val="F9F6F1"/>
                  </a:solidFill>
                  <a:latin typeface="Gill Sans Nova" panose="020B0602020104020203" pitchFamily="34" charset="0"/>
                </a:rPr>
                <a:t>1 </a:t>
              </a:r>
              <a:r>
                <a:rPr lang="fr-FR" sz="4000" dirty="0">
                  <a:solidFill>
                    <a:srgbClr val="F9F6F1"/>
                  </a:solidFill>
                  <a:latin typeface="Gill Sans Nova" panose="020B0602020104020203" pitchFamily="34" charset="0"/>
                </a:rPr>
                <a:t>Université Côte d'Azur, Observatoire de la Côte d'Azur, CNRS, Laboratoire Lagrange, France</a:t>
              </a:r>
              <a:br>
                <a:rPr lang="fr-FR" sz="4000" dirty="0">
                  <a:solidFill>
                    <a:srgbClr val="F9F6F1"/>
                  </a:solidFill>
                  <a:latin typeface="Gill Sans Nova" panose="020B0602020104020203" pitchFamily="34" charset="0"/>
                </a:rPr>
              </a:br>
              <a:r>
                <a:rPr lang="fr-FR" sz="900" dirty="0">
                  <a:solidFill>
                    <a:srgbClr val="F9F6F1"/>
                  </a:solidFill>
                  <a:latin typeface="Gill Sans Nova" panose="020B0602020104020203" pitchFamily="34" charset="0"/>
                </a:rPr>
                <a:t> </a:t>
              </a:r>
              <a:br>
                <a:rPr lang="fr-FR" sz="4000" dirty="0">
                  <a:solidFill>
                    <a:srgbClr val="F9F6F1"/>
                  </a:solidFill>
                  <a:latin typeface="Gill Sans Nova" panose="020B0602020104020203" pitchFamily="34" charset="0"/>
                </a:rPr>
              </a:br>
              <a:r>
                <a:rPr lang="fr-FR" sz="4000" baseline="30000" dirty="0">
                  <a:solidFill>
                    <a:srgbClr val="F9F6F1"/>
                  </a:solidFill>
                  <a:latin typeface="Gill Sans Nova" panose="020B0602020104020203" pitchFamily="34" charset="0"/>
                </a:rPr>
                <a:t>* </a:t>
              </a:r>
              <a:r>
                <a:rPr lang="fr-FR" sz="4000" dirty="0">
                  <a:solidFill>
                    <a:srgbClr val="F9F6F1"/>
                  </a:solidFill>
                  <a:latin typeface="Gill Sans Nova" panose="020B0602020104020203" pitchFamily="34" charset="0"/>
                </a:rPr>
                <a:t>vincent.foriel@oca.eu</a:t>
              </a:r>
              <a:endParaRPr lang="fr-FR" sz="8000" dirty="0">
                <a:solidFill>
                  <a:srgbClr val="F9F6F1"/>
                </a:solidFill>
                <a:latin typeface="Gill Sans Nova" panose="020B0602020104020203" pitchFamily="34" charset="0"/>
              </a:endParaRPr>
            </a:p>
          </p:txBody>
        </p:sp>
      </p:grpSp>
      <p:grpSp>
        <p:nvGrpSpPr>
          <p:cNvPr id="28" name="Groupe 27">
            <a:extLst>
              <a:ext uri="{FF2B5EF4-FFF2-40B4-BE49-F238E27FC236}">
                <a16:creationId xmlns:a16="http://schemas.microsoft.com/office/drawing/2014/main" id="{215936A5-DEAF-5A8C-A47D-DBA9D79E3EF7}"/>
              </a:ext>
            </a:extLst>
          </p:cNvPr>
          <p:cNvGrpSpPr/>
          <p:nvPr/>
        </p:nvGrpSpPr>
        <p:grpSpPr>
          <a:xfrm>
            <a:off x="1504335" y="6309202"/>
            <a:ext cx="29231304" cy="2633337"/>
            <a:chOff x="1916576" y="5806722"/>
            <a:chExt cx="26383063" cy="2376750"/>
          </a:xfrm>
        </p:grpSpPr>
        <p:pic>
          <p:nvPicPr>
            <p:cNvPr id="21" name="Image 20" descr="Une image contenant Police, Graphique, texte, typographie&#10;&#10;Description générée automatiquement">
              <a:extLst>
                <a:ext uri="{FF2B5EF4-FFF2-40B4-BE49-F238E27FC236}">
                  <a16:creationId xmlns:a16="http://schemas.microsoft.com/office/drawing/2014/main" id="{4021855E-ABEA-A736-8737-21BBA132914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81537" y="6260837"/>
              <a:ext cx="6919119" cy="1389230"/>
            </a:xfrm>
            <a:prstGeom prst="rect">
              <a:avLst/>
            </a:prstGeom>
          </p:spPr>
        </p:pic>
        <p:pic>
          <p:nvPicPr>
            <p:cNvPr id="23" name="Image 22" descr="Une image contenant Police, Graphique, capture d’écran, graphisme&#10;&#10;Description générée automatiquement">
              <a:extLst>
                <a:ext uri="{FF2B5EF4-FFF2-40B4-BE49-F238E27FC236}">
                  <a16:creationId xmlns:a16="http://schemas.microsoft.com/office/drawing/2014/main" id="{542E6A56-3B03-10CF-55AB-55464C8B7B2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16576" y="6260837"/>
              <a:ext cx="5759698" cy="1468520"/>
            </a:xfrm>
            <a:prstGeom prst="rect">
              <a:avLst/>
            </a:prstGeom>
          </p:spPr>
        </p:pic>
        <p:pic>
          <p:nvPicPr>
            <p:cNvPr id="25" name="Image 24" descr="Une image contenant cercle, capture d’écran, vortex, spirale&#10;&#10;Description générée automatiquement">
              <a:extLst>
                <a:ext uri="{FF2B5EF4-FFF2-40B4-BE49-F238E27FC236}">
                  <a16:creationId xmlns:a16="http://schemas.microsoft.com/office/drawing/2014/main" id="{8BD5CB84-B365-873C-5746-D9AB869B3AA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549342" y="5806722"/>
              <a:ext cx="3750297" cy="2376750"/>
            </a:xfrm>
            <a:prstGeom prst="rect">
              <a:avLst/>
            </a:prstGeom>
          </p:spPr>
        </p:pic>
        <p:pic>
          <p:nvPicPr>
            <p:cNvPr id="27" name="Image 26" descr="Une image contenant Police, Graphique, logo, cercle&#10;&#10;Description générée automatiquement">
              <a:extLst>
                <a:ext uri="{FF2B5EF4-FFF2-40B4-BE49-F238E27FC236}">
                  <a16:creationId xmlns:a16="http://schemas.microsoft.com/office/drawing/2014/main" id="{25248BAE-3CC6-9A14-0882-72632CDE564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0005919" y="6036372"/>
              <a:ext cx="1838159" cy="1838160"/>
            </a:xfrm>
            <a:prstGeom prst="rect">
              <a:avLst/>
            </a:prstGeom>
          </p:spPr>
        </p:pic>
      </p:grpSp>
      <p:grpSp>
        <p:nvGrpSpPr>
          <p:cNvPr id="33" name="Groupe 32">
            <a:extLst>
              <a:ext uri="{FF2B5EF4-FFF2-40B4-BE49-F238E27FC236}">
                <a16:creationId xmlns:a16="http://schemas.microsoft.com/office/drawing/2014/main" id="{8F24D38F-CDFC-7E8D-4949-BD64235E6CE8}"/>
              </a:ext>
            </a:extLst>
          </p:cNvPr>
          <p:cNvGrpSpPr/>
          <p:nvPr/>
        </p:nvGrpSpPr>
        <p:grpSpPr>
          <a:xfrm>
            <a:off x="442451" y="39131752"/>
            <a:ext cx="31514386" cy="3596939"/>
            <a:chOff x="442451" y="36388295"/>
            <a:chExt cx="31355071" cy="6340397"/>
          </a:xfrm>
        </p:grpSpPr>
        <p:sp>
          <p:nvSpPr>
            <p:cNvPr id="30" name="Rectangle : coins arrondis 29">
              <a:extLst>
                <a:ext uri="{FF2B5EF4-FFF2-40B4-BE49-F238E27FC236}">
                  <a16:creationId xmlns:a16="http://schemas.microsoft.com/office/drawing/2014/main" id="{77411863-3506-4DE1-3C72-54B665E02689}"/>
                </a:ext>
              </a:extLst>
            </p:cNvPr>
            <p:cNvSpPr>
              <a:spLocks/>
            </p:cNvSpPr>
            <p:nvPr/>
          </p:nvSpPr>
          <p:spPr>
            <a:xfrm>
              <a:off x="442451" y="36388296"/>
              <a:ext cx="15535281" cy="6340396"/>
            </a:xfrm>
            <a:prstGeom prst="roundRect">
              <a:avLst>
                <a:gd name="adj" fmla="val 17810"/>
              </a:avLst>
            </a:prstGeom>
            <a:solidFill>
              <a:srgbClr val="E7E1D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4800" dirty="0">
                  <a:solidFill>
                    <a:srgbClr val="37322F"/>
                  </a:solidFill>
                  <a:latin typeface="Congenial SemiBold" panose="02000503040000020004" pitchFamily="2" charset="0"/>
                  <a:cs typeface="Aharoni" panose="020F0502020204030204" pitchFamily="2" charset="-79"/>
                </a:rPr>
                <a:t>References 📜</a:t>
              </a:r>
              <a:endParaRPr kumimoji="0" lang="en-US" sz="2000" b="0" i="0" u="sng" strike="noStrike" kern="1200" cap="none" spc="0" normalizeH="0" baseline="0" noProof="0" dirty="0">
                <a:ln>
                  <a:noFill/>
                </a:ln>
                <a:solidFill>
                  <a:srgbClr val="37322F"/>
                </a:solidFill>
                <a:effectLst/>
                <a:uLnTx/>
                <a:uFillTx/>
                <a:latin typeface="Gill Sans Nova" panose="020B0602020104020203" pitchFamily="34" charset="0"/>
                <a:ea typeface="+mn-ea"/>
                <a:cs typeface="Aharoni" panose="020F0502020204030204" pitchFamily="2" charset="-79"/>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37322F"/>
                  </a:solidFill>
                  <a:effectLst/>
                  <a:uLnTx/>
                  <a:uFillTx/>
                  <a:latin typeface="Gill Sans Nova" panose="020B0602020104020203" pitchFamily="34" charset="0"/>
                  <a:ea typeface="+mn-ea"/>
                  <a:cs typeface="+mn-cs"/>
                </a:rPr>
                <a:t>Ref1</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3200" dirty="0">
                  <a:solidFill>
                    <a:srgbClr val="37322F"/>
                  </a:solidFill>
                  <a:latin typeface="Gill Sans Nova" panose="020B0602020104020203" pitchFamily="34" charset="0"/>
                </a:rPr>
                <a:t>Ref2</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3200" dirty="0">
                  <a:solidFill>
                    <a:srgbClr val="37322F"/>
                  </a:solidFill>
                  <a:latin typeface="Gill Sans Nova" panose="020B0602020104020203" pitchFamily="34" charset="0"/>
                </a:rPr>
                <a:t>Ref3</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3200" dirty="0">
                  <a:solidFill>
                    <a:srgbClr val="37322F"/>
                  </a:solidFill>
                  <a:latin typeface="Gill Sans Nova" panose="020B0602020104020203" pitchFamily="34" charset="0"/>
                </a:rPr>
                <a:t>Ref4</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3200" dirty="0">
                  <a:solidFill>
                    <a:srgbClr val="37322F"/>
                  </a:solidFill>
                  <a:latin typeface="Gill Sans Nova" panose="020B0602020104020203" pitchFamily="34" charset="0"/>
                </a:rPr>
                <a:t>Ref5</a:t>
              </a:r>
              <a:endParaRPr lang="en-US" dirty="0">
                <a:solidFill>
                  <a:srgbClr val="37322F"/>
                </a:solidFill>
              </a:endParaRPr>
            </a:p>
          </p:txBody>
        </p:sp>
        <p:sp>
          <p:nvSpPr>
            <p:cNvPr id="32" name="Rectangle : coins arrondis 31">
              <a:extLst>
                <a:ext uri="{FF2B5EF4-FFF2-40B4-BE49-F238E27FC236}">
                  <a16:creationId xmlns:a16="http://schemas.microsoft.com/office/drawing/2014/main" id="{9C405201-1ED0-8A8B-AD7B-C7F7B5940E71}"/>
                </a:ext>
              </a:extLst>
            </p:cNvPr>
            <p:cNvSpPr>
              <a:spLocks/>
            </p:cNvSpPr>
            <p:nvPr/>
          </p:nvSpPr>
          <p:spPr>
            <a:xfrm>
              <a:off x="16421557" y="36388295"/>
              <a:ext cx="15375965" cy="6340395"/>
            </a:xfrm>
            <a:prstGeom prst="roundRect">
              <a:avLst>
                <a:gd name="adj" fmla="val 17852"/>
              </a:avLst>
            </a:prstGeom>
            <a:solidFill>
              <a:srgbClr val="E7E1D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4800" dirty="0">
                  <a:solidFill>
                    <a:srgbClr val="37322F"/>
                  </a:solidFill>
                  <a:latin typeface="Congenial SemiBold" panose="02000503040000020004" pitchFamily="2" charset="0"/>
                  <a:cs typeface="Aharoni" panose="020F0502020204030204" pitchFamily="2" charset="-79"/>
                </a:rPr>
                <a:t>Acknowledgment 🤝</a:t>
              </a:r>
              <a:r>
                <a:rPr kumimoji="0" lang="en-US" sz="2000" b="0" i="0" u="sng" strike="noStrike" kern="1200" cap="none" spc="0" normalizeH="0" baseline="0" noProof="0" dirty="0">
                  <a:ln>
                    <a:noFill/>
                  </a:ln>
                  <a:solidFill>
                    <a:srgbClr val="37322F"/>
                  </a:solidFill>
                  <a:effectLst/>
                  <a:uLnTx/>
                  <a:uFillTx/>
                  <a:latin typeface="Gill Sans Nova" panose="020B0602020104020203" pitchFamily="34" charset="0"/>
                  <a:ea typeface="+mn-ea"/>
                  <a:cs typeface="Aharoni" panose="020F0502020204030204" pitchFamily="2" charset="-79"/>
                </a:rPr>
                <a:t> </a:t>
              </a:r>
            </a:p>
            <a:p>
              <a:pPr marR="0" lvl="0" algn="l" defTabSz="457200" rtl="0" eaLnBrk="1" fontAlgn="auto" latinLnBrk="0" hangingPunct="1">
                <a:lnSpc>
                  <a:spcPct val="100000"/>
                </a:lnSpc>
                <a:spcBef>
                  <a:spcPts val="0"/>
                </a:spcBef>
                <a:spcAft>
                  <a:spcPts val="0"/>
                </a:spcAft>
                <a:buClrTx/>
                <a:buSzTx/>
                <a:tabLst/>
                <a:defRPr/>
              </a:pPr>
              <a:r>
                <a:rPr kumimoji="0" lang="en-US" sz="3200" b="0" i="0" u="none" strike="noStrike" kern="1200" cap="none" spc="0" normalizeH="0" baseline="0" noProof="0" dirty="0">
                  <a:ln>
                    <a:noFill/>
                  </a:ln>
                  <a:solidFill>
                    <a:srgbClr val="37322F"/>
                  </a:solidFill>
                  <a:effectLst/>
                  <a:uLnTx/>
                  <a:uFillTx/>
                  <a:latin typeface="Gill Sans Nova" panose="020B0602020104020203" pitchFamily="34" charset="0"/>
                  <a:ea typeface="+mn-ea"/>
                  <a:cs typeface="+mn-cs"/>
                </a:rPr>
                <a:t>To acknowledge:</a:t>
              </a:r>
            </a:p>
            <a:p>
              <a:pPr marL="457200" marR="0" lvl="0" indent="-4572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00" b="0" i="0" u="none" strike="noStrike" kern="1200" cap="none" spc="0" normalizeH="0" baseline="0" noProof="0" dirty="0">
                  <a:ln>
                    <a:noFill/>
                  </a:ln>
                  <a:solidFill>
                    <a:srgbClr val="37322F"/>
                  </a:solidFill>
                  <a:effectLst/>
                  <a:uLnTx/>
                  <a:uFillTx/>
                  <a:latin typeface="Gill Sans Nova" panose="020B0602020104020203" pitchFamily="34" charset="0"/>
                  <a:ea typeface="+mn-ea"/>
                  <a:cs typeface="+mn-cs"/>
                </a:rPr>
                <a:t>Project PHOTONICS</a:t>
              </a:r>
            </a:p>
            <a:p>
              <a:pPr marL="457200" marR="0" lvl="0" indent="-4572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200" dirty="0">
                  <a:solidFill>
                    <a:srgbClr val="37322F"/>
                  </a:solidFill>
                  <a:latin typeface="Gill Sans Nova" panose="020B0602020104020203" pitchFamily="34" charset="0"/>
                </a:rPr>
                <a:t>Romain </a:t>
              </a:r>
              <a:r>
                <a:rPr lang="en-US" sz="3200" dirty="0" err="1">
                  <a:solidFill>
                    <a:srgbClr val="37322F"/>
                  </a:solidFill>
                  <a:latin typeface="Gill Sans Nova" panose="020B0602020104020203" pitchFamily="34" charset="0"/>
                </a:rPr>
                <a:t>Laugier</a:t>
              </a:r>
              <a:r>
                <a:rPr lang="en-US" sz="3200" dirty="0">
                  <a:solidFill>
                    <a:srgbClr val="37322F"/>
                  </a:solidFill>
                  <a:latin typeface="Gill Sans Nova" panose="020B0602020104020203" pitchFamily="34" charset="0"/>
                </a:rPr>
                <a:t> – Wise advices &amp; good intuitions to solve issues</a:t>
              </a:r>
            </a:p>
            <a:p>
              <a:pPr marL="457200" marR="0" lvl="0" indent="-4572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00" b="0" i="0" u="none" strike="noStrike" kern="1200" cap="none" spc="0" normalizeH="0" baseline="0" noProof="0" dirty="0">
                  <a:ln>
                    <a:noFill/>
                  </a:ln>
                  <a:solidFill>
                    <a:srgbClr val="37322F"/>
                  </a:solidFill>
                  <a:effectLst/>
                  <a:uLnTx/>
                  <a:uFillTx/>
                  <a:latin typeface="Gill Sans Nova" panose="020B0602020104020203" pitchFamily="34" charset="0"/>
                  <a:ea typeface="+mn-ea"/>
                  <a:cs typeface="+mn-cs"/>
                </a:rPr>
                <a:t>Nick </a:t>
              </a:r>
              <a:r>
                <a:rPr kumimoji="0" lang="en-US" sz="3200" b="0" i="0" u="none" strike="noStrike" kern="1200" cap="none" spc="0" normalizeH="0" baseline="0" noProof="0" dirty="0" err="1">
                  <a:ln>
                    <a:noFill/>
                  </a:ln>
                  <a:solidFill>
                    <a:srgbClr val="37322F"/>
                  </a:solidFill>
                  <a:effectLst/>
                  <a:uLnTx/>
                  <a:uFillTx/>
                  <a:latin typeface="Gill Sans Nova" panose="020B0602020104020203" pitchFamily="34" charset="0"/>
                  <a:ea typeface="+mn-ea"/>
                  <a:cs typeface="+mn-cs"/>
                </a:rPr>
                <a:t>Cvetojevic</a:t>
              </a:r>
              <a:r>
                <a:rPr kumimoji="0" lang="en-US" sz="3200" b="0" i="0" u="none" strike="noStrike" kern="1200" cap="none" spc="0" normalizeH="0" baseline="0" noProof="0" dirty="0">
                  <a:ln>
                    <a:noFill/>
                  </a:ln>
                  <a:solidFill>
                    <a:srgbClr val="37322F"/>
                  </a:solidFill>
                  <a:effectLst/>
                  <a:uLnTx/>
                  <a:uFillTx/>
                  <a:latin typeface="Gill Sans Nova" panose="020B0602020104020203" pitchFamily="34" charset="0"/>
                  <a:ea typeface="+mn-ea"/>
                  <a:cs typeface="+mn-cs"/>
                </a:rPr>
                <a:t> – Explanations about kernel-nulling</a:t>
              </a:r>
            </a:p>
            <a:p>
              <a:pPr marL="457200" marR="0" lvl="0" indent="-4572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200" dirty="0">
                  <a:solidFill>
                    <a:srgbClr val="37322F"/>
                  </a:solidFill>
                  <a:latin typeface="Gill Sans Nova" panose="020B0602020104020203" pitchFamily="34" charset="0"/>
                </a:rPr>
                <a:t>Margaux </a:t>
              </a:r>
              <a:r>
                <a:rPr lang="en-US" sz="3200" dirty="0" err="1">
                  <a:solidFill>
                    <a:srgbClr val="37322F"/>
                  </a:solidFill>
                  <a:latin typeface="Gill Sans Nova" panose="020B0602020104020203" pitchFamily="34" charset="0"/>
                </a:rPr>
                <a:t>Abello</a:t>
              </a:r>
              <a:r>
                <a:rPr lang="en-US" sz="3200" dirty="0">
                  <a:solidFill>
                    <a:srgbClr val="37322F"/>
                  </a:solidFill>
                  <a:latin typeface="Gill Sans Nova" panose="020B0602020104020203" pitchFamily="34" charset="0"/>
                </a:rPr>
                <a:t> – Help on presentation &amp; inspiration</a:t>
              </a:r>
              <a:endParaRPr kumimoji="0" lang="en-US" sz="1800" b="0" i="0" u="none" strike="noStrike" kern="1200" cap="none" spc="0" normalizeH="0" baseline="0" noProof="0" dirty="0">
                <a:ln>
                  <a:noFill/>
                </a:ln>
                <a:solidFill>
                  <a:srgbClr val="37322F"/>
                </a:solidFill>
                <a:effectLst/>
                <a:uLnTx/>
                <a:uFillTx/>
                <a:latin typeface="Aptos" panose="02110004020202020204"/>
                <a:ea typeface="+mn-ea"/>
                <a:cs typeface="+mn-cs"/>
              </a:endParaRPr>
            </a:p>
          </p:txBody>
        </p:sp>
      </p:grpSp>
      <p:grpSp>
        <p:nvGrpSpPr>
          <p:cNvPr id="4" name="Groupe 3">
            <a:extLst>
              <a:ext uri="{FF2B5EF4-FFF2-40B4-BE49-F238E27FC236}">
                <a16:creationId xmlns:a16="http://schemas.microsoft.com/office/drawing/2014/main" id="{515FBFC3-547D-36BA-A66E-E6D179168B40}"/>
              </a:ext>
            </a:extLst>
          </p:cNvPr>
          <p:cNvGrpSpPr/>
          <p:nvPr/>
        </p:nvGrpSpPr>
        <p:grpSpPr>
          <a:xfrm>
            <a:off x="5287918" y="17058109"/>
            <a:ext cx="5176261" cy="4291283"/>
            <a:chOff x="1732708" y="29659842"/>
            <a:chExt cx="8245803" cy="6836029"/>
          </a:xfrm>
        </p:grpSpPr>
        <p:pic>
          <p:nvPicPr>
            <p:cNvPr id="41" name="Image 40" descr="Une image contenant texte, Graphique, dessin, art&#10;&#10;Description générée automatiquement">
              <a:extLst>
                <a:ext uri="{FF2B5EF4-FFF2-40B4-BE49-F238E27FC236}">
                  <a16:creationId xmlns:a16="http://schemas.microsoft.com/office/drawing/2014/main" id="{B88A4D61-990B-CB0F-EE15-6D4211C7D6F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95023" y="29659842"/>
              <a:ext cx="7713766" cy="5528080"/>
            </a:xfrm>
            <a:prstGeom prst="rect">
              <a:avLst/>
            </a:prstGeom>
            <a:ln>
              <a:noFill/>
            </a:ln>
            <a:effectLst>
              <a:outerShdw blurRad="292100" dist="139700" dir="2700000" algn="tl" rotWithShape="0">
                <a:srgbClr val="333333">
                  <a:alpha val="65000"/>
                </a:srgbClr>
              </a:outerShdw>
            </a:effectLst>
          </p:spPr>
        </p:pic>
        <p:sp>
          <p:nvSpPr>
            <p:cNvPr id="43" name="ZoneTexte 42">
              <a:extLst>
                <a:ext uri="{FF2B5EF4-FFF2-40B4-BE49-F238E27FC236}">
                  <a16:creationId xmlns:a16="http://schemas.microsoft.com/office/drawing/2014/main" id="{167AB7C5-AC07-4D8B-418A-5264A530EC28}"/>
                </a:ext>
              </a:extLst>
            </p:cNvPr>
            <p:cNvSpPr txBox="1"/>
            <p:nvPr/>
          </p:nvSpPr>
          <p:spPr>
            <a:xfrm>
              <a:off x="1732708" y="35172090"/>
              <a:ext cx="8245803" cy="1323781"/>
            </a:xfrm>
            <a:prstGeom prst="rect">
              <a:avLst/>
            </a:prstGeom>
            <a:noFill/>
          </p:spPr>
          <p:txBody>
            <a:bodyPr wrap="square" rtlCol="0">
              <a:spAutoFit/>
            </a:bodyPr>
            <a:lstStyle/>
            <a:p>
              <a:pPr algn="ctr"/>
              <a:r>
                <a:rPr lang="fr-FR" sz="2400" dirty="0">
                  <a:solidFill>
                    <a:schemeClr val="tx1">
                      <a:lumMod val="50000"/>
                      <a:lumOff val="50000"/>
                    </a:schemeClr>
                  </a:solidFill>
                  <a:latin typeface="Gill Sans Nova" panose="020B0602020104020203" pitchFamily="34" charset="0"/>
                </a:rPr>
                <a:t>Figure 2: Concept of </a:t>
              </a:r>
              <a:r>
                <a:rPr lang="fr-FR" sz="2400" dirty="0" err="1">
                  <a:solidFill>
                    <a:schemeClr val="tx1">
                      <a:lumMod val="50000"/>
                      <a:lumOff val="50000"/>
                    </a:schemeClr>
                  </a:solidFill>
                  <a:latin typeface="Gill Sans Nova" panose="020B0602020104020203" pitchFamily="34" charset="0"/>
                </a:rPr>
                <a:t>nulling</a:t>
              </a:r>
              <a:r>
                <a:rPr lang="fr-FR" sz="2400" dirty="0">
                  <a:solidFill>
                    <a:schemeClr val="tx1">
                      <a:lumMod val="50000"/>
                      <a:lumOff val="50000"/>
                    </a:schemeClr>
                  </a:solidFill>
                  <a:latin typeface="Gill Sans Nova" panose="020B0602020104020203" pitchFamily="34" charset="0"/>
                </a:rPr>
                <a:t> </a:t>
              </a:r>
              <a:r>
                <a:rPr lang="fr-FR" sz="2400" dirty="0" err="1">
                  <a:solidFill>
                    <a:schemeClr val="tx1">
                      <a:lumMod val="50000"/>
                      <a:lumOff val="50000"/>
                    </a:schemeClr>
                  </a:solidFill>
                  <a:latin typeface="Gill Sans Nova" panose="020B0602020104020203" pitchFamily="34" charset="0"/>
                </a:rPr>
                <a:t>interferometry</a:t>
              </a:r>
              <a:endParaRPr lang="fr-FR" sz="2400" dirty="0">
                <a:solidFill>
                  <a:schemeClr val="tx1">
                    <a:lumMod val="50000"/>
                    <a:lumOff val="50000"/>
                  </a:schemeClr>
                </a:solidFill>
                <a:latin typeface="Gill Sans Nova" panose="020B0602020104020203" pitchFamily="34" charset="0"/>
              </a:endParaRPr>
            </a:p>
          </p:txBody>
        </p:sp>
      </p:grpSp>
      <p:grpSp>
        <p:nvGrpSpPr>
          <p:cNvPr id="6" name="Groupe 5">
            <a:extLst>
              <a:ext uri="{FF2B5EF4-FFF2-40B4-BE49-F238E27FC236}">
                <a16:creationId xmlns:a16="http://schemas.microsoft.com/office/drawing/2014/main" id="{D1E58E74-E4F4-58FC-5A0F-94CD4B168B2D}"/>
              </a:ext>
            </a:extLst>
          </p:cNvPr>
          <p:cNvGrpSpPr/>
          <p:nvPr/>
        </p:nvGrpSpPr>
        <p:grpSpPr>
          <a:xfrm>
            <a:off x="1323722" y="30004298"/>
            <a:ext cx="8216820" cy="2260271"/>
            <a:chOff x="22824491" y="33574643"/>
            <a:chExt cx="8216820" cy="2260271"/>
          </a:xfrm>
        </p:grpSpPr>
        <p:pic>
          <p:nvPicPr>
            <p:cNvPr id="37" name="Image 36" descr="Une image contenant capture d’écran, art&#10;&#10;Description générée automatiquement">
              <a:extLst>
                <a:ext uri="{FF2B5EF4-FFF2-40B4-BE49-F238E27FC236}">
                  <a16:creationId xmlns:a16="http://schemas.microsoft.com/office/drawing/2014/main" id="{79A08ED4-3B68-6C66-C1F8-6F09E61862B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4593118" y="33574643"/>
              <a:ext cx="5076627" cy="1798606"/>
            </a:xfrm>
            <a:prstGeom prst="rect">
              <a:avLst/>
            </a:prstGeom>
            <a:ln>
              <a:noFill/>
            </a:ln>
            <a:effectLst>
              <a:outerShdw blurRad="292100" dist="139700" dir="2700000" algn="tl" rotWithShape="0">
                <a:srgbClr val="333333">
                  <a:alpha val="65000"/>
                </a:srgbClr>
              </a:outerShdw>
            </a:effectLst>
          </p:spPr>
        </p:pic>
        <p:sp>
          <p:nvSpPr>
            <p:cNvPr id="44" name="ZoneTexte 43">
              <a:extLst>
                <a:ext uri="{FF2B5EF4-FFF2-40B4-BE49-F238E27FC236}">
                  <a16:creationId xmlns:a16="http://schemas.microsoft.com/office/drawing/2014/main" id="{70EA650D-34E2-29BE-F243-9ABB0087E0F2}"/>
                </a:ext>
              </a:extLst>
            </p:cNvPr>
            <p:cNvSpPr txBox="1"/>
            <p:nvPr/>
          </p:nvSpPr>
          <p:spPr>
            <a:xfrm>
              <a:off x="22824491" y="35373249"/>
              <a:ext cx="8216820" cy="461665"/>
            </a:xfrm>
            <a:prstGeom prst="rect">
              <a:avLst/>
            </a:prstGeom>
            <a:noFill/>
          </p:spPr>
          <p:txBody>
            <a:bodyPr wrap="square" rtlCol="0">
              <a:spAutoFit/>
            </a:bodyPr>
            <a:lstStyle/>
            <a:p>
              <a:pPr algn="ctr"/>
              <a:r>
                <a:rPr lang="en-US" sz="2400" dirty="0">
                  <a:solidFill>
                    <a:schemeClr val="tx1">
                      <a:lumMod val="50000"/>
                      <a:lumOff val="50000"/>
                    </a:schemeClr>
                  </a:solidFill>
                  <a:latin typeface="Gill Sans Nova" panose="020B0602020104020203" pitchFamily="34" charset="0"/>
                </a:rPr>
                <a:t>Figure 4: Scheme of thermo-optic phase shifter</a:t>
              </a:r>
            </a:p>
          </p:txBody>
        </p:sp>
      </p:grpSp>
      <p:grpSp>
        <p:nvGrpSpPr>
          <p:cNvPr id="3" name="Groupe 2">
            <a:extLst>
              <a:ext uri="{FF2B5EF4-FFF2-40B4-BE49-F238E27FC236}">
                <a16:creationId xmlns:a16="http://schemas.microsoft.com/office/drawing/2014/main" id="{09F33378-61A4-AD20-FDC4-1DE264916335}"/>
              </a:ext>
            </a:extLst>
          </p:cNvPr>
          <p:cNvGrpSpPr/>
          <p:nvPr/>
        </p:nvGrpSpPr>
        <p:grpSpPr>
          <a:xfrm>
            <a:off x="18189701" y="8879202"/>
            <a:ext cx="13293196" cy="4873219"/>
            <a:chOff x="10380480" y="9259889"/>
            <a:chExt cx="11479014" cy="4355068"/>
          </a:xfrm>
        </p:grpSpPr>
        <p:pic>
          <p:nvPicPr>
            <p:cNvPr id="35" name="Image 34" descr="Une image contenant capture d’écran, texte&#10;&#10;Description générée automatiquement">
              <a:extLst>
                <a:ext uri="{FF2B5EF4-FFF2-40B4-BE49-F238E27FC236}">
                  <a16:creationId xmlns:a16="http://schemas.microsoft.com/office/drawing/2014/main" id="{FB3F1B58-F4C2-8B25-46C5-060328F54D2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380480" y="9259889"/>
              <a:ext cx="11479014" cy="4355068"/>
            </a:xfrm>
            <a:prstGeom prst="rect">
              <a:avLst/>
            </a:prstGeom>
            <a:ln>
              <a:noFill/>
            </a:ln>
            <a:effectLst>
              <a:outerShdw blurRad="292100" dist="139700" dir="2700000" algn="tl" rotWithShape="0">
                <a:srgbClr val="333333">
                  <a:alpha val="65000"/>
                </a:srgbClr>
              </a:outerShdw>
            </a:effectLst>
          </p:spPr>
        </p:pic>
        <p:sp>
          <p:nvSpPr>
            <p:cNvPr id="45" name="ZoneTexte 44">
              <a:extLst>
                <a:ext uri="{FF2B5EF4-FFF2-40B4-BE49-F238E27FC236}">
                  <a16:creationId xmlns:a16="http://schemas.microsoft.com/office/drawing/2014/main" id="{A9BF5C81-52A0-868A-24DA-C676DB68262A}"/>
                </a:ext>
              </a:extLst>
            </p:cNvPr>
            <p:cNvSpPr txBox="1"/>
            <p:nvPr/>
          </p:nvSpPr>
          <p:spPr>
            <a:xfrm>
              <a:off x="10380480" y="13005804"/>
              <a:ext cx="6705351" cy="412578"/>
            </a:xfrm>
            <a:prstGeom prst="rect">
              <a:avLst/>
            </a:prstGeom>
            <a:noFill/>
          </p:spPr>
          <p:txBody>
            <a:bodyPr wrap="square" rtlCol="0">
              <a:spAutoFit/>
            </a:bodyPr>
            <a:lstStyle/>
            <a:p>
              <a:pPr algn="ctr"/>
              <a:r>
                <a:rPr lang="en-US" sz="2400" dirty="0">
                  <a:solidFill>
                    <a:schemeClr val="tx1">
                      <a:lumMod val="50000"/>
                      <a:lumOff val="50000"/>
                    </a:schemeClr>
                  </a:solidFill>
                  <a:latin typeface="Gill Sans Nova" panose="020B0602020104020203" pitchFamily="34" charset="0"/>
                </a:rPr>
                <a:t>Figure 1: Scheme of our Kernel-Nulling architecture</a:t>
              </a:r>
            </a:p>
          </p:txBody>
        </p:sp>
      </p:grpSp>
      <p:pic>
        <p:nvPicPr>
          <p:cNvPr id="38" name="Image 37" descr="Une image contenant plein air, ciel, étoile, nuit&#10;&#10;Description générée automatiquement">
            <a:extLst>
              <a:ext uri="{FF2B5EF4-FFF2-40B4-BE49-F238E27FC236}">
                <a16:creationId xmlns:a16="http://schemas.microsoft.com/office/drawing/2014/main" id="{A42569CA-D4FD-5D2B-4929-6CA6CF69109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504335" y="718076"/>
            <a:ext cx="8482300" cy="53014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nvGrpSpPr>
          <p:cNvPr id="46" name="Groupe 45">
            <a:extLst>
              <a:ext uri="{FF2B5EF4-FFF2-40B4-BE49-F238E27FC236}">
                <a16:creationId xmlns:a16="http://schemas.microsoft.com/office/drawing/2014/main" id="{3A37F3EA-8B10-085D-B6EE-BB691AF04EEC}"/>
              </a:ext>
            </a:extLst>
          </p:cNvPr>
          <p:cNvGrpSpPr/>
          <p:nvPr/>
        </p:nvGrpSpPr>
        <p:grpSpPr>
          <a:xfrm>
            <a:off x="760681" y="36042873"/>
            <a:ext cx="8799820" cy="2347261"/>
            <a:chOff x="11409070" y="17790873"/>
            <a:chExt cx="8799820" cy="2347261"/>
          </a:xfrm>
        </p:grpSpPr>
        <p:pic>
          <p:nvPicPr>
            <p:cNvPr id="39" name="Image 38">
              <a:extLst>
                <a:ext uri="{FF2B5EF4-FFF2-40B4-BE49-F238E27FC236}">
                  <a16:creationId xmlns:a16="http://schemas.microsoft.com/office/drawing/2014/main" id="{C4F5F4E3-2E55-52CA-CF6B-65339E6ACCEE}"/>
                </a:ext>
              </a:extLst>
            </p:cNvPr>
            <p:cNvPicPr>
              <a:picLocks noChangeAspect="1"/>
            </p:cNvPicPr>
            <p:nvPr/>
          </p:nvPicPr>
          <p:blipFill>
            <a:blip r:embed="rId13"/>
            <a:stretch>
              <a:fillRect/>
            </a:stretch>
          </p:blipFill>
          <p:spPr>
            <a:xfrm>
              <a:off x="17147059" y="17790873"/>
              <a:ext cx="3061831" cy="2347261"/>
            </a:xfrm>
            <a:prstGeom prst="rect">
              <a:avLst/>
            </a:prstGeom>
            <a:ln>
              <a:noFill/>
            </a:ln>
            <a:effectLst>
              <a:outerShdw blurRad="292100" dist="139700" dir="2700000" algn="tl" rotWithShape="0">
                <a:srgbClr val="333333">
                  <a:alpha val="65000"/>
                </a:srgbClr>
              </a:outerShdw>
            </a:effectLst>
          </p:spPr>
        </p:pic>
        <p:sp>
          <p:nvSpPr>
            <p:cNvPr id="40" name="ZoneTexte 39">
              <a:extLst>
                <a:ext uri="{FF2B5EF4-FFF2-40B4-BE49-F238E27FC236}">
                  <a16:creationId xmlns:a16="http://schemas.microsoft.com/office/drawing/2014/main" id="{5253756E-A62C-972D-7D09-7B8C831A4EA0}"/>
                </a:ext>
              </a:extLst>
            </p:cNvPr>
            <p:cNvSpPr txBox="1"/>
            <p:nvPr/>
          </p:nvSpPr>
          <p:spPr>
            <a:xfrm>
              <a:off x="11409070" y="18415891"/>
              <a:ext cx="5640120" cy="1569660"/>
            </a:xfrm>
            <a:prstGeom prst="rect">
              <a:avLst/>
            </a:prstGeom>
            <a:noFill/>
          </p:spPr>
          <p:txBody>
            <a:bodyPr wrap="square" rtlCol="0">
              <a:spAutoFit/>
            </a:bodyPr>
            <a:lstStyle/>
            <a:p>
              <a:r>
                <a:rPr lang="en-US" sz="2400" dirty="0">
                  <a:solidFill>
                    <a:schemeClr val="tx1">
                      <a:lumMod val="50000"/>
                      <a:lumOff val="50000"/>
                    </a:schemeClr>
                  </a:solidFill>
                  <a:latin typeface="Gill Sans Nova" panose="020B0602020104020203" pitchFamily="34" charset="0"/>
                </a:rPr>
                <a:t>Figure 5: Picture of the waffle that contain several prototype architectures of Kernel-</a:t>
              </a:r>
              <a:r>
                <a:rPr lang="en-US" sz="2400" dirty="0" err="1">
                  <a:solidFill>
                    <a:schemeClr val="tx1">
                      <a:lumMod val="50000"/>
                      <a:lumOff val="50000"/>
                    </a:schemeClr>
                  </a:solidFill>
                  <a:latin typeface="Gill Sans Nova" panose="020B0602020104020203" pitchFamily="34" charset="0"/>
                </a:rPr>
                <a:t>Nuller</a:t>
              </a:r>
              <a:r>
                <a:rPr lang="en-US" sz="2400" dirty="0">
                  <a:solidFill>
                    <a:schemeClr val="tx1">
                      <a:lumMod val="50000"/>
                      <a:lumOff val="50000"/>
                    </a:schemeClr>
                  </a:solidFill>
                  <a:latin typeface="Gill Sans Nova" panose="020B0602020104020203" pitchFamily="34" charset="0"/>
                </a:rPr>
                <a:t>. The overall component size is comparable to a 1 cent coin.</a:t>
              </a:r>
            </a:p>
          </p:txBody>
        </p:sp>
      </p:grpSp>
      <p:grpSp>
        <p:nvGrpSpPr>
          <p:cNvPr id="48" name="Groupe 47">
            <a:extLst>
              <a:ext uri="{FF2B5EF4-FFF2-40B4-BE49-F238E27FC236}">
                <a16:creationId xmlns:a16="http://schemas.microsoft.com/office/drawing/2014/main" id="{559F1BEC-C987-002B-E77A-2DEE56BE4C83}"/>
              </a:ext>
            </a:extLst>
          </p:cNvPr>
          <p:cNvGrpSpPr/>
          <p:nvPr/>
        </p:nvGrpSpPr>
        <p:grpSpPr>
          <a:xfrm>
            <a:off x="10953361" y="18007439"/>
            <a:ext cx="10371392" cy="5114553"/>
            <a:chOff x="11020445" y="24520076"/>
            <a:chExt cx="10371392" cy="5114553"/>
          </a:xfrm>
        </p:grpSpPr>
        <p:grpSp>
          <p:nvGrpSpPr>
            <p:cNvPr id="20" name="Groupe 19">
              <a:extLst>
                <a:ext uri="{FF2B5EF4-FFF2-40B4-BE49-F238E27FC236}">
                  <a16:creationId xmlns:a16="http://schemas.microsoft.com/office/drawing/2014/main" id="{9B8521D6-7E05-CFB1-095C-180A71EC1CA6}"/>
                </a:ext>
              </a:extLst>
            </p:cNvPr>
            <p:cNvGrpSpPr/>
            <p:nvPr/>
          </p:nvGrpSpPr>
          <p:grpSpPr>
            <a:xfrm>
              <a:off x="11020445" y="24520076"/>
              <a:ext cx="10371392" cy="4123068"/>
              <a:chOff x="11862888" y="18669767"/>
              <a:chExt cx="14079915" cy="5597364"/>
            </a:xfrm>
          </p:grpSpPr>
          <p:pic>
            <p:nvPicPr>
              <p:cNvPr id="17" name="Image 16">
                <a:extLst>
                  <a:ext uri="{FF2B5EF4-FFF2-40B4-BE49-F238E27FC236}">
                    <a16:creationId xmlns:a16="http://schemas.microsoft.com/office/drawing/2014/main" id="{29AB539B-D1D0-15B4-2D8F-B4D1AC56A684}"/>
                  </a:ext>
                </a:extLst>
              </p:cNvPr>
              <p:cNvPicPr>
                <a:picLocks noChangeAspect="1"/>
              </p:cNvPicPr>
              <p:nvPr/>
            </p:nvPicPr>
            <p:blipFill>
              <a:blip r:embed="rId14"/>
              <a:stretch>
                <a:fillRect/>
              </a:stretch>
            </p:blipFill>
            <p:spPr>
              <a:xfrm>
                <a:off x="11862888" y="18669767"/>
                <a:ext cx="14079915" cy="2800741"/>
              </a:xfrm>
              <a:prstGeom prst="rect">
                <a:avLst/>
              </a:prstGeom>
              <a:ln>
                <a:noFill/>
              </a:ln>
              <a:effectLst>
                <a:outerShdw blurRad="292100" dist="139700" dir="2700000" algn="tl" rotWithShape="0">
                  <a:srgbClr val="333333">
                    <a:alpha val="65000"/>
                  </a:srgbClr>
                </a:outerShdw>
              </a:effectLst>
            </p:spPr>
          </p:pic>
          <p:pic>
            <p:nvPicPr>
              <p:cNvPr id="19" name="Image 18">
                <a:extLst>
                  <a:ext uri="{FF2B5EF4-FFF2-40B4-BE49-F238E27FC236}">
                    <a16:creationId xmlns:a16="http://schemas.microsoft.com/office/drawing/2014/main" id="{83B1411B-2709-32D9-4E95-255B62CB4BFC}"/>
                  </a:ext>
                </a:extLst>
              </p:cNvPr>
              <p:cNvPicPr>
                <a:picLocks noChangeAspect="1"/>
              </p:cNvPicPr>
              <p:nvPr/>
            </p:nvPicPr>
            <p:blipFill>
              <a:blip r:embed="rId15"/>
              <a:stretch>
                <a:fillRect/>
              </a:stretch>
            </p:blipFill>
            <p:spPr>
              <a:xfrm>
                <a:off x="11862888" y="21466390"/>
                <a:ext cx="14079915" cy="2800741"/>
              </a:xfrm>
              <a:prstGeom prst="rect">
                <a:avLst/>
              </a:prstGeom>
              <a:ln>
                <a:noFill/>
              </a:ln>
              <a:effectLst>
                <a:outerShdw blurRad="292100" dist="139700" dir="2700000" algn="tl" rotWithShape="0">
                  <a:srgbClr val="333333">
                    <a:alpha val="65000"/>
                  </a:srgbClr>
                </a:outerShdw>
              </a:effectLst>
            </p:spPr>
          </p:pic>
        </p:grpSp>
        <p:sp>
          <p:nvSpPr>
            <p:cNvPr id="47" name="ZoneTexte 46">
              <a:extLst>
                <a:ext uri="{FF2B5EF4-FFF2-40B4-BE49-F238E27FC236}">
                  <a16:creationId xmlns:a16="http://schemas.microsoft.com/office/drawing/2014/main" id="{AEA17F11-2256-3A98-55DD-683B7732506A}"/>
                </a:ext>
              </a:extLst>
            </p:cNvPr>
            <p:cNvSpPr txBox="1"/>
            <p:nvPr/>
          </p:nvSpPr>
          <p:spPr>
            <a:xfrm>
              <a:off x="11414206" y="28803632"/>
              <a:ext cx="9656224" cy="830997"/>
            </a:xfrm>
            <a:prstGeom prst="rect">
              <a:avLst/>
            </a:prstGeom>
            <a:noFill/>
          </p:spPr>
          <p:txBody>
            <a:bodyPr wrap="square" rtlCol="0">
              <a:spAutoFit/>
            </a:bodyPr>
            <a:lstStyle/>
            <a:p>
              <a:pPr algn="ctr"/>
              <a:r>
                <a:rPr lang="fr-FR" sz="2400" dirty="0">
                  <a:solidFill>
                    <a:schemeClr val="tx1">
                      <a:lumMod val="50000"/>
                      <a:lumOff val="50000"/>
                    </a:schemeClr>
                  </a:solidFill>
                  <a:latin typeface="Gill Sans Nova" panose="020B0602020104020203" pitchFamily="34" charset="0"/>
                </a:rPr>
                <a:t>Figure 6: phase and amplitude of the 4 input </a:t>
              </a:r>
              <a:r>
                <a:rPr lang="fr-FR" sz="2400" dirty="0" err="1">
                  <a:solidFill>
                    <a:schemeClr val="tx1">
                      <a:lumMod val="50000"/>
                      <a:lumOff val="50000"/>
                    </a:schemeClr>
                  </a:solidFill>
                  <a:latin typeface="Gill Sans Nova" panose="020B0602020104020203" pitchFamily="34" charset="0"/>
                </a:rPr>
                <a:t>signals</a:t>
              </a:r>
              <a:r>
                <a:rPr lang="fr-FR" sz="2400" dirty="0">
                  <a:solidFill>
                    <a:schemeClr val="tx1">
                      <a:lumMod val="50000"/>
                      <a:lumOff val="50000"/>
                    </a:schemeClr>
                  </a:solidFill>
                  <a:latin typeface="Gill Sans Nova" panose="020B0602020104020203" pitchFamily="34" charset="0"/>
                </a:rPr>
                <a:t> </a:t>
              </a:r>
              <a:r>
                <a:rPr lang="fr-FR" sz="2400" dirty="0" err="1">
                  <a:solidFill>
                    <a:schemeClr val="tx1">
                      <a:lumMod val="50000"/>
                      <a:lumOff val="50000"/>
                    </a:schemeClr>
                  </a:solidFill>
                  <a:latin typeface="Gill Sans Nova" panose="020B0602020104020203" pitchFamily="34" charset="0"/>
                </a:rPr>
                <a:t>oon</a:t>
              </a:r>
              <a:r>
                <a:rPr lang="fr-FR" sz="2400" dirty="0">
                  <a:solidFill>
                    <a:schemeClr val="tx1">
                      <a:lumMod val="50000"/>
                      <a:lumOff val="50000"/>
                    </a:schemeClr>
                  </a:solidFill>
                  <a:latin typeface="Gill Sans Nova" panose="020B0602020104020203" pitchFamily="34" charset="0"/>
                </a:rPr>
                <a:t> the 6 </a:t>
              </a:r>
              <a:r>
                <a:rPr lang="fr-FR" sz="2400" dirty="0" err="1">
                  <a:solidFill>
                    <a:schemeClr val="tx1">
                      <a:lumMod val="50000"/>
                      <a:lumOff val="50000"/>
                    </a:schemeClr>
                  </a:solidFill>
                  <a:latin typeface="Gill Sans Nova" panose="020B0602020104020203" pitchFamily="34" charset="0"/>
                </a:rPr>
                <a:t>dark</a:t>
              </a:r>
              <a:r>
                <a:rPr lang="fr-FR" sz="2400" dirty="0">
                  <a:solidFill>
                    <a:schemeClr val="tx1">
                      <a:lumMod val="50000"/>
                      <a:lumOff val="50000"/>
                    </a:schemeClr>
                  </a:solidFill>
                  <a:latin typeface="Gill Sans Nova" panose="020B0602020104020203" pitchFamily="34" charset="0"/>
                </a:rPr>
                <a:t> outputs </a:t>
              </a:r>
              <a:r>
                <a:rPr lang="fr-FR" sz="2400" dirty="0" err="1">
                  <a:solidFill>
                    <a:schemeClr val="tx1">
                      <a:lumMod val="50000"/>
                      <a:lumOff val="50000"/>
                    </a:schemeClr>
                  </a:solidFill>
                  <a:latin typeface="Gill Sans Nova" panose="020B0602020104020203" pitchFamily="34" charset="0"/>
                </a:rPr>
                <a:t>before</a:t>
              </a:r>
              <a:r>
                <a:rPr lang="fr-FR" sz="2400" dirty="0">
                  <a:solidFill>
                    <a:schemeClr val="tx1">
                      <a:lumMod val="50000"/>
                      <a:lumOff val="50000"/>
                    </a:schemeClr>
                  </a:solidFill>
                  <a:latin typeface="Gill Sans Nova" panose="020B0602020104020203" pitchFamily="34" charset="0"/>
                </a:rPr>
                <a:t> and </a:t>
              </a:r>
              <a:r>
                <a:rPr lang="fr-FR" sz="2400" dirty="0" err="1">
                  <a:solidFill>
                    <a:schemeClr val="tx1">
                      <a:lumMod val="50000"/>
                      <a:lumOff val="50000"/>
                    </a:schemeClr>
                  </a:solidFill>
                  <a:latin typeface="Gill Sans Nova" panose="020B0602020104020203" pitchFamily="34" charset="0"/>
                </a:rPr>
                <a:t>after</a:t>
              </a:r>
              <a:r>
                <a:rPr lang="fr-FR" sz="2400" dirty="0">
                  <a:solidFill>
                    <a:schemeClr val="tx1">
                      <a:lumMod val="50000"/>
                      <a:lumOff val="50000"/>
                    </a:schemeClr>
                  </a:solidFill>
                  <a:latin typeface="Gill Sans Nova" panose="020B0602020104020203" pitchFamily="34" charset="0"/>
                </a:rPr>
                <a:t> the calibration process</a:t>
              </a:r>
            </a:p>
          </p:txBody>
        </p:sp>
      </p:grpSp>
      <p:sp>
        <p:nvSpPr>
          <p:cNvPr id="51" name="Rectangle : coins arrondis 50">
            <a:extLst>
              <a:ext uri="{FF2B5EF4-FFF2-40B4-BE49-F238E27FC236}">
                <a16:creationId xmlns:a16="http://schemas.microsoft.com/office/drawing/2014/main" id="{DBD8EBAD-49AA-04E4-BAAC-F3A04C93B6F9}"/>
              </a:ext>
            </a:extLst>
          </p:cNvPr>
          <p:cNvSpPr>
            <a:spLocks/>
          </p:cNvSpPr>
          <p:nvPr/>
        </p:nvSpPr>
        <p:spPr>
          <a:xfrm>
            <a:off x="21850377" y="22672306"/>
            <a:ext cx="10064095" cy="7331992"/>
          </a:xfrm>
          <a:prstGeom prst="roundRect">
            <a:avLst>
              <a:gd name="adj" fmla="val 8076"/>
            </a:avLst>
          </a:prstGeom>
          <a:solidFill>
            <a:srgbClr val="E7E1D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srgbClr val="37322F"/>
                </a:solidFill>
                <a:effectLst/>
                <a:uLnTx/>
                <a:uFillTx/>
                <a:latin typeface="Congenial SemiBold" panose="02000503040000020004" pitchFamily="2" charset="0"/>
                <a:cs typeface="Aharoni" panose="020F0502020204030204" pitchFamily="2" charset="-79"/>
              </a:rPr>
              <a:t>Image reconstruction 🖼️</a:t>
            </a:r>
          </a:p>
          <a:p>
            <a:pPr marR="0" lvl="0" algn="l" defTabSz="457200" rtl="0" eaLnBrk="1" fontAlgn="auto" latinLnBrk="0" hangingPunct="1">
              <a:lnSpc>
                <a:spcPct val="100000"/>
              </a:lnSpc>
              <a:spcBef>
                <a:spcPts val="0"/>
              </a:spcBef>
              <a:spcAft>
                <a:spcPts val="0"/>
              </a:spcAft>
              <a:buClrTx/>
              <a:buSzTx/>
              <a:tabLst/>
              <a:defRPr/>
            </a:pPr>
            <a:r>
              <a:rPr lang="en-US" sz="3200" dirty="0">
                <a:solidFill>
                  <a:srgbClr val="37322F"/>
                </a:solidFill>
                <a:latin typeface="Gill Sans Nova" panose="020B0602020104020203" pitchFamily="34" charset="0"/>
              </a:rPr>
              <a:t>By weighting the kernel map by the output intensity and integrating it over the parallactic angle, we can retrieve which part of the sky has potentially contributed to this output. By cumulating the 3 probable intensity distribution, it is then possible to constrain precisely which part of the sky contributed the most, and then reveal the object!</a:t>
            </a:r>
            <a:endParaRPr kumimoji="0" lang="en-US" sz="3200" b="0" i="0" u="none" strike="noStrike" kern="1200" cap="none" spc="0" normalizeH="0" baseline="0" noProof="0" dirty="0">
              <a:ln>
                <a:noFill/>
              </a:ln>
              <a:solidFill>
                <a:srgbClr val="37322F"/>
              </a:solidFill>
              <a:effectLst/>
              <a:uLnTx/>
              <a:uFillTx/>
              <a:latin typeface="Gill Sans Nova" panose="020B0602020104020203" pitchFamily="34" charset="0"/>
              <a:ea typeface="+mn-ea"/>
              <a:cs typeface="+mn-cs"/>
            </a:endParaRPr>
          </a:p>
          <a:p>
            <a:pPr algn="ctr"/>
            <a:endParaRPr lang="en-US" dirty="0">
              <a:solidFill>
                <a:srgbClr val="37322F"/>
              </a:solidFill>
            </a:endParaRPr>
          </a:p>
        </p:txBody>
      </p:sp>
      <p:grpSp>
        <p:nvGrpSpPr>
          <p:cNvPr id="64" name="Groupe 63">
            <a:extLst>
              <a:ext uri="{FF2B5EF4-FFF2-40B4-BE49-F238E27FC236}">
                <a16:creationId xmlns:a16="http://schemas.microsoft.com/office/drawing/2014/main" id="{0692569B-1883-3389-B803-9AE95A03EADA}"/>
              </a:ext>
            </a:extLst>
          </p:cNvPr>
          <p:cNvGrpSpPr/>
          <p:nvPr/>
        </p:nvGrpSpPr>
        <p:grpSpPr>
          <a:xfrm>
            <a:off x="742157" y="21975104"/>
            <a:ext cx="9361426" cy="2861558"/>
            <a:chOff x="742157" y="21975104"/>
            <a:chExt cx="9361426" cy="2861558"/>
          </a:xfrm>
        </p:grpSpPr>
        <p:sp>
          <p:nvSpPr>
            <p:cNvPr id="16" name="ZoneTexte 15">
              <a:extLst>
                <a:ext uri="{FF2B5EF4-FFF2-40B4-BE49-F238E27FC236}">
                  <a16:creationId xmlns:a16="http://schemas.microsoft.com/office/drawing/2014/main" id="{177D92A3-40EA-A14A-B88C-91068631BB28}"/>
                </a:ext>
              </a:extLst>
            </p:cNvPr>
            <p:cNvSpPr txBox="1"/>
            <p:nvPr/>
          </p:nvSpPr>
          <p:spPr>
            <a:xfrm>
              <a:off x="4252035" y="21990222"/>
              <a:ext cx="5851548" cy="2677656"/>
            </a:xfrm>
            <a:prstGeom prst="rect">
              <a:avLst/>
            </a:prstGeom>
            <a:noFill/>
          </p:spPr>
          <p:txBody>
            <a:bodyPr wrap="square" rtlCol="0">
              <a:spAutoFit/>
            </a:bodyPr>
            <a:lstStyle/>
            <a:p>
              <a:r>
                <a:rPr lang="en-US" sz="2400" dirty="0">
                  <a:solidFill>
                    <a:schemeClr val="tx1">
                      <a:lumMod val="50000"/>
                      <a:lumOff val="50000"/>
                    </a:schemeClr>
                  </a:solidFill>
                  <a:latin typeface="Gill Sans Nova" panose="020B0602020104020203" pitchFamily="34" charset="0"/>
                </a:rPr>
                <a:t>Figure 3: Transmission map of one of the Kernels obtained using the 4 telescopes of the VLTI. The transmission zones and blind bands are directly derived from the UT position. By rotating the baseline, we can get a modulated signal from which we can precisely constrain the planet position.</a:t>
              </a:r>
            </a:p>
          </p:txBody>
        </p:sp>
        <p:pic>
          <p:nvPicPr>
            <p:cNvPr id="63" name="Image 62">
              <a:extLst>
                <a:ext uri="{FF2B5EF4-FFF2-40B4-BE49-F238E27FC236}">
                  <a16:creationId xmlns:a16="http://schemas.microsoft.com/office/drawing/2014/main" id="{2FBBFA93-784C-8AEB-A417-867B167A7873}"/>
                </a:ext>
              </a:extLst>
            </p:cNvPr>
            <p:cNvPicPr>
              <a:picLocks noChangeAspect="1"/>
            </p:cNvPicPr>
            <p:nvPr/>
          </p:nvPicPr>
          <p:blipFill>
            <a:blip r:embed="rId16"/>
            <a:stretch>
              <a:fillRect/>
            </a:stretch>
          </p:blipFill>
          <p:spPr>
            <a:xfrm>
              <a:off x="742157" y="21975104"/>
              <a:ext cx="3334543" cy="2861558"/>
            </a:xfrm>
            <a:prstGeom prst="rect">
              <a:avLst/>
            </a:prstGeom>
            <a:ln>
              <a:noFill/>
            </a:ln>
            <a:effectLst>
              <a:outerShdw blurRad="292100" dist="139700" dir="2700000" algn="tl" rotWithShape="0">
                <a:srgbClr val="333333">
                  <a:alpha val="65000"/>
                </a:srgbClr>
              </a:outerShdw>
            </a:effectLst>
          </p:spPr>
        </p:pic>
      </p:grpSp>
      <p:grpSp>
        <p:nvGrpSpPr>
          <p:cNvPr id="18" name="Group 17">
            <a:extLst>
              <a:ext uri="{FF2B5EF4-FFF2-40B4-BE49-F238E27FC236}">
                <a16:creationId xmlns:a16="http://schemas.microsoft.com/office/drawing/2014/main" id="{4B40CB9F-60FC-8F79-E698-CEB50B9F6160}"/>
              </a:ext>
            </a:extLst>
          </p:cNvPr>
          <p:cNvGrpSpPr/>
          <p:nvPr/>
        </p:nvGrpSpPr>
        <p:grpSpPr>
          <a:xfrm>
            <a:off x="10883149" y="26099322"/>
            <a:ext cx="10320510" cy="4339261"/>
            <a:chOff x="10971665" y="27299794"/>
            <a:chExt cx="10320510" cy="4339261"/>
          </a:xfrm>
        </p:grpSpPr>
        <p:pic>
          <p:nvPicPr>
            <p:cNvPr id="29" name="Image 28">
              <a:extLst>
                <a:ext uri="{FF2B5EF4-FFF2-40B4-BE49-F238E27FC236}">
                  <a16:creationId xmlns:a16="http://schemas.microsoft.com/office/drawing/2014/main" id="{FE6EF54D-90AB-1281-F909-4132B96AA9AB}"/>
                </a:ext>
              </a:extLst>
            </p:cNvPr>
            <p:cNvPicPr>
              <a:picLocks noChangeAspect="1"/>
            </p:cNvPicPr>
            <p:nvPr/>
          </p:nvPicPr>
          <p:blipFill>
            <a:blip r:embed="rId17"/>
            <a:stretch>
              <a:fillRect/>
            </a:stretch>
          </p:blipFill>
          <p:spPr>
            <a:xfrm>
              <a:off x="10971665" y="27299794"/>
              <a:ext cx="10320510" cy="3434516"/>
            </a:xfrm>
            <a:prstGeom prst="rect">
              <a:avLst/>
            </a:prstGeom>
            <a:ln>
              <a:noFill/>
            </a:ln>
            <a:effectLst>
              <a:outerShdw blurRad="292100" dist="139700" dir="2700000" algn="tl" rotWithShape="0">
                <a:srgbClr val="333333">
                  <a:alpha val="65000"/>
                </a:srgbClr>
              </a:outerShdw>
            </a:effectLst>
          </p:spPr>
        </p:pic>
        <p:sp>
          <p:nvSpPr>
            <p:cNvPr id="71" name="ZoneTexte 70">
              <a:extLst>
                <a:ext uri="{FF2B5EF4-FFF2-40B4-BE49-F238E27FC236}">
                  <a16:creationId xmlns:a16="http://schemas.microsoft.com/office/drawing/2014/main" id="{C3A503C0-CB22-25C3-21F6-0D113AF458E0}"/>
                </a:ext>
              </a:extLst>
            </p:cNvPr>
            <p:cNvSpPr txBox="1"/>
            <p:nvPr/>
          </p:nvSpPr>
          <p:spPr>
            <a:xfrm>
              <a:off x="11657932" y="30808058"/>
              <a:ext cx="9089091" cy="830997"/>
            </a:xfrm>
            <a:prstGeom prst="rect">
              <a:avLst/>
            </a:prstGeom>
            <a:noFill/>
          </p:spPr>
          <p:txBody>
            <a:bodyPr wrap="square" rtlCol="0">
              <a:spAutoFit/>
            </a:bodyPr>
            <a:lstStyle/>
            <a:p>
              <a:pPr algn="ctr"/>
              <a:r>
                <a:rPr lang="en-US" sz="2400" dirty="0">
                  <a:solidFill>
                    <a:schemeClr val="tx1">
                      <a:lumMod val="50000"/>
                      <a:lumOff val="50000"/>
                    </a:schemeClr>
                  </a:solidFill>
                  <a:latin typeface="Gill Sans Nova" panose="020B0602020104020203" pitchFamily="34" charset="0"/>
                </a:rPr>
                <a:t>Figure 7: Intensity distribution obtained on a kernel output</a:t>
              </a:r>
            </a:p>
            <a:p>
              <a:pPr algn="ctr"/>
              <a:r>
                <a:rPr lang="en-US" sz="2400" dirty="0">
                  <a:solidFill>
                    <a:schemeClr val="tx1">
                      <a:lumMod val="50000"/>
                      <a:lumOff val="50000"/>
                    </a:schemeClr>
                  </a:solidFill>
                  <a:latin typeface="Gill Sans Nova" panose="020B0602020104020203" pitchFamily="34" charset="0"/>
                </a:rPr>
                <a:t>(with an extremely bright planet to clearly show the distribution shift)</a:t>
              </a:r>
            </a:p>
          </p:txBody>
        </p:sp>
      </p:grpSp>
      <p:grpSp>
        <p:nvGrpSpPr>
          <p:cNvPr id="22" name="Group 21">
            <a:extLst>
              <a:ext uri="{FF2B5EF4-FFF2-40B4-BE49-F238E27FC236}">
                <a16:creationId xmlns:a16="http://schemas.microsoft.com/office/drawing/2014/main" id="{5A391002-CD63-695B-B224-5A726FDD4CEB}"/>
              </a:ext>
            </a:extLst>
          </p:cNvPr>
          <p:cNvGrpSpPr/>
          <p:nvPr/>
        </p:nvGrpSpPr>
        <p:grpSpPr>
          <a:xfrm>
            <a:off x="10849848" y="33583032"/>
            <a:ext cx="10387112" cy="4825537"/>
            <a:chOff x="10931760" y="33685290"/>
            <a:chExt cx="10273697" cy="4772848"/>
          </a:xfrm>
        </p:grpSpPr>
        <p:pic>
          <p:nvPicPr>
            <p:cNvPr id="24" name="Image 23">
              <a:extLst>
                <a:ext uri="{FF2B5EF4-FFF2-40B4-BE49-F238E27FC236}">
                  <a16:creationId xmlns:a16="http://schemas.microsoft.com/office/drawing/2014/main" id="{6536610B-CDCD-C67C-FD1C-2C58E435DDBD}"/>
                </a:ext>
              </a:extLst>
            </p:cNvPr>
            <p:cNvPicPr>
              <a:picLocks noChangeAspect="1"/>
            </p:cNvPicPr>
            <p:nvPr/>
          </p:nvPicPr>
          <p:blipFill>
            <a:blip r:embed="rId18"/>
            <a:stretch>
              <a:fillRect/>
            </a:stretch>
          </p:blipFill>
          <p:spPr>
            <a:xfrm>
              <a:off x="10931760" y="33685290"/>
              <a:ext cx="10273697" cy="3916170"/>
            </a:xfrm>
            <a:prstGeom prst="rect">
              <a:avLst/>
            </a:prstGeom>
            <a:ln>
              <a:noFill/>
            </a:ln>
            <a:effectLst>
              <a:outerShdw blurRad="292100" dist="139700" dir="2700000" algn="tl" rotWithShape="0">
                <a:srgbClr val="333333">
                  <a:alpha val="65000"/>
                </a:srgbClr>
              </a:outerShdw>
            </a:effectLst>
          </p:spPr>
        </p:pic>
        <p:sp>
          <p:nvSpPr>
            <p:cNvPr id="72" name="ZoneTexte 71">
              <a:extLst>
                <a:ext uri="{FF2B5EF4-FFF2-40B4-BE49-F238E27FC236}">
                  <a16:creationId xmlns:a16="http://schemas.microsoft.com/office/drawing/2014/main" id="{4A088080-F367-9FE1-955D-8789B80EE539}"/>
                </a:ext>
              </a:extLst>
            </p:cNvPr>
            <p:cNvSpPr txBox="1"/>
            <p:nvPr/>
          </p:nvSpPr>
          <p:spPr>
            <a:xfrm>
              <a:off x="12585175" y="37627141"/>
              <a:ext cx="7227646" cy="830997"/>
            </a:xfrm>
            <a:prstGeom prst="rect">
              <a:avLst/>
            </a:prstGeom>
            <a:noFill/>
          </p:spPr>
          <p:txBody>
            <a:bodyPr wrap="square" rtlCol="0">
              <a:spAutoFit/>
            </a:bodyPr>
            <a:lstStyle/>
            <a:p>
              <a:pPr algn="ctr"/>
              <a:r>
                <a:rPr lang="en-US" sz="2400" dirty="0">
                  <a:solidFill>
                    <a:schemeClr val="tx1">
                      <a:lumMod val="50000"/>
                      <a:lumOff val="50000"/>
                    </a:schemeClr>
                  </a:solidFill>
                  <a:latin typeface="Gill Sans Nova" panose="020B0602020104020203" pitchFamily="34" charset="0"/>
                </a:rPr>
                <a:t>Figure 8: ROC test to estimate the confidence of detection regarding to the probability of false alarm.</a:t>
              </a:r>
            </a:p>
          </p:txBody>
        </p:sp>
      </p:grpSp>
      <p:grpSp>
        <p:nvGrpSpPr>
          <p:cNvPr id="53" name="Group 52">
            <a:extLst>
              <a:ext uri="{FF2B5EF4-FFF2-40B4-BE49-F238E27FC236}">
                <a16:creationId xmlns:a16="http://schemas.microsoft.com/office/drawing/2014/main" id="{66536B18-E951-450D-D45E-9793A69916B6}"/>
              </a:ext>
            </a:extLst>
          </p:cNvPr>
          <p:cNvGrpSpPr/>
          <p:nvPr/>
        </p:nvGrpSpPr>
        <p:grpSpPr>
          <a:xfrm>
            <a:off x="21861024" y="18414025"/>
            <a:ext cx="9939301" cy="3782749"/>
            <a:chOff x="21861024" y="18414025"/>
            <a:chExt cx="9939301" cy="3782749"/>
          </a:xfrm>
        </p:grpSpPr>
        <p:pic>
          <p:nvPicPr>
            <p:cNvPr id="61" name="Image 60">
              <a:extLst>
                <a:ext uri="{FF2B5EF4-FFF2-40B4-BE49-F238E27FC236}">
                  <a16:creationId xmlns:a16="http://schemas.microsoft.com/office/drawing/2014/main" id="{AB7A9C85-5443-B7F0-FC73-233AC405CADB}"/>
                </a:ext>
              </a:extLst>
            </p:cNvPr>
            <p:cNvPicPr>
              <a:picLocks noChangeAspect="1"/>
            </p:cNvPicPr>
            <p:nvPr/>
          </p:nvPicPr>
          <p:blipFill>
            <a:blip r:embed="rId19"/>
            <a:stretch>
              <a:fillRect/>
            </a:stretch>
          </p:blipFill>
          <p:spPr>
            <a:xfrm>
              <a:off x="21861024" y="18414025"/>
              <a:ext cx="9939301" cy="3321084"/>
            </a:xfrm>
            <a:prstGeom prst="rect">
              <a:avLst/>
            </a:prstGeom>
            <a:ln>
              <a:noFill/>
            </a:ln>
            <a:effectLst>
              <a:outerShdw blurRad="292100" dist="139700" dir="2700000" algn="tl" rotWithShape="0">
                <a:srgbClr val="333333">
                  <a:alpha val="65000"/>
                </a:srgbClr>
              </a:outerShdw>
            </a:effectLst>
          </p:spPr>
        </p:pic>
        <p:sp>
          <p:nvSpPr>
            <p:cNvPr id="73" name="ZoneTexte 72">
              <a:extLst>
                <a:ext uri="{FF2B5EF4-FFF2-40B4-BE49-F238E27FC236}">
                  <a16:creationId xmlns:a16="http://schemas.microsoft.com/office/drawing/2014/main" id="{CA050D2A-B27E-1390-66EF-CF41E05A995E}"/>
                </a:ext>
              </a:extLst>
            </p:cNvPr>
            <p:cNvSpPr txBox="1"/>
            <p:nvPr/>
          </p:nvSpPr>
          <p:spPr>
            <a:xfrm>
              <a:off x="22066456" y="21735109"/>
              <a:ext cx="9656224" cy="461665"/>
            </a:xfrm>
            <a:prstGeom prst="rect">
              <a:avLst/>
            </a:prstGeom>
            <a:noFill/>
          </p:spPr>
          <p:txBody>
            <a:bodyPr wrap="square" rtlCol="0">
              <a:spAutoFit/>
            </a:bodyPr>
            <a:lstStyle/>
            <a:p>
              <a:pPr algn="ctr"/>
              <a:r>
                <a:rPr lang="fr-FR" sz="2400" dirty="0">
                  <a:solidFill>
                    <a:schemeClr val="tx1">
                      <a:lumMod val="50000"/>
                      <a:lumOff val="50000"/>
                    </a:schemeClr>
                  </a:solidFill>
                  <a:latin typeface="Gill Sans Nova" panose="020B0602020104020203" pitchFamily="34" charset="0"/>
                </a:rPr>
                <a:t>Figure 9: Kernel modulation &amp; </a:t>
              </a:r>
              <a:r>
                <a:rPr lang="fr-FR" sz="2400" dirty="0" err="1">
                  <a:solidFill>
                    <a:schemeClr val="tx1">
                      <a:lumMod val="50000"/>
                      <a:lumOff val="50000"/>
                    </a:schemeClr>
                  </a:solidFill>
                  <a:latin typeface="Gill Sans Nova" panose="020B0602020104020203" pitchFamily="34" charset="0"/>
                </a:rPr>
                <a:t>fiting</a:t>
              </a:r>
              <a:endParaRPr lang="fr-FR" sz="2400" dirty="0">
                <a:solidFill>
                  <a:schemeClr val="tx1">
                    <a:lumMod val="50000"/>
                    <a:lumOff val="50000"/>
                  </a:schemeClr>
                </a:solidFill>
                <a:latin typeface="Gill Sans Nova" panose="020B0602020104020203" pitchFamily="34" charset="0"/>
              </a:endParaRPr>
            </a:p>
          </p:txBody>
        </p:sp>
      </p:grpSp>
      <p:grpSp>
        <p:nvGrpSpPr>
          <p:cNvPr id="52" name="Group 51">
            <a:extLst>
              <a:ext uri="{FF2B5EF4-FFF2-40B4-BE49-F238E27FC236}">
                <a16:creationId xmlns:a16="http://schemas.microsoft.com/office/drawing/2014/main" id="{6717B82A-198B-BEDB-DD42-C21275A6E702}"/>
              </a:ext>
            </a:extLst>
          </p:cNvPr>
          <p:cNvGrpSpPr/>
          <p:nvPr/>
        </p:nvGrpSpPr>
        <p:grpSpPr>
          <a:xfrm>
            <a:off x="21989602" y="26985729"/>
            <a:ext cx="9810723" cy="2927869"/>
            <a:chOff x="21989602" y="26985729"/>
            <a:chExt cx="9810723" cy="2927869"/>
          </a:xfrm>
        </p:grpSpPr>
        <p:pic>
          <p:nvPicPr>
            <p:cNvPr id="57" name="Image 56">
              <a:extLst>
                <a:ext uri="{FF2B5EF4-FFF2-40B4-BE49-F238E27FC236}">
                  <a16:creationId xmlns:a16="http://schemas.microsoft.com/office/drawing/2014/main" id="{75D8666C-96AD-BDE1-7869-A360895D18C4}"/>
                </a:ext>
              </a:extLst>
            </p:cNvPr>
            <p:cNvPicPr>
              <a:picLocks noChangeAspect="1"/>
            </p:cNvPicPr>
            <p:nvPr/>
          </p:nvPicPr>
          <p:blipFill>
            <a:blip r:embed="rId20"/>
            <a:stretch>
              <a:fillRect/>
            </a:stretch>
          </p:blipFill>
          <p:spPr>
            <a:xfrm>
              <a:off x="21989602" y="26985729"/>
              <a:ext cx="9810723" cy="2102649"/>
            </a:xfrm>
            <a:prstGeom prst="rect">
              <a:avLst/>
            </a:prstGeom>
            <a:ln>
              <a:noFill/>
            </a:ln>
            <a:effectLst>
              <a:outerShdw blurRad="292100" dist="139700" dir="2700000" algn="tl" rotWithShape="0">
                <a:srgbClr val="333333">
                  <a:alpha val="65000"/>
                </a:srgbClr>
              </a:outerShdw>
            </a:effectLst>
          </p:spPr>
        </p:pic>
        <p:sp>
          <p:nvSpPr>
            <p:cNvPr id="74" name="ZoneTexte 73">
              <a:extLst>
                <a:ext uri="{FF2B5EF4-FFF2-40B4-BE49-F238E27FC236}">
                  <a16:creationId xmlns:a16="http://schemas.microsoft.com/office/drawing/2014/main" id="{F5AADA99-38A3-EF3C-D7BD-92492A6D7AE0}"/>
                </a:ext>
              </a:extLst>
            </p:cNvPr>
            <p:cNvSpPr txBox="1"/>
            <p:nvPr/>
          </p:nvSpPr>
          <p:spPr>
            <a:xfrm>
              <a:off x="22825045" y="29082601"/>
              <a:ext cx="8139045" cy="830997"/>
            </a:xfrm>
            <a:prstGeom prst="rect">
              <a:avLst/>
            </a:prstGeom>
            <a:noFill/>
          </p:spPr>
          <p:txBody>
            <a:bodyPr wrap="square" rtlCol="0">
              <a:spAutoFit/>
            </a:bodyPr>
            <a:lstStyle/>
            <a:p>
              <a:pPr algn="ctr"/>
              <a:r>
                <a:rPr lang="en-US" sz="2400" dirty="0">
                  <a:solidFill>
                    <a:schemeClr val="tx1">
                      <a:lumMod val="50000"/>
                      <a:lumOff val="50000"/>
                    </a:schemeClr>
                  </a:solidFill>
                  <a:latin typeface="Gill Sans Nova" panose="020B0602020104020203" pitchFamily="34" charset="0"/>
                </a:rPr>
                <a:t>Figure 10: Repartition of probable contributions and cumulation of these maps to get a sort of reconstructed image.</a:t>
              </a:r>
            </a:p>
          </p:txBody>
        </p:sp>
      </p:grpSp>
      <p:grpSp>
        <p:nvGrpSpPr>
          <p:cNvPr id="49" name="Group 48">
            <a:extLst>
              <a:ext uri="{FF2B5EF4-FFF2-40B4-BE49-F238E27FC236}">
                <a16:creationId xmlns:a16="http://schemas.microsoft.com/office/drawing/2014/main" id="{4923B882-F5C7-7CEF-7605-6BCE6CCD04A7}"/>
              </a:ext>
            </a:extLst>
          </p:cNvPr>
          <p:cNvGrpSpPr/>
          <p:nvPr/>
        </p:nvGrpSpPr>
        <p:grpSpPr>
          <a:xfrm>
            <a:off x="22280506" y="34420520"/>
            <a:ext cx="9213643" cy="4210810"/>
            <a:chOff x="22280506" y="34420520"/>
            <a:chExt cx="9213643" cy="4210810"/>
          </a:xfrm>
        </p:grpSpPr>
        <p:pic>
          <p:nvPicPr>
            <p:cNvPr id="70" name="Image 69">
              <a:extLst>
                <a:ext uri="{FF2B5EF4-FFF2-40B4-BE49-F238E27FC236}">
                  <a16:creationId xmlns:a16="http://schemas.microsoft.com/office/drawing/2014/main" id="{AC866381-B4AF-15C8-AB88-0E6C81EC497E}"/>
                </a:ext>
              </a:extLst>
            </p:cNvPr>
            <p:cNvPicPr>
              <a:picLocks noChangeAspect="1"/>
            </p:cNvPicPr>
            <p:nvPr/>
          </p:nvPicPr>
          <p:blipFill>
            <a:blip r:embed="rId21"/>
            <a:stretch>
              <a:fillRect/>
            </a:stretch>
          </p:blipFill>
          <p:spPr>
            <a:xfrm>
              <a:off x="22280506" y="34420520"/>
              <a:ext cx="9213643" cy="3453280"/>
            </a:xfrm>
            <a:prstGeom prst="rect">
              <a:avLst/>
            </a:prstGeom>
            <a:ln>
              <a:noFill/>
            </a:ln>
            <a:effectLst>
              <a:outerShdw blurRad="292100" dist="139700" dir="2700000" algn="tl" rotWithShape="0">
                <a:srgbClr val="333333">
                  <a:alpha val="65000"/>
                </a:srgbClr>
              </a:outerShdw>
            </a:effectLst>
          </p:spPr>
        </p:pic>
        <p:sp>
          <p:nvSpPr>
            <p:cNvPr id="75" name="ZoneTexte 74">
              <a:extLst>
                <a:ext uri="{FF2B5EF4-FFF2-40B4-BE49-F238E27FC236}">
                  <a16:creationId xmlns:a16="http://schemas.microsoft.com/office/drawing/2014/main" id="{83662DF0-1056-3C82-26F6-C9783BF2522B}"/>
                </a:ext>
              </a:extLst>
            </p:cNvPr>
            <p:cNvSpPr txBox="1"/>
            <p:nvPr/>
          </p:nvSpPr>
          <p:spPr>
            <a:xfrm>
              <a:off x="22812901" y="37800333"/>
              <a:ext cx="8139045" cy="830997"/>
            </a:xfrm>
            <a:prstGeom prst="rect">
              <a:avLst/>
            </a:prstGeom>
            <a:noFill/>
          </p:spPr>
          <p:txBody>
            <a:bodyPr wrap="square" rtlCol="0">
              <a:spAutoFit/>
            </a:bodyPr>
            <a:lstStyle/>
            <a:p>
              <a:pPr algn="ctr"/>
              <a:r>
                <a:rPr lang="fr-FR" sz="2400" dirty="0">
                  <a:solidFill>
                    <a:schemeClr val="tx1">
                      <a:lumMod val="50000"/>
                      <a:lumOff val="50000"/>
                    </a:schemeClr>
                  </a:solidFill>
                  <a:latin typeface="Gill Sans Nova" panose="020B0602020104020203" pitchFamily="34" charset="0"/>
                </a:rPr>
                <a:t>Figure 11: Evolution of kernel distribution spread </a:t>
              </a:r>
              <a:r>
                <a:rPr lang="fr-FR" sz="2400" dirty="0" err="1">
                  <a:solidFill>
                    <a:schemeClr val="tx1">
                      <a:lumMod val="50000"/>
                      <a:lumOff val="50000"/>
                    </a:schemeClr>
                  </a:solidFill>
                  <a:latin typeface="Gill Sans Nova" panose="020B0602020104020203" pitchFamily="34" charset="0"/>
                </a:rPr>
                <a:t>according</a:t>
              </a:r>
              <a:r>
                <a:rPr lang="fr-FR" sz="2400" dirty="0">
                  <a:solidFill>
                    <a:schemeClr val="tx1">
                      <a:lumMod val="50000"/>
                      <a:lumOff val="50000"/>
                    </a:schemeClr>
                  </a:solidFill>
                  <a:latin typeface="Gill Sans Nova" panose="020B0602020104020203" pitchFamily="34" charset="0"/>
                </a:rPr>
                <a:t> to the input phase </a:t>
              </a:r>
              <a:r>
                <a:rPr lang="fr-FR" sz="2400" dirty="0" err="1">
                  <a:solidFill>
                    <a:schemeClr val="tx1">
                      <a:lumMod val="50000"/>
                      <a:lumOff val="50000"/>
                    </a:schemeClr>
                  </a:solidFill>
                  <a:latin typeface="Gill Sans Nova" panose="020B0602020104020203" pitchFamily="34" charset="0"/>
                </a:rPr>
                <a:t>aberations</a:t>
              </a:r>
              <a:r>
                <a:rPr lang="fr-FR" sz="2400" dirty="0">
                  <a:solidFill>
                    <a:schemeClr val="tx1">
                      <a:lumMod val="50000"/>
                      <a:lumOff val="50000"/>
                    </a:schemeClr>
                  </a:solidFill>
                  <a:latin typeface="Gill Sans Nova" panose="020B0602020104020203" pitchFamily="34" charset="0"/>
                </a:rPr>
                <a:t>.</a:t>
              </a:r>
            </a:p>
          </p:txBody>
        </p:sp>
      </p:grpSp>
    </p:spTree>
    <p:extLst>
      <p:ext uri="{BB962C8B-B14F-4D97-AF65-F5344CB8AC3E}">
        <p14:creationId xmlns:p14="http://schemas.microsoft.com/office/powerpoint/2010/main" val="2220027223"/>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Thème 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926</Words>
  <Application>Microsoft Office PowerPoint</Application>
  <PresentationFormat>Custom</PresentationFormat>
  <Paragraphs>62</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Aptos</vt:lpstr>
      <vt:lpstr>Aptos Display</vt:lpstr>
      <vt:lpstr>Arial</vt:lpstr>
      <vt:lpstr>Cambria Math</vt:lpstr>
      <vt:lpstr>Congenial SemiBold</vt:lpstr>
      <vt:lpstr>Gill Sans Nova</vt:lpstr>
      <vt:lpstr>Thème Office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DIRECT DETECTION OF EXOPLANETS USING TUNABLE KERNEL-NULLING   Vincent Foriel 1,*, Frantz Martinache 1, David Mary 1   1 Université Côte d'Azur, Observatoire de la Côte d'Azur, CNRS, Laboratoire Lagrange, France   * vincent.foriel@gmail.com</dc:title>
  <dc:creator>Vincent Foriel</dc:creator>
  <cp:lastModifiedBy>Vincent Foriel</cp:lastModifiedBy>
  <cp:revision>47</cp:revision>
  <dcterms:created xsi:type="dcterms:W3CDTF">2024-04-30T08:57:42Z</dcterms:created>
  <dcterms:modified xsi:type="dcterms:W3CDTF">2024-05-10T14:59:52Z</dcterms:modified>
</cp:coreProperties>
</file>