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50" d="100"/>
          <a:sy n="50" d="100"/>
        </p:scale>
        <p:origin x="658" y="-85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13/05/2024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13/05/2024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13/05/2024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13/05/2024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13/05/2024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13/05/2024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‹N°›</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01392" y="23676362"/>
            <a:ext cx="10425140" cy="15009336"/>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introducing input phase aberrations, the system is not able to perfectly cancel the star light. By multiplying the observation, we obtain such distribution:</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The presence of an exoplanet in the field of view result in a shift of the distribution. The more the planet will be bright, the more the shift will be pronounced. In practice, both distribution are almost indistinguishable. We then test several estimators to retrieve the true value of the signal and then estimate the probability of detection.</a:t>
            </a:r>
            <a:endParaRPr lang="en-US"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0"/>
            <a:ext cx="31514388" cy="29425808"/>
            <a:chOff x="400085" y="9259890"/>
            <a:chExt cx="31514388" cy="29425808"/>
          </a:xfrm>
        </p:grpSpPr>
        <mc:AlternateContent xmlns:mc="http://schemas.openxmlformats.org/markup-compatibility/2006" xmlns:a14="http://schemas.microsoft.com/office/drawing/2010/main">
          <mc:Choice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Coming from telecom technologies, the thermo-optic phase shifters consist in heating a fiber core using an electrode in order to increase the optical index and then induce an artificial OPD. Thanks to the compactness of such systems, the heat </a:t>
                  </a:r>
                  <a:r>
                    <a:rPr lang="en-US" sz="3200" dirty="0" err="1">
                      <a:solidFill>
                        <a:srgbClr val="37322F"/>
                      </a:solidFill>
                      <a:latin typeface="Gill Sans Nova" panose="020B0602020104020203" pitchFamily="34" charset="0"/>
                    </a:rPr>
                    <a:t>transfert</a:t>
                  </a:r>
                  <a:r>
                    <a:rPr lang="en-US" sz="3200" dirty="0">
                      <a:solidFill>
                        <a:srgbClr val="37322F"/>
                      </a:solidFill>
                      <a:latin typeface="Gill Sans Nova" panose="020B0602020104020203" pitchFamily="34" charset="0"/>
                    </a:rPr>
                    <a:t> is fast enough to have response time of about </a:t>
                  </a:r>
                  <a14:m>
                    <m:oMath xmlns:m="http://schemas.openxmlformats.org/officeDocument/2006/math">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𝑚𝑠</m:t>
                      </m:r>
                    </m:oMath>
                  </a14:m>
                  <a:r>
                    <a:rPr lang="en-US" sz="32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200" b="0" i="1" smtClean="0">
                          <a:solidFill>
                            <a:srgbClr val="37322F"/>
                          </a:solidFill>
                          <a:latin typeface="Cambria Math" panose="02040503050406030204" pitchFamily="18" charset="0"/>
                        </a:rPr>
                        <m:t>𝜆</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65</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𝜇</m:t>
                      </m:r>
                      <m:r>
                        <a:rPr lang="en-US" sz="3200" b="0" i="1" smtClean="0">
                          <a:solidFill>
                            <a:srgbClr val="37322F"/>
                          </a:solidFill>
                          <a:latin typeface="Cambria Math" panose="02040503050406030204" pitchFamily="18" charset="0"/>
                        </a:rPr>
                        <m:t>𝑚</m:t>
                      </m:r>
                    </m:oMath>
                  </a14:m>
                  <a:endParaRPr lang="en-US" sz="32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xmlns="">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r="-121"/>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0"/>
              <a:ext cx="31514388" cy="29425808"/>
              <a:chOff x="400085" y="9259890"/>
              <a:chExt cx="31514388" cy="29425808"/>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0"/>
                <a:ext cx="31514388" cy="29425808"/>
                <a:chOff x="400085" y="9259890"/>
                <a:chExt cx="31514388" cy="29425808"/>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0"/>
                  <a:ext cx="31514388" cy="15733711"/>
                  <a:chOff x="479741" y="7597170"/>
                  <a:chExt cx="31514388" cy="15807407"/>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8" y="7597170"/>
                    <a:ext cx="31472021" cy="14035858"/>
                    <a:chOff x="244827" y="7313550"/>
                    <a:chExt cx="28530054" cy="3454842"/>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7" y="7313550"/>
                      <a:ext cx="15521137" cy="106876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cs typeface="Aharoni" panose="020F0502020204030204" pitchFamily="2" charset="-79"/>
                        </a:rPr>
                        <a:t>This thesis aim to enhance nulling interferometry for exoplanet detection using a four-telescope architecture named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An algorithm is developed to optimize device performance, validated through simulations and lab experiments. A second phase consist in analyzing intensity distributions produced by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and applying statistical tests and machine learning to extract science information. This poster present the preliminary results.</a:t>
                      </a:r>
                    </a:p>
                  </p:txBody>
                </p:sp>
                <mc:AlternateContent xmlns:mc="http://schemas.openxmlformats.org/markup-compatibility/2006" xmlns:a14="http://schemas.microsoft.com/office/drawing/2010/main">
                  <mc:Choice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492621"/>
                          <a:ext cx="9363479" cy="2275771"/>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200" dirty="0">
                              <a:solidFill>
                                <a:srgbClr val="37322F"/>
                              </a:solidFill>
                              <a:latin typeface="Gill Sans Nova" panose="020B0602020104020203" pitchFamily="34" charset="0"/>
                            </a:rPr>
                            <a:t>To find the best phase shifts to introduce, I proposed an algorithm inspired from dichotomy and gradient descent that accept or reject steps in the parameter space according to the bright </a:t>
                          </a:r>
                          <a14:m>
                            <m:oMath xmlns:m="http://schemas.openxmlformats.org/officeDocument/2006/math">
                              <m:sSub>
                                <m:sSubPr>
                                  <m:ctrlPr>
                                    <a:rPr lang="en-US" sz="3200" i="1">
                                      <a:solidFill>
                                        <a:srgbClr val="37322F"/>
                                      </a:solidFill>
                                      <a:latin typeface="Cambria Math" panose="02040503050406030204" pitchFamily="18" charset="0"/>
                                    </a:rPr>
                                  </m:ctrlPr>
                                </m:sSubPr>
                                <m:e>
                                  <m:r>
                                    <a:rPr lang="en-US" sz="3200" i="1">
                                      <a:solidFill>
                                        <a:srgbClr val="37322F"/>
                                      </a:solidFill>
                                      <a:latin typeface="Cambria Math" panose="02040503050406030204" pitchFamily="18" charset="0"/>
                                    </a:rPr>
                                    <m:t>𝑀</m:t>
                                  </m:r>
                                </m:e>
                                <m:sub>
                                  <m:r>
                                    <a:rPr lang="en-US" sz="3200" i="1">
                                      <a:solidFill>
                                        <a:srgbClr val="37322F"/>
                                      </a:solidFill>
                                      <a:latin typeface="Cambria Math" panose="02040503050406030204" pitchFamily="18" charset="0"/>
                                    </a:rPr>
                                    <m:t>1</m:t>
                                  </m:r>
                                </m:sub>
                              </m:sSub>
                              <m:r>
                                <a:rPr lang="en-US" sz="3200" i="1">
                                  <a:solidFill>
                                    <a:srgbClr val="37322F"/>
                                  </a:solidFill>
                                  <a:latin typeface="Cambria Math" panose="02040503050406030204" pitchFamily="18" charset="0"/>
                                </a:rPr>
                                <m:t>=</m:t>
                              </m:r>
                              <m:r>
                                <a:rPr lang="en-US" sz="3200" i="1">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dark asymmetry </a:t>
                          </a:r>
                          <a14:m>
                            <m:oMath xmlns:m="http://schemas.openxmlformats.org/officeDocument/2006/math">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𝑀</m:t>
                                  </m:r>
                                </m:e>
                                <m:sub>
                                  <m:r>
                                    <a:rPr lang="en-US" sz="3200" b="0" i="1" smtClean="0">
                                      <a:solidFill>
                                        <a:srgbClr val="37322F"/>
                                      </a:solidFill>
                                      <a:latin typeface="Cambria Math" panose="02040503050406030204" pitchFamily="18" charset="0"/>
                                    </a:rPr>
                                    <m:t>2</m:t>
                                  </m:r>
                                </m:sub>
                              </m:sSub>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1</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2</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3</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4</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5</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6</m:t>
                                      </m:r>
                                    </m:sub>
                                  </m:sSub>
                                </m:e>
                              </m:d>
                              <m:r>
                                <a:rPr lang="en-US" sz="3200" b="0" i="1" smtClean="0">
                                  <a:solidFill>
                                    <a:srgbClr val="37322F"/>
                                  </a:solidFill>
                                  <a:latin typeface="Cambria Math" panose="02040503050406030204" pitchFamily="18" charset="0"/>
                                </a:rPr>
                                <m:t> </m:t>
                              </m:r>
                            </m:oMath>
                          </a14:m>
                          <a:r>
                            <a:rPr lang="en-US" sz="3200" dirty="0">
                              <a:solidFill>
                                <a:srgbClr val="37322F"/>
                              </a:solidFill>
                              <a:latin typeface="Gill Sans Nova" panose="020B0602020104020203" pitchFamily="34" charset="0"/>
                            </a:rPr>
                            <a:t>metrics. </a:t>
                          </a:r>
                          <a14:m>
                            <m:oMath xmlns:m="http://schemas.openxmlformats.org/officeDocument/2006/math">
                              <m:r>
                                <a:rPr lang="en-US" sz="3200" b="0" i="1" smtClean="0">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a:t>
                          </a:r>
                          <a14:m>
                            <m:oMath xmlns:m="http://schemas.openxmlformats.org/officeDocument/2006/math">
                              <m:r>
                                <a:rPr lang="en-US" sz="3200" b="0" i="1" smtClean="0">
                                  <a:solidFill>
                                    <a:srgbClr val="37322F"/>
                                  </a:solidFill>
                                  <a:latin typeface="Cambria Math" panose="02040503050406030204" pitchFamily="18" charset="0"/>
                                </a:rPr>
                                <m:t>𝐷</m:t>
                              </m:r>
                            </m:oMath>
                          </a14:m>
                          <a:r>
                            <a:rPr lang="en-US" sz="3200" dirty="0">
                              <a:solidFill>
                                <a:srgbClr val="37322F"/>
                              </a:solidFill>
                              <a:latin typeface="Gill Sans Nova" panose="020B0602020104020203" pitchFamily="34" charset="0"/>
                            </a:rPr>
                            <a:t> are respectively the bright and darks output intensities.</a:t>
                          </a:r>
                        </a:p>
                      </p:txBody>
                    </p:sp>
                  </mc:Choice>
                  <mc:Fallback xmlns="">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492621"/>
                          <a:ext cx="9363479" cy="2275771"/>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2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compare if this last one is well correlated to each kernel modulation.</a:t>
                      </a:r>
                      <a:endParaRPr lang="en-US"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2387341"/>
                    <a:ext cx="10064094" cy="11017236"/>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VLTI</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This technique consist in taking advantage of the angular separation and the coherence properties of the light to destroy the star light and combine the planet light in the same process. Our approach</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from 3 telescopes or more</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to be less sensitive to low</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order phase aberrations and</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Asymmetries the output to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better constrain the planet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position.</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xmlns:a14="http://schemas.microsoft.com/office/drawing/2010/main">
              <mc:Choice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These pro</a:t>
                      </a:r>
                      <a:r>
                        <a:rPr lang="en-US" sz="3200" noProof="0" dirty="0">
                          <a:solidFill>
                            <a:srgbClr val="37322F"/>
                          </a:solidFill>
                          <a:latin typeface="Gill Sans Nova" panose="020B0602020104020203" pitchFamily="34" charset="0"/>
                        </a:rPr>
                        <a:t>mising</a:t>
                      </a:r>
                      <a:r>
                        <a:rPr lang="en-US" sz="32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200" b="0" i="1" smtClean="0">
                                  <a:solidFill>
                                    <a:srgbClr val="37322F"/>
                                  </a:solidFill>
                                  <a:latin typeface="Cambria Math" panose="02040503050406030204" pitchFamily="18" charset="0"/>
                                </a:rPr>
                              </m:ctrlPr>
                            </m:sSupPr>
                            <m:e>
                              <m:r>
                                <a:rPr lang="en-US" sz="3200" b="0" i="1" smtClean="0">
                                  <a:solidFill>
                                    <a:srgbClr val="37322F"/>
                                  </a:solidFill>
                                  <a:latin typeface="Cambria Math" panose="02040503050406030204" pitchFamily="18" charset="0"/>
                                </a:rPr>
                                <m:t>10</m:t>
                              </m:r>
                            </m:e>
                            <m:sup>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m:t>
                              </m:r>
                            </m:sup>
                          </m:sSup>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require an AO</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 correction that bring phase aberration below </a:t>
                      </a:r>
                      <a14:m>
                        <m:oMath xmlns:m="http://schemas.openxmlformats.org/officeDocument/2006/math">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𝜆</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100</m:t>
                          </m:r>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Also, t</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wo of the main prospects will consist to make these simulations chromatic and confirm these results in a lab.</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p:txBody>
                </p:sp>
              </mc:Choice>
              <mc:Fallback xmlns="">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0901391" y="471947"/>
              <a:ext cx="20581506"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2"/>
            <a:ext cx="31514386" cy="3596939"/>
            <a:chOff x="442451" y="36388295"/>
            <a:chExt cx="31355071" cy="6340397"/>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6"/>
              <a:ext cx="15535281" cy="6340396"/>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Ref1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Ref5</a:t>
              </a:r>
              <a:endParaRPr lang="en-US" dirty="0">
                <a:solidFill>
                  <a:srgbClr val="37322F"/>
                </a:solidFill>
              </a:endParaRP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6421557" y="36388295"/>
              <a:ext cx="15375965"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To acknowledge: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Project PHOTONICS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srgbClr val="37322F"/>
                  </a:solidFill>
                  <a:latin typeface="Gill Sans Nova" panose="020B0602020104020203" pitchFamily="34" charset="0"/>
                </a:rPr>
                <a:t>Romain </a:t>
              </a:r>
              <a:r>
                <a:rPr lang="en-US" sz="3200" dirty="0" err="1">
                  <a:solidFill>
                    <a:srgbClr val="37322F"/>
                  </a:solidFill>
                  <a:latin typeface="Gill Sans Nova" panose="020B0602020104020203" pitchFamily="34" charset="0"/>
                </a:rPr>
                <a:t>Laugier</a:t>
              </a:r>
              <a:r>
                <a:rPr lang="en-US" sz="3200" dirty="0">
                  <a:solidFill>
                    <a:srgbClr val="37322F"/>
                  </a:solidFill>
                  <a:latin typeface="Gill Sans Nova" panose="020B0602020104020203" pitchFamily="34" charset="0"/>
                </a:rPr>
                <a:t> – Wise advices &amp; good intuitions to solve issues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2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 Explanations about kernel-nulling</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srgbClr val="37322F"/>
                  </a:solidFill>
                  <a:latin typeface="Gill Sans Nova" panose="020B0602020104020203" pitchFamily="34" charset="0"/>
                </a:rPr>
                <a:t>Margaux </a:t>
              </a:r>
              <a:r>
                <a:rPr lang="en-US" sz="3200" dirty="0" err="1">
                  <a:solidFill>
                    <a:srgbClr val="37322F"/>
                  </a:solidFill>
                  <a:latin typeface="Gill Sans Nova" panose="020B0602020104020203" pitchFamily="34" charset="0"/>
                </a:rPr>
                <a:t>Abello</a:t>
              </a:r>
              <a:r>
                <a:rPr lang="en-US" sz="3200" dirty="0">
                  <a:solidFill>
                    <a:srgbClr val="37322F"/>
                  </a:solidFill>
                  <a:latin typeface="Gill Sans Nova" panose="020B0602020104020203" pitchFamily="34" charset="0"/>
                </a:rPr>
                <a:t> – Help on presentation &amp; inspiration</a:t>
              </a:r>
              <a:endParaRPr kumimoji="0" lang="en-US" sz="1800" b="0" i="0" u="none" strike="noStrike" kern="1200" cap="none" spc="0" normalizeH="0" baseline="0" noProof="0" dirty="0">
                <a:ln>
                  <a:noFill/>
                </a:ln>
                <a:solidFill>
                  <a:srgbClr val="37322F"/>
                </a:solidFill>
                <a:effectLst/>
                <a:uLnTx/>
                <a:uFillTx/>
                <a:latin typeface="Aptos" panose="02110004020202020204"/>
                <a:ea typeface="+mn-ea"/>
                <a:cs typeface="+mn-cs"/>
              </a:endParaRPr>
            </a:p>
          </p:txBody>
        </p:sp>
      </p:grpSp>
      <p:grpSp>
        <p:nvGrpSpPr>
          <p:cNvPr id="4" name="Groupe 3">
            <a:extLst>
              <a:ext uri="{FF2B5EF4-FFF2-40B4-BE49-F238E27FC236}">
                <a16:creationId xmlns:a16="http://schemas.microsoft.com/office/drawing/2014/main" id="{515FBFC3-547D-36BA-A66E-E6D179168B40}"/>
              </a:ext>
            </a:extLst>
          </p:cNvPr>
          <p:cNvGrpSpPr/>
          <p:nvPr/>
        </p:nvGrpSpPr>
        <p:grpSpPr>
          <a:xfrm>
            <a:off x="5287918" y="17058109"/>
            <a:ext cx="5176261" cy="4291283"/>
            <a:chOff x="1732708" y="29659842"/>
            <a:chExt cx="8245803" cy="683602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5023" y="29659842"/>
              <a:ext cx="7713766" cy="5528080"/>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32708" y="35172090"/>
              <a:ext cx="8245803" cy="1323781"/>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interferometry</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3" name="Groupe 2">
            <a:extLst>
              <a:ext uri="{FF2B5EF4-FFF2-40B4-BE49-F238E27FC236}">
                <a16:creationId xmlns:a16="http://schemas.microsoft.com/office/drawing/2014/main" id="{09F33378-61A4-AD20-FDC4-1DE264916335}"/>
              </a:ext>
            </a:extLst>
          </p:cNvPr>
          <p:cNvGrpSpPr/>
          <p:nvPr/>
        </p:nvGrpSpPr>
        <p:grpSpPr>
          <a:xfrm>
            <a:off x="18189701" y="8879202"/>
            <a:ext cx="13293196" cy="4873219"/>
            <a:chOff x="10380480" y="9259889"/>
            <a:chExt cx="11479014" cy="4355068"/>
          </a:xfrm>
        </p:grpSpPr>
        <p:pic>
          <p:nvPicPr>
            <p:cNvPr id="35" name="Image 34" descr="Une image contenant capture d’écran, texte&#10;&#10;Description générée automatiquement">
              <a:extLst>
                <a:ext uri="{FF2B5EF4-FFF2-40B4-BE49-F238E27FC236}">
                  <a16:creationId xmlns:a16="http://schemas.microsoft.com/office/drawing/2014/main" id="{FB3F1B58-F4C2-8B25-46C5-060328F54D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80480" y="9259889"/>
              <a:ext cx="11479014" cy="4355068"/>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10380480" y="13005804"/>
              <a:ext cx="6705351" cy="412578"/>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 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3722"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60681" y="36042873"/>
            <a:ext cx="8799820" cy="2347261"/>
            <a:chOff x="11409070" y="17790873"/>
            <a:chExt cx="8799820"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09070" y="1841589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53361" y="18007439"/>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6: phase and amplitude of the 4 input </a:t>
              </a:r>
              <a:r>
                <a:rPr lang="fr-FR" sz="2400" dirty="0" err="1">
                  <a:solidFill>
                    <a:schemeClr val="tx1">
                      <a:lumMod val="50000"/>
                      <a:lumOff val="50000"/>
                    </a:schemeClr>
                  </a:solidFill>
                  <a:latin typeface="Gill Sans Nova" panose="020B0602020104020203" pitchFamily="34" charset="0"/>
                </a:rPr>
                <a:t>signals</a:t>
              </a:r>
              <a:r>
                <a:rPr lang="fr-FR" sz="2400" dirty="0">
                  <a:solidFill>
                    <a:schemeClr val="tx1">
                      <a:lumMod val="50000"/>
                      <a:lumOff val="50000"/>
                    </a:schemeClr>
                  </a:solidFill>
                  <a:latin typeface="Gill Sans Nova" panose="020B0602020104020203" pitchFamily="34" charset="0"/>
                </a:rPr>
                <a:t> </a:t>
              </a:r>
              <a:r>
                <a:rPr lang="fr-FR" sz="2400" dirty="0" err="1">
                  <a:solidFill>
                    <a:schemeClr val="tx1">
                      <a:lumMod val="50000"/>
                      <a:lumOff val="50000"/>
                    </a:schemeClr>
                  </a:solidFill>
                  <a:latin typeface="Gill Sans Nova" panose="020B0602020104020203" pitchFamily="34" charset="0"/>
                </a:rPr>
                <a:t>oon</a:t>
              </a:r>
              <a:r>
                <a:rPr lang="fr-FR" sz="2400" dirty="0">
                  <a:solidFill>
                    <a:schemeClr val="tx1">
                      <a:lumMod val="50000"/>
                      <a:lumOff val="50000"/>
                    </a:schemeClr>
                  </a:solidFill>
                  <a:latin typeface="Gill Sans Nova" panose="020B0602020104020203" pitchFamily="34" charset="0"/>
                </a:rPr>
                <a:t> the 6 </a:t>
              </a:r>
              <a:r>
                <a:rPr lang="fr-FR" sz="2400" dirty="0" err="1">
                  <a:solidFill>
                    <a:schemeClr val="tx1">
                      <a:lumMod val="50000"/>
                      <a:lumOff val="50000"/>
                    </a:schemeClr>
                  </a:solidFill>
                  <a:latin typeface="Gill Sans Nova" panose="020B0602020104020203" pitchFamily="34" charset="0"/>
                </a:rPr>
                <a:t>dark</a:t>
              </a:r>
              <a:r>
                <a:rPr lang="fr-FR" sz="2400" dirty="0">
                  <a:solidFill>
                    <a:schemeClr val="tx1">
                      <a:lumMod val="50000"/>
                      <a:lumOff val="50000"/>
                    </a:schemeClr>
                  </a:solidFill>
                  <a:latin typeface="Gill Sans Nova" panose="020B0602020104020203" pitchFamily="34" charset="0"/>
                </a:rPr>
                <a:t> outputs </a:t>
              </a:r>
              <a:r>
                <a:rPr lang="fr-FR" sz="2400" dirty="0" err="1">
                  <a:solidFill>
                    <a:schemeClr val="tx1">
                      <a:lumMod val="50000"/>
                      <a:lumOff val="50000"/>
                    </a:schemeClr>
                  </a:solidFill>
                  <a:latin typeface="Gill Sans Nova" panose="020B0602020104020203" pitchFamily="34" charset="0"/>
                </a:rPr>
                <a:t>before</a:t>
              </a:r>
              <a:r>
                <a:rPr lang="fr-FR" sz="2400" dirty="0">
                  <a:solidFill>
                    <a:schemeClr val="tx1">
                      <a:lumMod val="50000"/>
                      <a:lumOff val="50000"/>
                    </a:schemeClr>
                  </a:solidFill>
                  <a:latin typeface="Gill Sans Nova" panose="020B0602020104020203" pitchFamily="34" charset="0"/>
                </a:rPr>
                <a:t> and </a:t>
              </a:r>
              <a:r>
                <a:rPr lang="fr-FR" sz="2400" dirty="0" err="1">
                  <a:solidFill>
                    <a:schemeClr val="tx1">
                      <a:lumMod val="50000"/>
                      <a:lumOff val="50000"/>
                    </a:schemeClr>
                  </a:solidFill>
                  <a:latin typeface="Gill Sans Nova" panose="020B0602020104020203" pitchFamily="34" charset="0"/>
                </a:rPr>
                <a:t>after</a:t>
              </a:r>
              <a:r>
                <a:rPr lang="fr-FR" sz="2400" dirty="0">
                  <a:solidFill>
                    <a:schemeClr val="tx1">
                      <a:lumMod val="50000"/>
                      <a:lumOff val="50000"/>
                    </a:schemeClr>
                  </a:solidFill>
                  <a:latin typeface="Gill Sans Nova" panose="020B0602020104020203" pitchFamily="34" charset="0"/>
                </a:rPr>
                <a:t>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Image reconstruction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weighting the kernel map by the output intensity and integrating it over the parallactic angle, we can retrieve which part of the sky has potentially contributed to this output. By cumulating the 3 probable intensity distribution, it is then possible to constrain precisely which part of the sky contributed the most, and then reveal the object!</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64" name="Groupe 63">
            <a:extLst>
              <a:ext uri="{FF2B5EF4-FFF2-40B4-BE49-F238E27FC236}">
                <a16:creationId xmlns:a16="http://schemas.microsoft.com/office/drawing/2014/main" id="{0692569B-1883-3389-B803-9AE95A03EADA}"/>
              </a:ext>
            </a:extLst>
          </p:cNvPr>
          <p:cNvGrpSpPr/>
          <p:nvPr/>
        </p:nvGrpSpPr>
        <p:grpSpPr>
          <a:xfrm>
            <a:off x="742157" y="21975104"/>
            <a:ext cx="9361426" cy="2861558"/>
            <a:chOff x="742157" y="21975104"/>
            <a:chExt cx="9361426" cy="2861558"/>
          </a:xfrm>
        </p:grpSpPr>
        <p:sp>
          <p:nvSpPr>
            <p:cNvPr id="16" name="ZoneTexte 15">
              <a:extLst>
                <a:ext uri="{FF2B5EF4-FFF2-40B4-BE49-F238E27FC236}">
                  <a16:creationId xmlns:a16="http://schemas.microsoft.com/office/drawing/2014/main" id="{177D92A3-40EA-A14A-B88C-91068631BB28}"/>
                </a:ext>
              </a:extLst>
            </p:cNvPr>
            <p:cNvSpPr txBox="1"/>
            <p:nvPr/>
          </p:nvSpPr>
          <p:spPr>
            <a:xfrm>
              <a:off x="4252035" y="21990222"/>
              <a:ext cx="5851548"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VLTI. The transmission zones and blind bands are directly derived from the UT position. By rotating the baseline, we can get a modulated signal from which we can precisely constrain the planet position.</a:t>
              </a:r>
            </a:p>
          </p:txBody>
        </p:sp>
        <p:pic>
          <p:nvPicPr>
            <p:cNvPr id="63" name="Image 62">
              <a:extLst>
                <a:ext uri="{FF2B5EF4-FFF2-40B4-BE49-F238E27FC236}">
                  <a16:creationId xmlns:a16="http://schemas.microsoft.com/office/drawing/2014/main" id="{2FBBFA93-784C-8AEB-A417-867B167A7873}"/>
                </a:ext>
              </a:extLst>
            </p:cNvPr>
            <p:cNvPicPr>
              <a:picLocks noChangeAspect="1"/>
            </p:cNvPicPr>
            <p:nvPr/>
          </p:nvPicPr>
          <p:blipFill>
            <a:blip r:embed="rId16"/>
            <a:stretch>
              <a:fillRect/>
            </a:stretch>
          </p:blipFill>
          <p:spPr>
            <a:xfrm>
              <a:off x="742157" y="21975104"/>
              <a:ext cx="3334543" cy="2861558"/>
            </a:xfrm>
            <a:prstGeom prst="rect">
              <a:avLst/>
            </a:prstGeom>
          </p:spPr>
        </p:pic>
      </p:grpSp>
      <p:grpSp>
        <p:nvGrpSpPr>
          <p:cNvPr id="18" name="Group 17">
            <a:extLst>
              <a:ext uri="{FF2B5EF4-FFF2-40B4-BE49-F238E27FC236}">
                <a16:creationId xmlns:a16="http://schemas.microsoft.com/office/drawing/2014/main" id="{4B40CB9F-60FC-8F79-E698-CEB50B9F6160}"/>
              </a:ext>
            </a:extLst>
          </p:cNvPr>
          <p:cNvGrpSpPr/>
          <p:nvPr/>
        </p:nvGrpSpPr>
        <p:grpSpPr>
          <a:xfrm>
            <a:off x="10883149" y="26099322"/>
            <a:ext cx="10320510" cy="4339261"/>
            <a:chOff x="10971665" y="27299794"/>
            <a:chExt cx="10320510" cy="4339261"/>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7"/>
            <a:stretch>
              <a:fillRect/>
            </a:stretch>
          </p:blipFill>
          <p:spPr>
            <a:xfrm>
              <a:off x="10971665" y="27299794"/>
              <a:ext cx="10320510" cy="3434516"/>
            </a:xfrm>
            <a:prstGeom prst="rect">
              <a:avLst/>
            </a:prstGeom>
          </p:spPr>
        </p:pic>
        <p:sp>
          <p:nvSpPr>
            <p:cNvPr id="71" name="ZoneTexte 70">
              <a:extLst>
                <a:ext uri="{FF2B5EF4-FFF2-40B4-BE49-F238E27FC236}">
                  <a16:creationId xmlns:a16="http://schemas.microsoft.com/office/drawing/2014/main" id="{C3A503C0-CB22-25C3-21F6-0D113AF458E0}"/>
                </a:ext>
              </a:extLst>
            </p:cNvPr>
            <p:cNvSpPr txBox="1"/>
            <p:nvPr/>
          </p:nvSpPr>
          <p:spPr>
            <a:xfrm>
              <a:off x="11657932" y="30808058"/>
              <a:ext cx="9089091"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an extremely bright planet to clearly show the distribution shift)</a:t>
              </a:r>
            </a:p>
          </p:txBody>
        </p:sp>
      </p:grpSp>
      <p:grpSp>
        <p:nvGrpSpPr>
          <p:cNvPr id="22" name="Group 21">
            <a:extLst>
              <a:ext uri="{FF2B5EF4-FFF2-40B4-BE49-F238E27FC236}">
                <a16:creationId xmlns:a16="http://schemas.microsoft.com/office/drawing/2014/main" id="{5A391002-CD63-695B-B224-5A726FDD4CEB}"/>
              </a:ext>
            </a:extLst>
          </p:cNvPr>
          <p:cNvGrpSpPr/>
          <p:nvPr/>
        </p:nvGrpSpPr>
        <p:grpSpPr>
          <a:xfrm>
            <a:off x="10849848" y="33583032"/>
            <a:ext cx="10387112" cy="4825537"/>
            <a:chOff x="10931760" y="33685290"/>
            <a:chExt cx="10273697" cy="4772848"/>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a:blip r:embed="rId18"/>
            <a:stretch>
              <a:fillRect/>
            </a:stretch>
          </p:blipFill>
          <p:spPr>
            <a:xfrm>
              <a:off x="10931760" y="33685290"/>
              <a:ext cx="10273697" cy="3916170"/>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2585175" y="37627141"/>
              <a:ext cx="7227646"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ROC test to estimate the confidence of detection regarding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861024" y="18414025"/>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9"/>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a:t>
              </a:r>
              <a:r>
                <a:rPr lang="fr-FR" sz="2400" dirty="0" err="1">
                  <a:solidFill>
                    <a:schemeClr val="tx1">
                      <a:lumMod val="50000"/>
                      <a:lumOff val="50000"/>
                    </a:schemeClr>
                  </a:solidFill>
                  <a:latin typeface="Gill Sans Nova" panose="020B0602020104020203" pitchFamily="34" charset="0"/>
                </a:rPr>
                <a:t>fiting</a:t>
              </a:r>
              <a:endParaRPr lang="fr-FR" sz="2400" dirty="0">
                <a:solidFill>
                  <a:schemeClr val="tx1">
                    <a:lumMod val="50000"/>
                    <a:lumOff val="50000"/>
                  </a:schemeClr>
                </a:solidFill>
                <a:latin typeface="Gill Sans Nova" panose="020B0602020104020203" pitchFamily="34" charset="0"/>
              </a:endParaRP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85729"/>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0"/>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probable contributions and cumulation of these maps to get a sort of reconstructed image.</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22280506" y="3442052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1"/>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11: Evolution of kernel distribution spread </a:t>
              </a:r>
              <a:r>
                <a:rPr lang="fr-FR" sz="2400" dirty="0" err="1">
                  <a:solidFill>
                    <a:schemeClr val="tx1">
                      <a:lumMod val="50000"/>
                      <a:lumOff val="50000"/>
                    </a:schemeClr>
                  </a:solidFill>
                  <a:latin typeface="Gill Sans Nova" panose="020B0602020104020203" pitchFamily="34" charset="0"/>
                </a:rPr>
                <a:t>according</a:t>
              </a:r>
              <a:r>
                <a:rPr lang="fr-FR" sz="2400" dirty="0">
                  <a:solidFill>
                    <a:schemeClr val="tx1">
                      <a:lumMod val="50000"/>
                      <a:lumOff val="50000"/>
                    </a:schemeClr>
                  </a:solidFill>
                  <a:latin typeface="Gill Sans Nova" panose="020B0602020104020203" pitchFamily="34" charset="0"/>
                </a:rPr>
                <a:t> to the input phase </a:t>
              </a:r>
              <a:r>
                <a:rPr lang="fr-FR" sz="2400" dirty="0" err="1">
                  <a:solidFill>
                    <a:schemeClr val="tx1">
                      <a:lumMod val="50000"/>
                      <a:lumOff val="50000"/>
                    </a:schemeClr>
                  </a:solidFill>
                  <a:latin typeface="Gill Sans Nova" panose="020B0602020104020203" pitchFamily="34" charset="0"/>
                </a:rPr>
                <a:t>aberations</a:t>
              </a:r>
              <a:r>
                <a:rPr lang="fr-FR" sz="2400" dirty="0">
                  <a:solidFill>
                    <a:schemeClr val="tx1">
                      <a:lumMod val="50000"/>
                      <a:lumOff val="50000"/>
                    </a:schemeClr>
                  </a:solidFill>
                  <a:latin typeface="Gill Sans Nova" panose="020B0602020104020203" pitchFamily="34" charset="0"/>
                </a:rPr>
                <a:t>.</a:t>
              </a:r>
            </a:p>
          </p:txBody>
        </p:sp>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926</Words>
  <Application>Microsoft Office PowerPoint</Application>
  <PresentationFormat>Personnalisé</PresentationFormat>
  <Paragraphs>62</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49</cp:revision>
  <dcterms:created xsi:type="dcterms:W3CDTF">2024-04-30T08:57:42Z</dcterms:created>
  <dcterms:modified xsi:type="dcterms:W3CDTF">2024-05-13T12:21:09Z</dcterms:modified>
</cp:coreProperties>
</file>