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50" d="100"/>
          <a:sy n="50" d="100"/>
        </p:scale>
        <p:origin x="288" y="-8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16/05/2024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16/05/2024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16/05/2024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16/05/2024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16/05/2024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16/05/2024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01392" y="23118360"/>
            <a:ext cx="10425140" cy="15567338"/>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 presence of unavoidable input phase aberrations, the system is not able to perfectly cancel the star light. By performing many observations, we obtain such distribution intensity distribution at the kernels output:</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The presence of an exoplanet in the field of view result in a shift of the distribution. The more the planet will be bright, the more the shift will be pronounced. In practice, both distribution are almost indistinguishable. We then test several estimators to retrieve the true value of the signal and then estimate the probability of detection.</a:t>
            </a:r>
            <a:endParaRPr lang="en-US"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0"/>
            <a:ext cx="31514388" cy="29425808"/>
            <a:chOff x="400085" y="9259890"/>
            <a:chExt cx="31514388" cy="29425808"/>
          </a:xfrm>
        </p:grpSpPr>
        <mc:AlternateContent xmlns:mc="http://schemas.openxmlformats.org/markup-compatibility/2006" xmlns:a14="http://schemas.microsoft.com/office/drawing/2010/main">
          <mc:Choice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Coming from telecom technologies, the thermo-optic phase shifters consist in heating a fiber core using an electrode to increase the optical index and then induce an artificial </a:t>
                  </a:r>
                  <a:r>
                    <a:rPr lang="en-US" sz="3200" b="1" dirty="0">
                      <a:solidFill>
                        <a:srgbClr val="37322F"/>
                      </a:solidFill>
                      <a:latin typeface="Gill Sans Nova" panose="020B0602020104020203" pitchFamily="34" charset="0"/>
                    </a:rPr>
                    <a:t>OPD</a:t>
                  </a:r>
                  <a:r>
                    <a:rPr lang="en-US" sz="32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𝑚𝑠</m:t>
                      </m:r>
                    </m:oMath>
                  </a14:m>
                  <a:r>
                    <a:rPr lang="en-US" sz="32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200" b="0" i="1" smtClean="0">
                          <a:solidFill>
                            <a:srgbClr val="37322F"/>
                          </a:solidFill>
                          <a:latin typeface="Cambria Math" panose="02040503050406030204" pitchFamily="18" charset="0"/>
                        </a:rPr>
                        <m:t>𝜆</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65</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𝜇</m:t>
                      </m:r>
                      <m:r>
                        <a:rPr lang="en-US" sz="3200" b="0" i="1" smtClean="0">
                          <a:solidFill>
                            <a:srgbClr val="37322F"/>
                          </a:solidFill>
                          <a:latin typeface="Cambria Math" panose="02040503050406030204" pitchFamily="18" charset="0"/>
                        </a:rPr>
                        <m:t>𝑚</m:t>
                      </m:r>
                    </m:oMath>
                  </a14:m>
                  <a:endParaRPr lang="en-US" sz="32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xmlns="">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0"/>
              <a:ext cx="31514388" cy="29425808"/>
              <a:chOff x="400085" y="9259890"/>
              <a:chExt cx="31514388" cy="29425808"/>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0"/>
                <a:ext cx="31514388" cy="29425808"/>
                <a:chOff x="400085" y="9259890"/>
                <a:chExt cx="31514388" cy="29425808"/>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0"/>
                  <a:ext cx="31514388" cy="15733711"/>
                  <a:chOff x="479741" y="7597170"/>
                  <a:chExt cx="31514388" cy="15807407"/>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8" y="7597170"/>
                    <a:ext cx="31472021" cy="13475239"/>
                    <a:chOff x="244827" y="7313550"/>
                    <a:chExt cx="28530054" cy="3316849"/>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7" y="7313550"/>
                      <a:ext cx="18107376" cy="89532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cs typeface="Aharoni" panose="020F0502020204030204" pitchFamily="2" charset="-79"/>
                        </a:rPr>
                        <a:t>This thesis aim to enhance nulling interferometry for exoplanet detection using a four-telescope architecture named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An algorithm is developed to optimize device performance, validated through simulations and lab experiments. A second step consists in analyzing intensity distributions produced by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and applying statistical tests and machine learning to extract valuable information. This poster present the preliminary results.</a:t>
                      </a:r>
                    </a:p>
                  </p:txBody>
                </p:sp>
                <mc:AlternateContent xmlns:mc="http://schemas.openxmlformats.org/markup-compatibility/2006">
                  <mc:Choice xmlns:a14="http://schemas.microsoft.com/office/drawing/2010/main"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319182"/>
                          <a:ext cx="9363479" cy="2311217"/>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200" dirty="0">
                              <a:solidFill>
                                <a:srgbClr val="37322F"/>
                              </a:solidFill>
                              <a:latin typeface="Gill Sans Nova" panose="020B0602020104020203" pitchFamily="34" charset="0"/>
                            </a:rPr>
                            <a:t>To find the best phase shifts to introduce, I proposed an algorithm inspired from dichotomy and gradient descent that accepts or rejects steps in the parameter space according to the bright </a:t>
                          </a:r>
                          <a14:m>
                            <m:oMath xmlns:m="http://schemas.openxmlformats.org/officeDocument/2006/math">
                              <m:sSub>
                                <m:sSubPr>
                                  <m:ctrlPr>
                                    <a:rPr lang="en-US" sz="3200" i="1">
                                      <a:solidFill>
                                        <a:srgbClr val="37322F"/>
                                      </a:solidFill>
                                      <a:latin typeface="Cambria Math" panose="02040503050406030204" pitchFamily="18" charset="0"/>
                                    </a:rPr>
                                  </m:ctrlPr>
                                </m:sSubPr>
                                <m:e>
                                  <m:r>
                                    <a:rPr lang="en-US" sz="3200" i="1">
                                      <a:solidFill>
                                        <a:srgbClr val="37322F"/>
                                      </a:solidFill>
                                      <a:latin typeface="Cambria Math" panose="02040503050406030204" pitchFamily="18" charset="0"/>
                                    </a:rPr>
                                    <m:t>𝑀</m:t>
                                  </m:r>
                                </m:e>
                                <m:sub>
                                  <m:r>
                                    <a:rPr lang="en-US" sz="3200" i="1">
                                      <a:solidFill>
                                        <a:srgbClr val="37322F"/>
                                      </a:solidFill>
                                      <a:latin typeface="Cambria Math" panose="02040503050406030204" pitchFamily="18" charset="0"/>
                                    </a:rPr>
                                    <m:t>1</m:t>
                                  </m:r>
                                </m:sub>
                              </m:sSub>
                              <m:r>
                                <a:rPr lang="en-US" sz="3200" i="1">
                                  <a:solidFill>
                                    <a:srgbClr val="37322F"/>
                                  </a:solidFill>
                                  <a:latin typeface="Cambria Math" panose="02040503050406030204" pitchFamily="18" charset="0"/>
                                </a:rPr>
                                <m:t>=</m:t>
                              </m:r>
                              <m:r>
                                <a:rPr lang="en-US" sz="3200" i="1">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dark asymmetry </a:t>
                          </a:r>
                          <a14:m>
                            <m:oMath xmlns:m="http://schemas.openxmlformats.org/officeDocument/2006/math">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𝑀</m:t>
                                  </m:r>
                                </m:e>
                                <m:sub>
                                  <m:r>
                                    <a:rPr lang="en-US" sz="3200" b="0" i="1" smtClean="0">
                                      <a:solidFill>
                                        <a:srgbClr val="37322F"/>
                                      </a:solidFill>
                                      <a:latin typeface="Cambria Math" panose="02040503050406030204" pitchFamily="18" charset="0"/>
                                    </a:rPr>
                                    <m:t>2</m:t>
                                  </m:r>
                                </m:sub>
                              </m:sSub>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1</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2</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3</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4</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5</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6</m:t>
                                      </m:r>
                                    </m:sub>
                                  </m:sSub>
                                </m:e>
                              </m:d>
                              <m:r>
                                <a:rPr lang="en-US" sz="3200" b="0" i="1" smtClean="0">
                                  <a:solidFill>
                                    <a:srgbClr val="37322F"/>
                                  </a:solidFill>
                                  <a:latin typeface="Cambria Math" panose="02040503050406030204" pitchFamily="18" charset="0"/>
                                </a:rPr>
                                <m:t> </m:t>
                              </m:r>
                            </m:oMath>
                          </a14:m>
                          <a:r>
                            <a:rPr lang="en-US" sz="3200" dirty="0">
                              <a:solidFill>
                                <a:srgbClr val="37322F"/>
                              </a:solidFill>
                              <a:latin typeface="Gill Sans Nova" panose="020B0602020104020203" pitchFamily="34" charset="0"/>
                            </a:rPr>
                            <a:t>metrics. </a:t>
                          </a:r>
                          <a14:m>
                            <m:oMath xmlns:m="http://schemas.openxmlformats.org/officeDocument/2006/math">
                              <m:r>
                                <a:rPr lang="en-US" sz="3200" b="0" i="1" smtClean="0">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a:t>
                          </a:r>
                          <a14:m>
                            <m:oMath xmlns:m="http://schemas.openxmlformats.org/officeDocument/2006/math">
                              <m:r>
                                <a:rPr lang="en-US" sz="3200" b="0" i="1" smtClean="0">
                                  <a:solidFill>
                                    <a:srgbClr val="37322F"/>
                                  </a:solidFill>
                                  <a:latin typeface="Cambria Math" panose="02040503050406030204" pitchFamily="18" charset="0"/>
                                </a:rPr>
                                <m:t>𝐷</m:t>
                              </m:r>
                            </m:oMath>
                          </a14:m>
                          <a:r>
                            <a:rPr lang="en-US" sz="3200" dirty="0">
                              <a:solidFill>
                                <a:srgbClr val="37322F"/>
                              </a:solidFill>
                              <a:latin typeface="Gill Sans Nova" panose="020B0602020104020203" pitchFamily="34" charset="0"/>
                            </a:rPr>
                            <a:t> are respectively the bright and darks output intensities.</a:t>
                          </a:r>
                        </a:p>
                      </p:txBody>
                    </p:sp>
                  </mc:Choice>
                  <mc:Fallback>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319182"/>
                          <a:ext cx="9363479" cy="2311217"/>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2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then see if this last one is well correlated to each kernel modulation.</a:t>
                      </a:r>
                      <a:endParaRPr lang="en-US"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1682712"/>
                    <a:ext cx="10064094" cy="11721865"/>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This technique consist in taking advantage of the angular separation and the coherence properties of the light to destroy the star light and combine the planet light in the same process. Our approach</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from 3 telescopes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[1]</a:t>
                    </a:r>
                    <a:r>
                      <a:rPr lang="en-US" sz="32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and asymmetries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[2]</a:t>
                    </a:r>
                    <a:r>
                      <a:rPr lang="en-US" sz="3200" dirty="0">
                        <a:solidFill>
                          <a:srgbClr val="37322F"/>
                        </a:solidFill>
                        <a:latin typeface="Gill Sans Nova" panose="020B0602020104020203" pitchFamily="34" charset="0"/>
                      </a:rPr>
                      <a:t> the</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output to better constrain</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the planet position.</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xmlns:a14="http://schemas.microsoft.com/office/drawing/2010/main">
              <mc:Choice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These pro</a:t>
                      </a:r>
                      <a:r>
                        <a:rPr lang="en-US" sz="3200" noProof="0" dirty="0">
                          <a:solidFill>
                            <a:srgbClr val="37322F"/>
                          </a:solidFill>
                          <a:latin typeface="Gill Sans Nova" panose="020B0602020104020203" pitchFamily="34" charset="0"/>
                        </a:rPr>
                        <a:t>mising</a:t>
                      </a:r>
                      <a:r>
                        <a:rPr lang="en-US" sz="32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200" b="0" i="1" smtClean="0">
                                  <a:solidFill>
                                    <a:srgbClr val="37322F"/>
                                  </a:solidFill>
                                  <a:latin typeface="Cambria Math" panose="02040503050406030204" pitchFamily="18" charset="0"/>
                                </a:rPr>
                              </m:ctrlPr>
                            </m:sSupPr>
                            <m:e>
                              <m:r>
                                <a:rPr lang="en-US" sz="3200" b="0" i="1" smtClean="0">
                                  <a:solidFill>
                                    <a:srgbClr val="37322F"/>
                                  </a:solidFill>
                                  <a:latin typeface="Cambria Math" panose="02040503050406030204" pitchFamily="18" charset="0"/>
                                </a:rPr>
                                <m:t>10</m:t>
                              </m:r>
                            </m:e>
                            <m:sup>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m:t>
                              </m:r>
                            </m:sup>
                          </m:sSup>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require an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AO</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 correction that bring phase aberrations below </a:t>
                      </a:r>
                      <a14:m>
                        <m:oMath xmlns:m="http://schemas.openxmlformats.org/officeDocument/2006/math">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𝜆</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100</m:t>
                          </m:r>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RMS</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Also, t</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wo of the main prospects will consist to make these simulations chromatic and confirm these results on a test bed.</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p:txBody>
                </p:sp>
              </mc:Choice>
              <mc:Fallback xmlns="">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0901391" y="471947"/>
              <a:ext cx="20581506"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4" name="Groupe 3">
            <a:extLst>
              <a:ext uri="{FF2B5EF4-FFF2-40B4-BE49-F238E27FC236}">
                <a16:creationId xmlns:a16="http://schemas.microsoft.com/office/drawing/2014/main" id="{515FBFC3-547D-36BA-A66E-E6D179168B40}"/>
              </a:ext>
            </a:extLst>
          </p:cNvPr>
          <p:cNvGrpSpPr/>
          <p:nvPr/>
        </p:nvGrpSpPr>
        <p:grpSpPr>
          <a:xfrm>
            <a:off x="5270021" y="16964961"/>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pass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62" name="Group 61">
            <a:extLst>
              <a:ext uri="{FF2B5EF4-FFF2-40B4-BE49-F238E27FC236}">
                <a16:creationId xmlns:a16="http://schemas.microsoft.com/office/drawing/2014/main" id="{A24A9D70-61EC-5A49-566B-0CA889568037}"/>
              </a:ext>
            </a:extLst>
          </p:cNvPr>
          <p:cNvGrpSpPr/>
          <p:nvPr/>
        </p:nvGrpSpPr>
        <p:grpSpPr>
          <a:xfrm>
            <a:off x="20647905" y="8484566"/>
            <a:ext cx="11308931" cy="5274352"/>
            <a:chOff x="20647905" y="8484566"/>
            <a:chExt cx="11308931" cy="5274352"/>
          </a:xfrm>
        </p:grpSpPr>
        <p:pic>
          <p:nvPicPr>
            <p:cNvPr id="60" name="Picture 59">
              <a:extLst>
                <a:ext uri="{FF2B5EF4-FFF2-40B4-BE49-F238E27FC236}">
                  <a16:creationId xmlns:a16="http://schemas.microsoft.com/office/drawing/2014/main" id="{643B1614-9548-AD22-9937-DCD84EEDBD81}"/>
                </a:ext>
              </a:extLst>
            </p:cNvPr>
            <p:cNvPicPr>
              <a:picLocks noChangeAspect="1"/>
            </p:cNvPicPr>
            <p:nvPr/>
          </p:nvPicPr>
          <p:blipFill>
            <a:blip r:embed="rId11"/>
            <a:stretch>
              <a:fillRect/>
            </a:stretch>
          </p:blipFill>
          <p:spPr>
            <a:xfrm>
              <a:off x="20647905" y="8484566"/>
              <a:ext cx="11308931" cy="5274352"/>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20948578" y="12837139"/>
              <a:ext cx="47917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a:t>
              </a:r>
              <a:br>
                <a:rPr lang="en-US" sz="2400" dirty="0">
                  <a:solidFill>
                    <a:schemeClr val="tx1">
                      <a:lumMod val="50000"/>
                      <a:lumOff val="50000"/>
                    </a:schemeClr>
                  </a:solidFill>
                  <a:latin typeface="Gill Sans Nova" panose="020B0602020104020203" pitchFamily="34" charset="0"/>
                </a:rPr>
              </a:br>
              <a:r>
                <a:rPr lang="en-US" sz="2400" dirty="0">
                  <a:solidFill>
                    <a:schemeClr val="tx1">
                      <a:lumMod val="50000"/>
                      <a:lumOff val="50000"/>
                    </a:schemeClr>
                  </a:solidFill>
                  <a:latin typeface="Gill Sans Nova" panose="020B0602020104020203" pitchFamily="34" charset="0"/>
                </a:rPr>
                <a:t>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3722"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60681" y="36042873"/>
            <a:ext cx="8799820" cy="2347261"/>
            <a:chOff x="11409070" y="17790873"/>
            <a:chExt cx="8799820"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09070" y="1841589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28266" y="17436252"/>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weighting the kernel transmission map by the output intensity and integrating it over the parallactic angle, we can dress a map of the source of input light. By cumulating the 3 maps, one can constrain precisely which part of the sky contributed the most to the data we have. Thus, this process reveal the approximative object location, spreaded by the input phase aberrations.</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18" name="Group 17">
            <a:extLst>
              <a:ext uri="{FF2B5EF4-FFF2-40B4-BE49-F238E27FC236}">
                <a16:creationId xmlns:a16="http://schemas.microsoft.com/office/drawing/2014/main" id="{4B40CB9F-60FC-8F79-E698-CEB50B9F6160}"/>
              </a:ext>
            </a:extLst>
          </p:cNvPr>
          <p:cNvGrpSpPr/>
          <p:nvPr/>
        </p:nvGrpSpPr>
        <p:grpSpPr>
          <a:xfrm>
            <a:off x="10953707" y="26144310"/>
            <a:ext cx="10320510" cy="4339261"/>
            <a:chOff x="10971665" y="27299794"/>
            <a:chExt cx="10320510" cy="4339261"/>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6"/>
            <a:stretch>
              <a:fillRect/>
            </a:stretch>
          </p:blipFill>
          <p:spPr>
            <a:xfrm>
              <a:off x="10971665" y="27299794"/>
              <a:ext cx="10320510" cy="3434516"/>
            </a:xfrm>
            <a:prstGeom prst="rect">
              <a:avLst/>
            </a:prstGeom>
          </p:spPr>
        </p:pic>
        <p:sp>
          <p:nvSpPr>
            <p:cNvPr id="71" name="ZoneTexte 70">
              <a:extLst>
                <a:ext uri="{FF2B5EF4-FFF2-40B4-BE49-F238E27FC236}">
                  <a16:creationId xmlns:a16="http://schemas.microsoft.com/office/drawing/2014/main" id="{C3A503C0-CB22-25C3-21F6-0D113AF458E0}"/>
                </a:ext>
              </a:extLst>
            </p:cNvPr>
            <p:cNvSpPr txBox="1"/>
            <p:nvPr/>
          </p:nvSpPr>
          <p:spPr>
            <a:xfrm>
              <a:off x="11657932" y="30808058"/>
              <a:ext cx="9089091"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an extremely bright planet to clearly show the distribution shift)</a:t>
              </a:r>
            </a:p>
          </p:txBody>
        </p:sp>
      </p:grpSp>
      <p:grpSp>
        <p:nvGrpSpPr>
          <p:cNvPr id="22" name="Group 21">
            <a:extLst>
              <a:ext uri="{FF2B5EF4-FFF2-40B4-BE49-F238E27FC236}">
                <a16:creationId xmlns:a16="http://schemas.microsoft.com/office/drawing/2014/main" id="{5A391002-CD63-695B-B224-5A726FDD4CEB}"/>
              </a:ext>
            </a:extLst>
          </p:cNvPr>
          <p:cNvGrpSpPr/>
          <p:nvPr/>
        </p:nvGrpSpPr>
        <p:grpSpPr>
          <a:xfrm>
            <a:off x="11015754" y="33466124"/>
            <a:ext cx="10196415" cy="4552643"/>
            <a:chOff x="11076049" y="34039102"/>
            <a:chExt cx="10085084" cy="4502934"/>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rotWithShape="1">
            <a:blip r:embed="rId17"/>
            <a:srcRect r="50887"/>
            <a:stretch/>
          </p:blipFill>
          <p:spPr>
            <a:xfrm>
              <a:off x="11076049" y="34039102"/>
              <a:ext cx="5801645" cy="4502934"/>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6877694" y="34334680"/>
              <a:ext cx="4283439" cy="1552521"/>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8: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compare the detection performance of different estimators according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861024" y="18414025"/>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8"/>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85729"/>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19"/>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22280506" y="3442052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0"/>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11: Evolution of kernel distribution spread according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3"/>
            <a:ext cx="31434727" cy="3635730"/>
            <a:chOff x="442451" y="39131753"/>
            <a:chExt cx="31434727" cy="3635730"/>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2703299" cy="3596938"/>
              <a:chOff x="442451" y="36388297"/>
              <a:chExt cx="22588526"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2391438"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3251557" y="36388297"/>
                <a:ext cx="9779420"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hanks to Romain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Laugier</a:t>
                </a:r>
                <a:r>
                  <a:rPr lang="en-US" sz="3000" dirty="0">
                    <a:solidFill>
                      <a:srgbClr val="37322F"/>
                    </a:solidFill>
                    <a:latin typeface="Gill Sans Nova" panose="020B0602020104020203" pitchFamily="34" charset="0"/>
                  </a:rPr>
                  <a:t> for his many wise advices, to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000" dirty="0">
                    <a:solidFill>
                      <a:srgbClr val="37322F"/>
                    </a:solidFill>
                    <a:latin typeface="Gill Sans Nova" panose="020B0602020104020203" pitchFamily="34" charset="0"/>
                  </a:rPr>
                  <a:t>for his help to introduce me to the subject and Margaux </a:t>
                </a:r>
                <a:r>
                  <a:rPr lang="en-US" sz="3000" dirty="0" err="1">
                    <a:solidFill>
                      <a:srgbClr val="37322F"/>
                    </a:solidFill>
                    <a:latin typeface="Gill Sans Nova" panose="020B0602020104020203" pitchFamily="34" charset="0"/>
                  </a:rPr>
                  <a:t>Abello</a:t>
                </a:r>
                <a:r>
                  <a:rPr lang="en-US" sz="3000" dirty="0">
                    <a:solidFill>
                      <a:srgbClr val="37322F"/>
                    </a:solidFill>
                    <a:latin typeface="Gill Sans Nova" panose="020B0602020104020203" pitchFamily="34" charset="0"/>
                  </a:rPr>
                  <a:t> for the help on the presentations. This thesis is made possible by the PHOTONICS project of the PEPR ORIGINS and Thales </a:t>
                </a:r>
                <a:r>
                  <a:rPr lang="en-US" sz="3000" dirty="0" err="1">
                    <a:solidFill>
                      <a:srgbClr val="37322F"/>
                    </a:solidFill>
                    <a:latin typeface="Gill Sans Nova" panose="020B0602020104020203" pitchFamily="34" charset="0"/>
                  </a:rPr>
                  <a:t>Alenia</a:t>
                </a:r>
                <a:r>
                  <a:rPr lang="en-US" sz="3000" dirty="0">
                    <a:solidFill>
                      <a:srgbClr val="37322F"/>
                    </a:solidFill>
                    <a:latin typeface="Gill Sans Nova" panose="020B0602020104020203" pitchFamily="34" charset="0"/>
                  </a:rPr>
                  <a:t> Space</a:t>
                </a:r>
                <a:endParaRPr lang="en-US" sz="30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3565539" y="39170545"/>
              <a:ext cx="8311639"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000" b="1" dirty="0">
                  <a:solidFill>
                    <a:srgbClr val="37322F"/>
                  </a:solidFill>
                  <a:latin typeface="Gill Sans Nova" panose="020B0602020104020203" pitchFamily="34" charset="0"/>
                </a:rPr>
                <a:t>AO</a:t>
              </a:r>
              <a:r>
                <a:rPr lang="en-US" sz="30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Optical Path Difference</a:t>
              </a:r>
            </a:p>
            <a:p>
              <a:pPr>
                <a:defRPr/>
              </a:pPr>
              <a:r>
                <a:rPr lang="en-US" sz="3000" b="1" dirty="0">
                  <a:solidFill>
                    <a:srgbClr val="37322F"/>
                  </a:solidFill>
                  <a:latin typeface="Gill Sans Nova" panose="020B0602020104020203" pitchFamily="34" charset="0"/>
                </a:rPr>
                <a:t>RMS</a:t>
              </a:r>
              <a:r>
                <a:rPr lang="en-US" sz="3000" dirty="0">
                  <a:solidFill>
                    <a:srgbClr val="37322F"/>
                  </a:solidFill>
                  <a:latin typeface="Gill Sans Nova" panose="020B0602020104020203" pitchFamily="34" charset="0"/>
                </a:rPr>
                <a:t>: Root Mean Square</a:t>
              </a:r>
              <a:br>
                <a:rPr lang="en-US" sz="3000" b="1" dirty="0">
                  <a:solidFill>
                    <a:srgbClr val="37322F"/>
                  </a:solidFill>
                  <a:latin typeface="Gill Sans Nova" panose="020B0602020104020203" pitchFamily="34" charset="0"/>
                </a:rPr>
              </a:br>
              <a:r>
                <a:rPr lang="en-US" sz="3000" b="1" dirty="0">
                  <a:solidFill>
                    <a:srgbClr val="37322F"/>
                  </a:solidFill>
                  <a:latin typeface="Gill Sans Nova" panose="020B0602020104020203" pitchFamily="34" charset="0"/>
                </a:rPr>
                <a:t>ROC</a:t>
              </a:r>
              <a:r>
                <a:rPr lang="en-US" sz="30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VLTI</a:t>
              </a:r>
              <a:r>
                <a:rPr lang="en-US" sz="3000" dirty="0">
                  <a:solidFill>
                    <a:srgbClr val="37322F"/>
                  </a:solidFill>
                  <a:latin typeface="Gill Sans Nova" panose="020B0602020104020203" pitchFamily="34" charset="0"/>
                </a:rPr>
                <a:t>: Very Large Telescope Interferometer</a:t>
              </a:r>
            </a:p>
          </p:txBody>
        </p:sp>
      </p:grpSp>
      <p:grpSp>
        <p:nvGrpSpPr>
          <p:cNvPr id="58" name="Group 57">
            <a:extLst>
              <a:ext uri="{FF2B5EF4-FFF2-40B4-BE49-F238E27FC236}">
                <a16:creationId xmlns:a16="http://schemas.microsoft.com/office/drawing/2014/main" id="{9FA464FC-D303-07D1-089C-D90855672DE3}"/>
              </a:ext>
            </a:extLst>
          </p:cNvPr>
          <p:cNvGrpSpPr/>
          <p:nvPr/>
        </p:nvGrpSpPr>
        <p:grpSpPr>
          <a:xfrm>
            <a:off x="536682" y="21965941"/>
            <a:ext cx="9822002" cy="2963550"/>
            <a:chOff x="536682" y="21965941"/>
            <a:chExt cx="9822002" cy="2963550"/>
          </a:xfrm>
        </p:grpSpPr>
        <p:sp>
          <p:nvSpPr>
            <p:cNvPr id="16" name="ZoneTexte 15">
              <a:extLst>
                <a:ext uri="{FF2B5EF4-FFF2-40B4-BE49-F238E27FC236}">
                  <a16:creationId xmlns:a16="http://schemas.microsoft.com/office/drawing/2014/main" id="{177D92A3-40EA-A14A-B88C-91068631BB28}"/>
                </a:ext>
              </a:extLst>
            </p:cNvPr>
            <p:cNvSpPr txBox="1"/>
            <p:nvPr/>
          </p:nvSpPr>
          <p:spPr>
            <a:xfrm>
              <a:off x="4010663" y="22039970"/>
              <a:ext cx="6348021"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 By rotating the baseline, we can get a modulated signal from which we can precisely constrain the planet position. (cf. “Parallactic diversity” block)</a:t>
              </a:r>
            </a:p>
          </p:txBody>
        </p:sp>
        <p:pic>
          <p:nvPicPr>
            <p:cNvPr id="56" name="Picture 55">
              <a:extLst>
                <a:ext uri="{FF2B5EF4-FFF2-40B4-BE49-F238E27FC236}">
                  <a16:creationId xmlns:a16="http://schemas.microsoft.com/office/drawing/2014/main" id="{3D5419A0-B253-6404-F65C-36D8623715B1}"/>
                </a:ext>
              </a:extLst>
            </p:cNvPr>
            <p:cNvPicPr>
              <a:picLocks noChangeAspect="1"/>
            </p:cNvPicPr>
            <p:nvPr/>
          </p:nvPicPr>
          <p:blipFill>
            <a:blip r:embed="rId21"/>
            <a:stretch>
              <a:fillRect/>
            </a:stretch>
          </p:blipFill>
          <p:spPr>
            <a:xfrm>
              <a:off x="536682" y="21965941"/>
              <a:ext cx="3473981" cy="2963550"/>
            </a:xfrm>
            <a:prstGeom prst="rect">
              <a:avLst/>
            </a:prstGeom>
          </p:spPr>
        </p:pic>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1099</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63</cp:revision>
  <dcterms:created xsi:type="dcterms:W3CDTF">2024-04-30T08:57:42Z</dcterms:created>
  <dcterms:modified xsi:type="dcterms:W3CDTF">2024-05-16T15:50:35Z</dcterms:modified>
</cp:coreProperties>
</file>