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D5"/>
    <a:srgbClr val="37322F"/>
    <a:srgbClr val="F9F6F1"/>
    <a:srgbClr val="EB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 snapToGrid="0">
      <p:cViewPr>
        <p:scale>
          <a:sx n="33" d="100"/>
          <a:sy n="33" d="100"/>
        </p:scale>
        <p:origin x="2100" y="-4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B511331-6DB4-D732-29C5-1F788BAFE694}"/>
              </a:ext>
            </a:extLst>
          </p:cNvPr>
          <p:cNvSpPr>
            <a:spLocks/>
          </p:cNvSpPr>
          <p:nvPr/>
        </p:nvSpPr>
        <p:spPr>
          <a:xfrm>
            <a:off x="623629" y="25682742"/>
            <a:ext cx="10064094" cy="10202409"/>
          </a:xfrm>
          <a:prstGeom prst="roundRect">
            <a:avLst/>
          </a:prstGeom>
          <a:solidFill>
            <a:srgbClr val="E7E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rPr>
              <a:t>Thermo-optic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rPr>
              <a:t> phase </a:t>
            </a:r>
            <a:r>
              <a:rPr kumimoji="0" lang="fr-FR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rPr>
              <a:t>shifter</a:t>
            </a: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rPr>
              <a:t> 🌡️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37322F"/>
              </a:solidFill>
              <a:effectLst/>
              <a:uLnTx/>
              <a:uFillTx/>
              <a:latin typeface="Gill Sans Nova" panose="020B0602020104020203" pitchFamily="34" charset="0"/>
              <a:ea typeface="+mn-ea"/>
              <a:cs typeface="Aharoni" panose="020F0502020204030204" pitchFamily="2" charset="-79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+mn-cs"/>
              </a:rPr>
              <a:t>Blablabla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7322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6C2C396-ABDD-14EE-8ACD-4F9D0079F0B7}"/>
              </a:ext>
            </a:extLst>
          </p:cNvPr>
          <p:cNvGrpSpPr/>
          <p:nvPr/>
        </p:nvGrpSpPr>
        <p:grpSpPr>
          <a:xfrm>
            <a:off x="522108" y="471946"/>
            <a:ext cx="31355071" cy="5837257"/>
            <a:chOff x="522108" y="471947"/>
            <a:chExt cx="31355071" cy="634180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78560C8-2EF2-FEA7-9742-346558414461}"/>
                </a:ext>
              </a:extLst>
            </p:cNvPr>
            <p:cNvSpPr>
              <a:spLocks/>
            </p:cNvSpPr>
            <p:nvPr/>
          </p:nvSpPr>
          <p:spPr>
            <a:xfrm>
              <a:off x="522108" y="471947"/>
              <a:ext cx="31355071" cy="6341807"/>
            </a:xfrm>
            <a:prstGeom prst="roundRect">
              <a:avLst/>
            </a:prstGeom>
            <a:solidFill>
              <a:srgbClr val="3732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37322F"/>
                </a:solidFill>
              </a:endParaRPr>
            </a:p>
          </p:txBody>
        </p:sp>
        <p:sp>
          <p:nvSpPr>
            <p:cNvPr id="2" name="Titre 1">
              <a:extLst>
                <a:ext uri="{FF2B5EF4-FFF2-40B4-BE49-F238E27FC236}">
                  <a16:creationId xmlns:a16="http://schemas.microsoft.com/office/drawing/2014/main" id="{7B5B1B70-E021-3074-87E3-0BB5621E63CF}"/>
                </a:ext>
              </a:extLst>
            </p:cNvPr>
            <p:cNvSpPr>
              <a:spLocks noGrp="1"/>
            </p:cNvSpPr>
            <p:nvPr>
              <p:ph type="ctrTitle"/>
            </p:nvPr>
          </p:nvSpPr>
          <p:spPr>
            <a:xfrm>
              <a:off x="1504335" y="471947"/>
              <a:ext cx="29231304" cy="6341808"/>
            </a:xfrm>
            <a:noFill/>
            <a:ln cap="rnd">
              <a:noFill/>
              <a:extLst>
                <a:ext uri="{C807C97D-BFC1-408E-A445-0C87EB9F89A2}">
                  <ask:lineSketchStyleProps xmlns:ask="http://schemas.microsoft.com/office/drawing/2018/sketchyshapes" sd="1956222309">
                    <a:custGeom>
                      <a:avLst/>
                      <a:gdLst>
                        <a:gd name="connsiteX0" fmla="*/ 0 w 31318200"/>
                        <a:gd name="connsiteY0" fmla="*/ 0 h 6172200"/>
                        <a:gd name="connsiteX1" fmla="*/ 31318200 w 31318200"/>
                        <a:gd name="connsiteY1" fmla="*/ 0 h 6172200"/>
                        <a:gd name="connsiteX2" fmla="*/ 31318200 w 31318200"/>
                        <a:gd name="connsiteY2" fmla="*/ 6172200 h 6172200"/>
                        <a:gd name="connsiteX3" fmla="*/ 0 w 31318200"/>
                        <a:gd name="connsiteY3" fmla="*/ 6172200 h 6172200"/>
                        <a:gd name="connsiteX4" fmla="*/ 0 w 31318200"/>
                        <a:gd name="connsiteY4" fmla="*/ 0 h 617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318200" h="6172200" fill="none" extrusionOk="0">
                          <a:moveTo>
                            <a:pt x="0" y="0"/>
                          </a:moveTo>
                          <a:cubicBezTo>
                            <a:pt x="9117842" y="-116696"/>
                            <a:pt x="19916385" y="120543"/>
                            <a:pt x="31318200" y="0"/>
                          </a:cubicBezTo>
                          <a:cubicBezTo>
                            <a:pt x="31258470" y="2492428"/>
                            <a:pt x="31380087" y="4819111"/>
                            <a:pt x="31318200" y="6172200"/>
                          </a:cubicBezTo>
                          <a:cubicBezTo>
                            <a:pt x="15716852" y="6008295"/>
                            <a:pt x="5481016" y="6093283"/>
                            <a:pt x="0" y="6172200"/>
                          </a:cubicBezTo>
                          <a:cubicBezTo>
                            <a:pt x="44985" y="3468895"/>
                            <a:pt x="102799" y="1558942"/>
                            <a:pt x="0" y="0"/>
                          </a:cubicBezTo>
                          <a:close/>
                        </a:path>
                        <a:path w="31318200" h="6172200" stroke="0" extrusionOk="0">
                          <a:moveTo>
                            <a:pt x="0" y="0"/>
                          </a:moveTo>
                          <a:cubicBezTo>
                            <a:pt x="3386147" y="133734"/>
                            <a:pt x="19708074" y="-141979"/>
                            <a:pt x="31318200" y="0"/>
                          </a:cubicBezTo>
                          <a:cubicBezTo>
                            <a:pt x="31195014" y="804538"/>
                            <a:pt x="31197376" y="3232153"/>
                            <a:pt x="31318200" y="6172200"/>
                          </a:cubicBezTo>
                          <a:cubicBezTo>
                            <a:pt x="26045761" y="6209111"/>
                            <a:pt x="10267437" y="6268057"/>
                            <a:pt x="0" y="6172200"/>
                          </a:cubicBezTo>
                          <a:cubicBezTo>
                            <a:pt x="-6724" y="5020659"/>
                            <a:pt x="68805" y="145866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anchor="ctr">
              <a:noAutofit/>
            </a:bodyPr>
            <a:lstStyle/>
            <a:p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DIRECT DETECTION OF EXOPLANETS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USING TUNABLE KERNEL-NULLING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2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Vincent Foriel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1,*</a:t>
              </a: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, Frantz Martinache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</a:t>
              </a: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, David Mary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</a:t>
              </a:r>
              <a:b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10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1 </a:t>
              </a:r>
              <a: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Université Côte d'Azur, Observatoire de la Côte d'Azur, CNRS, Laboratoire Lagrange, France</a:t>
              </a:r>
              <a:b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fr-FR" sz="1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fr-FR" sz="4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* </a:t>
              </a:r>
              <a: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vincent.foriel@gmail.com</a:t>
              </a:r>
              <a:endParaRPr lang="fr-FR" sz="8000" dirty="0">
                <a:solidFill>
                  <a:srgbClr val="F9F6F1"/>
                </a:solidFill>
                <a:latin typeface="Congenial SemiBold" panose="020F0502020204030204" pitchFamily="2" charset="0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5936A5-DEAF-5A8C-A47D-DBA9D79E3EF7}"/>
              </a:ext>
            </a:extLst>
          </p:cNvPr>
          <p:cNvGrpSpPr/>
          <p:nvPr/>
        </p:nvGrpSpPr>
        <p:grpSpPr>
          <a:xfrm>
            <a:off x="1504335" y="6309202"/>
            <a:ext cx="29231304" cy="2633337"/>
            <a:chOff x="1916576" y="5806722"/>
            <a:chExt cx="26383063" cy="2376750"/>
          </a:xfrm>
        </p:grpSpPr>
        <p:pic>
          <p:nvPicPr>
            <p:cNvPr id="21" name="Image 20" descr="Une image contenant Police, Graphique, texte, typographie&#10;&#10;Description générée automatiquement">
              <a:extLst>
                <a:ext uri="{FF2B5EF4-FFF2-40B4-BE49-F238E27FC236}">
                  <a16:creationId xmlns:a16="http://schemas.microsoft.com/office/drawing/2014/main" id="{4021855E-ABEA-A736-8737-21BBA132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537" y="6260837"/>
              <a:ext cx="6919119" cy="1389230"/>
            </a:xfrm>
            <a:prstGeom prst="rect">
              <a:avLst/>
            </a:prstGeom>
          </p:spPr>
        </p:pic>
        <p:pic>
          <p:nvPicPr>
            <p:cNvPr id="23" name="Image 22" descr="Une image contenant Police, Graphique, capture d’écran, graphisme&#10;&#10;Description générée automatiquement">
              <a:extLst>
                <a:ext uri="{FF2B5EF4-FFF2-40B4-BE49-F238E27FC236}">
                  <a16:creationId xmlns:a16="http://schemas.microsoft.com/office/drawing/2014/main" id="{542E6A56-3B03-10CF-55AB-55464C8B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576" y="6260837"/>
              <a:ext cx="5759698" cy="1468520"/>
            </a:xfrm>
            <a:prstGeom prst="rect">
              <a:avLst/>
            </a:prstGeom>
          </p:spPr>
        </p:pic>
        <p:pic>
          <p:nvPicPr>
            <p:cNvPr id="25" name="Image 24" descr="Une image contenant cercle, capture d’écran, vortex, spirale&#10;&#10;Description générée automatiquement">
              <a:extLst>
                <a:ext uri="{FF2B5EF4-FFF2-40B4-BE49-F238E27FC236}">
                  <a16:creationId xmlns:a16="http://schemas.microsoft.com/office/drawing/2014/main" id="{8BD5CB84-B365-873C-5746-D9AB869B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9342" y="5806722"/>
              <a:ext cx="3750297" cy="2376750"/>
            </a:xfrm>
            <a:prstGeom prst="rect">
              <a:avLst/>
            </a:prstGeom>
          </p:spPr>
        </p:pic>
        <p:pic>
          <p:nvPicPr>
            <p:cNvPr id="27" name="Image 26" descr="Une image contenant Police, Graphique, logo, cercle&#10;&#10;Description générée automatiquement">
              <a:extLst>
                <a:ext uri="{FF2B5EF4-FFF2-40B4-BE49-F238E27FC236}">
                  <a16:creationId xmlns:a16="http://schemas.microsoft.com/office/drawing/2014/main" id="{25248BAE-3CC6-9A14-0882-72632CDE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919" y="6036372"/>
              <a:ext cx="1838159" cy="183816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B7EB6C8-9905-BBF6-F070-5AE71BB84C47}"/>
              </a:ext>
            </a:extLst>
          </p:cNvPr>
          <p:cNvGrpSpPr/>
          <p:nvPr/>
        </p:nvGrpSpPr>
        <p:grpSpPr>
          <a:xfrm>
            <a:off x="442451" y="9259890"/>
            <a:ext cx="31355071" cy="26625261"/>
            <a:chOff x="442451" y="9259890"/>
            <a:chExt cx="31355071" cy="2662526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F7DF72B3-F5B3-DD7A-87CE-4EE6B48CB8A8}"/>
                </a:ext>
              </a:extLst>
            </p:cNvPr>
            <p:cNvGrpSpPr/>
            <p:nvPr/>
          </p:nvGrpSpPr>
          <p:grpSpPr>
            <a:xfrm>
              <a:off x="442451" y="9259890"/>
              <a:ext cx="31355071" cy="15919712"/>
              <a:chOff x="522107" y="7597170"/>
              <a:chExt cx="31355071" cy="15994279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BD467FC4-ADDD-6315-F099-137D49B00582}"/>
                  </a:ext>
                </a:extLst>
              </p:cNvPr>
              <p:cNvGrpSpPr/>
              <p:nvPr/>
            </p:nvGrpSpPr>
            <p:grpSpPr>
              <a:xfrm>
                <a:off x="522108" y="7597170"/>
                <a:ext cx="31355070" cy="15264866"/>
                <a:chOff x="244827" y="7313550"/>
                <a:chExt cx="28424036" cy="3757355"/>
              </a:xfrm>
            </p:grpSpPr>
            <p:sp>
              <p:nvSpPr>
                <p:cNvPr id="9" name="Rectangle : coins arrondis 8">
                  <a:extLst>
                    <a:ext uri="{FF2B5EF4-FFF2-40B4-BE49-F238E27FC236}">
                      <a16:creationId xmlns:a16="http://schemas.microsoft.com/office/drawing/2014/main" id="{BA75F1BC-D910-19B2-11C1-1AEAE3EBD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4827" y="7313550"/>
                  <a:ext cx="18491684" cy="1194463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5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In a </a:t>
                  </a:r>
                  <a:r>
                    <a:rPr lang="fr-FR" sz="50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nutshell</a:t>
                  </a:r>
                  <a:r>
                    <a:rPr lang="fr-FR" sz="5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🥜</a:t>
                  </a:r>
                  <a:endParaRPr lang="en-US" sz="50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  <a:p>
                  <a:pPr algn="ctr"/>
                  <a:r>
                    <a:rPr lang="en-US" sz="2000" u="sng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</a:t>
                  </a:r>
                </a:p>
                <a:p>
                  <a:r>
                    <a:rPr lang="en-US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This thesis proposes an innovative approach, tunable Kernel-Nulling, for high-contrast imaging of exoplanets. Using integrated optics technology with electronically controlled phase shifters, the method asymmetrically modifies the </a:t>
                  </a:r>
                  <a:r>
                    <a:rPr lang="en-US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nuller's</a:t>
                  </a:r>
                  <a:r>
                    <a:rPr lang="en-US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response, allowing the discrimination of astrophysical signals from diffraction-induced speckles. The device's performance optimization involves machine learning techniques, initially in a controlled setting and later in realistic observing conditions. This approach promises to significantly enhance interferometric high-contrast imaging, providing a powerful solution for achieving deep and robust observations.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</p:txBody>
            </p:sp>
            <p:sp>
              <p:nvSpPr>
                <p:cNvPr id="10" name="Rectangle : coins arrondis 9">
                  <a:extLst>
                    <a:ext uri="{FF2B5EF4-FFF2-40B4-BE49-F238E27FC236}">
                      <a16:creationId xmlns:a16="http://schemas.microsoft.com/office/drawing/2014/main" id="{FD7A54F2-9565-2EC1-1F7D-D3CDECC83C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895188" y="8632438"/>
                  <a:ext cx="9123315" cy="2438467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5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Calibration algorithme 🗜️</a:t>
                  </a:r>
                  <a:endParaRPr lang="en-US" sz="50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  <a:p>
                  <a:pPr algn="ctr"/>
                  <a:r>
                    <a:rPr lang="en-US" sz="2000" u="sng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</a:t>
                  </a:r>
                </a:p>
                <a:p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Blablabla</a:t>
                  </a:r>
                </a:p>
              </p:txBody>
            </p:sp>
            <p:sp>
              <p:nvSpPr>
                <p:cNvPr id="11" name="Rectangle : coins arrondis 10">
                  <a:extLst>
                    <a:ext uri="{FF2B5EF4-FFF2-40B4-BE49-F238E27FC236}">
                      <a16:creationId xmlns:a16="http://schemas.microsoft.com/office/drawing/2014/main" id="{395632F7-D70E-F64F-2ABF-901D8A78EC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545548" y="8632438"/>
                  <a:ext cx="9123315" cy="2161824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5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Statistical</a:t>
                  </a:r>
                  <a:r>
                    <a:rPr lang="fr-FR" sz="5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</a:t>
                  </a:r>
                  <a:r>
                    <a:rPr lang="fr-FR" sz="50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analysis</a:t>
                  </a:r>
                  <a:r>
                    <a:rPr lang="fr-FR" sz="5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📊</a:t>
                  </a:r>
                  <a:endParaRPr kumimoji="0" lang="en-US" sz="5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Blablabla</a:t>
                  </a:r>
                </a:p>
                <a:p>
                  <a:pPr algn="ctr"/>
                  <a:endParaRPr lang="fr-FR" dirty="0">
                    <a:solidFill>
                      <a:srgbClr val="37322F"/>
                    </a:solidFill>
                  </a:endParaRPr>
                </a:p>
              </p:txBody>
            </p:sp>
          </p:grp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059752F-38D7-9C85-94E8-6DE3EEBE59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107" y="12955368"/>
                <a:ext cx="10064094" cy="10636081"/>
              </a:xfrm>
              <a:prstGeom prst="roundRect">
                <a:avLst/>
              </a:prstGeom>
              <a:solidFill>
                <a:srgbClr val="E7E1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rPr>
                  <a:t>Nullin</a:t>
                </a:r>
                <a:r>
                  <a:rPr lang="en-US" sz="50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rPr>
                  <a:t>g interferometry </a:t>
                </a:r>
                <a:r>
                  <a:rPr lang="fr-FR" sz="50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rPr>
                  <a:t>〰️</a:t>
                </a:r>
                <a:endParaRPr kumimoji="0" lang="en-US" sz="5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+mn-cs"/>
                  </a:rPr>
                  <a:t>Blablabla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171044C3-C700-576A-44E0-693B31CE2359}"/>
                </a:ext>
              </a:extLst>
            </p:cNvPr>
            <p:cNvSpPr>
              <a:spLocks/>
            </p:cNvSpPr>
            <p:nvPr/>
          </p:nvSpPr>
          <p:spPr>
            <a:xfrm>
              <a:off x="21733428" y="23838065"/>
              <a:ext cx="10064094" cy="12047086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Discussions &amp; prospects </a:t>
              </a:r>
              <a:r>
                <a:rPr kumimoji="0" lang="fr-FR" sz="5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💬</a:t>
              </a: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F24D38F-CDFC-7E8D-4949-BD64235E6CE8}"/>
              </a:ext>
            </a:extLst>
          </p:cNvPr>
          <p:cNvGrpSpPr/>
          <p:nvPr/>
        </p:nvGrpSpPr>
        <p:grpSpPr>
          <a:xfrm>
            <a:off x="442451" y="36388295"/>
            <a:ext cx="31355071" cy="6340397"/>
            <a:chOff x="442451" y="36388295"/>
            <a:chExt cx="31355071" cy="6340397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7411863-3506-4DE1-3C72-54B665E02689}"/>
                </a:ext>
              </a:extLst>
            </p:cNvPr>
            <p:cNvSpPr>
              <a:spLocks/>
            </p:cNvSpPr>
            <p:nvPr/>
          </p:nvSpPr>
          <p:spPr>
            <a:xfrm>
              <a:off x="442451" y="36388296"/>
              <a:ext cx="15535281" cy="6340396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References </a:t>
              </a:r>
              <a:r>
                <a:rPr lang="fr-FR" sz="5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📜</a:t>
              </a: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algn="ctr"/>
              <a:endParaRPr lang="fr-FR" dirty="0">
                <a:solidFill>
                  <a:srgbClr val="37322F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C405201-1ED0-8A8B-AD7B-C7F7B5940E71}"/>
                </a:ext>
              </a:extLst>
            </p:cNvPr>
            <p:cNvSpPr>
              <a:spLocks/>
            </p:cNvSpPr>
            <p:nvPr/>
          </p:nvSpPr>
          <p:spPr>
            <a:xfrm>
              <a:off x="16421557" y="36388295"/>
              <a:ext cx="15375965" cy="6340395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Acknowledgment </a:t>
              </a:r>
              <a:r>
                <a:rPr lang="fr-FR" sz="5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🤝</a:t>
              </a: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algn="ctr"/>
              <a:endParaRPr lang="fr-FR" dirty="0">
                <a:solidFill>
                  <a:srgbClr val="37322F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15FBFC3-547D-36BA-A66E-E6D179168B40}"/>
              </a:ext>
            </a:extLst>
          </p:cNvPr>
          <p:cNvGrpSpPr/>
          <p:nvPr/>
        </p:nvGrpSpPr>
        <p:grpSpPr>
          <a:xfrm>
            <a:off x="1504335" y="18974831"/>
            <a:ext cx="8302682" cy="5940424"/>
            <a:chOff x="1323157" y="29845168"/>
            <a:chExt cx="8302682" cy="5940424"/>
          </a:xfrm>
        </p:grpSpPr>
        <p:pic>
          <p:nvPicPr>
            <p:cNvPr id="41" name="Image 40" descr="Une image contenant texte, Graphique, dessin, art&#10;&#10;Description générée automatiquement">
              <a:extLst>
                <a:ext uri="{FF2B5EF4-FFF2-40B4-BE49-F238E27FC236}">
                  <a16:creationId xmlns:a16="http://schemas.microsoft.com/office/drawing/2014/main" id="{B88A4D61-990B-CB0F-EE15-6D4211C7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16" y="29845168"/>
              <a:ext cx="7713766" cy="55280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67AB7C5-AC07-4D8B-418A-5264A530EC28}"/>
                </a:ext>
              </a:extLst>
            </p:cNvPr>
            <p:cNvSpPr txBox="1"/>
            <p:nvPr/>
          </p:nvSpPr>
          <p:spPr>
            <a:xfrm>
              <a:off x="1323157" y="35323927"/>
              <a:ext cx="830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2: Concept of 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interferometry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E58E74-E4F4-58FC-5A0F-94CD4B168B2D}"/>
              </a:ext>
            </a:extLst>
          </p:cNvPr>
          <p:cNvGrpSpPr/>
          <p:nvPr/>
        </p:nvGrpSpPr>
        <p:grpSpPr>
          <a:xfrm>
            <a:off x="1504335" y="33158140"/>
            <a:ext cx="8216820" cy="2431405"/>
            <a:chOff x="22824491" y="33403509"/>
            <a:chExt cx="8216820" cy="2431405"/>
          </a:xfrm>
        </p:grpSpPr>
        <p:pic>
          <p:nvPicPr>
            <p:cNvPr id="37" name="Image 36" descr="Une image contenant capture d’écran, art&#10;&#10;Description générée automatiquement">
              <a:extLst>
                <a:ext uri="{FF2B5EF4-FFF2-40B4-BE49-F238E27FC236}">
                  <a16:creationId xmlns:a16="http://schemas.microsoft.com/office/drawing/2014/main" id="{79A08ED4-3B68-6C66-C1F8-6F09E618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8511" y="33403509"/>
              <a:ext cx="5559660" cy="19697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0EA650D-34E2-29BE-F243-9ABB0087E0F2}"/>
                </a:ext>
              </a:extLst>
            </p:cNvPr>
            <p:cNvSpPr txBox="1"/>
            <p:nvPr/>
          </p:nvSpPr>
          <p:spPr>
            <a:xfrm>
              <a:off x="22824491" y="35373249"/>
              <a:ext cx="8216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3: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thermo-optic</a:t>
              </a:r>
              <a:r>
                <a:rPr lang="fr-FR" sz="2400" dirty="0">
                  <a:latin typeface="Gill Sans Nova" panose="020B0602020104020203" pitchFamily="34" charset="0"/>
                </a:rPr>
                <a:t> phase </a:t>
              </a:r>
              <a:r>
                <a:rPr lang="fr-FR" sz="2400" dirty="0" err="1">
                  <a:latin typeface="Gill Sans Nova" panose="020B0602020104020203" pitchFamily="34" charset="0"/>
                </a:rPr>
                <a:t>shifter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9F33378-61A4-AD20-FDC4-1DE264916335}"/>
              </a:ext>
            </a:extLst>
          </p:cNvPr>
          <p:cNvGrpSpPr/>
          <p:nvPr/>
        </p:nvGrpSpPr>
        <p:grpSpPr>
          <a:xfrm>
            <a:off x="20840964" y="9273233"/>
            <a:ext cx="11479014" cy="4816733"/>
            <a:chOff x="10380480" y="9259889"/>
            <a:chExt cx="11479014" cy="4816733"/>
          </a:xfrm>
        </p:grpSpPr>
        <p:pic>
          <p:nvPicPr>
            <p:cNvPr id="35" name="Image 34" descr="Une image contenant capture d’écran, texte&#10;&#10;Description générée automatiquement">
              <a:extLst>
                <a:ext uri="{FF2B5EF4-FFF2-40B4-BE49-F238E27FC236}">
                  <a16:creationId xmlns:a16="http://schemas.microsoft.com/office/drawing/2014/main" id="{FB3F1B58-F4C2-8B25-46C5-060328F5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480" y="9259889"/>
              <a:ext cx="11479014" cy="43550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9BF5C81-52A0-868A-24DA-C676DB68262A}"/>
                </a:ext>
              </a:extLst>
            </p:cNvPr>
            <p:cNvSpPr txBox="1"/>
            <p:nvPr/>
          </p:nvSpPr>
          <p:spPr>
            <a:xfrm>
              <a:off x="12011577" y="13614957"/>
              <a:ext cx="8216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1: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our</a:t>
              </a:r>
              <a:r>
                <a:rPr lang="fr-FR" sz="2400" dirty="0">
                  <a:latin typeface="Gill Sans Nova" panose="020B0602020104020203" pitchFamily="34" charset="0"/>
                </a:rPr>
                <a:t> Kernel-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architecture</a:t>
              </a:r>
            </a:p>
          </p:txBody>
        </p:sp>
      </p:grp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C379A8F-C7A8-CD89-C5B7-B3D7DBC0A70B}"/>
              </a:ext>
            </a:extLst>
          </p:cNvPr>
          <p:cNvSpPr>
            <a:spLocks/>
          </p:cNvSpPr>
          <p:nvPr/>
        </p:nvSpPr>
        <p:spPr>
          <a:xfrm>
            <a:off x="11087939" y="24956730"/>
            <a:ext cx="10064094" cy="10928421"/>
          </a:xfrm>
          <a:prstGeom prst="roundRect">
            <a:avLst/>
          </a:prstGeom>
          <a:solidFill>
            <a:srgbClr val="E7E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5000" dirty="0">
                <a:solidFill>
                  <a:srgbClr val="37322F"/>
                </a:solidFill>
                <a:latin typeface="Gill Sans Nova" panose="020B0602020104020203" pitchFamily="34" charset="0"/>
                <a:cs typeface="Aharoni" panose="020F0502020204030204" pitchFamily="2" charset="-79"/>
              </a:rPr>
              <a:t>Kernels 💠</a:t>
            </a:r>
            <a:endParaRPr lang="en-US" sz="5000" dirty="0">
              <a:solidFill>
                <a:srgbClr val="37322F"/>
              </a:solidFill>
              <a:latin typeface="Gill Sans Nova" panose="020B0602020104020203" pitchFamily="34" charset="0"/>
              <a:cs typeface="Aharoni" panose="020F0502020204030204" pitchFamily="2" charset="-79"/>
            </a:endParaRPr>
          </a:p>
          <a:p>
            <a:pPr algn="ctr"/>
            <a:r>
              <a:rPr lang="en-US" sz="2000" u="sng" dirty="0">
                <a:solidFill>
                  <a:srgbClr val="37322F"/>
                </a:solidFill>
                <a:latin typeface="Gill Sans Nova" panose="020B0602020104020203" pitchFamily="34" charset="0"/>
                <a:cs typeface="Aharoni" panose="020F0502020204030204" pitchFamily="2" charset="-79"/>
              </a:rPr>
              <a:t> </a:t>
            </a:r>
          </a:p>
          <a:p>
            <a:r>
              <a:rPr lang="fr-FR" sz="3200" dirty="0">
                <a:solidFill>
                  <a:srgbClr val="37322F"/>
                </a:solidFill>
                <a:latin typeface="Gill Sans Nova" panose="020B0602020104020203" pitchFamily="34" charset="0"/>
              </a:rPr>
              <a:t>Blablabla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8521D6-7E05-CFB1-095C-180A71EC1CA6}"/>
              </a:ext>
            </a:extLst>
          </p:cNvPr>
          <p:cNvGrpSpPr/>
          <p:nvPr/>
        </p:nvGrpSpPr>
        <p:grpSpPr>
          <a:xfrm>
            <a:off x="11474271" y="19948554"/>
            <a:ext cx="9006921" cy="3580634"/>
            <a:chOff x="11862888" y="18669766"/>
            <a:chExt cx="14079915" cy="559736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9AB539B-D1D0-15B4-2D8F-B4D1AC56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862888" y="18669766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3B1411B-2709-32D9-4E95-255B62CB4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2888" y="21466390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6536610B-CDCD-C67C-FD1C-2C58E435DD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77010" y="19200076"/>
            <a:ext cx="9006921" cy="343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45E54D07-A631-1226-DB10-74A250A5923C}"/>
              </a:ext>
            </a:extLst>
          </p:cNvPr>
          <p:cNvGrpSpPr/>
          <p:nvPr/>
        </p:nvGrpSpPr>
        <p:grpSpPr>
          <a:xfrm>
            <a:off x="11185265" y="29682946"/>
            <a:ext cx="9869444" cy="6142307"/>
            <a:chOff x="11185265" y="29682946"/>
            <a:chExt cx="9869444" cy="6142307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E6EF54D-90AB-1281-F909-4132B96AA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85265" y="29682946"/>
              <a:ext cx="9869444" cy="3284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AB18140-E76F-CB70-4A97-2CE39ED4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568429" y="32967354"/>
              <a:ext cx="3286584" cy="28578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20027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</Words>
  <Application>Microsoft Office PowerPoint</Application>
  <PresentationFormat>Personnalisé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Congenial SemiBold</vt:lpstr>
      <vt:lpstr>Gill Sans Nova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EXOPLANETS USING TUNABLE KERNEL-NULLING   Vincent Foriel 1,*, Frantz Martinache 1, David Mary 1   1 Université Côte d'Azur, Observatoire de la Côte d'Azur, CNRS, Laboratoire Lagrange, France   * vincent.foriel@gmail.com</dc:title>
  <dc:creator>Vincent Foriel</dc:creator>
  <cp:lastModifiedBy>Vincent Foriel</cp:lastModifiedBy>
  <cp:revision>5</cp:revision>
  <dcterms:created xsi:type="dcterms:W3CDTF">2024-04-30T08:57:42Z</dcterms:created>
  <dcterms:modified xsi:type="dcterms:W3CDTF">2024-05-02T07:40:10Z</dcterms:modified>
</cp:coreProperties>
</file>