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D5"/>
    <a:srgbClr val="37322F"/>
    <a:srgbClr val="F9F6F1"/>
    <a:srgbClr val="EB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60"/>
  </p:normalViewPr>
  <p:slideViewPr>
    <p:cSldViewPr snapToGrid="0">
      <p:cViewPr>
        <p:scale>
          <a:sx n="33" d="100"/>
          <a:sy n="33" d="100"/>
        </p:scale>
        <p:origin x="2100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1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4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4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8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40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0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4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33FD3-F370-458C-BCE8-160857C0EEE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9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6FB9E802-F596-346E-1458-B456949B6967}"/>
              </a:ext>
            </a:extLst>
          </p:cNvPr>
          <p:cNvGrpSpPr/>
          <p:nvPr/>
        </p:nvGrpSpPr>
        <p:grpSpPr>
          <a:xfrm>
            <a:off x="389116" y="9259890"/>
            <a:ext cx="31567722" cy="28698741"/>
            <a:chOff x="389116" y="9259890"/>
            <a:chExt cx="31567722" cy="28698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 : coins arrondis 4">
                  <a:extLst>
                    <a:ext uri="{FF2B5EF4-FFF2-40B4-BE49-F238E27FC236}">
                      <a16:creationId xmlns:a16="http://schemas.microsoft.com/office/drawing/2014/main" id="{FB511331-6DB4-D732-29C5-1F788BAFE6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9116" y="30518100"/>
                  <a:ext cx="10064094" cy="7352385"/>
                </a:xfrm>
                <a:prstGeom prst="roundRect">
                  <a:avLst>
                    <a:gd name="adj" fmla="val 13558"/>
                  </a:avLst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Thermo-optic phase </a:t>
                  </a:r>
                  <a:r>
                    <a:rPr kumimoji="0" lang="fr-FR" sz="4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shifter</a:t>
                  </a:r>
                  <a:r>
                    <a:rPr kumimoji="0" lang="fr-FR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 🌡️</a:t>
                  </a:r>
                  <a:endParaRPr kumimoji="0" 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Congenial SemiBold" panose="02000503040000020004" pitchFamily="2" charset="0"/>
                    <a:cs typeface="Aharoni" panose="020F0502020204030204" pitchFamily="2" charset="-79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Aharoni" panose="020F0502020204030204" pitchFamily="2" charset="-79"/>
                    </a:rPr>
                    <a:t>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-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Wavelenght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-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Response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time: </a:t>
                  </a:r>
                  <a14:m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a14:m>
                  <a:endParaRPr lang="fr-FR" dirty="0">
                    <a:solidFill>
                      <a:srgbClr val="37322F"/>
                    </a:solidFill>
                    <a:latin typeface="Aptos" panose="02110004020202020204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fr-FR" dirty="0">
                    <a:solidFill>
                      <a:srgbClr val="37322F"/>
                    </a:solidFill>
                    <a:latin typeface="Aptos" panose="02110004020202020204"/>
                  </a:endParaRPr>
                </a:p>
              </p:txBody>
            </p:sp>
          </mc:Choice>
          <mc:Fallback>
            <p:sp>
              <p:nvSpPr>
                <p:cNvPr id="5" name="Rectangle : coins arrondis 4">
                  <a:extLst>
                    <a:ext uri="{FF2B5EF4-FFF2-40B4-BE49-F238E27FC236}">
                      <a16:creationId xmlns:a16="http://schemas.microsoft.com/office/drawing/2014/main" id="{FB511331-6DB4-D732-29C5-1F788BAFE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16" y="30518100"/>
                  <a:ext cx="10064094" cy="7352385"/>
                </a:xfrm>
                <a:prstGeom prst="roundRect">
                  <a:avLst>
                    <a:gd name="adj" fmla="val 13558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5257546A-9D87-D74C-CA19-37FD84365145}"/>
                </a:ext>
              </a:extLst>
            </p:cNvPr>
            <p:cNvGrpSpPr/>
            <p:nvPr/>
          </p:nvGrpSpPr>
          <p:grpSpPr>
            <a:xfrm>
              <a:off x="442451" y="9259890"/>
              <a:ext cx="31514387" cy="28698741"/>
              <a:chOff x="442451" y="9259890"/>
              <a:chExt cx="31514387" cy="28698741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FB7EB6C8-9905-BBF6-F070-5AE71BB84C47}"/>
                  </a:ext>
                </a:extLst>
              </p:cNvPr>
              <p:cNvGrpSpPr/>
              <p:nvPr/>
            </p:nvGrpSpPr>
            <p:grpSpPr>
              <a:xfrm>
                <a:off x="442451" y="9259890"/>
                <a:ext cx="31514387" cy="28698741"/>
                <a:chOff x="442451" y="9259890"/>
                <a:chExt cx="31514387" cy="28698741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F7DF72B3-F5B3-DD7A-87CE-4EE6B48CB8A8}"/>
                    </a:ext>
                  </a:extLst>
                </p:cNvPr>
                <p:cNvGrpSpPr/>
                <p:nvPr/>
              </p:nvGrpSpPr>
              <p:grpSpPr>
                <a:xfrm>
                  <a:off x="442451" y="9259890"/>
                  <a:ext cx="31514387" cy="28698741"/>
                  <a:chOff x="522107" y="7597170"/>
                  <a:chExt cx="31514387" cy="28833164"/>
                </a:xfrm>
              </p:grpSpPr>
              <p:grpSp>
                <p:nvGrpSpPr>
                  <p:cNvPr id="12" name="Groupe 11">
                    <a:extLst>
                      <a:ext uri="{FF2B5EF4-FFF2-40B4-BE49-F238E27FC236}">
                        <a16:creationId xmlns:a16="http://schemas.microsoft.com/office/drawing/2014/main" id="{BD467FC4-ADDD-6315-F099-137D49B00582}"/>
                      </a:ext>
                    </a:extLst>
                  </p:cNvPr>
                  <p:cNvGrpSpPr/>
                  <p:nvPr/>
                </p:nvGrpSpPr>
                <p:grpSpPr>
                  <a:xfrm>
                    <a:off x="522108" y="7597170"/>
                    <a:ext cx="31514386" cy="28833164"/>
                    <a:chOff x="244827" y="7313550"/>
                    <a:chExt cx="28568459" cy="7097110"/>
                  </a:xfrm>
                </p:grpSpPr>
                <p:sp>
                  <p:nvSpPr>
                    <p:cNvPr id="9" name="Rectangle : coins arrondis 8">
                      <a:extLst>
                        <a:ext uri="{FF2B5EF4-FFF2-40B4-BE49-F238E27FC236}">
                          <a16:creationId xmlns:a16="http://schemas.microsoft.com/office/drawing/2014/main" id="{BA75F1BC-D910-19B2-11C1-1AEAE3EBDE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4827" y="7313550"/>
                      <a:ext cx="15521137" cy="1185906"/>
                    </a:xfrm>
                    <a:prstGeom prst="roundRect">
                      <a:avLst>
                        <a:gd name="adj" fmla="val 22626"/>
                      </a:avLst>
                    </a:prstGeom>
                    <a:solidFill>
                      <a:srgbClr val="E7E1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In a </a:t>
                      </a:r>
                      <a:r>
                        <a:rPr lang="fr-FR" sz="4800" dirty="0" err="1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nutshell</a:t>
                      </a:r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 🥜</a:t>
                      </a:r>
                      <a:endParaRPr lang="en-US" sz="4800" dirty="0">
                        <a:solidFill>
                          <a:srgbClr val="37322F"/>
                        </a:solidFill>
                        <a:latin typeface="Congenial SemiBold" panose="02000503040000020004" pitchFamily="2" charset="0"/>
                        <a:cs typeface="Aharoni" panose="020F0502020204030204" pitchFamily="2" charset="-79"/>
                      </a:endParaRPr>
                    </a:p>
                    <a:p>
                      <a:pPr algn="ctr"/>
                      <a:r>
                        <a:rPr lang="en-US" sz="2000" u="sng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 </a:t>
                      </a:r>
                    </a:p>
                    <a:p>
                      <a:r>
                        <a:rPr lang="en-US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This thesis aim to enhance nulling interferometry for exoplanet detection using a four-telescope architecture named Kernel-</a:t>
                      </a:r>
                      <a:r>
                        <a:rPr lang="en-US" sz="3200" dirty="0" err="1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Nuller</a:t>
                      </a:r>
                      <a:r>
                        <a:rPr lang="en-US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. By integrating 14 active phase shifters, it aims to mitigate phase aberrations caused by manufacturing defects. An algorithm is developed to optimize device performance, validated through simulations and lab experiments. A second phase consist in analyzing intensity distributions produced by Kernel-</a:t>
                      </a:r>
                      <a:r>
                        <a:rPr lang="en-US" sz="3200" dirty="0" err="1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Nuller</a:t>
                      </a:r>
                      <a:r>
                        <a:rPr lang="en-US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 and applying statistical tests and machine learning to extract science information. This poster present the preliminary results.</a:t>
                      </a:r>
                      <a:endPara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  <a:cs typeface="Aharoni" panose="020F0502020204030204" pitchFamily="2" charset="-79"/>
                      </a:endParaRPr>
                    </a:p>
                  </p:txBody>
                </p:sp>
                <p:sp>
                  <p:nvSpPr>
                    <p:cNvPr id="10" name="Rectangle : coins arrondis 9">
                      <a:extLst>
                        <a:ext uri="{FF2B5EF4-FFF2-40B4-BE49-F238E27FC236}">
                          <a16:creationId xmlns:a16="http://schemas.microsoft.com/office/drawing/2014/main" id="{FD7A54F2-9565-2EC1-1F7D-D3CDECC83C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885722" y="11481227"/>
                      <a:ext cx="9363479" cy="2929433"/>
                    </a:xfrm>
                    <a:prstGeom prst="roundRect">
                      <a:avLst>
                        <a:gd name="adj" fmla="val 11134"/>
                      </a:avLst>
                    </a:prstGeom>
                    <a:solidFill>
                      <a:srgbClr val="E7E1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Calibration algorithme </a:t>
                      </a:r>
                      <a:r>
                        <a:rPr lang="fr-FR" sz="48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🗜️</a:t>
                      </a:r>
                      <a:endParaRPr lang="en-US" sz="48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  <a:cs typeface="Aharoni" panose="020F0502020204030204" pitchFamily="2" charset="-79"/>
                      </a:endParaRPr>
                    </a:p>
                    <a:p>
                      <a:pPr algn="ctr"/>
                      <a:r>
                        <a:rPr lang="en-US" sz="2000" u="sng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 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Method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200" dirty="0" err="1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Metrics</a:t>
                      </a:r>
                      <a:endPara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Convergence speed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Limitations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endPara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endParaRPr>
                    </a:p>
                  </p:txBody>
                </p:sp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395632F7-D70E-F64F-2ABF-901D8A78EC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9689971" y="8632438"/>
                      <a:ext cx="9123315" cy="3938202"/>
                    </a:xfrm>
                    <a:prstGeom prst="roundRect">
                      <a:avLst>
                        <a:gd name="adj" fmla="val 10421"/>
                      </a:avLst>
                    </a:prstGeom>
                    <a:solidFill>
                      <a:srgbClr val="E7E1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4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Statistical</a:t>
                      </a:r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 </a:t>
                      </a:r>
                      <a:r>
                        <a:rPr lang="fr-FR" sz="4800" dirty="0" err="1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analysis</a:t>
                      </a:r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 📊</a:t>
                      </a:r>
                      <a:endParaRPr kumimoji="0" 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22F"/>
                        </a:solidFill>
                        <a:effectLst/>
                        <a:uLnTx/>
                        <a:uFillTx/>
                        <a:latin typeface="Congenial SemiBold" panose="02000503040000020004" pitchFamily="2" charset="0"/>
                        <a:cs typeface="Aharoni" panose="020F0502020204030204" pitchFamily="2" charset="-79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Aharoni" panose="020F0502020204030204" pitchFamily="2" charset="-79"/>
                        </a:rPr>
                        <a:t> </a:t>
                      </a: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Kernel outputs</a:t>
                      </a: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Distributions</a:t>
                      </a: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Estimation of the </a:t>
                      </a:r>
                      <a:r>
                        <a:rPr kumimoji="0" lang="fr-FR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fr-F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algn="ctr"/>
                      <a:endParaRPr lang="fr-FR" dirty="0">
                        <a:solidFill>
                          <a:srgbClr val="37322F"/>
                        </a:solidFill>
                      </a:endParaRPr>
                    </a:p>
                  </p:txBody>
                </p:sp>
              </p:grpSp>
              <p:sp>
                <p:nvSpPr>
                  <p:cNvPr id="13" name="Rectangle : coins arrondis 12">
                    <a:extLst>
                      <a:ext uri="{FF2B5EF4-FFF2-40B4-BE49-F238E27FC236}">
                        <a16:creationId xmlns:a16="http://schemas.microsoft.com/office/drawing/2014/main" id="{B059752F-38D7-9C85-94E8-6DE3EEBE597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22107" y="12955368"/>
                    <a:ext cx="10064094" cy="15459321"/>
                  </a:xfrm>
                  <a:prstGeom prst="roundRect">
                    <a:avLst>
                      <a:gd name="adj" fmla="val 10988"/>
                    </a:avLst>
                  </a:prstGeom>
                  <a:solidFill>
                    <a:srgbClr val="E7E1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48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37322F"/>
                        </a:solidFill>
                        <a:effectLst/>
                        <a:uLnTx/>
                        <a:uFillTx/>
                        <a:latin typeface="Congenial SemiBold" panose="02000503040000020004" pitchFamily="2" charset="0"/>
                        <a:cs typeface="Aharoni" panose="020F0502020204030204" pitchFamily="2" charset="-79"/>
                      </a:rPr>
                      <a:t>Nullin</a:t>
                    </a:r>
                    <a:r>
                      <a:rPr lang="en-US" sz="4800" dirty="0">
                        <a:solidFill>
                          <a:srgbClr val="37322F"/>
                        </a:solidFill>
                        <a:latin typeface="Congenial SemiBold" panose="02000503040000020004" pitchFamily="2" charset="0"/>
                        <a:cs typeface="Aharoni" panose="020F0502020204030204" pitchFamily="2" charset="-79"/>
                      </a:rPr>
                      <a:t>g interferometry </a:t>
                    </a:r>
                    <a:r>
                      <a:rPr lang="fr-FR" sz="48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  <a:cs typeface="Aharoni" panose="020F0502020204030204" pitchFamily="2" charset="-79"/>
                      </a:rPr>
                      <a:t>〰️</a:t>
                    </a:r>
                    <a:br>
                      <a:rPr lang="fr-FR" sz="48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  <a:cs typeface="Aharoni" panose="020F0502020204030204" pitchFamily="2" charset="-79"/>
                      </a:rPr>
                    </a:br>
                    <a:r>
                      <a:rPr lang="fr-FR" sz="3200" dirty="0">
                        <a:solidFill>
                          <a:srgbClr val="37322F"/>
                        </a:solidFill>
                        <a:latin typeface="Congenial SemiBold" panose="02000503040000020004" pitchFamily="2" charset="0"/>
                        <a:cs typeface="Aharoni" panose="020F0502020204030204" pitchFamily="2" charset="-79"/>
                      </a:rPr>
                      <a:t>On the VLTI</a:t>
                    </a:r>
                    <a:endPara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22F"/>
                        </a:solidFill>
                        <a:effectLst/>
                        <a:uLnTx/>
                        <a:uFillTx/>
                        <a:latin typeface="Gill Sans Nova" panose="020B0602020104020203" pitchFamily="34" charset="0"/>
                        <a:ea typeface="+mn-ea"/>
                        <a:cs typeface="Aharoni" panose="020F0502020204030204" pitchFamily="2" charset="-79"/>
                      </a:rPr>
                      <a:t> 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fr-F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22F"/>
                        </a:solidFill>
                        <a:effectLst/>
                        <a:uLnTx/>
                        <a:uFillTx/>
                        <a:latin typeface="Gill Sans Nova" panose="020B0602020104020203" pitchFamily="34" charset="0"/>
                        <a:ea typeface="+mn-ea"/>
                        <a:cs typeface="+mn-cs"/>
                      </a:rPr>
                      <a:t>Blablabla</a:t>
                    </a: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171044C3-C700-576A-44E0-693B31CE235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892743" y="31054525"/>
                  <a:ext cx="10064094" cy="68159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Discussions &amp; prospects </a:t>
                  </a:r>
                  <a:r>
                    <a:rPr kumimoji="0" lang="fr-FR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💬</a:t>
                  </a:r>
                  <a:endParaRPr kumimoji="0" 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Congenial SemiBold" panose="02000503040000020004" pitchFamily="2" charset="0"/>
                    <a:cs typeface="Aharoni" panose="020F0502020204030204" pitchFamily="2" charset="-79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Aharoni" panose="020F0502020204030204" pitchFamily="2" charset="-79"/>
                    </a:rPr>
                    <a:t> </a:t>
                  </a:r>
                </a:p>
                <a:p>
                  <a:pPr marL="457200" marR="0" lvl="0" indent="-45720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fr-FR" sz="3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Angular</a:t>
                  </a:r>
                  <a:r>
                    <a: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fr-FR" sz="3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diversity</a:t>
                  </a:r>
                  <a:endParaRPr kumimoji="0" lang="fr-F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+mn-cs"/>
                  </a:endParaRPr>
                </a:p>
                <a:p>
                  <a:pPr marL="457200" marR="0" lvl="0" indent="-45720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Test in </a:t>
                  </a:r>
                  <a:r>
                    <a:rPr kumimoji="0" lang="fr-FR" sz="3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lab</a:t>
                  </a:r>
                  <a:endParaRPr kumimoji="0" lang="fr-F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+mn-cs"/>
                  </a:endParaRPr>
                </a:p>
                <a:p>
                  <a:pPr marL="457200" marR="0" lvl="0" indent="-45720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Usage of physics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based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MMI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models</a:t>
                  </a:r>
                  <a:endPara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endParaRPr>
                </a:p>
                <a:p>
                  <a:pPr marL="457200" marR="0" lvl="0" indent="-45720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Char char="-"/>
                    <a:tabLst/>
                    <a:defRPr/>
                  </a:pPr>
                  <a:r>
                    <a:rPr kumimoji="0" lang="fr-FR" sz="3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Implementation</a:t>
                  </a:r>
                  <a:r>
                    <a: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 on the VLTI</a:t>
                  </a:r>
                </a:p>
              </p:txBody>
            </p:sp>
          </p:grpSp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0C379A8F-C7A8-CD89-C5B7-B3D7DBC0A7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77498" y="14637182"/>
                <a:ext cx="10329024" cy="10928421"/>
              </a:xfrm>
              <a:prstGeom prst="roundRect">
                <a:avLst>
                  <a:gd name="adj" fmla="val 11688"/>
                </a:avLst>
              </a:prstGeom>
              <a:solidFill>
                <a:srgbClr val="E7E1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4800" dirty="0">
                    <a:solidFill>
                      <a:srgbClr val="37322F"/>
                    </a:solidFill>
                    <a:latin typeface="Congenial SemiBold" panose="02000503040000020004" pitchFamily="2" charset="0"/>
                    <a:cs typeface="Aharoni" panose="020F0502020204030204" pitchFamily="2" charset="-79"/>
                  </a:rPr>
                  <a:t>Active </a:t>
                </a:r>
                <a:r>
                  <a:rPr lang="fr-FR" sz="4800" dirty="0" err="1">
                    <a:solidFill>
                      <a:srgbClr val="37322F"/>
                    </a:solidFill>
                    <a:latin typeface="Congenial SemiBold" panose="02000503040000020004" pitchFamily="2" charset="0"/>
                    <a:cs typeface="Aharoni" panose="020F0502020204030204" pitchFamily="2" charset="-79"/>
                  </a:rPr>
                  <a:t>optical</a:t>
                </a:r>
                <a:r>
                  <a:rPr lang="fr-FR" sz="4800" dirty="0">
                    <a:solidFill>
                      <a:srgbClr val="37322F"/>
                    </a:solidFill>
                    <a:latin typeface="Congenial SemiBold" panose="02000503040000020004" pitchFamily="2" charset="0"/>
                    <a:cs typeface="Aharoni" panose="020F0502020204030204" pitchFamily="2" charset="-79"/>
                  </a:rPr>
                  <a:t> components</a:t>
                </a:r>
                <a:endParaRPr lang="en-US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endParaRPr>
              </a:p>
              <a:p>
                <a:pPr algn="ctr"/>
                <a:r>
                  <a:rPr lang="en-US" sz="2000" u="sng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rPr>
                  <a:t> </a:t>
                </a:r>
              </a:p>
              <a:p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Blablabla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6C2C396-ABDD-14EE-8ACD-4F9D0079F0B7}"/>
              </a:ext>
            </a:extLst>
          </p:cNvPr>
          <p:cNvGrpSpPr/>
          <p:nvPr/>
        </p:nvGrpSpPr>
        <p:grpSpPr>
          <a:xfrm>
            <a:off x="522108" y="471946"/>
            <a:ext cx="31355071" cy="5837257"/>
            <a:chOff x="522108" y="471947"/>
            <a:chExt cx="31355071" cy="6341808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178560C8-2EF2-FEA7-9742-346558414461}"/>
                </a:ext>
              </a:extLst>
            </p:cNvPr>
            <p:cNvSpPr>
              <a:spLocks/>
            </p:cNvSpPr>
            <p:nvPr/>
          </p:nvSpPr>
          <p:spPr>
            <a:xfrm>
              <a:off x="522108" y="471947"/>
              <a:ext cx="31355071" cy="6341807"/>
            </a:xfrm>
            <a:prstGeom prst="roundRect">
              <a:avLst/>
            </a:prstGeom>
            <a:solidFill>
              <a:srgbClr val="3732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37322F"/>
                </a:solidFill>
              </a:endParaRPr>
            </a:p>
          </p:txBody>
        </p:sp>
        <p:sp>
          <p:nvSpPr>
            <p:cNvPr id="2" name="Titre 1">
              <a:extLst>
                <a:ext uri="{FF2B5EF4-FFF2-40B4-BE49-F238E27FC236}">
                  <a16:creationId xmlns:a16="http://schemas.microsoft.com/office/drawing/2014/main" id="{7B5B1B70-E021-3074-87E3-0BB5621E63CF}"/>
                </a:ext>
              </a:extLst>
            </p:cNvPr>
            <p:cNvSpPr>
              <a:spLocks noGrp="1"/>
            </p:cNvSpPr>
            <p:nvPr>
              <p:ph type="ctrTitle"/>
            </p:nvPr>
          </p:nvSpPr>
          <p:spPr>
            <a:xfrm>
              <a:off x="1504335" y="471947"/>
              <a:ext cx="29231304" cy="6341808"/>
            </a:xfrm>
            <a:noFill/>
            <a:ln cap="rnd">
              <a:noFill/>
              <a:extLst>
                <a:ext uri="{C807C97D-BFC1-408E-A445-0C87EB9F89A2}">
                  <ask:lineSketchStyleProps xmlns:ask="http://schemas.microsoft.com/office/drawing/2018/sketchyshapes" sd="1956222309">
                    <a:custGeom>
                      <a:avLst/>
                      <a:gdLst>
                        <a:gd name="connsiteX0" fmla="*/ 0 w 31318200"/>
                        <a:gd name="connsiteY0" fmla="*/ 0 h 6172200"/>
                        <a:gd name="connsiteX1" fmla="*/ 31318200 w 31318200"/>
                        <a:gd name="connsiteY1" fmla="*/ 0 h 6172200"/>
                        <a:gd name="connsiteX2" fmla="*/ 31318200 w 31318200"/>
                        <a:gd name="connsiteY2" fmla="*/ 6172200 h 6172200"/>
                        <a:gd name="connsiteX3" fmla="*/ 0 w 31318200"/>
                        <a:gd name="connsiteY3" fmla="*/ 6172200 h 6172200"/>
                        <a:gd name="connsiteX4" fmla="*/ 0 w 31318200"/>
                        <a:gd name="connsiteY4" fmla="*/ 0 h 6172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318200" h="6172200" fill="none" extrusionOk="0">
                          <a:moveTo>
                            <a:pt x="0" y="0"/>
                          </a:moveTo>
                          <a:cubicBezTo>
                            <a:pt x="9117842" y="-116696"/>
                            <a:pt x="19916385" y="120543"/>
                            <a:pt x="31318200" y="0"/>
                          </a:cubicBezTo>
                          <a:cubicBezTo>
                            <a:pt x="31258470" y="2492428"/>
                            <a:pt x="31380087" y="4819111"/>
                            <a:pt x="31318200" y="6172200"/>
                          </a:cubicBezTo>
                          <a:cubicBezTo>
                            <a:pt x="15716852" y="6008295"/>
                            <a:pt x="5481016" y="6093283"/>
                            <a:pt x="0" y="6172200"/>
                          </a:cubicBezTo>
                          <a:cubicBezTo>
                            <a:pt x="44985" y="3468895"/>
                            <a:pt x="102799" y="1558942"/>
                            <a:pt x="0" y="0"/>
                          </a:cubicBezTo>
                          <a:close/>
                        </a:path>
                        <a:path w="31318200" h="6172200" stroke="0" extrusionOk="0">
                          <a:moveTo>
                            <a:pt x="0" y="0"/>
                          </a:moveTo>
                          <a:cubicBezTo>
                            <a:pt x="3386147" y="133734"/>
                            <a:pt x="19708074" y="-141979"/>
                            <a:pt x="31318200" y="0"/>
                          </a:cubicBezTo>
                          <a:cubicBezTo>
                            <a:pt x="31195014" y="804538"/>
                            <a:pt x="31197376" y="3232153"/>
                            <a:pt x="31318200" y="6172200"/>
                          </a:cubicBezTo>
                          <a:cubicBezTo>
                            <a:pt x="26045761" y="6209111"/>
                            <a:pt x="10267437" y="6268057"/>
                            <a:pt x="0" y="6172200"/>
                          </a:cubicBezTo>
                          <a:cubicBezTo>
                            <a:pt x="-6724" y="5020659"/>
                            <a:pt x="68805" y="145866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anchor="ctr">
              <a:noAutofit/>
            </a:bodyPr>
            <a:lstStyle/>
            <a:p>
              <a: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DIRECT DETECTION OF EXOPLANETS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USING TUNABLE KERNEL-NULLING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2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54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Vincent Foriel</a:t>
              </a:r>
              <a:r>
                <a:rPr lang="en-US" sz="54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1,*</a:t>
              </a:r>
              <a:r>
                <a:rPr lang="en-US" sz="54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, Frantz Martinache</a:t>
              </a:r>
              <a:r>
                <a:rPr lang="en-US" sz="54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1</a:t>
              </a:r>
              <a:r>
                <a:rPr lang="en-US" sz="54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, David Mary</a:t>
              </a:r>
              <a:r>
                <a:rPr lang="en-US" sz="54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1</a:t>
              </a:r>
              <a:br>
                <a:rPr lang="en-US" sz="54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</a:br>
              <a:r>
                <a:rPr lang="en-US" sz="10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 </a:t>
              </a:r>
              <a:br>
                <a:rPr lang="en-US" sz="5400" dirty="0">
                  <a:solidFill>
                    <a:srgbClr val="F9F6F1"/>
                  </a:solidFill>
                  <a:latin typeface="Gill Sans Nova" panose="020B0602020104020203" pitchFamily="34" charset="0"/>
                </a:rPr>
              </a:br>
              <a:r>
                <a:rPr lang="en-US" sz="54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1 </a:t>
              </a:r>
              <a:r>
                <a:rPr lang="fr-FR" sz="44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Université Côte d'Azur, Observatoire de la Côte d'Azur, CNRS, Laboratoire Lagrange, France</a:t>
              </a:r>
              <a:br>
                <a:rPr lang="fr-FR" sz="4400" dirty="0">
                  <a:solidFill>
                    <a:srgbClr val="F9F6F1"/>
                  </a:solidFill>
                  <a:latin typeface="Gill Sans Nova" panose="020B0602020104020203" pitchFamily="34" charset="0"/>
                </a:rPr>
              </a:br>
              <a:r>
                <a:rPr lang="fr-FR" sz="1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 </a:t>
              </a:r>
              <a:br>
                <a:rPr lang="fr-FR" sz="4400" dirty="0">
                  <a:solidFill>
                    <a:srgbClr val="F9F6F1"/>
                  </a:solidFill>
                  <a:latin typeface="Gill Sans Nova" panose="020B0602020104020203" pitchFamily="34" charset="0"/>
                </a:rPr>
              </a:br>
              <a:r>
                <a:rPr lang="fr-FR" sz="44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* </a:t>
              </a:r>
              <a:r>
                <a:rPr lang="fr-FR" sz="44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vincent.foriel@gmail.com</a:t>
              </a:r>
              <a:endParaRPr lang="fr-FR" sz="8000" dirty="0">
                <a:solidFill>
                  <a:srgbClr val="F9F6F1"/>
                </a:solidFill>
                <a:latin typeface="Gill Sans Nova" panose="020B0602020104020203" pitchFamily="34" charset="0"/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15936A5-DEAF-5A8C-A47D-DBA9D79E3EF7}"/>
              </a:ext>
            </a:extLst>
          </p:cNvPr>
          <p:cNvGrpSpPr/>
          <p:nvPr/>
        </p:nvGrpSpPr>
        <p:grpSpPr>
          <a:xfrm>
            <a:off x="1504335" y="6309202"/>
            <a:ext cx="29231304" cy="2633337"/>
            <a:chOff x="1916576" y="5806722"/>
            <a:chExt cx="26383063" cy="2376750"/>
          </a:xfrm>
        </p:grpSpPr>
        <p:pic>
          <p:nvPicPr>
            <p:cNvPr id="21" name="Image 20" descr="Une image contenant Police, Graphique, texte, typographie&#10;&#10;Description générée automatiquement">
              <a:extLst>
                <a:ext uri="{FF2B5EF4-FFF2-40B4-BE49-F238E27FC236}">
                  <a16:creationId xmlns:a16="http://schemas.microsoft.com/office/drawing/2014/main" id="{4021855E-ABEA-A736-8737-21BBA132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537" y="6260837"/>
              <a:ext cx="6919119" cy="1389230"/>
            </a:xfrm>
            <a:prstGeom prst="rect">
              <a:avLst/>
            </a:prstGeom>
          </p:spPr>
        </p:pic>
        <p:pic>
          <p:nvPicPr>
            <p:cNvPr id="23" name="Image 22" descr="Une image contenant Police, Graphique, capture d’écran, graphisme&#10;&#10;Description générée automatiquement">
              <a:extLst>
                <a:ext uri="{FF2B5EF4-FFF2-40B4-BE49-F238E27FC236}">
                  <a16:creationId xmlns:a16="http://schemas.microsoft.com/office/drawing/2014/main" id="{542E6A56-3B03-10CF-55AB-55464C8B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576" y="6260837"/>
              <a:ext cx="5759698" cy="1468520"/>
            </a:xfrm>
            <a:prstGeom prst="rect">
              <a:avLst/>
            </a:prstGeom>
          </p:spPr>
        </p:pic>
        <p:pic>
          <p:nvPicPr>
            <p:cNvPr id="25" name="Image 24" descr="Une image contenant cercle, capture d’écran, vortex, spirale&#10;&#10;Description générée automatiquement">
              <a:extLst>
                <a:ext uri="{FF2B5EF4-FFF2-40B4-BE49-F238E27FC236}">
                  <a16:creationId xmlns:a16="http://schemas.microsoft.com/office/drawing/2014/main" id="{8BD5CB84-B365-873C-5746-D9AB869B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9342" y="5806722"/>
              <a:ext cx="3750297" cy="2376750"/>
            </a:xfrm>
            <a:prstGeom prst="rect">
              <a:avLst/>
            </a:prstGeom>
          </p:spPr>
        </p:pic>
        <p:pic>
          <p:nvPicPr>
            <p:cNvPr id="27" name="Image 26" descr="Une image contenant Police, Graphique, logo, cercle&#10;&#10;Description générée automatiquement">
              <a:extLst>
                <a:ext uri="{FF2B5EF4-FFF2-40B4-BE49-F238E27FC236}">
                  <a16:creationId xmlns:a16="http://schemas.microsoft.com/office/drawing/2014/main" id="{25248BAE-3CC6-9A14-0882-72632CDE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5919" y="6036372"/>
              <a:ext cx="1838159" cy="1838160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F24D38F-CDFC-7E8D-4949-BD64235E6CE8}"/>
              </a:ext>
            </a:extLst>
          </p:cNvPr>
          <p:cNvGrpSpPr/>
          <p:nvPr/>
        </p:nvGrpSpPr>
        <p:grpSpPr>
          <a:xfrm>
            <a:off x="442451" y="38373624"/>
            <a:ext cx="31514386" cy="4355068"/>
            <a:chOff x="442451" y="36388295"/>
            <a:chExt cx="31355071" cy="6340397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7411863-3506-4DE1-3C72-54B665E02689}"/>
                </a:ext>
              </a:extLst>
            </p:cNvPr>
            <p:cNvSpPr>
              <a:spLocks/>
            </p:cNvSpPr>
            <p:nvPr/>
          </p:nvSpPr>
          <p:spPr>
            <a:xfrm>
              <a:off x="442451" y="36388296"/>
              <a:ext cx="15535281" cy="6340396"/>
            </a:xfrm>
            <a:prstGeom prst="roundRect">
              <a:avLst>
                <a:gd name="adj" fmla="val 23228"/>
              </a:avLst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rPr>
                <a:t>References </a:t>
              </a:r>
              <a:r>
                <a:rPr lang="fr-FR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rPr>
                <a:t>📜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Congenial SemiBold" panose="02000503040000020004" pitchFamily="2" charset="0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  <a:endParaRPr lang="fr-FR" dirty="0">
                <a:solidFill>
                  <a:srgbClr val="37322F"/>
                </a:solidFill>
              </a:endParaRP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9C405201-1ED0-8A8B-AD7B-C7F7B5940E71}"/>
                </a:ext>
              </a:extLst>
            </p:cNvPr>
            <p:cNvSpPr>
              <a:spLocks/>
            </p:cNvSpPr>
            <p:nvPr/>
          </p:nvSpPr>
          <p:spPr>
            <a:xfrm>
              <a:off x="16421557" y="36388295"/>
              <a:ext cx="15375965" cy="6340395"/>
            </a:xfrm>
            <a:prstGeom prst="roundRect">
              <a:avLst>
                <a:gd name="adj" fmla="val 21916"/>
              </a:avLst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rPr>
                <a:t>Acknowledgment </a:t>
              </a:r>
              <a:r>
                <a:rPr lang="fr-FR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rPr>
                <a:t>🤝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Congenial SemiBold" panose="02000503040000020004" pitchFamily="2" charset="0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3200" dirty="0">
                <a:solidFill>
                  <a:srgbClr val="37322F"/>
                </a:solidFill>
                <a:latin typeface="Gill Sans Nova" panose="020B0602020104020203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Financement projet PHOTONICS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15FBFC3-547D-36BA-A66E-E6D179168B40}"/>
              </a:ext>
            </a:extLst>
          </p:cNvPr>
          <p:cNvGrpSpPr/>
          <p:nvPr/>
        </p:nvGrpSpPr>
        <p:grpSpPr>
          <a:xfrm>
            <a:off x="1323157" y="18277209"/>
            <a:ext cx="8302682" cy="5940424"/>
            <a:chOff x="1323157" y="29845168"/>
            <a:chExt cx="8302682" cy="5940424"/>
          </a:xfrm>
        </p:grpSpPr>
        <p:pic>
          <p:nvPicPr>
            <p:cNvPr id="41" name="Image 40" descr="Une image contenant texte, Graphique, dessin, art&#10;&#10;Description générée automatiquement">
              <a:extLst>
                <a:ext uri="{FF2B5EF4-FFF2-40B4-BE49-F238E27FC236}">
                  <a16:creationId xmlns:a16="http://schemas.microsoft.com/office/drawing/2014/main" id="{B88A4D61-990B-CB0F-EE15-6D4211C7D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616" y="29845168"/>
              <a:ext cx="7713766" cy="55280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167AB7C5-AC07-4D8B-418A-5264A530EC28}"/>
                </a:ext>
              </a:extLst>
            </p:cNvPr>
            <p:cNvSpPr txBox="1"/>
            <p:nvPr/>
          </p:nvSpPr>
          <p:spPr>
            <a:xfrm>
              <a:off x="1323157" y="35323927"/>
              <a:ext cx="830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Gill Sans Nova" panose="020B0602020104020203" pitchFamily="34" charset="0"/>
                </a:rPr>
                <a:t>Figure 2: Concept of </a:t>
              </a:r>
              <a:r>
                <a:rPr lang="fr-FR" sz="2400" dirty="0" err="1">
                  <a:latin typeface="Gill Sans Nova" panose="020B0602020104020203" pitchFamily="34" charset="0"/>
                </a:rPr>
                <a:t>nulling</a:t>
              </a:r>
              <a:r>
                <a:rPr lang="fr-FR" sz="2400" dirty="0">
                  <a:latin typeface="Gill Sans Nova" panose="020B0602020104020203" pitchFamily="34" charset="0"/>
                </a:rPr>
                <a:t> </a:t>
              </a:r>
              <a:r>
                <a:rPr lang="fr-FR" sz="2400" dirty="0" err="1">
                  <a:latin typeface="Gill Sans Nova" panose="020B0602020104020203" pitchFamily="34" charset="0"/>
                </a:rPr>
                <a:t>interferometry</a:t>
              </a:r>
              <a:endParaRPr lang="fr-FR" sz="2400" dirty="0">
                <a:latin typeface="Gill Sans Nova" panose="020B0602020104020203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E58E74-E4F4-58FC-5A0F-94CD4B168B2D}"/>
              </a:ext>
            </a:extLst>
          </p:cNvPr>
          <p:cNvGrpSpPr/>
          <p:nvPr/>
        </p:nvGrpSpPr>
        <p:grpSpPr>
          <a:xfrm>
            <a:off x="1312753" y="35249541"/>
            <a:ext cx="8216820" cy="2431405"/>
            <a:chOff x="22824491" y="33403509"/>
            <a:chExt cx="8216820" cy="2431405"/>
          </a:xfrm>
        </p:grpSpPr>
        <p:pic>
          <p:nvPicPr>
            <p:cNvPr id="37" name="Image 36" descr="Une image contenant capture d’écran, art&#10;&#10;Description générée automatiquement">
              <a:extLst>
                <a:ext uri="{FF2B5EF4-FFF2-40B4-BE49-F238E27FC236}">
                  <a16:creationId xmlns:a16="http://schemas.microsoft.com/office/drawing/2014/main" id="{79A08ED4-3B68-6C66-C1F8-6F09E618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8511" y="33403509"/>
              <a:ext cx="5559660" cy="19697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0EA650D-34E2-29BE-F243-9ABB0087E0F2}"/>
                </a:ext>
              </a:extLst>
            </p:cNvPr>
            <p:cNvSpPr txBox="1"/>
            <p:nvPr/>
          </p:nvSpPr>
          <p:spPr>
            <a:xfrm>
              <a:off x="22824491" y="35373249"/>
              <a:ext cx="8216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Gill Sans Nova" panose="020B0602020104020203" pitchFamily="34" charset="0"/>
                </a:rPr>
                <a:t>Figure 3: Scheme of </a:t>
              </a:r>
              <a:r>
                <a:rPr lang="fr-FR" sz="2400" dirty="0" err="1">
                  <a:latin typeface="Gill Sans Nova" panose="020B0602020104020203" pitchFamily="34" charset="0"/>
                </a:rPr>
                <a:t>thermo-optic</a:t>
              </a:r>
              <a:r>
                <a:rPr lang="fr-FR" sz="2400" dirty="0">
                  <a:latin typeface="Gill Sans Nova" panose="020B0602020104020203" pitchFamily="34" charset="0"/>
                </a:rPr>
                <a:t> phase </a:t>
              </a:r>
              <a:r>
                <a:rPr lang="fr-FR" sz="2400" dirty="0" err="1">
                  <a:latin typeface="Gill Sans Nova" panose="020B0602020104020203" pitchFamily="34" charset="0"/>
                </a:rPr>
                <a:t>shifter</a:t>
              </a:r>
              <a:endParaRPr lang="fr-FR" sz="2400" dirty="0">
                <a:latin typeface="Gill Sans Nova" panose="020B0602020104020203" pitchFamily="34" charset="0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9F33378-61A4-AD20-FDC4-1DE264916335}"/>
              </a:ext>
            </a:extLst>
          </p:cNvPr>
          <p:cNvGrpSpPr/>
          <p:nvPr/>
        </p:nvGrpSpPr>
        <p:grpSpPr>
          <a:xfrm>
            <a:off x="17637177" y="8879202"/>
            <a:ext cx="14265938" cy="5223519"/>
            <a:chOff x="9965380" y="9259889"/>
            <a:chExt cx="11894114" cy="4355068"/>
          </a:xfrm>
        </p:grpSpPr>
        <p:pic>
          <p:nvPicPr>
            <p:cNvPr id="35" name="Image 34" descr="Une image contenant capture d’écran, texte&#10;&#10;Description générée automatiquement">
              <a:extLst>
                <a:ext uri="{FF2B5EF4-FFF2-40B4-BE49-F238E27FC236}">
                  <a16:creationId xmlns:a16="http://schemas.microsoft.com/office/drawing/2014/main" id="{FB3F1B58-F4C2-8B25-46C5-060328F5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0480" y="9259889"/>
              <a:ext cx="11479014" cy="43550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9BF5C81-52A0-868A-24DA-C676DB68262A}"/>
                </a:ext>
              </a:extLst>
            </p:cNvPr>
            <p:cNvSpPr txBox="1"/>
            <p:nvPr/>
          </p:nvSpPr>
          <p:spPr>
            <a:xfrm>
              <a:off x="9965380" y="13139946"/>
              <a:ext cx="8216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Gill Sans Nova" panose="020B0602020104020203" pitchFamily="34" charset="0"/>
                </a:rPr>
                <a:t>Figure 1: Scheme of </a:t>
              </a:r>
              <a:r>
                <a:rPr lang="fr-FR" sz="2400" dirty="0" err="1">
                  <a:latin typeface="Gill Sans Nova" panose="020B0602020104020203" pitchFamily="34" charset="0"/>
                </a:rPr>
                <a:t>our</a:t>
              </a:r>
              <a:r>
                <a:rPr lang="fr-FR" sz="2400" dirty="0">
                  <a:latin typeface="Gill Sans Nova" panose="020B0602020104020203" pitchFamily="34" charset="0"/>
                </a:rPr>
                <a:t> Kernel-</a:t>
              </a:r>
              <a:r>
                <a:rPr lang="fr-FR" sz="2400" dirty="0" err="1">
                  <a:latin typeface="Gill Sans Nova" panose="020B0602020104020203" pitchFamily="34" charset="0"/>
                </a:rPr>
                <a:t>Nulling</a:t>
              </a:r>
              <a:r>
                <a:rPr lang="fr-FR" sz="2400" dirty="0">
                  <a:latin typeface="Gill Sans Nova" panose="020B0602020104020203" pitchFamily="34" charset="0"/>
                </a:rPr>
                <a:t> architecture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8521D6-7E05-CFB1-095C-180A71EC1CA6}"/>
              </a:ext>
            </a:extLst>
          </p:cNvPr>
          <p:cNvGrpSpPr/>
          <p:nvPr/>
        </p:nvGrpSpPr>
        <p:grpSpPr>
          <a:xfrm>
            <a:off x="11616526" y="32961097"/>
            <a:ext cx="9006921" cy="3580634"/>
            <a:chOff x="11862888" y="18669766"/>
            <a:chExt cx="14079915" cy="559736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9AB539B-D1D0-15B4-2D8F-B4D1AC56A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62888" y="18669766"/>
              <a:ext cx="14079915" cy="28007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83B1411B-2709-32D9-4E95-255B62CB4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862888" y="21466390"/>
              <a:ext cx="14079915" cy="28007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6536610B-CDCD-C67C-FD1C-2C58E435DD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21329" y="26200046"/>
            <a:ext cx="9006921" cy="343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E6EF54D-90AB-1281-F909-4132B96AA9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21328" y="18349634"/>
            <a:ext cx="9006921" cy="2997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FAB18140-E76F-CB70-4A97-2CE39ED498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1038" y="25979682"/>
            <a:ext cx="3286584" cy="2857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027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242</Words>
  <Application>Microsoft Office PowerPoint</Application>
  <PresentationFormat>Personnalisé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Congenial SemiBold</vt:lpstr>
      <vt:lpstr>Gill Sans Nova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DETECTION OF EXOPLANETS USING TUNABLE KERNEL-NULLING   Vincent Foriel 1,*, Frantz Martinache 1, David Mary 1   1 Université Côte d'Azur, Observatoire de la Côte d'Azur, CNRS, Laboratoire Lagrange, France   * vincent.foriel@gmail.com</dc:title>
  <dc:creator>Vincent Foriel</dc:creator>
  <cp:lastModifiedBy>Vincent Foriel</cp:lastModifiedBy>
  <cp:revision>16</cp:revision>
  <dcterms:created xsi:type="dcterms:W3CDTF">2024-04-30T08:57:42Z</dcterms:created>
  <dcterms:modified xsi:type="dcterms:W3CDTF">2024-05-02T15:46:48Z</dcterms:modified>
</cp:coreProperties>
</file>