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399288"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1D5"/>
    <a:srgbClr val="37322F"/>
    <a:srgbClr val="F9F6F1"/>
    <a:srgbClr val="EBE4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25" autoAdjust="0"/>
    <p:restoredTop sz="94660"/>
  </p:normalViewPr>
  <p:slideViewPr>
    <p:cSldViewPr snapToGrid="0">
      <p:cViewPr>
        <p:scale>
          <a:sx n="66" d="100"/>
          <a:sy n="66" d="100"/>
        </p:scale>
        <p:origin x="-2658" y="-30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7070108"/>
            <a:ext cx="27539395" cy="15040222"/>
          </a:xfrm>
        </p:spPr>
        <p:txBody>
          <a:bodyPr anchor="b"/>
          <a:lstStyle>
            <a:lvl1pPr algn="ctr">
              <a:defRPr sz="21259"/>
            </a:lvl1pPr>
          </a:lstStyle>
          <a:p>
            <a:r>
              <a:rPr lang="fr-FR"/>
              <a:t>Modifiez le style du titre</a:t>
            </a:r>
            <a:endParaRPr lang="en-US" dirty="0"/>
          </a:p>
        </p:txBody>
      </p:sp>
      <p:sp>
        <p:nvSpPr>
          <p:cNvPr id="3" name="Subtitle 2"/>
          <p:cNvSpPr>
            <a:spLocks noGrp="1"/>
          </p:cNvSpPr>
          <p:nvPr>
            <p:ph type="subTitle" idx="1"/>
          </p:nvPr>
        </p:nvSpPr>
        <p:spPr>
          <a:xfrm>
            <a:off x="4049911" y="22690338"/>
            <a:ext cx="24299466" cy="10430151"/>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0533FD3-F370-458C-BCE8-160857C0EEE2}" type="datetimeFigureOut">
              <a:rPr lang="fr-FR" smtClean="0"/>
              <a:t>21/05/2024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329701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533FD3-F370-458C-BCE8-160857C0EEE2}" type="datetimeFigureOut">
              <a:rPr lang="fr-FR" smtClean="0"/>
              <a:t>21/05/2024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6478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300034"/>
            <a:ext cx="6986096" cy="366105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27453" y="2300034"/>
            <a:ext cx="20553298" cy="366105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533FD3-F370-458C-BCE8-160857C0EEE2}" type="datetimeFigureOut">
              <a:rPr lang="fr-FR" smtClean="0"/>
              <a:t>21/05/2024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407871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533FD3-F370-458C-BCE8-160857C0EEE2}" type="datetimeFigureOut">
              <a:rPr lang="fr-FR" smtClean="0"/>
              <a:t>21/05/2024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2550490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210578" y="10770172"/>
            <a:ext cx="27944386" cy="17970262"/>
          </a:xfrm>
        </p:spPr>
        <p:txBody>
          <a:bodyPr anchor="b"/>
          <a:lstStyle>
            <a:lvl1pPr>
              <a:defRPr sz="21259"/>
            </a:lvl1pPr>
          </a:lstStyle>
          <a:p>
            <a:r>
              <a:rPr lang="fr-FR"/>
              <a:t>Modifiez le style du titre</a:t>
            </a:r>
            <a:endParaRPr lang="en-US" dirty="0"/>
          </a:p>
        </p:txBody>
      </p:sp>
      <p:sp>
        <p:nvSpPr>
          <p:cNvPr id="3" name="Text Placeholder 2"/>
          <p:cNvSpPr>
            <a:spLocks noGrp="1"/>
          </p:cNvSpPr>
          <p:nvPr>
            <p:ph type="body" idx="1"/>
          </p:nvPr>
        </p:nvSpPr>
        <p:spPr>
          <a:xfrm>
            <a:off x="2210578" y="28910440"/>
            <a:ext cx="27944386" cy="9450136"/>
          </a:xfrm>
        </p:spPr>
        <p:txBody>
          <a:bodyPr/>
          <a:lstStyle>
            <a:lvl1pPr marL="0" indent="0">
              <a:buNone/>
              <a:defRPr sz="8504">
                <a:solidFill>
                  <a:schemeClr val="tx1">
                    <a:tint val="82000"/>
                  </a:schemeClr>
                </a:solidFill>
              </a:defRPr>
            </a:lvl1pPr>
            <a:lvl2pPr marL="1619951" indent="0">
              <a:buNone/>
              <a:defRPr sz="7086">
                <a:solidFill>
                  <a:schemeClr val="tx1">
                    <a:tint val="82000"/>
                  </a:schemeClr>
                </a:solidFill>
              </a:defRPr>
            </a:lvl2pPr>
            <a:lvl3pPr marL="3239902" indent="0">
              <a:buNone/>
              <a:defRPr sz="6378">
                <a:solidFill>
                  <a:schemeClr val="tx1">
                    <a:tint val="82000"/>
                  </a:schemeClr>
                </a:solidFill>
              </a:defRPr>
            </a:lvl3pPr>
            <a:lvl4pPr marL="4859853" indent="0">
              <a:buNone/>
              <a:defRPr sz="5669">
                <a:solidFill>
                  <a:schemeClr val="tx1">
                    <a:tint val="82000"/>
                  </a:schemeClr>
                </a:solidFill>
              </a:defRPr>
            </a:lvl4pPr>
            <a:lvl5pPr marL="6479804" indent="0">
              <a:buNone/>
              <a:defRPr sz="5669">
                <a:solidFill>
                  <a:schemeClr val="tx1">
                    <a:tint val="82000"/>
                  </a:schemeClr>
                </a:solidFill>
              </a:defRPr>
            </a:lvl5pPr>
            <a:lvl6pPr marL="8099755" indent="0">
              <a:buNone/>
              <a:defRPr sz="5669">
                <a:solidFill>
                  <a:schemeClr val="tx1">
                    <a:tint val="82000"/>
                  </a:schemeClr>
                </a:solidFill>
              </a:defRPr>
            </a:lvl6pPr>
            <a:lvl7pPr marL="9719706" indent="0">
              <a:buNone/>
              <a:defRPr sz="5669">
                <a:solidFill>
                  <a:schemeClr val="tx1">
                    <a:tint val="82000"/>
                  </a:schemeClr>
                </a:solidFill>
              </a:defRPr>
            </a:lvl7pPr>
            <a:lvl8pPr marL="11339657" indent="0">
              <a:buNone/>
              <a:defRPr sz="5669">
                <a:solidFill>
                  <a:schemeClr val="tx1">
                    <a:tint val="82000"/>
                  </a:schemeClr>
                </a:solidFill>
              </a:defRPr>
            </a:lvl8pPr>
            <a:lvl9pPr marL="12959608" indent="0">
              <a:buNone/>
              <a:defRPr sz="5669">
                <a:solidFill>
                  <a:schemeClr val="tx1">
                    <a:tint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0533FD3-F370-458C-BCE8-160857C0EEE2}" type="datetimeFigureOut">
              <a:rPr lang="fr-FR" smtClean="0"/>
              <a:t>21/05/2024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661443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227451" y="11500170"/>
            <a:ext cx="13769697" cy="2741040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6402140" y="11500170"/>
            <a:ext cx="13769697" cy="2741040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0533FD3-F370-458C-BCE8-160857C0EEE2}" type="datetimeFigureOut">
              <a:rPr lang="fr-FR" smtClean="0"/>
              <a:t>21/05/2024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157483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231671" y="2300044"/>
            <a:ext cx="27944386" cy="8350126"/>
          </a:xfrm>
        </p:spPr>
        <p:txBody>
          <a:bodyPr/>
          <a:lstStyle/>
          <a:p>
            <a:r>
              <a:rPr lang="fr-FR"/>
              <a:t>Modifiez le style du titre</a:t>
            </a:r>
            <a:endParaRPr lang="en-US" dirty="0"/>
          </a:p>
        </p:txBody>
      </p:sp>
      <p:sp>
        <p:nvSpPr>
          <p:cNvPr id="3" name="Text Placeholder 2"/>
          <p:cNvSpPr>
            <a:spLocks noGrp="1"/>
          </p:cNvSpPr>
          <p:nvPr>
            <p:ph type="body" idx="1"/>
          </p:nvPr>
        </p:nvSpPr>
        <p:spPr>
          <a:xfrm>
            <a:off x="2231675" y="10590160"/>
            <a:ext cx="13706415"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fr-FR"/>
              <a:t>Cliquez pour modifier les styles du texte du masque</a:t>
            </a:r>
          </a:p>
        </p:txBody>
      </p:sp>
      <p:sp>
        <p:nvSpPr>
          <p:cNvPr id="4" name="Content Placeholder 3"/>
          <p:cNvSpPr>
            <a:spLocks noGrp="1"/>
          </p:cNvSpPr>
          <p:nvPr>
            <p:ph sz="half" idx="2"/>
          </p:nvPr>
        </p:nvSpPr>
        <p:spPr>
          <a:xfrm>
            <a:off x="2231675" y="15780233"/>
            <a:ext cx="13706415" cy="2321034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6402142" y="10590160"/>
            <a:ext cx="13773917"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fr-FR"/>
              <a:t>Cliquez pour modifier les styles du texte du masque</a:t>
            </a:r>
          </a:p>
        </p:txBody>
      </p:sp>
      <p:sp>
        <p:nvSpPr>
          <p:cNvPr id="6" name="Content Placeholder 5"/>
          <p:cNvSpPr>
            <a:spLocks noGrp="1"/>
          </p:cNvSpPr>
          <p:nvPr>
            <p:ph sz="quarter" idx="4"/>
          </p:nvPr>
        </p:nvSpPr>
        <p:spPr>
          <a:xfrm>
            <a:off x="16402142" y="15780233"/>
            <a:ext cx="13773917" cy="2321034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0533FD3-F370-458C-BCE8-160857C0EEE2}" type="datetimeFigureOut">
              <a:rPr lang="fr-FR" smtClean="0"/>
              <a:t>21/05/2024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1862406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0533FD3-F370-458C-BCE8-160857C0EEE2}" type="datetimeFigureOut">
              <a:rPr lang="fr-FR" smtClean="0"/>
              <a:t>21/05/2024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708497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533FD3-F370-458C-BCE8-160857C0EEE2}" type="datetimeFigureOut">
              <a:rPr lang="fr-FR" smtClean="0"/>
              <a:t>21/05/2024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788059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fr-FR"/>
              <a:t>Modifiez le style du titre</a:t>
            </a:r>
            <a:endParaRPr lang="en-US" dirty="0"/>
          </a:p>
        </p:txBody>
      </p:sp>
      <p:sp>
        <p:nvSpPr>
          <p:cNvPr id="3" name="Content Placeholder 2"/>
          <p:cNvSpPr>
            <a:spLocks noGrp="1"/>
          </p:cNvSpPr>
          <p:nvPr>
            <p:ph idx="1"/>
          </p:nvPr>
        </p:nvSpPr>
        <p:spPr>
          <a:xfrm>
            <a:off x="13773917" y="6220102"/>
            <a:ext cx="16402140" cy="30700453"/>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0533FD3-F370-458C-BCE8-160857C0EEE2}" type="datetimeFigureOut">
              <a:rPr lang="fr-FR" smtClean="0"/>
              <a:t>21/05/2024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383294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fr-FR"/>
              <a:t>Modifiez le style du titre</a:t>
            </a:r>
            <a:endParaRPr lang="en-US" dirty="0"/>
          </a:p>
        </p:txBody>
      </p:sp>
      <p:sp>
        <p:nvSpPr>
          <p:cNvPr id="3" name="Picture Placeholder 2"/>
          <p:cNvSpPr>
            <a:spLocks noGrp="1" noChangeAspect="1"/>
          </p:cNvSpPr>
          <p:nvPr>
            <p:ph type="pic" idx="1"/>
          </p:nvPr>
        </p:nvSpPr>
        <p:spPr>
          <a:xfrm>
            <a:off x="13773917" y="6220102"/>
            <a:ext cx="16402140" cy="30700453"/>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fr-FR"/>
              <a:t>Cliquez sur l'icône pour ajouter une image</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0533FD3-F370-458C-BCE8-160857C0EEE2}" type="datetimeFigureOut">
              <a:rPr lang="fr-FR" smtClean="0"/>
              <a:t>21/05/2024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3201143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300044"/>
            <a:ext cx="27944386" cy="835012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227451" y="40040601"/>
            <a:ext cx="7289840" cy="2300034"/>
          </a:xfrm>
          <a:prstGeom prst="rect">
            <a:avLst/>
          </a:prstGeom>
        </p:spPr>
        <p:txBody>
          <a:bodyPr vert="horz" lIns="91440" tIns="45720" rIns="91440" bIns="45720" rtlCol="0" anchor="ctr"/>
          <a:lstStyle>
            <a:lvl1pPr algn="l">
              <a:defRPr sz="4252">
                <a:solidFill>
                  <a:schemeClr val="tx1">
                    <a:tint val="82000"/>
                  </a:schemeClr>
                </a:solidFill>
              </a:defRPr>
            </a:lvl1pPr>
          </a:lstStyle>
          <a:p>
            <a:fld id="{70533FD3-F370-458C-BCE8-160857C0EEE2}" type="datetimeFigureOut">
              <a:rPr lang="fr-FR" smtClean="0"/>
              <a:t>21/05/2024</a:t>
            </a:fld>
            <a:endParaRPr lang="fr-FR"/>
          </a:p>
        </p:txBody>
      </p:sp>
      <p:sp>
        <p:nvSpPr>
          <p:cNvPr id="5" name="Footer Placeholder 4"/>
          <p:cNvSpPr>
            <a:spLocks noGrp="1"/>
          </p:cNvSpPr>
          <p:nvPr>
            <p:ph type="ftr" sz="quarter" idx="3"/>
          </p:nvPr>
        </p:nvSpPr>
        <p:spPr>
          <a:xfrm>
            <a:off x="10732264" y="40040601"/>
            <a:ext cx="10934760" cy="2300034"/>
          </a:xfrm>
          <a:prstGeom prst="rect">
            <a:avLst/>
          </a:prstGeom>
        </p:spPr>
        <p:txBody>
          <a:bodyPr vert="horz" lIns="91440" tIns="45720" rIns="91440" bIns="45720" rtlCol="0" anchor="ctr"/>
          <a:lstStyle>
            <a:lvl1pPr algn="ctr">
              <a:defRPr sz="4252">
                <a:solidFill>
                  <a:schemeClr val="tx1">
                    <a:tint val="82000"/>
                  </a:schemeClr>
                </a:solidFill>
              </a:defRPr>
            </a:lvl1pPr>
          </a:lstStyle>
          <a:p>
            <a:endParaRPr lang="fr-FR"/>
          </a:p>
        </p:txBody>
      </p:sp>
      <p:sp>
        <p:nvSpPr>
          <p:cNvPr id="6" name="Slide Number Placeholder 5"/>
          <p:cNvSpPr>
            <a:spLocks noGrp="1"/>
          </p:cNvSpPr>
          <p:nvPr>
            <p:ph type="sldNum" sz="quarter" idx="4"/>
          </p:nvPr>
        </p:nvSpPr>
        <p:spPr>
          <a:xfrm>
            <a:off x="22881997" y="40040601"/>
            <a:ext cx="7289840" cy="2300034"/>
          </a:xfrm>
          <a:prstGeom prst="rect">
            <a:avLst/>
          </a:prstGeom>
        </p:spPr>
        <p:txBody>
          <a:bodyPr vert="horz" lIns="91440" tIns="45720" rIns="91440" bIns="45720" rtlCol="0" anchor="ctr"/>
          <a:lstStyle>
            <a:lvl1pPr algn="r">
              <a:defRPr sz="4252">
                <a:solidFill>
                  <a:schemeClr val="tx1">
                    <a:tint val="82000"/>
                  </a:schemeClr>
                </a:solidFill>
              </a:defRPr>
            </a:lvl1pPr>
          </a:lstStyle>
          <a:p>
            <a:fld id="{30D7D844-E7F4-4E2F-A407-23458DD25894}" type="slidenum">
              <a:rPr lang="fr-FR" smtClean="0"/>
              <a:t>‹#›</a:t>
            </a:fld>
            <a:endParaRPr lang="fr-FR"/>
          </a:p>
        </p:txBody>
      </p:sp>
    </p:spTree>
    <p:extLst>
      <p:ext uri="{BB962C8B-B14F-4D97-AF65-F5344CB8AC3E}">
        <p14:creationId xmlns:p14="http://schemas.microsoft.com/office/powerpoint/2010/main" val="3854910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jp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F6F1"/>
        </a:solidFill>
        <a:effectLst/>
      </p:bgPr>
    </p:bg>
    <p:spTree>
      <p:nvGrpSpPr>
        <p:cNvPr id="1" name=""/>
        <p:cNvGrpSpPr/>
        <p:nvPr/>
      </p:nvGrpSpPr>
      <p:grpSpPr>
        <a:xfrm>
          <a:off x="0" y="0"/>
          <a:ext cx="0" cy="0"/>
          <a:chOff x="0" y="0"/>
          <a:chExt cx="0" cy="0"/>
        </a:xfrm>
      </p:grpSpPr>
      <p:sp>
        <p:nvSpPr>
          <p:cNvPr id="50" name="Rectangle : coins arrondis 49">
            <a:extLst>
              <a:ext uri="{FF2B5EF4-FFF2-40B4-BE49-F238E27FC236}">
                <a16:creationId xmlns:a16="http://schemas.microsoft.com/office/drawing/2014/main" id="{02819D62-C7BD-9B92-33F8-E8E75BD2AAEE}"/>
              </a:ext>
            </a:extLst>
          </p:cNvPr>
          <p:cNvSpPr>
            <a:spLocks/>
          </p:cNvSpPr>
          <p:nvPr/>
        </p:nvSpPr>
        <p:spPr>
          <a:xfrm>
            <a:off x="10901392" y="23118360"/>
            <a:ext cx="10425140" cy="15567338"/>
          </a:xfrm>
          <a:prstGeom prst="roundRect">
            <a:avLst>
              <a:gd name="adj" fmla="val 807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srgbClr val="37322F"/>
                </a:solidFill>
                <a:latin typeface="Congenial SemiBold" panose="02000503040000020004" pitchFamily="2" charset="0"/>
                <a:cs typeface="Aharoni" panose="020F0502020204030204" pitchFamily="2" charset="-79"/>
              </a:rPr>
              <a:t>Distribution analysis 📊</a:t>
            </a:r>
            <a:r>
              <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rPr>
              <a:t> </a:t>
            </a:r>
          </a:p>
          <a:p>
            <a:pPr marR="0" lvl="0" algn="l"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In presence of unavoidable input phase aberrations, the system is not able to perfectly cancel the star light. By performing many observations, we obtain such distribution intensity distribution at the kernels output:</a:t>
            </a: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The presence of an exoplanet in the field of view result in a shift of the distribution. The more the planet will be bright, the more the shift will be pronounced. In practice, both distribution are almost indistinguishable. We then test several estimators to retrieve the true value of the signal and then estimate the probability of detection.</a:t>
            </a:r>
            <a:endParaRPr lang="en-US" dirty="0">
              <a:solidFill>
                <a:srgbClr val="37322F"/>
              </a:solidFill>
            </a:endParaRPr>
          </a:p>
        </p:txBody>
      </p:sp>
      <p:grpSp>
        <p:nvGrpSpPr>
          <p:cNvPr id="34" name="Groupe 33">
            <a:extLst>
              <a:ext uri="{FF2B5EF4-FFF2-40B4-BE49-F238E27FC236}">
                <a16:creationId xmlns:a16="http://schemas.microsoft.com/office/drawing/2014/main" id="{6FB9E802-F596-346E-1458-B456949B6967}"/>
              </a:ext>
            </a:extLst>
          </p:cNvPr>
          <p:cNvGrpSpPr/>
          <p:nvPr/>
        </p:nvGrpSpPr>
        <p:grpSpPr>
          <a:xfrm>
            <a:off x="400085" y="9259890"/>
            <a:ext cx="31514388" cy="29425808"/>
            <a:chOff x="400085" y="9259890"/>
            <a:chExt cx="31514388" cy="29425808"/>
          </a:xfrm>
        </p:grpSpPr>
        <mc:AlternateContent xmlns:mc="http://schemas.openxmlformats.org/markup-compatibility/2006" xmlns:a14="http://schemas.microsoft.com/office/drawing/2010/main">
          <mc:Choice Requires="a14">
            <p:sp>
              <p:nvSpPr>
                <p:cNvPr id="5" name="Rectangle : coins arrondis 4">
                  <a:extLst>
                    <a:ext uri="{FF2B5EF4-FFF2-40B4-BE49-F238E27FC236}">
                      <a16:creationId xmlns:a16="http://schemas.microsoft.com/office/drawing/2014/main" id="{FB511331-6DB4-D732-29C5-1F788BAFE694}"/>
                    </a:ext>
                  </a:extLst>
                </p:cNvPr>
                <p:cNvSpPr>
                  <a:spLocks/>
                </p:cNvSpPr>
                <p:nvPr/>
              </p:nvSpPr>
              <p:spPr>
                <a:xfrm>
                  <a:off x="442451" y="25439655"/>
                  <a:ext cx="10064094" cy="7047091"/>
                </a:xfrm>
                <a:prstGeom prst="roundRect">
                  <a:avLst>
                    <a:gd name="adj" fmla="val 10750"/>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Thermo-optic phase shifter 🌡️</a:t>
                  </a:r>
                  <a:endPar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endParaRPr>
                </a:p>
                <a:p>
                  <a:pPr marR="0" lvl="0" algn="l"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Coming from telecom technologies, the thermo-optic phase shifters consist in heating a fiber core using an electrode to increase the optical index and then induce an artificial </a:t>
                  </a:r>
                  <a:r>
                    <a:rPr lang="en-US" sz="3200" b="1" dirty="0">
                      <a:solidFill>
                        <a:srgbClr val="37322F"/>
                      </a:solidFill>
                      <a:latin typeface="Gill Sans Nova" panose="020B0602020104020203" pitchFamily="34" charset="0"/>
                    </a:rPr>
                    <a:t>OPD</a:t>
                  </a:r>
                  <a:r>
                    <a:rPr lang="en-US" sz="3200" dirty="0">
                      <a:solidFill>
                        <a:srgbClr val="37322F"/>
                      </a:solidFill>
                      <a:latin typeface="Gill Sans Nova" panose="020B0602020104020203" pitchFamily="34" charset="0"/>
                    </a:rPr>
                    <a:t>. Thanks to the compactness of such systems, the heat transfer is fast enough to have response time of about </a:t>
                  </a:r>
                  <a14:m>
                    <m:oMath xmlns:m="http://schemas.openxmlformats.org/officeDocument/2006/math">
                      <m:r>
                        <a:rPr lang="en-US" sz="3200" b="0" i="1" smtClean="0">
                          <a:solidFill>
                            <a:srgbClr val="37322F"/>
                          </a:solidFill>
                          <a:latin typeface="Cambria Math" panose="02040503050406030204" pitchFamily="18" charset="0"/>
                        </a:rPr>
                        <m:t>1</m:t>
                      </m:r>
                      <m:r>
                        <a:rPr lang="en-US" sz="3200" b="0" i="1" smtClean="0">
                          <a:solidFill>
                            <a:srgbClr val="37322F"/>
                          </a:solidFill>
                          <a:latin typeface="Cambria Math" panose="02040503050406030204" pitchFamily="18" charset="0"/>
                        </a:rPr>
                        <m:t> </m:t>
                      </m:r>
                      <m:r>
                        <a:rPr lang="en-US" sz="3200" b="0" i="1" smtClean="0">
                          <a:solidFill>
                            <a:srgbClr val="37322F"/>
                          </a:solidFill>
                          <a:latin typeface="Cambria Math" panose="02040503050406030204" pitchFamily="18" charset="0"/>
                        </a:rPr>
                        <m:t>𝑚𝑠</m:t>
                      </m:r>
                    </m:oMath>
                  </a14:m>
                  <a:r>
                    <a:rPr lang="en-US" sz="3200" dirty="0">
                      <a:solidFill>
                        <a:srgbClr val="37322F"/>
                      </a:solidFill>
                      <a:latin typeface="Gill Sans Nova" panose="020B0602020104020203" pitchFamily="34" charset="0"/>
                    </a:rPr>
                    <a:t>. These shifters have been designed to work optimally at </a:t>
                  </a:r>
                  <a14:m>
                    <m:oMath xmlns:m="http://schemas.openxmlformats.org/officeDocument/2006/math">
                      <m:r>
                        <a:rPr lang="en-US" sz="3200" b="0" i="1" smtClean="0">
                          <a:solidFill>
                            <a:srgbClr val="37322F"/>
                          </a:solidFill>
                          <a:latin typeface="Cambria Math" panose="02040503050406030204" pitchFamily="18" charset="0"/>
                        </a:rPr>
                        <m:t>𝜆</m:t>
                      </m:r>
                      <m:r>
                        <a:rPr lang="en-US" sz="3200" b="0" i="1" smtClean="0">
                          <a:solidFill>
                            <a:srgbClr val="37322F"/>
                          </a:solidFill>
                          <a:latin typeface="Cambria Math" panose="02040503050406030204" pitchFamily="18" charset="0"/>
                        </a:rPr>
                        <m:t>=</m:t>
                      </m:r>
                      <m:r>
                        <a:rPr lang="en-US" sz="3200" b="0" i="1" smtClean="0">
                          <a:solidFill>
                            <a:srgbClr val="37322F"/>
                          </a:solidFill>
                          <a:latin typeface="Cambria Math" panose="02040503050406030204" pitchFamily="18" charset="0"/>
                        </a:rPr>
                        <m:t>1</m:t>
                      </m:r>
                      <m:r>
                        <a:rPr lang="en-US" sz="3200" b="0" i="1" smtClean="0">
                          <a:solidFill>
                            <a:srgbClr val="37322F"/>
                          </a:solidFill>
                          <a:latin typeface="Cambria Math" panose="02040503050406030204" pitchFamily="18" charset="0"/>
                        </a:rPr>
                        <m:t>.</m:t>
                      </m:r>
                      <m:r>
                        <a:rPr lang="en-US" sz="3200" b="0" i="1" smtClean="0">
                          <a:solidFill>
                            <a:srgbClr val="37322F"/>
                          </a:solidFill>
                          <a:latin typeface="Cambria Math" panose="02040503050406030204" pitchFamily="18" charset="0"/>
                        </a:rPr>
                        <m:t>65</m:t>
                      </m:r>
                      <m:r>
                        <a:rPr lang="en-US" sz="3200" b="0" i="1" smtClean="0">
                          <a:solidFill>
                            <a:srgbClr val="37322F"/>
                          </a:solidFill>
                          <a:latin typeface="Cambria Math" panose="02040503050406030204" pitchFamily="18" charset="0"/>
                        </a:rPr>
                        <m:t> </m:t>
                      </m:r>
                      <m:r>
                        <a:rPr lang="en-US" sz="3200" b="0" i="1" smtClean="0">
                          <a:solidFill>
                            <a:srgbClr val="37322F"/>
                          </a:solidFill>
                          <a:latin typeface="Cambria Math" panose="02040503050406030204" pitchFamily="18" charset="0"/>
                        </a:rPr>
                        <m:t>𝜇</m:t>
                      </m:r>
                      <m:r>
                        <a:rPr lang="en-US" sz="3200" b="0" i="1" smtClean="0">
                          <a:solidFill>
                            <a:srgbClr val="37322F"/>
                          </a:solidFill>
                          <a:latin typeface="Cambria Math" panose="02040503050406030204" pitchFamily="18" charset="0"/>
                        </a:rPr>
                        <m:t>𝑚</m:t>
                      </m:r>
                    </m:oMath>
                  </a14:m>
                  <a:endParaRPr lang="en-US" sz="3200" dirty="0">
                    <a:solidFill>
                      <a:srgbClr val="37322F"/>
                    </a:solidFill>
                    <a:latin typeface="Gill Sans Nova" panose="020B06020201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solidFill>
                      <a:srgbClr val="37322F"/>
                    </a:solidFill>
                    <a:latin typeface="Aptos" panose="02110004020202020204"/>
                  </a:endParaRPr>
                </a:p>
              </p:txBody>
            </p:sp>
          </mc:Choice>
          <mc:Fallback xmlns="">
            <p:sp>
              <p:nvSpPr>
                <p:cNvPr id="5" name="Rectangle : coins arrondis 4">
                  <a:extLst>
                    <a:ext uri="{FF2B5EF4-FFF2-40B4-BE49-F238E27FC236}">
                      <a16:creationId xmlns:a16="http://schemas.microsoft.com/office/drawing/2014/main" id="{FB511331-6DB4-D732-29C5-1F788BAFE694}"/>
                    </a:ext>
                  </a:extLst>
                </p:cNvPr>
                <p:cNvSpPr>
                  <a:spLocks noRot="1" noChangeAspect="1" noMove="1" noResize="1" noEditPoints="1" noAdjustHandles="1" noChangeArrowheads="1" noChangeShapeType="1" noTextEdit="1"/>
                </p:cNvSpPr>
                <p:nvPr/>
              </p:nvSpPr>
              <p:spPr>
                <a:xfrm>
                  <a:off x="442451" y="25439655"/>
                  <a:ext cx="10064094" cy="7047091"/>
                </a:xfrm>
                <a:prstGeom prst="roundRect">
                  <a:avLst>
                    <a:gd name="adj" fmla="val 10750"/>
                  </a:avLst>
                </a:prstGeom>
                <a:blipFill>
                  <a:blip r:embed="rId2"/>
                  <a:stretch>
                    <a:fillRect/>
                  </a:stretch>
                </a:blipFill>
                <a:ln>
                  <a:noFill/>
                </a:ln>
              </p:spPr>
              <p:txBody>
                <a:bodyPr/>
                <a:lstStyle/>
                <a:p>
                  <a:r>
                    <a:rPr lang="en-US">
                      <a:noFill/>
                    </a:rPr>
                    <a:t> </a:t>
                  </a:r>
                </a:p>
              </p:txBody>
            </p:sp>
          </mc:Fallback>
        </mc:AlternateContent>
        <p:grpSp>
          <p:nvGrpSpPr>
            <p:cNvPr id="26" name="Groupe 25">
              <a:extLst>
                <a:ext uri="{FF2B5EF4-FFF2-40B4-BE49-F238E27FC236}">
                  <a16:creationId xmlns:a16="http://schemas.microsoft.com/office/drawing/2014/main" id="{5257546A-9D87-D74C-CA19-37FD84365145}"/>
                </a:ext>
              </a:extLst>
            </p:cNvPr>
            <p:cNvGrpSpPr/>
            <p:nvPr/>
          </p:nvGrpSpPr>
          <p:grpSpPr>
            <a:xfrm>
              <a:off x="400085" y="9259890"/>
              <a:ext cx="31514388" cy="29425808"/>
              <a:chOff x="400085" y="9259890"/>
              <a:chExt cx="31514388" cy="29425808"/>
            </a:xfrm>
          </p:grpSpPr>
          <p:grpSp>
            <p:nvGrpSpPr>
              <p:cNvPr id="42" name="Groupe 41">
                <a:extLst>
                  <a:ext uri="{FF2B5EF4-FFF2-40B4-BE49-F238E27FC236}">
                    <a16:creationId xmlns:a16="http://schemas.microsoft.com/office/drawing/2014/main" id="{FB7EB6C8-9905-BBF6-F070-5AE71BB84C47}"/>
                  </a:ext>
                </a:extLst>
              </p:cNvPr>
              <p:cNvGrpSpPr/>
              <p:nvPr/>
            </p:nvGrpSpPr>
            <p:grpSpPr>
              <a:xfrm>
                <a:off x="400085" y="9259890"/>
                <a:ext cx="31514388" cy="29425808"/>
                <a:chOff x="400085" y="9259890"/>
                <a:chExt cx="31514388" cy="29425808"/>
              </a:xfrm>
            </p:grpSpPr>
            <p:grpSp>
              <p:nvGrpSpPr>
                <p:cNvPr id="14" name="Groupe 13">
                  <a:extLst>
                    <a:ext uri="{FF2B5EF4-FFF2-40B4-BE49-F238E27FC236}">
                      <a16:creationId xmlns:a16="http://schemas.microsoft.com/office/drawing/2014/main" id="{F7DF72B3-F5B3-DD7A-87CE-4EE6B48CB8A8}"/>
                    </a:ext>
                  </a:extLst>
                </p:cNvPr>
                <p:cNvGrpSpPr/>
                <p:nvPr/>
              </p:nvGrpSpPr>
              <p:grpSpPr>
                <a:xfrm>
                  <a:off x="400085" y="9259890"/>
                  <a:ext cx="31514388" cy="15733711"/>
                  <a:chOff x="479741" y="7597170"/>
                  <a:chExt cx="31514388" cy="15807407"/>
                </a:xfrm>
              </p:grpSpPr>
              <p:grpSp>
                <p:nvGrpSpPr>
                  <p:cNvPr id="12" name="Groupe 11">
                    <a:extLst>
                      <a:ext uri="{FF2B5EF4-FFF2-40B4-BE49-F238E27FC236}">
                        <a16:creationId xmlns:a16="http://schemas.microsoft.com/office/drawing/2014/main" id="{BD467FC4-ADDD-6315-F099-137D49B00582}"/>
                      </a:ext>
                    </a:extLst>
                  </p:cNvPr>
                  <p:cNvGrpSpPr/>
                  <p:nvPr/>
                </p:nvGrpSpPr>
                <p:grpSpPr>
                  <a:xfrm>
                    <a:off x="522107" y="7597170"/>
                    <a:ext cx="31472022" cy="13475239"/>
                    <a:chOff x="244826" y="7313550"/>
                    <a:chExt cx="28530055" cy="3316849"/>
                  </a:xfrm>
                </p:grpSpPr>
                <p:sp>
                  <p:nvSpPr>
                    <p:cNvPr id="9" name="Rectangle : coins arrondis 8">
                      <a:extLst>
                        <a:ext uri="{FF2B5EF4-FFF2-40B4-BE49-F238E27FC236}">
                          <a16:creationId xmlns:a16="http://schemas.microsoft.com/office/drawing/2014/main" id="{BA75F1BC-D910-19B2-11C1-1AEAE3EBDEB9}"/>
                        </a:ext>
                      </a:extLst>
                    </p:cNvPr>
                    <p:cNvSpPr>
                      <a:spLocks/>
                    </p:cNvSpPr>
                    <p:nvPr/>
                  </p:nvSpPr>
                  <p:spPr>
                    <a:xfrm>
                      <a:off x="244826" y="7313550"/>
                      <a:ext cx="18390245" cy="895324"/>
                    </a:xfrm>
                    <a:prstGeom prst="roundRect">
                      <a:avLst>
                        <a:gd name="adj" fmla="val 1770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rgbClr val="37322F"/>
                          </a:solidFill>
                          <a:latin typeface="Congenial SemiBold" panose="02000503040000020004" pitchFamily="2" charset="0"/>
                          <a:cs typeface="Aharoni" panose="020F0502020204030204" pitchFamily="2" charset="-79"/>
                        </a:rPr>
                        <a:t>In a nutshell 🥜</a:t>
                      </a:r>
                      <a:endParaRPr lang="en-US" sz="2000" u="sng" dirty="0">
                        <a:solidFill>
                          <a:srgbClr val="37322F"/>
                        </a:solidFill>
                        <a:latin typeface="Gill Sans Nova" panose="020B0602020104020203" pitchFamily="34" charset="0"/>
                        <a:cs typeface="Aharoni" panose="020F0502020204030204" pitchFamily="2" charset="-79"/>
                      </a:endParaRPr>
                    </a:p>
                    <a:p>
                      <a:r>
                        <a:rPr lang="en-US" sz="3200" dirty="0">
                          <a:solidFill>
                            <a:srgbClr val="37322F"/>
                          </a:solidFill>
                          <a:latin typeface="Gill Sans Nova" panose="020B0602020104020203" pitchFamily="34" charset="0"/>
                          <a:cs typeface="Aharoni" panose="020F0502020204030204" pitchFamily="2" charset="-79"/>
                        </a:rPr>
                        <a:t>This poster present a thesis that aim to enhance nulling interferometry for exoplanet detection using a four-telescope architecture named Kernel-</a:t>
                      </a:r>
                      <a:r>
                        <a:rPr lang="en-US" sz="3200" dirty="0" err="1">
                          <a:solidFill>
                            <a:srgbClr val="37322F"/>
                          </a:solidFill>
                          <a:latin typeface="Gill Sans Nova" panose="020B0602020104020203" pitchFamily="34" charset="0"/>
                          <a:cs typeface="Aharoni" panose="020F0502020204030204" pitchFamily="2" charset="-79"/>
                        </a:rPr>
                        <a:t>Nuller</a:t>
                      </a:r>
                      <a:r>
                        <a:rPr lang="en-US" sz="3200" dirty="0">
                          <a:solidFill>
                            <a:srgbClr val="37322F"/>
                          </a:solidFill>
                          <a:latin typeface="Gill Sans Nova" panose="020B0602020104020203" pitchFamily="34" charset="0"/>
                          <a:cs typeface="Aharoni" panose="020F0502020204030204" pitchFamily="2" charset="-79"/>
                        </a:rPr>
                        <a:t>. By integrating 14 active phase shifters, we aim to mitigate phase aberrations caused by manufacturing defects. An algorithm is developed to optimize device performance, validated through simulations and lab experiments. A second step consists in analyzing intensity distributions produced by Kernel-</a:t>
                      </a:r>
                      <a:r>
                        <a:rPr lang="en-US" sz="3200" dirty="0" err="1">
                          <a:solidFill>
                            <a:srgbClr val="37322F"/>
                          </a:solidFill>
                          <a:latin typeface="Gill Sans Nova" panose="020B0602020104020203" pitchFamily="34" charset="0"/>
                          <a:cs typeface="Aharoni" panose="020F0502020204030204" pitchFamily="2" charset="-79"/>
                        </a:rPr>
                        <a:t>Nuller</a:t>
                      </a:r>
                      <a:r>
                        <a:rPr lang="en-US" sz="3200" dirty="0">
                          <a:solidFill>
                            <a:srgbClr val="37322F"/>
                          </a:solidFill>
                          <a:latin typeface="Gill Sans Nova" panose="020B0602020104020203" pitchFamily="34" charset="0"/>
                          <a:cs typeface="Aharoni" panose="020F0502020204030204" pitchFamily="2" charset="-79"/>
                        </a:rPr>
                        <a:t> and applying statistical tests and machine learning to extract valuable information. This poster present the preliminary results.</a:t>
                      </a:r>
                    </a:p>
                  </p:txBody>
                </p:sp>
                <mc:AlternateContent xmlns:mc="http://schemas.openxmlformats.org/markup-compatibility/2006" xmlns:a14="http://schemas.microsoft.com/office/drawing/2010/main">
                  <mc:Choice Requires="a14">
                    <p:sp>
                      <p:nvSpPr>
                        <p:cNvPr id="10" name="Rectangle : coins arrondis 9">
                          <a:extLst>
                            <a:ext uri="{FF2B5EF4-FFF2-40B4-BE49-F238E27FC236}">
                              <a16:creationId xmlns:a16="http://schemas.microsoft.com/office/drawing/2014/main" id="{FD7A54F2-9565-2EC1-1F7D-D3CDECC83C71}"/>
                            </a:ext>
                          </a:extLst>
                        </p:cNvPr>
                        <p:cNvSpPr>
                          <a:spLocks/>
                        </p:cNvSpPr>
                        <p:nvPr/>
                      </p:nvSpPr>
                      <p:spPr>
                        <a:xfrm>
                          <a:off x="9811596" y="8319182"/>
                          <a:ext cx="9363479" cy="2311217"/>
                        </a:xfrm>
                        <a:prstGeom prst="roundRect">
                          <a:avLst>
                            <a:gd name="adj" fmla="val 8279"/>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rgbClr val="37322F"/>
                              </a:solidFill>
                              <a:latin typeface="Congenial SemiBold" panose="02000503040000020004" pitchFamily="2" charset="0"/>
                              <a:cs typeface="Aharoni" panose="020F0502020204030204" pitchFamily="2" charset="-79"/>
                            </a:rPr>
                            <a:t>Calibration algorithm </a:t>
                          </a:r>
                          <a:r>
                            <a:rPr lang="en-US" sz="4800" dirty="0">
                              <a:solidFill>
                                <a:srgbClr val="37322F"/>
                              </a:solidFill>
                              <a:latin typeface="Gill Sans Nova" panose="020B0602020104020203" pitchFamily="34" charset="0"/>
                              <a:cs typeface="Aharoni" panose="020F0502020204030204" pitchFamily="2" charset="-79"/>
                            </a:rPr>
                            <a:t>🗜️</a:t>
                          </a:r>
                          <a:r>
                            <a:rPr lang="en-US" sz="2000" u="sng" dirty="0">
                              <a:solidFill>
                                <a:srgbClr val="37322F"/>
                              </a:solidFill>
                              <a:latin typeface="Gill Sans Nova" panose="020B0602020104020203" pitchFamily="34" charset="0"/>
                              <a:cs typeface="Aharoni" panose="020F0502020204030204" pitchFamily="2" charset="-79"/>
                            </a:rPr>
                            <a:t> </a:t>
                          </a:r>
                        </a:p>
                        <a:p>
                          <a:r>
                            <a:rPr lang="en-US" sz="3200" dirty="0">
                              <a:solidFill>
                                <a:srgbClr val="37322F"/>
                              </a:solidFill>
                              <a:latin typeface="Gill Sans Nova" panose="020B0602020104020203" pitchFamily="34" charset="0"/>
                            </a:rPr>
                            <a:t>To find the best phase shifts to introduce, I proposed an algorithm inspired from dichotomy and gradient descent that accepts or rejects steps in the parameter space according to the bright </a:t>
                          </a:r>
                          <a14:m>
                            <m:oMath xmlns:m="http://schemas.openxmlformats.org/officeDocument/2006/math">
                              <m:sSub>
                                <m:sSubPr>
                                  <m:ctrlPr>
                                    <a:rPr lang="en-US" sz="3200" i="1">
                                      <a:solidFill>
                                        <a:srgbClr val="37322F"/>
                                      </a:solidFill>
                                      <a:latin typeface="Cambria Math" panose="02040503050406030204" pitchFamily="18" charset="0"/>
                                    </a:rPr>
                                  </m:ctrlPr>
                                </m:sSubPr>
                                <m:e>
                                  <m:r>
                                    <a:rPr lang="en-US" sz="3200" i="1">
                                      <a:solidFill>
                                        <a:srgbClr val="37322F"/>
                                      </a:solidFill>
                                      <a:latin typeface="Cambria Math" panose="02040503050406030204" pitchFamily="18" charset="0"/>
                                    </a:rPr>
                                    <m:t>𝑀</m:t>
                                  </m:r>
                                </m:e>
                                <m:sub>
                                  <m:r>
                                    <a:rPr lang="en-US" sz="3200" i="1">
                                      <a:solidFill>
                                        <a:srgbClr val="37322F"/>
                                      </a:solidFill>
                                      <a:latin typeface="Cambria Math" panose="02040503050406030204" pitchFamily="18" charset="0"/>
                                    </a:rPr>
                                    <m:t>1</m:t>
                                  </m:r>
                                </m:sub>
                              </m:sSub>
                              <m:r>
                                <a:rPr lang="en-US" sz="3200" i="1">
                                  <a:solidFill>
                                    <a:srgbClr val="37322F"/>
                                  </a:solidFill>
                                  <a:latin typeface="Cambria Math" panose="02040503050406030204" pitchFamily="18" charset="0"/>
                                </a:rPr>
                                <m:t>=</m:t>
                              </m:r>
                              <m:r>
                                <a:rPr lang="en-US" sz="3200" i="1">
                                  <a:solidFill>
                                    <a:srgbClr val="37322F"/>
                                  </a:solidFill>
                                  <a:latin typeface="Cambria Math" panose="02040503050406030204" pitchFamily="18" charset="0"/>
                                </a:rPr>
                                <m:t>𝐵</m:t>
                              </m:r>
                            </m:oMath>
                          </a14:m>
                          <a:r>
                            <a:rPr lang="en-US" sz="3200" dirty="0">
                              <a:solidFill>
                                <a:srgbClr val="37322F"/>
                              </a:solidFill>
                              <a:latin typeface="Gill Sans Nova" panose="020B0602020104020203" pitchFamily="34" charset="0"/>
                            </a:rPr>
                            <a:t> and dark asymmetry </a:t>
                          </a:r>
                          <a14:m>
                            <m:oMath xmlns:m="http://schemas.openxmlformats.org/officeDocument/2006/math">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𝑀</m:t>
                                  </m:r>
                                </m:e>
                                <m:sub>
                                  <m:r>
                                    <a:rPr lang="en-US" sz="3200" b="0" i="1" smtClean="0">
                                      <a:solidFill>
                                        <a:srgbClr val="37322F"/>
                                      </a:solidFill>
                                      <a:latin typeface="Cambria Math" panose="02040503050406030204" pitchFamily="18" charset="0"/>
                                    </a:rPr>
                                    <m:t>2</m:t>
                                  </m:r>
                                </m:sub>
                              </m:sSub>
                              <m:r>
                                <a:rPr lang="en-US" sz="3200" b="0" i="1" smtClean="0">
                                  <a:solidFill>
                                    <a:srgbClr val="37322F"/>
                                  </a:solidFill>
                                  <a:latin typeface="Cambria Math" panose="02040503050406030204" pitchFamily="18" charset="0"/>
                                </a:rPr>
                                <m:t>=</m:t>
                              </m:r>
                              <m:d>
                                <m:dPr>
                                  <m:begChr m:val="|"/>
                                  <m:endChr m:val="|"/>
                                  <m:ctrlPr>
                                    <a:rPr lang="en-US" sz="3200" b="0" i="1" smtClean="0">
                                      <a:solidFill>
                                        <a:srgbClr val="37322F"/>
                                      </a:solidFill>
                                      <a:latin typeface="Cambria Math" panose="02040503050406030204" pitchFamily="18" charset="0"/>
                                    </a:rPr>
                                  </m:ctrlPr>
                                </m:dPr>
                                <m:e>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𝐷</m:t>
                                      </m:r>
                                    </m:e>
                                    <m:sub>
                                      <m:r>
                                        <a:rPr lang="en-US" sz="3200" b="0" i="1" smtClean="0">
                                          <a:solidFill>
                                            <a:srgbClr val="37322F"/>
                                          </a:solidFill>
                                          <a:latin typeface="Cambria Math" panose="02040503050406030204" pitchFamily="18" charset="0"/>
                                        </a:rPr>
                                        <m:t>1</m:t>
                                      </m:r>
                                    </m:sub>
                                  </m:sSub>
                                  <m:r>
                                    <a:rPr lang="en-US" sz="3200" b="0" i="1" smtClean="0">
                                      <a:solidFill>
                                        <a:srgbClr val="37322F"/>
                                      </a:solidFill>
                                      <a:latin typeface="Cambria Math" panose="02040503050406030204" pitchFamily="18" charset="0"/>
                                    </a:rPr>
                                    <m:t>−</m:t>
                                  </m:r>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𝐷</m:t>
                                      </m:r>
                                    </m:e>
                                    <m:sub>
                                      <m:r>
                                        <a:rPr lang="en-US" sz="3200" b="0" i="1" smtClean="0">
                                          <a:solidFill>
                                            <a:srgbClr val="37322F"/>
                                          </a:solidFill>
                                          <a:latin typeface="Cambria Math" panose="02040503050406030204" pitchFamily="18" charset="0"/>
                                        </a:rPr>
                                        <m:t>2</m:t>
                                      </m:r>
                                    </m:sub>
                                  </m:sSub>
                                </m:e>
                              </m:d>
                              <m:r>
                                <a:rPr lang="en-US" sz="3200" b="0" i="1" smtClean="0">
                                  <a:solidFill>
                                    <a:srgbClr val="37322F"/>
                                  </a:solidFill>
                                  <a:latin typeface="Cambria Math" panose="02040503050406030204" pitchFamily="18" charset="0"/>
                                </a:rPr>
                                <m:t>+</m:t>
                              </m:r>
                              <m:d>
                                <m:dPr>
                                  <m:begChr m:val="|"/>
                                  <m:endChr m:val="|"/>
                                  <m:ctrlPr>
                                    <a:rPr lang="en-US" sz="3200" b="0" i="1" smtClean="0">
                                      <a:solidFill>
                                        <a:srgbClr val="37322F"/>
                                      </a:solidFill>
                                      <a:latin typeface="Cambria Math" panose="02040503050406030204" pitchFamily="18" charset="0"/>
                                    </a:rPr>
                                  </m:ctrlPr>
                                </m:dPr>
                                <m:e>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𝐷</m:t>
                                      </m:r>
                                    </m:e>
                                    <m:sub>
                                      <m:r>
                                        <a:rPr lang="en-US" sz="3200" b="0" i="1" smtClean="0">
                                          <a:solidFill>
                                            <a:srgbClr val="37322F"/>
                                          </a:solidFill>
                                          <a:latin typeface="Cambria Math" panose="02040503050406030204" pitchFamily="18" charset="0"/>
                                        </a:rPr>
                                        <m:t>3</m:t>
                                      </m:r>
                                    </m:sub>
                                  </m:sSub>
                                  <m:r>
                                    <a:rPr lang="en-US" sz="3200" b="0" i="1" smtClean="0">
                                      <a:solidFill>
                                        <a:srgbClr val="37322F"/>
                                      </a:solidFill>
                                      <a:latin typeface="Cambria Math" panose="02040503050406030204" pitchFamily="18" charset="0"/>
                                    </a:rPr>
                                    <m:t>−</m:t>
                                  </m:r>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𝐷</m:t>
                                      </m:r>
                                    </m:e>
                                    <m:sub>
                                      <m:r>
                                        <a:rPr lang="en-US" sz="3200" b="0" i="1" smtClean="0">
                                          <a:solidFill>
                                            <a:srgbClr val="37322F"/>
                                          </a:solidFill>
                                          <a:latin typeface="Cambria Math" panose="02040503050406030204" pitchFamily="18" charset="0"/>
                                        </a:rPr>
                                        <m:t>4</m:t>
                                      </m:r>
                                    </m:sub>
                                  </m:sSub>
                                </m:e>
                              </m:d>
                              <m:r>
                                <a:rPr lang="en-US" sz="3200" b="0" i="1" smtClean="0">
                                  <a:solidFill>
                                    <a:srgbClr val="37322F"/>
                                  </a:solidFill>
                                  <a:latin typeface="Cambria Math" panose="02040503050406030204" pitchFamily="18" charset="0"/>
                                </a:rPr>
                                <m:t>+</m:t>
                              </m:r>
                              <m:d>
                                <m:dPr>
                                  <m:begChr m:val="|"/>
                                  <m:endChr m:val="|"/>
                                  <m:ctrlPr>
                                    <a:rPr lang="en-US" sz="3200" b="0" i="1" smtClean="0">
                                      <a:solidFill>
                                        <a:srgbClr val="37322F"/>
                                      </a:solidFill>
                                      <a:latin typeface="Cambria Math" panose="02040503050406030204" pitchFamily="18" charset="0"/>
                                    </a:rPr>
                                  </m:ctrlPr>
                                </m:dPr>
                                <m:e>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𝐷</m:t>
                                      </m:r>
                                    </m:e>
                                    <m:sub>
                                      <m:r>
                                        <a:rPr lang="en-US" sz="3200" b="0" i="1" smtClean="0">
                                          <a:solidFill>
                                            <a:srgbClr val="37322F"/>
                                          </a:solidFill>
                                          <a:latin typeface="Cambria Math" panose="02040503050406030204" pitchFamily="18" charset="0"/>
                                        </a:rPr>
                                        <m:t>5</m:t>
                                      </m:r>
                                    </m:sub>
                                  </m:sSub>
                                  <m:r>
                                    <a:rPr lang="en-US" sz="3200" b="0" i="1" smtClean="0">
                                      <a:solidFill>
                                        <a:srgbClr val="37322F"/>
                                      </a:solidFill>
                                      <a:latin typeface="Cambria Math" panose="02040503050406030204" pitchFamily="18" charset="0"/>
                                    </a:rPr>
                                    <m:t>−</m:t>
                                  </m:r>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𝐷</m:t>
                                      </m:r>
                                    </m:e>
                                    <m:sub>
                                      <m:r>
                                        <a:rPr lang="en-US" sz="3200" b="0" i="1" smtClean="0">
                                          <a:solidFill>
                                            <a:srgbClr val="37322F"/>
                                          </a:solidFill>
                                          <a:latin typeface="Cambria Math" panose="02040503050406030204" pitchFamily="18" charset="0"/>
                                        </a:rPr>
                                        <m:t>6</m:t>
                                      </m:r>
                                    </m:sub>
                                  </m:sSub>
                                </m:e>
                              </m:d>
                              <m:r>
                                <a:rPr lang="en-US" sz="3200" b="0" i="1" smtClean="0">
                                  <a:solidFill>
                                    <a:srgbClr val="37322F"/>
                                  </a:solidFill>
                                  <a:latin typeface="Cambria Math" panose="02040503050406030204" pitchFamily="18" charset="0"/>
                                </a:rPr>
                                <m:t> </m:t>
                              </m:r>
                            </m:oMath>
                          </a14:m>
                          <a:r>
                            <a:rPr lang="en-US" sz="3200" dirty="0">
                              <a:solidFill>
                                <a:srgbClr val="37322F"/>
                              </a:solidFill>
                              <a:latin typeface="Gill Sans Nova" panose="020B0602020104020203" pitchFamily="34" charset="0"/>
                            </a:rPr>
                            <a:t>metrics. </a:t>
                          </a:r>
                          <a14:m>
                            <m:oMath xmlns:m="http://schemas.openxmlformats.org/officeDocument/2006/math">
                              <m:r>
                                <a:rPr lang="en-US" sz="3200" b="0" i="1" smtClean="0">
                                  <a:solidFill>
                                    <a:srgbClr val="37322F"/>
                                  </a:solidFill>
                                  <a:latin typeface="Cambria Math" panose="02040503050406030204" pitchFamily="18" charset="0"/>
                                </a:rPr>
                                <m:t>𝐵</m:t>
                              </m:r>
                            </m:oMath>
                          </a14:m>
                          <a:r>
                            <a:rPr lang="en-US" sz="3200" dirty="0">
                              <a:solidFill>
                                <a:srgbClr val="37322F"/>
                              </a:solidFill>
                              <a:latin typeface="Gill Sans Nova" panose="020B0602020104020203" pitchFamily="34" charset="0"/>
                            </a:rPr>
                            <a:t> and </a:t>
                          </a:r>
                          <a14:m>
                            <m:oMath xmlns:m="http://schemas.openxmlformats.org/officeDocument/2006/math">
                              <m:r>
                                <a:rPr lang="en-US" sz="3200" b="0" i="1" smtClean="0">
                                  <a:solidFill>
                                    <a:srgbClr val="37322F"/>
                                  </a:solidFill>
                                  <a:latin typeface="Cambria Math" panose="02040503050406030204" pitchFamily="18" charset="0"/>
                                </a:rPr>
                                <m:t>𝐷</m:t>
                              </m:r>
                            </m:oMath>
                          </a14:m>
                          <a:r>
                            <a:rPr lang="en-US" sz="3200" dirty="0">
                              <a:solidFill>
                                <a:srgbClr val="37322F"/>
                              </a:solidFill>
                              <a:latin typeface="Gill Sans Nova" panose="020B0602020104020203" pitchFamily="34" charset="0"/>
                            </a:rPr>
                            <a:t> are respectively the bright and darks output intensities.</a:t>
                          </a:r>
                        </a:p>
                      </p:txBody>
                    </p:sp>
                  </mc:Choice>
                  <mc:Fallback xmlns="">
                    <p:sp>
                      <p:nvSpPr>
                        <p:cNvPr id="10" name="Rectangle : coins arrondis 9">
                          <a:extLst>
                            <a:ext uri="{FF2B5EF4-FFF2-40B4-BE49-F238E27FC236}">
                              <a16:creationId xmlns:a16="http://schemas.microsoft.com/office/drawing/2014/main" id="{FD7A54F2-9565-2EC1-1F7D-D3CDECC83C71}"/>
                            </a:ext>
                          </a:extLst>
                        </p:cNvPr>
                        <p:cNvSpPr>
                          <a:spLocks noRot="1" noChangeAspect="1" noMove="1" noResize="1" noEditPoints="1" noAdjustHandles="1" noChangeArrowheads="1" noChangeShapeType="1" noTextEdit="1"/>
                        </p:cNvSpPr>
                        <p:nvPr/>
                      </p:nvSpPr>
                      <p:spPr>
                        <a:xfrm>
                          <a:off x="9811596" y="8319182"/>
                          <a:ext cx="9363479" cy="2311217"/>
                        </a:xfrm>
                        <a:prstGeom prst="roundRect">
                          <a:avLst>
                            <a:gd name="adj" fmla="val 8279"/>
                          </a:avLst>
                        </a:prstGeom>
                        <a:blipFill>
                          <a:blip r:embed="rId3"/>
                          <a:stretch>
                            <a:fillRect/>
                          </a:stretch>
                        </a:blipFill>
                        <a:ln>
                          <a:noFill/>
                        </a:ln>
                      </p:spPr>
                      <p:txBody>
                        <a:bodyPr/>
                        <a:lstStyle/>
                        <a:p>
                          <a:r>
                            <a:rPr lang="en-US">
                              <a:noFill/>
                            </a:rPr>
                            <a:t> </a:t>
                          </a:r>
                        </a:p>
                      </p:txBody>
                    </p:sp>
                  </mc:Fallback>
                </mc:AlternateContent>
                <p:sp>
                  <p:nvSpPr>
                    <p:cNvPr id="11" name="Rectangle : coins arrondis 10">
                      <a:extLst>
                        <a:ext uri="{FF2B5EF4-FFF2-40B4-BE49-F238E27FC236}">
                          <a16:creationId xmlns:a16="http://schemas.microsoft.com/office/drawing/2014/main" id="{395632F7-D70E-F64F-2ABF-901D8A78EC81}"/>
                        </a:ext>
                      </a:extLst>
                    </p:cNvPr>
                    <p:cNvSpPr>
                      <a:spLocks/>
                    </p:cNvSpPr>
                    <p:nvPr/>
                  </p:nvSpPr>
                  <p:spPr>
                    <a:xfrm>
                      <a:off x="19651566" y="8492621"/>
                      <a:ext cx="9123315" cy="2039487"/>
                    </a:xfrm>
                    <a:prstGeom prst="roundRect">
                      <a:avLst>
                        <a:gd name="adj" fmla="val 807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srgbClr val="37322F"/>
                          </a:solidFill>
                          <a:latin typeface="Congenial SemiBold" panose="02000503040000020004" pitchFamily="2" charset="0"/>
                          <a:cs typeface="Aharoni" panose="020F0502020204030204" pitchFamily="2" charset="-79"/>
                        </a:rPr>
                        <a:t>Parallactic diversity 🔄️</a:t>
                      </a:r>
                      <a:r>
                        <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rPr>
                        <a:t> </a:t>
                      </a:r>
                    </a:p>
                    <a:p>
                      <a:pPr marR="0" lvl="0" algn="l" defTabSz="457200" rtl="0" eaLnBrk="1" fontAlgn="auto" latinLnBrk="0" hangingPunct="1">
                        <a:lnSpc>
                          <a:spcPct val="100000"/>
                        </a:lnSpc>
                        <a:spcBef>
                          <a:spcPts val="0"/>
                        </a:spcBef>
                        <a:spcAft>
                          <a:spcPts val="0"/>
                        </a:spcAft>
                        <a:buClrTx/>
                        <a:buSzTx/>
                        <a:tabLst/>
                        <a:defRPr/>
                      </a:pPr>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Taking advantage of the earth rotation</a:t>
                      </a:r>
                      <a:r>
                        <a:rPr lang="en-US" sz="3200" dirty="0">
                          <a:solidFill>
                            <a:srgbClr val="37322F"/>
                          </a:solidFill>
                          <a:latin typeface="Gill Sans Nova" panose="020B0602020104020203" pitchFamily="34" charset="0"/>
                        </a:rPr>
                        <a:t>, the kernel distribution will shift according to a known modulation. For each kernel output, one fit this modulation to the data points, giving the position and contrast of the potential object. By averaging all these parameter and computing a global fit, we can then see if this last one is well correlated to each kernel modulation.</a:t>
                      </a:r>
                      <a:endParaRPr lang="en-US" dirty="0">
                        <a:solidFill>
                          <a:srgbClr val="37322F"/>
                        </a:solidFill>
                      </a:endParaRPr>
                    </a:p>
                  </p:txBody>
                </p:sp>
              </p:grpSp>
              <p:sp>
                <p:nvSpPr>
                  <p:cNvPr id="13" name="Rectangle : coins arrondis 12">
                    <a:extLst>
                      <a:ext uri="{FF2B5EF4-FFF2-40B4-BE49-F238E27FC236}">
                        <a16:creationId xmlns:a16="http://schemas.microsoft.com/office/drawing/2014/main" id="{B059752F-38D7-9C85-94E8-6DE3EEBE5976}"/>
                      </a:ext>
                    </a:extLst>
                  </p:cNvPr>
                  <p:cNvSpPr>
                    <a:spLocks/>
                  </p:cNvSpPr>
                  <p:nvPr/>
                </p:nvSpPr>
                <p:spPr>
                  <a:xfrm>
                    <a:off x="479741" y="11682712"/>
                    <a:ext cx="10064094" cy="11721865"/>
                  </a:xfrm>
                  <a:prstGeom prst="roundRect">
                    <a:avLst>
                      <a:gd name="adj" fmla="val 893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Nullin</a:t>
                    </a:r>
                    <a:r>
                      <a:rPr lang="en-US" sz="4800" dirty="0">
                        <a:solidFill>
                          <a:srgbClr val="37322F"/>
                        </a:solidFill>
                        <a:latin typeface="Congenial SemiBold" panose="02000503040000020004" pitchFamily="2" charset="0"/>
                        <a:cs typeface="Aharoni" panose="020F0502020204030204" pitchFamily="2" charset="-79"/>
                      </a:rPr>
                      <a:t>g interferometry </a:t>
                    </a:r>
                    <a:r>
                      <a:rPr lang="en-US" sz="4800" dirty="0">
                        <a:solidFill>
                          <a:srgbClr val="37322F"/>
                        </a:solidFill>
                        <a:latin typeface="Gill Sans Nova" panose="020B0602020104020203" pitchFamily="34" charset="0"/>
                        <a:cs typeface="Aharoni" panose="020F0502020204030204" pitchFamily="2" charset="-79"/>
                      </a:rPr>
                      <a:t>〰️</a:t>
                    </a:r>
                    <a:br>
                      <a:rPr lang="en-US" sz="4800" dirty="0">
                        <a:solidFill>
                          <a:srgbClr val="37322F"/>
                        </a:solidFill>
                        <a:latin typeface="Gill Sans Nova" panose="020B0602020104020203" pitchFamily="34" charset="0"/>
                        <a:cs typeface="Aharoni" panose="020F0502020204030204" pitchFamily="2" charset="-79"/>
                      </a:rPr>
                    </a:br>
                    <a:r>
                      <a:rPr lang="en-US" sz="3200" dirty="0">
                        <a:solidFill>
                          <a:srgbClr val="37322F"/>
                        </a:solidFill>
                        <a:latin typeface="Congenial SemiBold" panose="02000503040000020004" pitchFamily="2" charset="0"/>
                        <a:cs typeface="Aharoni" panose="020F0502020204030204" pitchFamily="2" charset="-79"/>
                      </a:rPr>
                      <a:t>On the </a:t>
                    </a:r>
                    <a:r>
                      <a:rPr lang="en-US" sz="3200" b="1" dirty="0">
                        <a:solidFill>
                          <a:srgbClr val="37322F"/>
                        </a:solidFill>
                        <a:latin typeface="Congenial SemiBold" panose="02000503040000020004" pitchFamily="2" charset="0"/>
                        <a:cs typeface="Aharoni" panose="020F0502020204030204" pitchFamily="2" charset="-79"/>
                      </a:rPr>
                      <a:t>VLTI</a:t>
                    </a:r>
                    <a:endParaRPr kumimoji="0" lang="en-US" sz="2000" b="1"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endParaRP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This technique consist in taking advantage of the angular separation and the coherence properties of the light to destroy the star light and combine the planet light in the same process. Our approach</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enhance this principle by</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introducing « Kernels »</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which combine the light</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from 3 telescopes</a:t>
                    </a:r>
                    <a:r>
                      <a:rPr lang="en-US" sz="3200" baseline="30000" dirty="0">
                        <a:solidFill>
                          <a:srgbClr val="37322F"/>
                        </a:solidFill>
                        <a:latin typeface="Gill Sans Nova" panose="020B0602020104020203" pitchFamily="34" charset="0"/>
                      </a:rPr>
                      <a:t> </a:t>
                    </a:r>
                    <a:r>
                      <a:rPr lang="en-US" sz="3200" b="1" baseline="30000" dirty="0">
                        <a:solidFill>
                          <a:srgbClr val="37322F"/>
                        </a:solidFill>
                        <a:latin typeface="Gill Sans Nova" panose="020B0602020104020203" pitchFamily="34" charset="0"/>
                      </a:rPr>
                      <a:t>[1]</a:t>
                    </a:r>
                    <a:r>
                      <a:rPr lang="en-US" sz="3200" dirty="0">
                        <a:solidFill>
                          <a:srgbClr val="37322F"/>
                        </a:solidFill>
                        <a:latin typeface="Gill Sans Nova" panose="020B0602020104020203" pitchFamily="34" charset="0"/>
                      </a:rPr>
                      <a:t> or</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more to be less sensitive to</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low order phase aberrations</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and asymmetries</a:t>
                    </a:r>
                    <a:r>
                      <a:rPr lang="en-US" sz="3200" baseline="30000" dirty="0">
                        <a:solidFill>
                          <a:srgbClr val="37322F"/>
                        </a:solidFill>
                        <a:latin typeface="Gill Sans Nova" panose="020B0602020104020203" pitchFamily="34" charset="0"/>
                      </a:rPr>
                      <a:t> </a:t>
                    </a:r>
                    <a:r>
                      <a:rPr lang="en-US" sz="3200" b="1" baseline="30000" dirty="0">
                        <a:solidFill>
                          <a:srgbClr val="37322F"/>
                        </a:solidFill>
                        <a:latin typeface="Gill Sans Nova" panose="020B0602020104020203" pitchFamily="34" charset="0"/>
                      </a:rPr>
                      <a:t>[2]</a:t>
                    </a:r>
                    <a:r>
                      <a:rPr lang="en-US" sz="3200" dirty="0">
                        <a:solidFill>
                          <a:srgbClr val="37322F"/>
                        </a:solidFill>
                        <a:latin typeface="Gill Sans Nova" panose="020B0602020104020203" pitchFamily="34" charset="0"/>
                      </a:rPr>
                      <a:t> the</a:t>
                    </a:r>
                    <a:br>
                      <a:rPr lang="en-US" sz="3200" dirty="0">
                        <a:solidFill>
                          <a:srgbClr val="37322F"/>
                        </a:solidFill>
                        <a:latin typeface="Gill Sans Nova" panose="020B0602020104020203" pitchFamily="34" charset="0"/>
                      </a:rPr>
                    </a:br>
                    <a:r>
                      <a:rPr lang="en-US" sz="3200" dirty="0">
                        <a:solidFill>
                          <a:srgbClr val="37322F"/>
                        </a:solidFill>
                        <a:latin typeface="Gill Sans Nova" panose="020B0602020104020203" pitchFamily="34" charset="0"/>
                      </a:rPr>
                      <a:t>output to better constrain</a:t>
                    </a:r>
                    <a:br>
                      <a:rPr lang="en-US" sz="3200" dirty="0">
                        <a:solidFill>
                          <a:srgbClr val="37322F"/>
                        </a:solidFill>
                        <a:latin typeface="Gill Sans Nova" panose="020B0602020104020203" pitchFamily="34" charset="0"/>
                      </a:rPr>
                    </a:br>
                    <a:r>
                      <a:rPr lang="en-US" sz="3200" dirty="0">
                        <a:solidFill>
                          <a:srgbClr val="37322F"/>
                        </a:solidFill>
                        <a:latin typeface="Gill Sans Nova" panose="020B0602020104020203" pitchFamily="34" charset="0"/>
                      </a:rPr>
                      <a:t>the planet position.</a:t>
                    </a:r>
                    <a:endPar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ndParaRPr>
                  </a:p>
                </p:txBody>
              </p:sp>
            </p:grpSp>
            <mc:AlternateContent xmlns:mc="http://schemas.openxmlformats.org/markup-compatibility/2006" xmlns:a14="http://schemas.microsoft.com/office/drawing/2010/main">
              <mc:Choice Requires="a14">
                <p:sp>
                  <p:nvSpPr>
                    <p:cNvPr id="31" name="Rectangle : coins arrondis 30">
                      <a:extLst>
                        <a:ext uri="{FF2B5EF4-FFF2-40B4-BE49-F238E27FC236}">
                          <a16:creationId xmlns:a16="http://schemas.microsoft.com/office/drawing/2014/main" id="{171044C3-C700-576A-44E0-693B31CE2359}"/>
                        </a:ext>
                      </a:extLst>
                    </p:cNvPr>
                    <p:cNvSpPr>
                      <a:spLocks/>
                    </p:cNvSpPr>
                    <p:nvPr/>
                  </p:nvSpPr>
                  <p:spPr>
                    <a:xfrm>
                      <a:off x="21850377" y="30489145"/>
                      <a:ext cx="10064094" cy="8196553"/>
                    </a:xfrm>
                    <a:prstGeom prst="roundRect">
                      <a:avLst>
                        <a:gd name="adj" fmla="val 11474"/>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Discussions &amp; prospects 💬</a:t>
                      </a:r>
                      <a:r>
                        <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rPr>
                        <a:t> </a:t>
                      </a:r>
                      <a:endParaRPr lang="en-US" sz="2000" u="sng" noProof="0" dirty="0">
                        <a:solidFill>
                          <a:srgbClr val="37322F"/>
                        </a:solidFill>
                        <a:latin typeface="Gill Sans Nova" panose="020B0602020104020203" pitchFamily="34" charset="0"/>
                        <a:cs typeface="Aharoni" panose="020F0502020204030204" pitchFamily="2" charset="-79"/>
                      </a:endParaRPr>
                    </a:p>
                    <a:p>
                      <a:pPr marR="0" lvl="0" defTabSz="457200" rtl="0" eaLnBrk="1" fontAlgn="auto" latinLnBrk="0" hangingPunct="1">
                        <a:lnSpc>
                          <a:spcPct val="100000"/>
                        </a:lnSpc>
                        <a:spcBef>
                          <a:spcPts val="0"/>
                        </a:spcBef>
                        <a:spcAft>
                          <a:spcPts val="0"/>
                        </a:spcAft>
                        <a:buClrTx/>
                        <a:buSzTx/>
                        <a:tabLst/>
                        <a:defRPr/>
                      </a:pPr>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These pro</a:t>
                      </a:r>
                      <a:r>
                        <a:rPr lang="en-US" sz="3200" noProof="0" dirty="0">
                          <a:solidFill>
                            <a:srgbClr val="37322F"/>
                          </a:solidFill>
                          <a:latin typeface="Gill Sans Nova" panose="020B0602020104020203" pitchFamily="34" charset="0"/>
                        </a:rPr>
                        <a:t>mising</a:t>
                      </a:r>
                      <a:r>
                        <a:rPr lang="en-US" sz="3200" dirty="0">
                          <a:solidFill>
                            <a:srgbClr val="37322F"/>
                          </a:solidFill>
                          <a:latin typeface="Gill Sans Nova" panose="020B0602020104020203" pitchFamily="34" charset="0"/>
                        </a:rPr>
                        <a:t> results are mitigated by the persistent sensibility to high order phase aberration. A contrast of </a:t>
                      </a:r>
                      <a14:m>
                        <m:oMath xmlns:m="http://schemas.openxmlformats.org/officeDocument/2006/math">
                          <m:sSup>
                            <m:sSupPr>
                              <m:ctrlPr>
                                <a:rPr lang="en-US" sz="3200" b="0" i="1" smtClean="0">
                                  <a:solidFill>
                                    <a:srgbClr val="37322F"/>
                                  </a:solidFill>
                                  <a:latin typeface="Cambria Math" panose="02040503050406030204" pitchFamily="18" charset="0"/>
                                </a:rPr>
                              </m:ctrlPr>
                            </m:sSupPr>
                            <m:e>
                              <m:r>
                                <a:rPr lang="en-US" sz="3200" b="0" i="1" smtClean="0">
                                  <a:solidFill>
                                    <a:srgbClr val="37322F"/>
                                  </a:solidFill>
                                  <a:latin typeface="Cambria Math" panose="02040503050406030204" pitchFamily="18" charset="0"/>
                                </a:rPr>
                                <m:t>10</m:t>
                              </m:r>
                            </m:e>
                            <m:sup>
                              <m:r>
                                <a:rPr lang="en-US" sz="3200" b="0" i="1" smtClean="0">
                                  <a:solidFill>
                                    <a:srgbClr val="37322F"/>
                                  </a:solidFill>
                                  <a:latin typeface="Cambria Math" panose="02040503050406030204" pitchFamily="18" charset="0"/>
                                </a:rPr>
                                <m:t>−</m:t>
                              </m:r>
                              <m:r>
                                <a:rPr lang="en-US" sz="3200" b="0" i="1" smtClean="0">
                                  <a:solidFill>
                                    <a:srgbClr val="37322F"/>
                                  </a:solidFill>
                                  <a:latin typeface="Cambria Math" panose="02040503050406030204" pitchFamily="18" charset="0"/>
                                </a:rPr>
                                <m:t>6</m:t>
                              </m:r>
                            </m:sup>
                          </m:sSup>
                        </m:oMath>
                      </a14:m>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 require an </a:t>
                      </a:r>
                      <a:r>
                        <a:rPr kumimoji="0" lang="en-US" sz="3200" b="1"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AO</a:t>
                      </a:r>
                      <a:r>
                        <a:rPr kumimoji="0" lang="en-US" sz="3200" b="0" i="0" u="none" strike="noStrike" kern="1200" cap="none" spc="0" normalizeH="0" noProof="0" dirty="0">
                          <a:ln>
                            <a:noFill/>
                          </a:ln>
                          <a:solidFill>
                            <a:srgbClr val="37322F"/>
                          </a:solidFill>
                          <a:effectLst/>
                          <a:uLnTx/>
                          <a:uFillTx/>
                          <a:latin typeface="Gill Sans Nova" panose="020B0602020104020203" pitchFamily="34" charset="0"/>
                          <a:ea typeface="+mn-ea"/>
                          <a:cs typeface="+mn-cs"/>
                        </a:rPr>
                        <a:t> correction that bring phase aberrations below </a:t>
                      </a:r>
                      <a14:m>
                        <m:oMath xmlns:m="http://schemas.openxmlformats.org/officeDocument/2006/math">
                          <m:r>
                            <a:rPr kumimoji="0" lang="en-US" sz="3200" b="0" i="1" u="none" strike="noStrike" kern="1200" cap="none" spc="0" normalizeH="0" noProof="0" smtClean="0">
                              <a:ln>
                                <a:noFill/>
                              </a:ln>
                              <a:solidFill>
                                <a:srgbClr val="37322F"/>
                              </a:solidFill>
                              <a:effectLst/>
                              <a:uLnTx/>
                              <a:uFillTx/>
                              <a:latin typeface="Cambria Math" panose="02040503050406030204" pitchFamily="18" charset="0"/>
                              <a:ea typeface="+mn-ea"/>
                              <a:cs typeface="+mn-cs"/>
                            </a:rPr>
                            <m:t>𝜆</m:t>
                          </m:r>
                          <m:r>
                            <a:rPr kumimoji="0" lang="en-US" sz="3200" b="0" i="1" u="none" strike="noStrike" kern="1200" cap="none" spc="0" normalizeH="0" noProof="0" smtClean="0">
                              <a:ln>
                                <a:noFill/>
                              </a:ln>
                              <a:solidFill>
                                <a:srgbClr val="37322F"/>
                              </a:solidFill>
                              <a:effectLst/>
                              <a:uLnTx/>
                              <a:uFillTx/>
                              <a:latin typeface="Cambria Math" panose="02040503050406030204" pitchFamily="18" charset="0"/>
                              <a:ea typeface="+mn-ea"/>
                              <a:cs typeface="+mn-cs"/>
                            </a:rPr>
                            <m:t>/</m:t>
                          </m:r>
                          <m:r>
                            <a:rPr kumimoji="0" lang="en-US" sz="3200" b="0" i="1" u="none" strike="noStrike" kern="1200" cap="none" spc="0" normalizeH="0" noProof="0" smtClean="0">
                              <a:ln>
                                <a:noFill/>
                              </a:ln>
                              <a:solidFill>
                                <a:srgbClr val="37322F"/>
                              </a:solidFill>
                              <a:effectLst/>
                              <a:uLnTx/>
                              <a:uFillTx/>
                              <a:latin typeface="Cambria Math" panose="02040503050406030204" pitchFamily="18" charset="0"/>
                              <a:ea typeface="+mn-ea"/>
                              <a:cs typeface="+mn-cs"/>
                            </a:rPr>
                            <m:t>100</m:t>
                          </m:r>
                        </m:oMath>
                      </a14:m>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 </a:t>
                      </a:r>
                      <a:r>
                        <a:rPr kumimoji="0" lang="en-US" sz="3200" b="1"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RMS</a:t>
                      </a:r>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 </a:t>
                      </a:r>
                      <a:r>
                        <a:rPr lang="en-US" sz="3200" dirty="0">
                          <a:solidFill>
                            <a:srgbClr val="37322F"/>
                          </a:solidFill>
                          <a:latin typeface="Gill Sans Nova" panose="020B0602020104020203" pitchFamily="34" charset="0"/>
                        </a:rPr>
                        <a:t>Also, t</a:t>
                      </a:r>
                      <a:r>
                        <a:rPr kumimoji="0" lang="en-US" sz="3200" b="0" i="0" u="none" strike="noStrike" kern="1200" cap="none" spc="0" normalizeH="0" noProof="0" dirty="0">
                          <a:ln>
                            <a:noFill/>
                          </a:ln>
                          <a:solidFill>
                            <a:srgbClr val="37322F"/>
                          </a:solidFill>
                          <a:effectLst/>
                          <a:uLnTx/>
                          <a:uFillTx/>
                          <a:latin typeface="Gill Sans Nova" panose="020B0602020104020203" pitchFamily="34" charset="0"/>
                          <a:ea typeface="+mn-ea"/>
                          <a:cs typeface="+mn-cs"/>
                        </a:rPr>
                        <a:t>wo of the main prospects will consist to make these simulations chromatic and confirm these results on a test bed.</a:t>
                      </a:r>
                      <a:endPar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endParaRPr>
                    </a:p>
                  </p:txBody>
                </p:sp>
              </mc:Choice>
              <mc:Fallback xmlns="">
                <p:sp>
                  <p:nvSpPr>
                    <p:cNvPr id="31" name="Rectangle : coins arrondis 30">
                      <a:extLst>
                        <a:ext uri="{FF2B5EF4-FFF2-40B4-BE49-F238E27FC236}">
                          <a16:creationId xmlns:a16="http://schemas.microsoft.com/office/drawing/2014/main" id="{171044C3-C700-576A-44E0-693B31CE2359}"/>
                        </a:ext>
                      </a:extLst>
                    </p:cNvPr>
                    <p:cNvSpPr>
                      <a:spLocks noRot="1" noChangeAspect="1" noMove="1" noResize="1" noEditPoints="1" noAdjustHandles="1" noChangeArrowheads="1" noChangeShapeType="1" noTextEdit="1"/>
                    </p:cNvSpPr>
                    <p:nvPr/>
                  </p:nvSpPr>
                  <p:spPr>
                    <a:xfrm>
                      <a:off x="21850377" y="30489145"/>
                      <a:ext cx="10064094" cy="8196553"/>
                    </a:xfrm>
                    <a:prstGeom prst="roundRect">
                      <a:avLst>
                        <a:gd name="adj" fmla="val 11474"/>
                      </a:avLst>
                    </a:prstGeom>
                    <a:blipFill>
                      <a:blip r:embed="rId4"/>
                      <a:stretch>
                        <a:fillRect/>
                      </a:stretch>
                    </a:blipFill>
                    <a:ln>
                      <a:noFill/>
                    </a:ln>
                  </p:spPr>
                  <p:txBody>
                    <a:bodyPr/>
                    <a:lstStyle/>
                    <a:p>
                      <a:r>
                        <a:rPr lang="en-US">
                          <a:noFill/>
                        </a:rPr>
                        <a:t> </a:t>
                      </a:r>
                    </a:p>
                  </p:txBody>
                </p:sp>
              </mc:Fallback>
            </mc:AlternateContent>
          </p:grpSp>
          <p:sp>
            <p:nvSpPr>
              <p:cNvPr id="8" name="Rectangle : coins arrondis 7">
                <a:extLst>
                  <a:ext uri="{FF2B5EF4-FFF2-40B4-BE49-F238E27FC236}">
                    <a16:creationId xmlns:a16="http://schemas.microsoft.com/office/drawing/2014/main" id="{0C379A8F-C7A8-CD89-C5B7-B3D7DBC0A70B}"/>
                  </a:ext>
                </a:extLst>
              </p:cNvPr>
              <p:cNvSpPr>
                <a:spLocks/>
              </p:cNvSpPr>
              <p:nvPr/>
            </p:nvSpPr>
            <p:spPr>
              <a:xfrm>
                <a:off x="400085" y="32932800"/>
                <a:ext cx="10064094" cy="5752898"/>
              </a:xfrm>
              <a:prstGeom prst="roundRect">
                <a:avLst>
                  <a:gd name="adj" fmla="val 15862"/>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rgbClr val="37322F"/>
                    </a:solidFill>
                    <a:latin typeface="Congenial SemiBold" panose="02000503040000020004" pitchFamily="2" charset="0"/>
                    <a:cs typeface="Aharoni" panose="020F0502020204030204" pitchFamily="2" charset="-79"/>
                  </a:rPr>
                  <a:t>Active optical components 💡</a:t>
                </a:r>
                <a:endParaRPr lang="en-US" sz="2000" u="sng" dirty="0">
                  <a:solidFill>
                    <a:srgbClr val="37322F"/>
                  </a:solidFill>
                  <a:latin typeface="Gill Sans Nova" panose="020B0602020104020203" pitchFamily="34" charset="0"/>
                  <a:cs typeface="Aharoni" panose="020F0502020204030204" pitchFamily="2" charset="-79"/>
                </a:endParaRPr>
              </a:p>
              <a:p>
                <a:r>
                  <a:rPr lang="en-US" sz="3200" dirty="0">
                    <a:solidFill>
                      <a:srgbClr val="37322F"/>
                    </a:solidFill>
                    <a:latin typeface="Gill Sans Nova" panose="020B0602020104020203" pitchFamily="34" charset="0"/>
                  </a:rPr>
                  <a:t>The idea of our architecture is to combine the nulling interferometry with the phase shifter technologies to make an active optical component that can be calibrated to compensate the phase aberration induced by the manufacturing defects.</a:t>
                </a:r>
              </a:p>
            </p:txBody>
          </p:sp>
        </p:grpSp>
      </p:grpSp>
      <p:grpSp>
        <p:nvGrpSpPr>
          <p:cNvPr id="15" name="Groupe 14">
            <a:extLst>
              <a:ext uri="{FF2B5EF4-FFF2-40B4-BE49-F238E27FC236}">
                <a16:creationId xmlns:a16="http://schemas.microsoft.com/office/drawing/2014/main" id="{66C2C396-ABDD-14EE-8ACD-4F9D0079F0B7}"/>
              </a:ext>
            </a:extLst>
          </p:cNvPr>
          <p:cNvGrpSpPr/>
          <p:nvPr/>
        </p:nvGrpSpPr>
        <p:grpSpPr>
          <a:xfrm>
            <a:off x="522108" y="471946"/>
            <a:ext cx="31355071" cy="5837257"/>
            <a:chOff x="522108" y="471947"/>
            <a:chExt cx="31355071" cy="6341808"/>
          </a:xfrm>
        </p:grpSpPr>
        <p:sp>
          <p:nvSpPr>
            <p:cNvPr id="7" name="Rectangle : coins arrondis 6">
              <a:extLst>
                <a:ext uri="{FF2B5EF4-FFF2-40B4-BE49-F238E27FC236}">
                  <a16:creationId xmlns:a16="http://schemas.microsoft.com/office/drawing/2014/main" id="{178560C8-2EF2-FEA7-9742-346558414461}"/>
                </a:ext>
              </a:extLst>
            </p:cNvPr>
            <p:cNvSpPr>
              <a:spLocks/>
            </p:cNvSpPr>
            <p:nvPr/>
          </p:nvSpPr>
          <p:spPr>
            <a:xfrm>
              <a:off x="522108" y="471947"/>
              <a:ext cx="31355071" cy="6341807"/>
            </a:xfrm>
            <a:prstGeom prst="roundRect">
              <a:avLst>
                <a:gd name="adj" fmla="val 15657"/>
              </a:avLst>
            </a:prstGeom>
            <a:solidFill>
              <a:srgbClr val="3732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rgbClr val="37322F"/>
                </a:solidFill>
              </a:endParaRPr>
            </a:p>
          </p:txBody>
        </p:sp>
        <p:sp>
          <p:nvSpPr>
            <p:cNvPr id="2" name="Titre 1">
              <a:extLst>
                <a:ext uri="{FF2B5EF4-FFF2-40B4-BE49-F238E27FC236}">
                  <a16:creationId xmlns:a16="http://schemas.microsoft.com/office/drawing/2014/main" id="{7B5B1B70-E021-3074-87E3-0BB5621E63CF}"/>
                </a:ext>
              </a:extLst>
            </p:cNvPr>
            <p:cNvSpPr>
              <a:spLocks noGrp="1"/>
            </p:cNvSpPr>
            <p:nvPr>
              <p:ph type="ctrTitle"/>
            </p:nvPr>
          </p:nvSpPr>
          <p:spPr>
            <a:xfrm>
              <a:off x="10901391" y="471947"/>
              <a:ext cx="20581506" cy="6341808"/>
            </a:xfrm>
            <a:noFill/>
            <a:ln cap="rnd">
              <a:noFill/>
              <a:extLst>
                <a:ext uri="{C807C97D-BFC1-408E-A445-0C87EB9F89A2}">
                  <ask:lineSketchStyleProps xmlns:ask="http://schemas.microsoft.com/office/drawing/2018/sketchyshapes" sd="1956222309">
                    <a:custGeom>
                      <a:avLst/>
                      <a:gdLst>
                        <a:gd name="connsiteX0" fmla="*/ 0 w 31318200"/>
                        <a:gd name="connsiteY0" fmla="*/ 0 h 6172200"/>
                        <a:gd name="connsiteX1" fmla="*/ 31318200 w 31318200"/>
                        <a:gd name="connsiteY1" fmla="*/ 0 h 6172200"/>
                        <a:gd name="connsiteX2" fmla="*/ 31318200 w 31318200"/>
                        <a:gd name="connsiteY2" fmla="*/ 6172200 h 6172200"/>
                        <a:gd name="connsiteX3" fmla="*/ 0 w 31318200"/>
                        <a:gd name="connsiteY3" fmla="*/ 6172200 h 6172200"/>
                        <a:gd name="connsiteX4" fmla="*/ 0 w 31318200"/>
                        <a:gd name="connsiteY4" fmla="*/ 0 h 6172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18200" h="6172200" fill="none" extrusionOk="0">
                          <a:moveTo>
                            <a:pt x="0" y="0"/>
                          </a:moveTo>
                          <a:cubicBezTo>
                            <a:pt x="9117842" y="-116696"/>
                            <a:pt x="19916385" y="120543"/>
                            <a:pt x="31318200" y="0"/>
                          </a:cubicBezTo>
                          <a:cubicBezTo>
                            <a:pt x="31258470" y="2492428"/>
                            <a:pt x="31380087" y="4819111"/>
                            <a:pt x="31318200" y="6172200"/>
                          </a:cubicBezTo>
                          <a:cubicBezTo>
                            <a:pt x="15716852" y="6008295"/>
                            <a:pt x="5481016" y="6093283"/>
                            <a:pt x="0" y="6172200"/>
                          </a:cubicBezTo>
                          <a:cubicBezTo>
                            <a:pt x="44985" y="3468895"/>
                            <a:pt x="102799" y="1558942"/>
                            <a:pt x="0" y="0"/>
                          </a:cubicBezTo>
                          <a:close/>
                        </a:path>
                        <a:path w="31318200" h="6172200" stroke="0" extrusionOk="0">
                          <a:moveTo>
                            <a:pt x="0" y="0"/>
                          </a:moveTo>
                          <a:cubicBezTo>
                            <a:pt x="3386147" y="133734"/>
                            <a:pt x="19708074" y="-141979"/>
                            <a:pt x="31318200" y="0"/>
                          </a:cubicBezTo>
                          <a:cubicBezTo>
                            <a:pt x="31195014" y="804538"/>
                            <a:pt x="31197376" y="3232153"/>
                            <a:pt x="31318200" y="6172200"/>
                          </a:cubicBezTo>
                          <a:cubicBezTo>
                            <a:pt x="26045761" y="6209111"/>
                            <a:pt x="10267437" y="6268057"/>
                            <a:pt x="0" y="6172200"/>
                          </a:cubicBezTo>
                          <a:cubicBezTo>
                            <a:pt x="-6724" y="5020659"/>
                            <a:pt x="68805" y="1458668"/>
                            <a:pt x="0" y="0"/>
                          </a:cubicBezTo>
                          <a:close/>
                        </a:path>
                      </a:pathLst>
                    </a:custGeom>
                    <ask:type>
                      <ask:lineSketchNone/>
                    </ask:type>
                  </ask:lineSketchStyleProps>
                </a:ext>
              </a:extLst>
            </a:ln>
          </p:spPr>
          <p:txBody>
            <a:bodyPr anchor="ctr">
              <a:noAutofit/>
            </a:bodyPr>
            <a:lstStyle/>
            <a:p>
              <a:pPr algn="l"/>
              <a:r>
                <a:rPr lang="en-US" sz="8000" dirty="0">
                  <a:solidFill>
                    <a:srgbClr val="F9F6F1"/>
                  </a:solidFill>
                  <a:latin typeface="Congenial SemiBold" panose="020F0502020204030204" pitchFamily="2" charset="0"/>
                </a:rPr>
                <a:t>DIRECT DETECTION OF EXOPLANETS</a:t>
              </a:r>
              <a:br>
                <a:rPr lang="en-US" sz="8000" dirty="0">
                  <a:solidFill>
                    <a:srgbClr val="F9F6F1"/>
                  </a:solidFill>
                  <a:latin typeface="Congenial SemiBold" panose="020F0502020204030204" pitchFamily="2" charset="0"/>
                </a:rPr>
              </a:br>
              <a:r>
                <a:rPr lang="en-US" sz="8000" dirty="0">
                  <a:solidFill>
                    <a:srgbClr val="F9F6F1"/>
                  </a:solidFill>
                  <a:latin typeface="Congenial SemiBold" panose="020F0502020204030204" pitchFamily="2" charset="0"/>
                </a:rPr>
                <a:t>USING TUNABLE KERNEL-NULLING</a:t>
              </a:r>
              <a:br>
                <a:rPr lang="en-US" sz="8000" dirty="0">
                  <a:solidFill>
                    <a:srgbClr val="F9F6F1"/>
                  </a:solidFill>
                  <a:latin typeface="Congenial SemiBold" panose="020F0502020204030204" pitchFamily="2" charset="0"/>
                </a:rPr>
              </a:br>
              <a:r>
                <a:rPr lang="en-US" sz="2000" dirty="0">
                  <a:solidFill>
                    <a:srgbClr val="F9F6F1"/>
                  </a:solidFill>
                  <a:latin typeface="Congenial SemiBold" panose="020F0502020204030204" pitchFamily="2" charset="0"/>
                </a:rPr>
                <a:t> </a:t>
              </a:r>
              <a:br>
                <a:rPr lang="en-US" sz="8000" dirty="0">
                  <a:solidFill>
                    <a:srgbClr val="F9F6F1"/>
                  </a:solidFill>
                  <a:latin typeface="Congenial SemiBold" panose="020F0502020204030204" pitchFamily="2" charset="0"/>
                </a:rPr>
              </a:br>
              <a:r>
                <a:rPr lang="en-US" sz="4800" dirty="0">
                  <a:solidFill>
                    <a:srgbClr val="F9F6F1"/>
                  </a:solidFill>
                  <a:latin typeface="Gill Sans Nova" panose="020B0602020104020203" pitchFamily="34" charset="0"/>
                </a:rPr>
                <a:t>Vincent Foriel</a:t>
              </a:r>
              <a:r>
                <a:rPr lang="en-US" sz="4800" baseline="30000" dirty="0">
                  <a:solidFill>
                    <a:srgbClr val="F9F6F1"/>
                  </a:solidFill>
                  <a:latin typeface="Gill Sans Nova" panose="020B0602020104020203" pitchFamily="34" charset="0"/>
                </a:rPr>
                <a:t>1,*</a:t>
              </a:r>
              <a:r>
                <a:rPr lang="en-US" sz="4800" dirty="0">
                  <a:solidFill>
                    <a:srgbClr val="F9F6F1"/>
                  </a:solidFill>
                  <a:latin typeface="Gill Sans Nova" panose="020B0602020104020203" pitchFamily="34" charset="0"/>
                </a:rPr>
                <a:t>, Frantz Martinache</a:t>
              </a:r>
              <a:r>
                <a:rPr lang="en-US" sz="4800" baseline="30000" dirty="0">
                  <a:solidFill>
                    <a:srgbClr val="F9F6F1"/>
                  </a:solidFill>
                  <a:latin typeface="Gill Sans Nova" panose="020B0602020104020203" pitchFamily="34" charset="0"/>
                </a:rPr>
                <a:t>1</a:t>
              </a:r>
              <a:r>
                <a:rPr lang="en-US" sz="4800" dirty="0">
                  <a:solidFill>
                    <a:srgbClr val="F9F6F1"/>
                  </a:solidFill>
                  <a:latin typeface="Gill Sans Nova" panose="020B0602020104020203" pitchFamily="34" charset="0"/>
                </a:rPr>
                <a:t>, David Mary</a:t>
              </a:r>
              <a:r>
                <a:rPr lang="en-US" sz="4800" baseline="30000" dirty="0">
                  <a:solidFill>
                    <a:srgbClr val="F9F6F1"/>
                  </a:solidFill>
                  <a:latin typeface="Gill Sans Nova" panose="020B0602020104020203" pitchFamily="34" charset="0"/>
                </a:rPr>
                <a:t>1</a:t>
              </a:r>
              <a:br>
                <a:rPr lang="en-US" sz="4800" baseline="30000" dirty="0">
                  <a:solidFill>
                    <a:srgbClr val="F9F6F1"/>
                  </a:solidFill>
                  <a:latin typeface="Gill Sans Nova" panose="020B0602020104020203" pitchFamily="34" charset="0"/>
                </a:rPr>
              </a:br>
              <a:r>
                <a:rPr lang="en-US" sz="900" baseline="30000" dirty="0">
                  <a:solidFill>
                    <a:srgbClr val="F9F6F1"/>
                  </a:solidFill>
                  <a:latin typeface="Gill Sans Nova" panose="020B0602020104020203" pitchFamily="34" charset="0"/>
                </a:rPr>
                <a:t> </a:t>
              </a:r>
              <a:br>
                <a:rPr lang="en-US" sz="4800" dirty="0">
                  <a:solidFill>
                    <a:srgbClr val="F9F6F1"/>
                  </a:solidFill>
                  <a:latin typeface="Gill Sans Nova" panose="020B0602020104020203" pitchFamily="34" charset="0"/>
                </a:rPr>
              </a:br>
              <a:r>
                <a:rPr lang="en-US" sz="4800" baseline="30000" dirty="0">
                  <a:solidFill>
                    <a:srgbClr val="F9F6F1"/>
                  </a:solidFill>
                  <a:latin typeface="Gill Sans Nova" panose="020B0602020104020203" pitchFamily="34" charset="0"/>
                </a:rPr>
                <a:t>1 </a:t>
              </a:r>
              <a:r>
                <a:rPr lang="fr-FR" sz="4000" dirty="0">
                  <a:solidFill>
                    <a:srgbClr val="F9F6F1"/>
                  </a:solidFill>
                  <a:latin typeface="Gill Sans Nova" panose="020B0602020104020203" pitchFamily="34" charset="0"/>
                </a:rPr>
                <a:t>Université Côte d'Azur, Observatoire de la Côte d'Azur, CNRS, Laboratoire Lagrange, France</a:t>
              </a:r>
              <a:br>
                <a:rPr lang="fr-FR" sz="4000" dirty="0">
                  <a:solidFill>
                    <a:srgbClr val="F9F6F1"/>
                  </a:solidFill>
                  <a:latin typeface="Gill Sans Nova" panose="020B0602020104020203" pitchFamily="34" charset="0"/>
                </a:rPr>
              </a:br>
              <a:r>
                <a:rPr lang="fr-FR" sz="900" dirty="0">
                  <a:solidFill>
                    <a:srgbClr val="F9F6F1"/>
                  </a:solidFill>
                  <a:latin typeface="Gill Sans Nova" panose="020B0602020104020203" pitchFamily="34" charset="0"/>
                </a:rPr>
                <a:t> </a:t>
              </a:r>
              <a:br>
                <a:rPr lang="fr-FR" sz="4000" dirty="0">
                  <a:solidFill>
                    <a:srgbClr val="F9F6F1"/>
                  </a:solidFill>
                  <a:latin typeface="Gill Sans Nova" panose="020B0602020104020203" pitchFamily="34" charset="0"/>
                </a:rPr>
              </a:br>
              <a:r>
                <a:rPr lang="fr-FR" sz="4000" baseline="30000" dirty="0">
                  <a:solidFill>
                    <a:srgbClr val="F9F6F1"/>
                  </a:solidFill>
                  <a:latin typeface="Gill Sans Nova" panose="020B0602020104020203" pitchFamily="34" charset="0"/>
                </a:rPr>
                <a:t>* </a:t>
              </a:r>
              <a:r>
                <a:rPr lang="fr-FR" sz="4000" dirty="0">
                  <a:solidFill>
                    <a:srgbClr val="F9F6F1"/>
                  </a:solidFill>
                  <a:latin typeface="Gill Sans Nova" panose="020B0602020104020203" pitchFamily="34" charset="0"/>
                </a:rPr>
                <a:t>vincent.foriel@oca.eu</a:t>
              </a:r>
              <a:endParaRPr lang="fr-FR" sz="8000" dirty="0">
                <a:solidFill>
                  <a:srgbClr val="F9F6F1"/>
                </a:solidFill>
                <a:latin typeface="Gill Sans Nova" panose="020B0602020104020203" pitchFamily="34" charset="0"/>
              </a:endParaRPr>
            </a:p>
          </p:txBody>
        </p:sp>
      </p:grpSp>
      <p:grpSp>
        <p:nvGrpSpPr>
          <p:cNvPr id="28" name="Groupe 27">
            <a:extLst>
              <a:ext uri="{FF2B5EF4-FFF2-40B4-BE49-F238E27FC236}">
                <a16:creationId xmlns:a16="http://schemas.microsoft.com/office/drawing/2014/main" id="{215936A5-DEAF-5A8C-A47D-DBA9D79E3EF7}"/>
              </a:ext>
            </a:extLst>
          </p:cNvPr>
          <p:cNvGrpSpPr/>
          <p:nvPr/>
        </p:nvGrpSpPr>
        <p:grpSpPr>
          <a:xfrm>
            <a:off x="1504335" y="6309202"/>
            <a:ext cx="29231304" cy="2633337"/>
            <a:chOff x="1916576" y="5806722"/>
            <a:chExt cx="26383063" cy="2376750"/>
          </a:xfrm>
        </p:grpSpPr>
        <p:pic>
          <p:nvPicPr>
            <p:cNvPr id="21" name="Image 20" descr="Une image contenant Police, Graphique, texte, typographie&#10;&#10;Description générée automatiquement">
              <a:extLst>
                <a:ext uri="{FF2B5EF4-FFF2-40B4-BE49-F238E27FC236}">
                  <a16:creationId xmlns:a16="http://schemas.microsoft.com/office/drawing/2014/main" id="{4021855E-ABEA-A736-8737-21BBA13291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81537" y="6260837"/>
              <a:ext cx="6919119" cy="1389230"/>
            </a:xfrm>
            <a:prstGeom prst="rect">
              <a:avLst/>
            </a:prstGeom>
          </p:spPr>
        </p:pic>
        <p:pic>
          <p:nvPicPr>
            <p:cNvPr id="23" name="Image 22" descr="Une image contenant Police, Graphique, capture d’écran, graphisme&#10;&#10;Description générée automatiquement">
              <a:extLst>
                <a:ext uri="{FF2B5EF4-FFF2-40B4-BE49-F238E27FC236}">
                  <a16:creationId xmlns:a16="http://schemas.microsoft.com/office/drawing/2014/main" id="{542E6A56-3B03-10CF-55AB-55464C8B7B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16576" y="6260837"/>
              <a:ext cx="5759698" cy="1468520"/>
            </a:xfrm>
            <a:prstGeom prst="rect">
              <a:avLst/>
            </a:prstGeom>
          </p:spPr>
        </p:pic>
        <p:pic>
          <p:nvPicPr>
            <p:cNvPr id="25" name="Image 24" descr="Une image contenant cercle, capture d’écran, vortex, spirale&#10;&#10;Description générée automatiquement">
              <a:extLst>
                <a:ext uri="{FF2B5EF4-FFF2-40B4-BE49-F238E27FC236}">
                  <a16:creationId xmlns:a16="http://schemas.microsoft.com/office/drawing/2014/main" id="{8BD5CB84-B365-873C-5746-D9AB869B3A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549342" y="5806722"/>
              <a:ext cx="3750297" cy="2376750"/>
            </a:xfrm>
            <a:prstGeom prst="rect">
              <a:avLst/>
            </a:prstGeom>
          </p:spPr>
        </p:pic>
        <p:pic>
          <p:nvPicPr>
            <p:cNvPr id="27" name="Image 26" descr="Une image contenant Police, Graphique, logo, cercle&#10;&#10;Description générée automatiquement">
              <a:extLst>
                <a:ext uri="{FF2B5EF4-FFF2-40B4-BE49-F238E27FC236}">
                  <a16:creationId xmlns:a16="http://schemas.microsoft.com/office/drawing/2014/main" id="{25248BAE-3CC6-9A14-0882-72632CDE564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005919" y="6036372"/>
              <a:ext cx="1838159" cy="1838160"/>
            </a:xfrm>
            <a:prstGeom prst="rect">
              <a:avLst/>
            </a:prstGeom>
          </p:spPr>
        </p:pic>
      </p:grpSp>
      <p:grpSp>
        <p:nvGrpSpPr>
          <p:cNvPr id="4" name="Groupe 3">
            <a:extLst>
              <a:ext uri="{FF2B5EF4-FFF2-40B4-BE49-F238E27FC236}">
                <a16:creationId xmlns:a16="http://schemas.microsoft.com/office/drawing/2014/main" id="{515FBFC3-547D-36BA-A66E-E6D179168B40}"/>
              </a:ext>
            </a:extLst>
          </p:cNvPr>
          <p:cNvGrpSpPr/>
          <p:nvPr/>
        </p:nvGrpSpPr>
        <p:grpSpPr>
          <a:xfrm>
            <a:off x="5311929" y="16357856"/>
            <a:ext cx="5046755" cy="5000980"/>
            <a:chOff x="1704197" y="29511457"/>
            <a:chExt cx="8039500" cy="7966579"/>
          </a:xfrm>
        </p:grpSpPr>
        <p:pic>
          <p:nvPicPr>
            <p:cNvPr id="41" name="Image 40" descr="Une image contenant texte, Graphique, dessin, art&#10;&#10;Description générée automatiquement">
              <a:extLst>
                <a:ext uri="{FF2B5EF4-FFF2-40B4-BE49-F238E27FC236}">
                  <a16:creationId xmlns:a16="http://schemas.microsoft.com/office/drawing/2014/main" id="{B88A4D61-990B-CB0F-EE15-6D4211C7D6F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29931" y="29511457"/>
              <a:ext cx="7713765" cy="5528081"/>
            </a:xfrm>
            <a:prstGeom prst="rect">
              <a:avLst/>
            </a:prstGeom>
          </p:spPr>
        </p:pic>
        <p:sp>
          <p:nvSpPr>
            <p:cNvPr id="43" name="ZoneTexte 42">
              <a:extLst>
                <a:ext uri="{FF2B5EF4-FFF2-40B4-BE49-F238E27FC236}">
                  <a16:creationId xmlns:a16="http://schemas.microsoft.com/office/drawing/2014/main" id="{167AB7C5-AC07-4D8B-418A-5264A530EC28}"/>
                </a:ext>
              </a:extLst>
            </p:cNvPr>
            <p:cNvSpPr txBox="1"/>
            <p:nvPr/>
          </p:nvSpPr>
          <p:spPr>
            <a:xfrm>
              <a:off x="1704197" y="34977562"/>
              <a:ext cx="8039500" cy="2500474"/>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2: Concept of nulling. The signals are placed in phase opposition to destroy the on-axis source and let pass the light from nearby objects</a:t>
              </a:r>
            </a:p>
          </p:txBody>
        </p:sp>
      </p:grpSp>
      <p:grpSp>
        <p:nvGrpSpPr>
          <p:cNvPr id="6" name="Groupe 5">
            <a:extLst>
              <a:ext uri="{FF2B5EF4-FFF2-40B4-BE49-F238E27FC236}">
                <a16:creationId xmlns:a16="http://schemas.microsoft.com/office/drawing/2014/main" id="{D1E58E74-E4F4-58FC-5A0F-94CD4B168B2D}"/>
              </a:ext>
            </a:extLst>
          </p:cNvPr>
          <p:cNvGrpSpPr/>
          <p:nvPr/>
        </p:nvGrpSpPr>
        <p:grpSpPr>
          <a:xfrm>
            <a:off x="1323722" y="30004298"/>
            <a:ext cx="8216820" cy="2260271"/>
            <a:chOff x="22824491" y="33574643"/>
            <a:chExt cx="8216820" cy="2260271"/>
          </a:xfrm>
        </p:grpSpPr>
        <p:pic>
          <p:nvPicPr>
            <p:cNvPr id="37" name="Image 36" descr="Une image contenant capture d’écran, art&#10;&#10;Description générée automatiquement">
              <a:extLst>
                <a:ext uri="{FF2B5EF4-FFF2-40B4-BE49-F238E27FC236}">
                  <a16:creationId xmlns:a16="http://schemas.microsoft.com/office/drawing/2014/main" id="{79A08ED4-3B68-6C66-C1F8-6F09E61862B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593118" y="33574643"/>
              <a:ext cx="5076627" cy="1798606"/>
            </a:xfrm>
            <a:prstGeom prst="rect">
              <a:avLst/>
            </a:prstGeom>
          </p:spPr>
        </p:pic>
        <p:sp>
          <p:nvSpPr>
            <p:cNvPr id="44" name="ZoneTexte 43">
              <a:extLst>
                <a:ext uri="{FF2B5EF4-FFF2-40B4-BE49-F238E27FC236}">
                  <a16:creationId xmlns:a16="http://schemas.microsoft.com/office/drawing/2014/main" id="{70EA650D-34E2-29BE-F243-9ABB0087E0F2}"/>
                </a:ext>
              </a:extLst>
            </p:cNvPr>
            <p:cNvSpPr txBox="1"/>
            <p:nvPr/>
          </p:nvSpPr>
          <p:spPr>
            <a:xfrm>
              <a:off x="22824491" y="35373249"/>
              <a:ext cx="8216820" cy="461665"/>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4: Scheme of thermo-optic phase shifter</a:t>
              </a:r>
            </a:p>
          </p:txBody>
        </p:sp>
      </p:grpSp>
      <p:grpSp>
        <p:nvGrpSpPr>
          <p:cNvPr id="62" name="Group 61">
            <a:extLst>
              <a:ext uri="{FF2B5EF4-FFF2-40B4-BE49-F238E27FC236}">
                <a16:creationId xmlns:a16="http://schemas.microsoft.com/office/drawing/2014/main" id="{A24A9D70-61EC-5A49-566B-0CA889568037}"/>
              </a:ext>
            </a:extLst>
          </p:cNvPr>
          <p:cNvGrpSpPr/>
          <p:nvPr/>
        </p:nvGrpSpPr>
        <p:grpSpPr>
          <a:xfrm>
            <a:off x="20796527" y="8476288"/>
            <a:ext cx="11308931" cy="5274352"/>
            <a:chOff x="20647905" y="8484566"/>
            <a:chExt cx="11308931" cy="5274352"/>
          </a:xfrm>
        </p:grpSpPr>
        <p:pic>
          <p:nvPicPr>
            <p:cNvPr id="60" name="Picture 59">
              <a:extLst>
                <a:ext uri="{FF2B5EF4-FFF2-40B4-BE49-F238E27FC236}">
                  <a16:creationId xmlns:a16="http://schemas.microsoft.com/office/drawing/2014/main" id="{643B1614-9548-AD22-9937-DCD84EEDBD81}"/>
                </a:ext>
              </a:extLst>
            </p:cNvPr>
            <p:cNvPicPr>
              <a:picLocks noChangeAspect="1"/>
            </p:cNvPicPr>
            <p:nvPr/>
          </p:nvPicPr>
          <p:blipFill>
            <a:blip r:embed="rId11"/>
            <a:stretch>
              <a:fillRect/>
            </a:stretch>
          </p:blipFill>
          <p:spPr>
            <a:xfrm>
              <a:off x="20647905" y="8484566"/>
              <a:ext cx="11308931" cy="5274352"/>
            </a:xfrm>
            <a:prstGeom prst="rect">
              <a:avLst/>
            </a:prstGeom>
          </p:spPr>
        </p:pic>
        <p:sp>
          <p:nvSpPr>
            <p:cNvPr id="45" name="ZoneTexte 44">
              <a:extLst>
                <a:ext uri="{FF2B5EF4-FFF2-40B4-BE49-F238E27FC236}">
                  <a16:creationId xmlns:a16="http://schemas.microsoft.com/office/drawing/2014/main" id="{A9BF5C81-52A0-868A-24DA-C676DB68262A}"/>
                </a:ext>
              </a:extLst>
            </p:cNvPr>
            <p:cNvSpPr txBox="1"/>
            <p:nvPr/>
          </p:nvSpPr>
          <p:spPr>
            <a:xfrm>
              <a:off x="20948578" y="12837139"/>
              <a:ext cx="4791745" cy="830997"/>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1: Scheme of our</a:t>
              </a:r>
              <a:br>
                <a:rPr lang="en-US" sz="2400" dirty="0">
                  <a:solidFill>
                    <a:schemeClr val="tx1">
                      <a:lumMod val="50000"/>
                      <a:lumOff val="50000"/>
                    </a:schemeClr>
                  </a:solidFill>
                  <a:latin typeface="Gill Sans Nova" panose="020B0602020104020203" pitchFamily="34" charset="0"/>
                </a:rPr>
              </a:br>
              <a:r>
                <a:rPr lang="en-US" sz="2400" dirty="0">
                  <a:solidFill>
                    <a:schemeClr val="tx1">
                      <a:lumMod val="50000"/>
                      <a:lumOff val="50000"/>
                    </a:schemeClr>
                  </a:solidFill>
                  <a:latin typeface="Gill Sans Nova" panose="020B0602020104020203" pitchFamily="34" charset="0"/>
                </a:rPr>
                <a:t>Kernel-Nulling architecture</a:t>
              </a:r>
            </a:p>
          </p:txBody>
        </p:sp>
      </p:grpSp>
      <p:pic>
        <p:nvPicPr>
          <p:cNvPr id="38" name="Image 37" descr="Une image contenant plein air, ciel, étoile, nuit&#10;&#10;Description générée automatiquement">
            <a:extLst>
              <a:ext uri="{FF2B5EF4-FFF2-40B4-BE49-F238E27FC236}">
                <a16:creationId xmlns:a16="http://schemas.microsoft.com/office/drawing/2014/main" id="{A42569CA-D4FD-5D2B-4929-6CA6CF69109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23722" y="479073"/>
            <a:ext cx="9316803" cy="5823002"/>
          </a:xfrm>
          <a:prstGeom prst="rect">
            <a:avLst/>
          </a:prstGeom>
        </p:spPr>
      </p:pic>
      <p:grpSp>
        <p:nvGrpSpPr>
          <p:cNvPr id="46" name="Groupe 45">
            <a:extLst>
              <a:ext uri="{FF2B5EF4-FFF2-40B4-BE49-F238E27FC236}">
                <a16:creationId xmlns:a16="http://schemas.microsoft.com/office/drawing/2014/main" id="{3A37F3EA-8B10-085D-B6EE-BB691AF04EEC}"/>
              </a:ext>
            </a:extLst>
          </p:cNvPr>
          <p:cNvGrpSpPr/>
          <p:nvPr/>
        </p:nvGrpSpPr>
        <p:grpSpPr>
          <a:xfrm>
            <a:off x="760681" y="36042873"/>
            <a:ext cx="8799820" cy="2347261"/>
            <a:chOff x="11409070" y="17790873"/>
            <a:chExt cx="8799820" cy="2347261"/>
          </a:xfrm>
        </p:grpSpPr>
        <p:pic>
          <p:nvPicPr>
            <p:cNvPr id="39" name="Image 38">
              <a:extLst>
                <a:ext uri="{FF2B5EF4-FFF2-40B4-BE49-F238E27FC236}">
                  <a16:creationId xmlns:a16="http://schemas.microsoft.com/office/drawing/2014/main" id="{C4F5F4E3-2E55-52CA-CF6B-65339E6ACCEE}"/>
                </a:ext>
              </a:extLst>
            </p:cNvPr>
            <p:cNvPicPr>
              <a:picLocks noChangeAspect="1"/>
            </p:cNvPicPr>
            <p:nvPr/>
          </p:nvPicPr>
          <p:blipFill>
            <a:blip r:embed="rId13"/>
            <a:stretch>
              <a:fillRect/>
            </a:stretch>
          </p:blipFill>
          <p:spPr>
            <a:xfrm>
              <a:off x="17147059" y="17790873"/>
              <a:ext cx="3061831" cy="2347261"/>
            </a:xfrm>
            <a:prstGeom prst="rect">
              <a:avLst/>
            </a:prstGeom>
          </p:spPr>
        </p:pic>
        <p:sp>
          <p:nvSpPr>
            <p:cNvPr id="40" name="ZoneTexte 39">
              <a:extLst>
                <a:ext uri="{FF2B5EF4-FFF2-40B4-BE49-F238E27FC236}">
                  <a16:creationId xmlns:a16="http://schemas.microsoft.com/office/drawing/2014/main" id="{5253756E-A62C-972D-7D09-7B8C831A4EA0}"/>
                </a:ext>
              </a:extLst>
            </p:cNvPr>
            <p:cNvSpPr txBox="1"/>
            <p:nvPr/>
          </p:nvSpPr>
          <p:spPr>
            <a:xfrm>
              <a:off x="11409070" y="18415891"/>
              <a:ext cx="5640120" cy="1569660"/>
            </a:xfrm>
            <a:prstGeom prst="rect">
              <a:avLst/>
            </a:prstGeom>
            <a:noFill/>
          </p:spPr>
          <p:txBody>
            <a:bodyPr wrap="square" rtlCol="0">
              <a:spAutoFit/>
            </a:bodyPr>
            <a:lstStyle/>
            <a:p>
              <a:r>
                <a:rPr lang="en-US" sz="2400" dirty="0">
                  <a:solidFill>
                    <a:schemeClr val="tx1">
                      <a:lumMod val="50000"/>
                      <a:lumOff val="50000"/>
                    </a:schemeClr>
                  </a:solidFill>
                  <a:latin typeface="Gill Sans Nova" panose="020B0602020104020203" pitchFamily="34" charset="0"/>
                </a:rPr>
                <a:t>Figure 5: Picture of the waffle that contain several prototype architectures of Kernel-</a:t>
              </a:r>
              <a:r>
                <a:rPr lang="en-US" sz="2400" dirty="0" err="1">
                  <a:solidFill>
                    <a:schemeClr val="tx1">
                      <a:lumMod val="50000"/>
                      <a:lumOff val="50000"/>
                    </a:schemeClr>
                  </a:solidFill>
                  <a:latin typeface="Gill Sans Nova" panose="020B0602020104020203" pitchFamily="34" charset="0"/>
                </a:rPr>
                <a:t>Nuller</a:t>
              </a:r>
              <a:r>
                <a:rPr lang="en-US" sz="2400" dirty="0">
                  <a:solidFill>
                    <a:schemeClr val="tx1">
                      <a:lumMod val="50000"/>
                      <a:lumOff val="50000"/>
                    </a:schemeClr>
                  </a:solidFill>
                  <a:latin typeface="Gill Sans Nova" panose="020B0602020104020203" pitchFamily="34" charset="0"/>
                </a:rPr>
                <a:t>. The overall component size is comparable to a 1 cent coin.</a:t>
              </a:r>
            </a:p>
          </p:txBody>
        </p:sp>
      </p:grpSp>
      <p:grpSp>
        <p:nvGrpSpPr>
          <p:cNvPr id="48" name="Groupe 47">
            <a:extLst>
              <a:ext uri="{FF2B5EF4-FFF2-40B4-BE49-F238E27FC236}">
                <a16:creationId xmlns:a16="http://schemas.microsoft.com/office/drawing/2014/main" id="{559F1BEC-C987-002B-E77A-2DEE56BE4C83}"/>
              </a:ext>
            </a:extLst>
          </p:cNvPr>
          <p:cNvGrpSpPr/>
          <p:nvPr/>
        </p:nvGrpSpPr>
        <p:grpSpPr>
          <a:xfrm>
            <a:off x="10928266" y="17436252"/>
            <a:ext cx="10371392" cy="5114553"/>
            <a:chOff x="11020445" y="24520076"/>
            <a:chExt cx="10371392" cy="5114553"/>
          </a:xfrm>
        </p:grpSpPr>
        <p:grpSp>
          <p:nvGrpSpPr>
            <p:cNvPr id="20" name="Groupe 19">
              <a:extLst>
                <a:ext uri="{FF2B5EF4-FFF2-40B4-BE49-F238E27FC236}">
                  <a16:creationId xmlns:a16="http://schemas.microsoft.com/office/drawing/2014/main" id="{9B8521D6-7E05-CFB1-095C-180A71EC1CA6}"/>
                </a:ext>
              </a:extLst>
            </p:cNvPr>
            <p:cNvGrpSpPr/>
            <p:nvPr/>
          </p:nvGrpSpPr>
          <p:grpSpPr>
            <a:xfrm>
              <a:off x="11020445" y="24520076"/>
              <a:ext cx="10371392" cy="4123068"/>
              <a:chOff x="11862888" y="18669767"/>
              <a:chExt cx="14079915" cy="5597364"/>
            </a:xfrm>
          </p:grpSpPr>
          <p:pic>
            <p:nvPicPr>
              <p:cNvPr id="17" name="Image 16">
                <a:extLst>
                  <a:ext uri="{FF2B5EF4-FFF2-40B4-BE49-F238E27FC236}">
                    <a16:creationId xmlns:a16="http://schemas.microsoft.com/office/drawing/2014/main" id="{29AB539B-D1D0-15B4-2D8F-B4D1AC56A684}"/>
                  </a:ext>
                </a:extLst>
              </p:cNvPr>
              <p:cNvPicPr>
                <a:picLocks noChangeAspect="1"/>
              </p:cNvPicPr>
              <p:nvPr/>
            </p:nvPicPr>
            <p:blipFill>
              <a:blip r:embed="rId14"/>
              <a:stretch>
                <a:fillRect/>
              </a:stretch>
            </p:blipFill>
            <p:spPr>
              <a:xfrm>
                <a:off x="11862888" y="18669767"/>
                <a:ext cx="14079915" cy="2800741"/>
              </a:xfrm>
              <a:prstGeom prst="rect">
                <a:avLst/>
              </a:prstGeom>
            </p:spPr>
          </p:pic>
          <p:pic>
            <p:nvPicPr>
              <p:cNvPr id="19" name="Image 18">
                <a:extLst>
                  <a:ext uri="{FF2B5EF4-FFF2-40B4-BE49-F238E27FC236}">
                    <a16:creationId xmlns:a16="http://schemas.microsoft.com/office/drawing/2014/main" id="{83B1411B-2709-32D9-4E95-255B62CB4BFC}"/>
                  </a:ext>
                </a:extLst>
              </p:cNvPr>
              <p:cNvPicPr>
                <a:picLocks noChangeAspect="1"/>
              </p:cNvPicPr>
              <p:nvPr/>
            </p:nvPicPr>
            <p:blipFill>
              <a:blip r:embed="rId15"/>
              <a:stretch>
                <a:fillRect/>
              </a:stretch>
            </p:blipFill>
            <p:spPr>
              <a:xfrm>
                <a:off x="11862888" y="21466390"/>
                <a:ext cx="14079915" cy="2800741"/>
              </a:xfrm>
              <a:prstGeom prst="rect">
                <a:avLst/>
              </a:prstGeom>
            </p:spPr>
          </p:pic>
        </p:grpSp>
        <p:sp>
          <p:nvSpPr>
            <p:cNvPr id="47" name="ZoneTexte 46">
              <a:extLst>
                <a:ext uri="{FF2B5EF4-FFF2-40B4-BE49-F238E27FC236}">
                  <a16:creationId xmlns:a16="http://schemas.microsoft.com/office/drawing/2014/main" id="{AEA17F11-2256-3A98-55DD-683B7732506A}"/>
                </a:ext>
              </a:extLst>
            </p:cNvPr>
            <p:cNvSpPr txBox="1"/>
            <p:nvPr/>
          </p:nvSpPr>
          <p:spPr>
            <a:xfrm>
              <a:off x="11414206" y="28803632"/>
              <a:ext cx="9656224" cy="830997"/>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6: phase and amplitude of the 4 input signals on the 6 dark outputs before (top) and after (bottom) the calibration process</a:t>
              </a:r>
            </a:p>
          </p:txBody>
        </p:sp>
      </p:grpSp>
      <p:sp>
        <p:nvSpPr>
          <p:cNvPr id="51" name="Rectangle : coins arrondis 50">
            <a:extLst>
              <a:ext uri="{FF2B5EF4-FFF2-40B4-BE49-F238E27FC236}">
                <a16:creationId xmlns:a16="http://schemas.microsoft.com/office/drawing/2014/main" id="{DBD8EBAD-49AA-04E4-BAAC-F3A04C93B6F9}"/>
              </a:ext>
            </a:extLst>
          </p:cNvPr>
          <p:cNvSpPr>
            <a:spLocks/>
          </p:cNvSpPr>
          <p:nvPr/>
        </p:nvSpPr>
        <p:spPr>
          <a:xfrm>
            <a:off x="21850377" y="22672306"/>
            <a:ext cx="10064095" cy="7331992"/>
          </a:xfrm>
          <a:prstGeom prst="roundRect">
            <a:avLst>
              <a:gd name="adj" fmla="val 807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On-sky contribution </a:t>
            </a:r>
            <a:r>
              <a:rPr kumimoji="0" lang="fr-FR"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a:t>
            </a:r>
            <a:endPar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endParaRPr>
          </a:p>
          <a:p>
            <a:pPr marR="0" lvl="0" algn="l"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By weighting the kernel transmission map by the output intensity and integrating it over the parallactic angle, we can dress a map of the source of input light. By cumulating the 3 maps, one can constrain precisely which part of the sky contributed the most to the data we have. Thus, this process reveal the approximative object location, spreaded by the input phase aberrations.</a:t>
            </a:r>
            <a:endPar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endParaRPr>
          </a:p>
          <a:p>
            <a:pPr algn="ctr"/>
            <a:endParaRPr lang="en-US" dirty="0">
              <a:solidFill>
                <a:srgbClr val="37322F"/>
              </a:solidFill>
            </a:endParaRPr>
          </a:p>
        </p:txBody>
      </p:sp>
      <p:grpSp>
        <p:nvGrpSpPr>
          <p:cNvPr id="18" name="Group 17">
            <a:extLst>
              <a:ext uri="{FF2B5EF4-FFF2-40B4-BE49-F238E27FC236}">
                <a16:creationId xmlns:a16="http://schemas.microsoft.com/office/drawing/2014/main" id="{4B40CB9F-60FC-8F79-E698-CEB50B9F6160}"/>
              </a:ext>
            </a:extLst>
          </p:cNvPr>
          <p:cNvGrpSpPr/>
          <p:nvPr/>
        </p:nvGrpSpPr>
        <p:grpSpPr>
          <a:xfrm>
            <a:off x="10953707" y="26144310"/>
            <a:ext cx="10320510" cy="4339261"/>
            <a:chOff x="10971665" y="27299794"/>
            <a:chExt cx="10320510" cy="4339261"/>
          </a:xfrm>
        </p:grpSpPr>
        <p:pic>
          <p:nvPicPr>
            <p:cNvPr id="29" name="Image 28">
              <a:extLst>
                <a:ext uri="{FF2B5EF4-FFF2-40B4-BE49-F238E27FC236}">
                  <a16:creationId xmlns:a16="http://schemas.microsoft.com/office/drawing/2014/main" id="{FE6EF54D-90AB-1281-F909-4132B96AA9AB}"/>
                </a:ext>
              </a:extLst>
            </p:cNvPr>
            <p:cNvPicPr>
              <a:picLocks noChangeAspect="1"/>
            </p:cNvPicPr>
            <p:nvPr/>
          </p:nvPicPr>
          <p:blipFill>
            <a:blip r:embed="rId16"/>
            <a:stretch>
              <a:fillRect/>
            </a:stretch>
          </p:blipFill>
          <p:spPr>
            <a:xfrm>
              <a:off x="10971665" y="27299794"/>
              <a:ext cx="10320510" cy="3434516"/>
            </a:xfrm>
            <a:prstGeom prst="rect">
              <a:avLst/>
            </a:prstGeom>
          </p:spPr>
        </p:pic>
        <p:sp>
          <p:nvSpPr>
            <p:cNvPr id="71" name="ZoneTexte 70">
              <a:extLst>
                <a:ext uri="{FF2B5EF4-FFF2-40B4-BE49-F238E27FC236}">
                  <a16:creationId xmlns:a16="http://schemas.microsoft.com/office/drawing/2014/main" id="{C3A503C0-CB22-25C3-21F6-0D113AF458E0}"/>
                </a:ext>
              </a:extLst>
            </p:cNvPr>
            <p:cNvSpPr txBox="1"/>
            <p:nvPr/>
          </p:nvSpPr>
          <p:spPr>
            <a:xfrm>
              <a:off x="11657932" y="30808058"/>
              <a:ext cx="9089091" cy="830997"/>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7: Intensity distribution obtained on a kernel output</a:t>
              </a:r>
            </a:p>
            <a:p>
              <a:pPr algn="ctr"/>
              <a:r>
                <a:rPr lang="en-US" sz="2400" dirty="0">
                  <a:solidFill>
                    <a:schemeClr val="tx1">
                      <a:lumMod val="50000"/>
                      <a:lumOff val="50000"/>
                    </a:schemeClr>
                  </a:solidFill>
                  <a:latin typeface="Gill Sans Nova" panose="020B0602020104020203" pitchFamily="34" charset="0"/>
                </a:rPr>
                <a:t>(with an extremely bright planet to clearly show the distribution shift)</a:t>
              </a:r>
            </a:p>
          </p:txBody>
        </p:sp>
      </p:grpSp>
      <p:grpSp>
        <p:nvGrpSpPr>
          <p:cNvPr id="22" name="Group 21">
            <a:extLst>
              <a:ext uri="{FF2B5EF4-FFF2-40B4-BE49-F238E27FC236}">
                <a16:creationId xmlns:a16="http://schemas.microsoft.com/office/drawing/2014/main" id="{5A391002-CD63-695B-B224-5A726FDD4CEB}"/>
              </a:ext>
            </a:extLst>
          </p:cNvPr>
          <p:cNvGrpSpPr/>
          <p:nvPr/>
        </p:nvGrpSpPr>
        <p:grpSpPr>
          <a:xfrm>
            <a:off x="11015754" y="33466124"/>
            <a:ext cx="10196415" cy="4552643"/>
            <a:chOff x="11076049" y="34039102"/>
            <a:chExt cx="10085084" cy="4502934"/>
          </a:xfrm>
        </p:grpSpPr>
        <p:pic>
          <p:nvPicPr>
            <p:cNvPr id="24" name="Image 23">
              <a:extLst>
                <a:ext uri="{FF2B5EF4-FFF2-40B4-BE49-F238E27FC236}">
                  <a16:creationId xmlns:a16="http://schemas.microsoft.com/office/drawing/2014/main" id="{6536610B-CDCD-C67C-FD1C-2C58E435DDBD}"/>
                </a:ext>
              </a:extLst>
            </p:cNvPr>
            <p:cNvPicPr>
              <a:picLocks noChangeAspect="1"/>
            </p:cNvPicPr>
            <p:nvPr/>
          </p:nvPicPr>
          <p:blipFill rotWithShape="1">
            <a:blip r:embed="rId17"/>
            <a:srcRect r="50887"/>
            <a:stretch/>
          </p:blipFill>
          <p:spPr>
            <a:xfrm>
              <a:off x="11076049" y="34039102"/>
              <a:ext cx="5801645" cy="4502934"/>
            </a:xfrm>
            <a:prstGeom prst="rect">
              <a:avLst/>
            </a:prstGeom>
          </p:spPr>
        </p:pic>
        <p:sp>
          <p:nvSpPr>
            <p:cNvPr id="72" name="ZoneTexte 71">
              <a:extLst>
                <a:ext uri="{FF2B5EF4-FFF2-40B4-BE49-F238E27FC236}">
                  <a16:creationId xmlns:a16="http://schemas.microsoft.com/office/drawing/2014/main" id="{4A088080-F367-9FE1-955D-8789B80EE539}"/>
                </a:ext>
              </a:extLst>
            </p:cNvPr>
            <p:cNvSpPr txBox="1"/>
            <p:nvPr/>
          </p:nvSpPr>
          <p:spPr>
            <a:xfrm>
              <a:off x="16877694" y="34334680"/>
              <a:ext cx="4283439" cy="1552521"/>
            </a:xfrm>
            <a:prstGeom prst="rect">
              <a:avLst/>
            </a:prstGeom>
            <a:noFill/>
          </p:spPr>
          <p:txBody>
            <a:bodyPr wrap="square" rtlCol="0">
              <a:spAutoFit/>
            </a:bodyPr>
            <a:lstStyle/>
            <a:p>
              <a:r>
                <a:rPr lang="en-US" sz="2400" dirty="0">
                  <a:solidFill>
                    <a:schemeClr val="tx1">
                      <a:lumMod val="50000"/>
                      <a:lumOff val="50000"/>
                    </a:schemeClr>
                  </a:solidFill>
                  <a:latin typeface="Gill Sans Nova" panose="020B0602020104020203" pitchFamily="34" charset="0"/>
                </a:rPr>
                <a:t>Figure 8: </a:t>
              </a:r>
              <a:r>
                <a:rPr lang="en-US" sz="2400" b="1" dirty="0">
                  <a:solidFill>
                    <a:schemeClr val="tx1">
                      <a:lumMod val="50000"/>
                      <a:lumOff val="50000"/>
                    </a:schemeClr>
                  </a:solidFill>
                  <a:latin typeface="Gill Sans Nova" panose="020B0602020104020203" pitchFamily="34" charset="0"/>
                </a:rPr>
                <a:t>ROC</a:t>
              </a:r>
              <a:r>
                <a:rPr lang="en-US" sz="2400" dirty="0">
                  <a:solidFill>
                    <a:schemeClr val="tx1">
                      <a:lumMod val="50000"/>
                      <a:lumOff val="50000"/>
                    </a:schemeClr>
                  </a:solidFill>
                  <a:latin typeface="Gill Sans Nova" panose="020B0602020104020203" pitchFamily="34" charset="0"/>
                </a:rPr>
                <a:t> test to compare the detection performance of different estimators according to the probability of false alarm.</a:t>
              </a:r>
            </a:p>
          </p:txBody>
        </p:sp>
      </p:grpSp>
      <p:grpSp>
        <p:nvGrpSpPr>
          <p:cNvPr id="53" name="Group 52">
            <a:extLst>
              <a:ext uri="{FF2B5EF4-FFF2-40B4-BE49-F238E27FC236}">
                <a16:creationId xmlns:a16="http://schemas.microsoft.com/office/drawing/2014/main" id="{66536B18-E951-450D-D45E-9793A69916B6}"/>
              </a:ext>
            </a:extLst>
          </p:cNvPr>
          <p:cNvGrpSpPr/>
          <p:nvPr/>
        </p:nvGrpSpPr>
        <p:grpSpPr>
          <a:xfrm>
            <a:off x="21861024" y="18414025"/>
            <a:ext cx="9939301" cy="3782749"/>
            <a:chOff x="21861024" y="18414025"/>
            <a:chExt cx="9939301" cy="3782749"/>
          </a:xfrm>
        </p:grpSpPr>
        <p:pic>
          <p:nvPicPr>
            <p:cNvPr id="61" name="Image 60">
              <a:extLst>
                <a:ext uri="{FF2B5EF4-FFF2-40B4-BE49-F238E27FC236}">
                  <a16:creationId xmlns:a16="http://schemas.microsoft.com/office/drawing/2014/main" id="{AB7A9C85-5443-B7F0-FC73-233AC405CADB}"/>
                </a:ext>
              </a:extLst>
            </p:cNvPr>
            <p:cNvPicPr>
              <a:picLocks noChangeAspect="1"/>
            </p:cNvPicPr>
            <p:nvPr/>
          </p:nvPicPr>
          <p:blipFill>
            <a:blip r:embed="rId18"/>
            <a:stretch>
              <a:fillRect/>
            </a:stretch>
          </p:blipFill>
          <p:spPr>
            <a:xfrm>
              <a:off x="21861024" y="18414025"/>
              <a:ext cx="9939301" cy="3321084"/>
            </a:xfrm>
            <a:prstGeom prst="rect">
              <a:avLst/>
            </a:prstGeom>
          </p:spPr>
        </p:pic>
        <p:sp>
          <p:nvSpPr>
            <p:cNvPr id="73" name="ZoneTexte 72">
              <a:extLst>
                <a:ext uri="{FF2B5EF4-FFF2-40B4-BE49-F238E27FC236}">
                  <a16:creationId xmlns:a16="http://schemas.microsoft.com/office/drawing/2014/main" id="{CA050D2A-B27E-1390-66EF-CF41E05A995E}"/>
                </a:ext>
              </a:extLst>
            </p:cNvPr>
            <p:cNvSpPr txBox="1"/>
            <p:nvPr/>
          </p:nvSpPr>
          <p:spPr>
            <a:xfrm>
              <a:off x="22066456" y="21735109"/>
              <a:ext cx="9656224" cy="461665"/>
            </a:xfrm>
            <a:prstGeom prst="rect">
              <a:avLst/>
            </a:prstGeom>
            <a:noFill/>
          </p:spPr>
          <p:txBody>
            <a:bodyPr wrap="square" rtlCol="0">
              <a:spAutoFit/>
            </a:bodyPr>
            <a:lstStyle/>
            <a:p>
              <a:pPr algn="ctr"/>
              <a:r>
                <a:rPr lang="fr-FR" sz="2400" dirty="0">
                  <a:solidFill>
                    <a:schemeClr val="tx1">
                      <a:lumMod val="50000"/>
                      <a:lumOff val="50000"/>
                    </a:schemeClr>
                  </a:solidFill>
                  <a:latin typeface="Gill Sans Nova" panose="020B0602020104020203" pitchFamily="34" charset="0"/>
                </a:rPr>
                <a:t>Figure 9: Kernel modulation &amp; fitting</a:t>
              </a:r>
            </a:p>
          </p:txBody>
        </p:sp>
      </p:grpSp>
      <p:grpSp>
        <p:nvGrpSpPr>
          <p:cNvPr id="52" name="Group 51">
            <a:extLst>
              <a:ext uri="{FF2B5EF4-FFF2-40B4-BE49-F238E27FC236}">
                <a16:creationId xmlns:a16="http://schemas.microsoft.com/office/drawing/2014/main" id="{6717B82A-198B-BEDB-DD42-C21275A6E702}"/>
              </a:ext>
            </a:extLst>
          </p:cNvPr>
          <p:cNvGrpSpPr/>
          <p:nvPr/>
        </p:nvGrpSpPr>
        <p:grpSpPr>
          <a:xfrm>
            <a:off x="21989602" y="26985729"/>
            <a:ext cx="9810723" cy="2927869"/>
            <a:chOff x="21989602" y="26985729"/>
            <a:chExt cx="9810723" cy="2927869"/>
          </a:xfrm>
        </p:grpSpPr>
        <p:pic>
          <p:nvPicPr>
            <p:cNvPr id="57" name="Image 56">
              <a:extLst>
                <a:ext uri="{FF2B5EF4-FFF2-40B4-BE49-F238E27FC236}">
                  <a16:creationId xmlns:a16="http://schemas.microsoft.com/office/drawing/2014/main" id="{75D8666C-96AD-BDE1-7869-A360895D18C4}"/>
                </a:ext>
              </a:extLst>
            </p:cNvPr>
            <p:cNvPicPr>
              <a:picLocks noChangeAspect="1"/>
            </p:cNvPicPr>
            <p:nvPr/>
          </p:nvPicPr>
          <p:blipFill>
            <a:blip r:embed="rId19"/>
            <a:stretch>
              <a:fillRect/>
            </a:stretch>
          </p:blipFill>
          <p:spPr>
            <a:xfrm>
              <a:off x="21989602" y="26985729"/>
              <a:ext cx="9810723" cy="2102649"/>
            </a:xfrm>
            <a:prstGeom prst="rect">
              <a:avLst/>
            </a:prstGeom>
          </p:spPr>
        </p:pic>
        <p:sp>
          <p:nvSpPr>
            <p:cNvPr id="74" name="ZoneTexte 73">
              <a:extLst>
                <a:ext uri="{FF2B5EF4-FFF2-40B4-BE49-F238E27FC236}">
                  <a16:creationId xmlns:a16="http://schemas.microsoft.com/office/drawing/2014/main" id="{F5AADA99-38A3-EF3C-D7BD-92492A6D7AE0}"/>
                </a:ext>
              </a:extLst>
            </p:cNvPr>
            <p:cNvSpPr txBox="1"/>
            <p:nvPr/>
          </p:nvSpPr>
          <p:spPr>
            <a:xfrm>
              <a:off x="22825045" y="29082601"/>
              <a:ext cx="8139045" cy="830997"/>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10: Repartition of on-sky contributions and cumulation of these maps to reveal the object location.</a:t>
              </a:r>
            </a:p>
          </p:txBody>
        </p:sp>
      </p:grpSp>
      <p:grpSp>
        <p:nvGrpSpPr>
          <p:cNvPr id="49" name="Group 48">
            <a:extLst>
              <a:ext uri="{FF2B5EF4-FFF2-40B4-BE49-F238E27FC236}">
                <a16:creationId xmlns:a16="http://schemas.microsoft.com/office/drawing/2014/main" id="{4923B882-F5C7-7CEF-7605-6BCE6CCD04A7}"/>
              </a:ext>
            </a:extLst>
          </p:cNvPr>
          <p:cNvGrpSpPr/>
          <p:nvPr/>
        </p:nvGrpSpPr>
        <p:grpSpPr>
          <a:xfrm>
            <a:off x="22280506" y="34420520"/>
            <a:ext cx="9213643" cy="4210810"/>
            <a:chOff x="22280506" y="34420520"/>
            <a:chExt cx="9213643" cy="4210810"/>
          </a:xfrm>
        </p:grpSpPr>
        <p:pic>
          <p:nvPicPr>
            <p:cNvPr id="70" name="Image 69">
              <a:extLst>
                <a:ext uri="{FF2B5EF4-FFF2-40B4-BE49-F238E27FC236}">
                  <a16:creationId xmlns:a16="http://schemas.microsoft.com/office/drawing/2014/main" id="{AC866381-B4AF-15C8-AB88-0E6C81EC497E}"/>
                </a:ext>
              </a:extLst>
            </p:cNvPr>
            <p:cNvPicPr>
              <a:picLocks noChangeAspect="1"/>
            </p:cNvPicPr>
            <p:nvPr/>
          </p:nvPicPr>
          <p:blipFill>
            <a:blip r:embed="rId20"/>
            <a:stretch>
              <a:fillRect/>
            </a:stretch>
          </p:blipFill>
          <p:spPr>
            <a:xfrm>
              <a:off x="22280506" y="34420520"/>
              <a:ext cx="9213643" cy="3453280"/>
            </a:xfrm>
            <a:prstGeom prst="rect">
              <a:avLst/>
            </a:prstGeom>
          </p:spPr>
        </p:pic>
        <p:sp>
          <p:nvSpPr>
            <p:cNvPr id="75" name="ZoneTexte 74">
              <a:extLst>
                <a:ext uri="{FF2B5EF4-FFF2-40B4-BE49-F238E27FC236}">
                  <a16:creationId xmlns:a16="http://schemas.microsoft.com/office/drawing/2014/main" id="{83662DF0-1056-3C82-26F6-C9783BF2522B}"/>
                </a:ext>
              </a:extLst>
            </p:cNvPr>
            <p:cNvSpPr txBox="1"/>
            <p:nvPr/>
          </p:nvSpPr>
          <p:spPr>
            <a:xfrm>
              <a:off x="22812901" y="37800333"/>
              <a:ext cx="8139045" cy="830997"/>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11: Evolution of kernel distribution spread according to the input phase aberrations.</a:t>
              </a:r>
            </a:p>
          </p:txBody>
        </p:sp>
      </p:grpSp>
      <p:grpSp>
        <p:nvGrpSpPr>
          <p:cNvPr id="54" name="Group 53">
            <a:extLst>
              <a:ext uri="{FF2B5EF4-FFF2-40B4-BE49-F238E27FC236}">
                <a16:creationId xmlns:a16="http://schemas.microsoft.com/office/drawing/2014/main" id="{ACDFF494-4CB7-E100-30B5-C9B5A441B70E}"/>
              </a:ext>
            </a:extLst>
          </p:cNvPr>
          <p:cNvGrpSpPr/>
          <p:nvPr/>
        </p:nvGrpSpPr>
        <p:grpSpPr>
          <a:xfrm>
            <a:off x="442451" y="39131753"/>
            <a:ext cx="31434727" cy="3635730"/>
            <a:chOff x="442451" y="39131753"/>
            <a:chExt cx="31434727" cy="3635730"/>
          </a:xfrm>
        </p:grpSpPr>
        <p:grpSp>
          <p:nvGrpSpPr>
            <p:cNvPr id="33" name="Groupe 32">
              <a:extLst>
                <a:ext uri="{FF2B5EF4-FFF2-40B4-BE49-F238E27FC236}">
                  <a16:creationId xmlns:a16="http://schemas.microsoft.com/office/drawing/2014/main" id="{8F24D38F-CDFC-7E8D-4949-BD64235E6CE8}"/>
                </a:ext>
              </a:extLst>
            </p:cNvPr>
            <p:cNvGrpSpPr/>
            <p:nvPr/>
          </p:nvGrpSpPr>
          <p:grpSpPr>
            <a:xfrm>
              <a:off x="442451" y="39131753"/>
              <a:ext cx="22703299" cy="3596938"/>
              <a:chOff x="442451" y="36388297"/>
              <a:chExt cx="22588526" cy="6340395"/>
            </a:xfrm>
          </p:grpSpPr>
          <p:sp>
            <p:nvSpPr>
              <p:cNvPr id="30" name="Rectangle : coins arrondis 29">
                <a:extLst>
                  <a:ext uri="{FF2B5EF4-FFF2-40B4-BE49-F238E27FC236}">
                    <a16:creationId xmlns:a16="http://schemas.microsoft.com/office/drawing/2014/main" id="{77411863-3506-4DE1-3C72-54B665E02689}"/>
                  </a:ext>
                </a:extLst>
              </p:cNvPr>
              <p:cNvSpPr>
                <a:spLocks/>
              </p:cNvSpPr>
              <p:nvPr/>
            </p:nvSpPr>
            <p:spPr>
              <a:xfrm>
                <a:off x="442451" y="36388297"/>
                <a:ext cx="12391438" cy="6340395"/>
              </a:xfrm>
              <a:prstGeom prst="roundRect">
                <a:avLst>
                  <a:gd name="adj" fmla="val 17810"/>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srgbClr val="37322F"/>
                    </a:solidFill>
                    <a:latin typeface="Congenial SemiBold" panose="02000503040000020004" pitchFamily="2" charset="0"/>
                    <a:cs typeface="Aharoni" panose="020F0502020204030204" pitchFamily="2" charset="-79"/>
                  </a:rPr>
                  <a:t>References 📜</a:t>
                </a:r>
                <a:endPar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endParaRPr>
              </a:p>
              <a:p>
                <a:pPr marL="514350" indent="-514350">
                  <a:buFont typeface="+mj-lt"/>
                  <a:buAutoNum type="arabicPeriod"/>
                  <a:defRPr/>
                </a:pPr>
                <a:r>
                  <a:rPr kumimoji="0" lang="en-US" sz="3000" b="0" i="0" u="none" strike="noStrike" kern="1200" cap="none" spc="0" normalizeH="0" baseline="0" noProof="0" dirty="0" err="1">
                    <a:ln>
                      <a:noFill/>
                    </a:ln>
                    <a:solidFill>
                      <a:srgbClr val="37322F"/>
                    </a:solidFill>
                    <a:effectLst/>
                    <a:uLnTx/>
                    <a:uFillTx/>
                    <a:latin typeface="Gill Sans Nova" panose="020B0602020104020203" pitchFamily="34" charset="0"/>
                    <a:ea typeface="+mn-ea"/>
                    <a:cs typeface="+mn-cs"/>
                  </a:rPr>
                  <a:t>Cvetojevic</a:t>
                </a: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 N. et al. </a:t>
                </a:r>
                <a:r>
                  <a:rPr kumimoji="0" lang="en-US" sz="3000" b="0" i="1"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“3-beam self-calibrated Kernel nulling photonic interferometer” </a:t>
                </a: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(2022). Preprint at http://arxiv.org/abs/2206.04977.</a:t>
                </a: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Martinache, Frantz, et Michael J. Ireland. </a:t>
                </a:r>
                <a:r>
                  <a:rPr kumimoji="0" lang="en-US" sz="3000" b="0" i="1"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”Kernel-Nulling for a Robust Direct Interferometric Detection of Extrasolar Planets”. </a:t>
                </a: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Astronomy &amp; Astrophysics 619 (2018): A87. https://doi.org/10.1051/0004-6361/201832847.</a:t>
                </a:r>
              </a:p>
            </p:txBody>
          </p:sp>
          <p:sp>
            <p:nvSpPr>
              <p:cNvPr id="32" name="Rectangle : coins arrondis 31">
                <a:extLst>
                  <a:ext uri="{FF2B5EF4-FFF2-40B4-BE49-F238E27FC236}">
                    <a16:creationId xmlns:a16="http://schemas.microsoft.com/office/drawing/2014/main" id="{9C405201-1ED0-8A8B-AD7B-C7F7B5940E71}"/>
                  </a:ext>
                </a:extLst>
              </p:cNvPr>
              <p:cNvSpPr>
                <a:spLocks/>
              </p:cNvSpPr>
              <p:nvPr/>
            </p:nvSpPr>
            <p:spPr>
              <a:xfrm>
                <a:off x="13251557" y="36388297"/>
                <a:ext cx="9779420" cy="6340395"/>
              </a:xfrm>
              <a:prstGeom prst="roundRect">
                <a:avLst>
                  <a:gd name="adj" fmla="val 17852"/>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srgbClr val="37322F"/>
                    </a:solidFill>
                    <a:latin typeface="Congenial SemiBold" panose="02000503040000020004" pitchFamily="2" charset="0"/>
                    <a:cs typeface="Aharoni" panose="020F0502020204030204" pitchFamily="2" charset="-79"/>
                  </a:rPr>
                  <a:t>Acknowledgment 🤝</a:t>
                </a:r>
                <a:r>
                  <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rPr>
                  <a:t> </a:t>
                </a:r>
              </a:p>
              <a:p>
                <a:pPr marR="0" lvl="0" algn="l"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T</a:t>
                </a: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hanks to Romain </a:t>
                </a:r>
                <a:r>
                  <a:rPr kumimoji="0" lang="en-US" sz="3000" b="0" i="0" u="none" strike="noStrike" kern="1200" cap="none" spc="0" normalizeH="0" baseline="0" noProof="0" dirty="0" err="1">
                    <a:ln>
                      <a:noFill/>
                    </a:ln>
                    <a:solidFill>
                      <a:srgbClr val="37322F"/>
                    </a:solidFill>
                    <a:effectLst/>
                    <a:uLnTx/>
                    <a:uFillTx/>
                    <a:latin typeface="Gill Sans Nova" panose="020B0602020104020203" pitchFamily="34" charset="0"/>
                    <a:ea typeface="+mn-ea"/>
                    <a:cs typeface="+mn-cs"/>
                  </a:rPr>
                  <a:t>Laugier</a:t>
                </a:r>
                <a:r>
                  <a:rPr lang="en-US" sz="3000" dirty="0">
                    <a:solidFill>
                      <a:srgbClr val="37322F"/>
                    </a:solidFill>
                    <a:latin typeface="Gill Sans Nova" panose="020B0602020104020203" pitchFamily="34" charset="0"/>
                  </a:rPr>
                  <a:t> for his many wise advices, to </a:t>
                </a: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Nick </a:t>
                </a:r>
                <a:r>
                  <a:rPr kumimoji="0" lang="en-US" sz="3000" b="0" i="0" u="none" strike="noStrike" kern="1200" cap="none" spc="0" normalizeH="0" baseline="0" noProof="0" dirty="0" err="1">
                    <a:ln>
                      <a:noFill/>
                    </a:ln>
                    <a:solidFill>
                      <a:srgbClr val="37322F"/>
                    </a:solidFill>
                    <a:effectLst/>
                    <a:uLnTx/>
                    <a:uFillTx/>
                    <a:latin typeface="Gill Sans Nova" panose="020B0602020104020203" pitchFamily="34" charset="0"/>
                    <a:ea typeface="+mn-ea"/>
                    <a:cs typeface="+mn-cs"/>
                  </a:rPr>
                  <a:t>Cvetojevic</a:t>
                </a: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 </a:t>
                </a:r>
                <a:r>
                  <a:rPr lang="en-US" sz="3000" dirty="0">
                    <a:solidFill>
                      <a:srgbClr val="37322F"/>
                    </a:solidFill>
                    <a:latin typeface="Gill Sans Nova" panose="020B0602020104020203" pitchFamily="34" charset="0"/>
                  </a:rPr>
                  <a:t>for his help to introduce me to the subject and Margaux </a:t>
                </a:r>
                <a:r>
                  <a:rPr lang="en-US" sz="3000" dirty="0" err="1">
                    <a:solidFill>
                      <a:srgbClr val="37322F"/>
                    </a:solidFill>
                    <a:latin typeface="Gill Sans Nova" panose="020B0602020104020203" pitchFamily="34" charset="0"/>
                  </a:rPr>
                  <a:t>Abello</a:t>
                </a:r>
                <a:r>
                  <a:rPr lang="en-US" sz="3000" dirty="0">
                    <a:solidFill>
                      <a:srgbClr val="37322F"/>
                    </a:solidFill>
                    <a:latin typeface="Gill Sans Nova" panose="020B0602020104020203" pitchFamily="34" charset="0"/>
                  </a:rPr>
                  <a:t> for the help on the presentations. This thesis is made possible by the PHOTONICS project of the PEPR ORIGINS and Thales </a:t>
                </a:r>
                <a:r>
                  <a:rPr lang="en-US" sz="3000" dirty="0" err="1">
                    <a:solidFill>
                      <a:srgbClr val="37322F"/>
                    </a:solidFill>
                    <a:latin typeface="Gill Sans Nova" panose="020B0602020104020203" pitchFamily="34" charset="0"/>
                  </a:rPr>
                  <a:t>Alenia</a:t>
                </a:r>
                <a:r>
                  <a:rPr lang="en-US" sz="3000" dirty="0">
                    <a:solidFill>
                      <a:srgbClr val="37322F"/>
                    </a:solidFill>
                    <a:latin typeface="Gill Sans Nova" panose="020B0602020104020203" pitchFamily="34" charset="0"/>
                  </a:rPr>
                  <a:t> Space</a:t>
                </a:r>
                <a:endParaRPr lang="en-US" sz="3000" dirty="0">
                  <a:solidFill>
                    <a:srgbClr val="37322F"/>
                  </a:solidFill>
                  <a:latin typeface="Aptos" panose="02110004020202020204"/>
                </a:endParaRPr>
              </a:p>
            </p:txBody>
          </p:sp>
        </p:grpSp>
        <p:sp>
          <p:nvSpPr>
            <p:cNvPr id="36" name="Rectangle : coins arrondis 31">
              <a:extLst>
                <a:ext uri="{FF2B5EF4-FFF2-40B4-BE49-F238E27FC236}">
                  <a16:creationId xmlns:a16="http://schemas.microsoft.com/office/drawing/2014/main" id="{796087E6-C842-52F9-1285-7BB5EF0F26D1}"/>
                </a:ext>
              </a:extLst>
            </p:cNvPr>
            <p:cNvSpPr>
              <a:spLocks/>
            </p:cNvSpPr>
            <p:nvPr/>
          </p:nvSpPr>
          <p:spPr>
            <a:xfrm>
              <a:off x="23565539" y="39170545"/>
              <a:ext cx="8311639" cy="3596938"/>
            </a:xfrm>
            <a:prstGeom prst="roundRect">
              <a:avLst>
                <a:gd name="adj" fmla="val 17852"/>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strike="noStrike" kern="1200" cap="none" spc="0" normalizeH="0" baseline="0" noProof="0" dirty="0">
                  <a:ln>
                    <a:noFill/>
                  </a:ln>
                  <a:solidFill>
                    <a:srgbClr val="37322F"/>
                  </a:solidFill>
                  <a:effectLst/>
                  <a:uLnTx/>
                  <a:uFillTx/>
                  <a:latin typeface="Congenial SemiBold" panose="02000503040000020004" pitchFamily="2" charset="0"/>
                  <a:ea typeface="+mn-ea"/>
                  <a:cs typeface="Aharoni" panose="020F0502020204030204" pitchFamily="2" charset="-79"/>
                </a:rPr>
                <a:t>Glossary </a:t>
              </a:r>
              <a:r>
                <a:rPr kumimoji="0" lang="fr-FR" sz="4800" b="0" i="0" strike="noStrike" kern="1200" cap="none" spc="0" normalizeH="0" baseline="0" noProof="0" dirty="0">
                  <a:ln>
                    <a:noFill/>
                  </a:ln>
                  <a:solidFill>
                    <a:srgbClr val="37322F"/>
                  </a:solidFill>
                  <a:effectLst/>
                  <a:uLnTx/>
                  <a:uFillTx/>
                  <a:latin typeface="Congenial SemiBold" panose="02000503040000020004" pitchFamily="2" charset="0"/>
                  <a:ea typeface="+mn-ea"/>
                  <a:cs typeface="Aharoni" panose="020F0502020204030204" pitchFamily="2" charset="-79"/>
                </a:rPr>
                <a:t>📖</a:t>
              </a:r>
              <a:endParaRPr kumimoji="0" lang="en-US" sz="2000" b="0" i="0"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endParaRPr>
            </a:p>
            <a:p>
              <a:pPr>
                <a:defRPr/>
              </a:pPr>
              <a:r>
                <a:rPr lang="en-US" sz="3000" b="1" dirty="0">
                  <a:solidFill>
                    <a:srgbClr val="37322F"/>
                  </a:solidFill>
                  <a:latin typeface="Gill Sans Nova" panose="020B0602020104020203" pitchFamily="34" charset="0"/>
                </a:rPr>
                <a:t>AO</a:t>
              </a:r>
              <a:r>
                <a:rPr lang="en-US" sz="3000" dirty="0">
                  <a:solidFill>
                    <a:srgbClr val="37322F"/>
                  </a:solidFill>
                  <a:latin typeface="Gill Sans Nova" panose="020B0602020104020203" pitchFamily="34" charset="0"/>
                </a:rPr>
                <a:t>: Adaptative Optics</a:t>
              </a:r>
            </a:p>
            <a:p>
              <a:pPr marR="0" lvl="0" algn="l" defTabSz="457200" rtl="0" eaLnBrk="1" fontAlgn="auto" latinLnBrk="0" hangingPunct="1">
                <a:lnSpc>
                  <a:spcPct val="100000"/>
                </a:lnSpc>
                <a:spcBef>
                  <a:spcPts val="0"/>
                </a:spcBef>
                <a:spcAft>
                  <a:spcPts val="0"/>
                </a:spcAft>
                <a:buClrTx/>
                <a:buSzTx/>
                <a:tabLst/>
                <a:defRPr/>
              </a:pPr>
              <a:r>
                <a:rPr lang="en-US" sz="3000" b="1" dirty="0">
                  <a:solidFill>
                    <a:srgbClr val="37322F"/>
                  </a:solidFill>
                  <a:latin typeface="Gill Sans Nova" panose="020B0602020104020203" pitchFamily="34" charset="0"/>
                </a:rPr>
                <a:t>OPD</a:t>
              </a:r>
              <a:r>
                <a:rPr lang="en-US" sz="3000" dirty="0">
                  <a:solidFill>
                    <a:srgbClr val="37322F"/>
                  </a:solidFill>
                  <a:latin typeface="Gill Sans Nova" panose="020B0602020104020203" pitchFamily="34" charset="0"/>
                </a:rPr>
                <a:t>: Optical Path Difference</a:t>
              </a:r>
            </a:p>
            <a:p>
              <a:pPr>
                <a:defRPr/>
              </a:pPr>
              <a:r>
                <a:rPr lang="en-US" sz="3000" b="1" dirty="0">
                  <a:solidFill>
                    <a:srgbClr val="37322F"/>
                  </a:solidFill>
                  <a:latin typeface="Gill Sans Nova" panose="020B0602020104020203" pitchFamily="34" charset="0"/>
                </a:rPr>
                <a:t>RMS</a:t>
              </a:r>
              <a:r>
                <a:rPr lang="en-US" sz="3000" dirty="0">
                  <a:solidFill>
                    <a:srgbClr val="37322F"/>
                  </a:solidFill>
                  <a:latin typeface="Gill Sans Nova" panose="020B0602020104020203" pitchFamily="34" charset="0"/>
                </a:rPr>
                <a:t>: Root Mean Square</a:t>
              </a:r>
              <a:br>
                <a:rPr lang="en-US" sz="3000" b="1" dirty="0">
                  <a:solidFill>
                    <a:srgbClr val="37322F"/>
                  </a:solidFill>
                  <a:latin typeface="Gill Sans Nova" panose="020B0602020104020203" pitchFamily="34" charset="0"/>
                </a:rPr>
              </a:br>
              <a:r>
                <a:rPr lang="en-US" sz="3000" b="1" dirty="0">
                  <a:solidFill>
                    <a:srgbClr val="37322F"/>
                  </a:solidFill>
                  <a:latin typeface="Gill Sans Nova" panose="020B0602020104020203" pitchFamily="34" charset="0"/>
                </a:rPr>
                <a:t>ROC</a:t>
              </a:r>
              <a:r>
                <a:rPr lang="en-US" sz="3000" dirty="0">
                  <a:solidFill>
                    <a:srgbClr val="37322F"/>
                  </a:solidFill>
                  <a:latin typeface="Gill Sans Nova" panose="020B0602020104020203" pitchFamily="34" charset="0"/>
                </a:rPr>
                <a:t>: Receiver operating characteristic</a:t>
              </a:r>
            </a:p>
            <a:p>
              <a:pPr marR="0" lvl="0" algn="l" defTabSz="457200" rtl="0" eaLnBrk="1" fontAlgn="auto" latinLnBrk="0" hangingPunct="1">
                <a:lnSpc>
                  <a:spcPct val="100000"/>
                </a:lnSpc>
                <a:spcBef>
                  <a:spcPts val="0"/>
                </a:spcBef>
                <a:spcAft>
                  <a:spcPts val="0"/>
                </a:spcAft>
                <a:buClrTx/>
                <a:buSzTx/>
                <a:tabLst/>
                <a:defRPr/>
              </a:pPr>
              <a:r>
                <a:rPr lang="en-US" sz="3000" b="1" dirty="0">
                  <a:solidFill>
                    <a:srgbClr val="37322F"/>
                  </a:solidFill>
                  <a:latin typeface="Gill Sans Nova" panose="020B0602020104020203" pitchFamily="34" charset="0"/>
                </a:rPr>
                <a:t>VLTI</a:t>
              </a:r>
              <a:r>
                <a:rPr lang="en-US" sz="3000" dirty="0">
                  <a:solidFill>
                    <a:srgbClr val="37322F"/>
                  </a:solidFill>
                  <a:latin typeface="Gill Sans Nova" panose="020B0602020104020203" pitchFamily="34" charset="0"/>
                </a:rPr>
                <a:t>: Very Large Telescope Interferometer</a:t>
              </a:r>
            </a:p>
          </p:txBody>
        </p:sp>
      </p:grpSp>
      <p:grpSp>
        <p:nvGrpSpPr>
          <p:cNvPr id="58" name="Group 57">
            <a:extLst>
              <a:ext uri="{FF2B5EF4-FFF2-40B4-BE49-F238E27FC236}">
                <a16:creationId xmlns:a16="http://schemas.microsoft.com/office/drawing/2014/main" id="{9FA464FC-D303-07D1-089C-D90855672DE3}"/>
              </a:ext>
            </a:extLst>
          </p:cNvPr>
          <p:cNvGrpSpPr/>
          <p:nvPr/>
        </p:nvGrpSpPr>
        <p:grpSpPr>
          <a:xfrm>
            <a:off x="553765" y="21841803"/>
            <a:ext cx="9822002" cy="2963550"/>
            <a:chOff x="536682" y="21965941"/>
            <a:chExt cx="9822002" cy="2963550"/>
          </a:xfrm>
        </p:grpSpPr>
        <p:sp>
          <p:nvSpPr>
            <p:cNvPr id="16" name="ZoneTexte 15">
              <a:extLst>
                <a:ext uri="{FF2B5EF4-FFF2-40B4-BE49-F238E27FC236}">
                  <a16:creationId xmlns:a16="http://schemas.microsoft.com/office/drawing/2014/main" id="{177D92A3-40EA-A14A-B88C-91068631BB28}"/>
                </a:ext>
              </a:extLst>
            </p:cNvPr>
            <p:cNvSpPr txBox="1"/>
            <p:nvPr/>
          </p:nvSpPr>
          <p:spPr>
            <a:xfrm>
              <a:off x="4010663" y="22039970"/>
              <a:ext cx="6348021" cy="2677656"/>
            </a:xfrm>
            <a:prstGeom prst="rect">
              <a:avLst/>
            </a:prstGeom>
            <a:noFill/>
          </p:spPr>
          <p:txBody>
            <a:bodyPr wrap="square" rtlCol="0">
              <a:spAutoFit/>
            </a:bodyPr>
            <a:lstStyle/>
            <a:p>
              <a:r>
                <a:rPr lang="en-US" sz="2400" dirty="0">
                  <a:solidFill>
                    <a:schemeClr val="tx1">
                      <a:lumMod val="50000"/>
                      <a:lumOff val="50000"/>
                    </a:schemeClr>
                  </a:solidFill>
                  <a:latin typeface="Gill Sans Nova" panose="020B0602020104020203" pitchFamily="34" charset="0"/>
                </a:rPr>
                <a:t>Figure 3: Transmission map of one of the Kernels obtained using the 4 telescopes of the </a:t>
              </a:r>
              <a:r>
                <a:rPr lang="en-US" sz="2400" b="1" dirty="0">
                  <a:solidFill>
                    <a:schemeClr val="tx1">
                      <a:lumMod val="50000"/>
                      <a:lumOff val="50000"/>
                    </a:schemeClr>
                  </a:solidFill>
                  <a:latin typeface="Gill Sans Nova" panose="020B0602020104020203" pitchFamily="34" charset="0"/>
                </a:rPr>
                <a:t>VLTI</a:t>
              </a:r>
              <a:r>
                <a:rPr lang="en-US" sz="2400" dirty="0">
                  <a:solidFill>
                    <a:schemeClr val="tx1">
                      <a:lumMod val="50000"/>
                      <a:lumOff val="50000"/>
                    </a:schemeClr>
                  </a:solidFill>
                  <a:latin typeface="Gill Sans Nova" panose="020B0602020104020203" pitchFamily="34" charset="0"/>
                </a:rPr>
                <a:t>. The transmission zones and blind bands are directly derived from the telescopes position. By rotating the baseline, we can get a modulated signal from which we can precisely constrain the planet position. (cf. “Parallactic diversity” block)</a:t>
              </a:r>
            </a:p>
          </p:txBody>
        </p:sp>
        <p:pic>
          <p:nvPicPr>
            <p:cNvPr id="56" name="Picture 55">
              <a:extLst>
                <a:ext uri="{FF2B5EF4-FFF2-40B4-BE49-F238E27FC236}">
                  <a16:creationId xmlns:a16="http://schemas.microsoft.com/office/drawing/2014/main" id="{3D5419A0-B253-6404-F65C-36D8623715B1}"/>
                </a:ext>
              </a:extLst>
            </p:cNvPr>
            <p:cNvPicPr>
              <a:picLocks noChangeAspect="1"/>
            </p:cNvPicPr>
            <p:nvPr/>
          </p:nvPicPr>
          <p:blipFill>
            <a:blip r:embed="rId21"/>
            <a:stretch>
              <a:fillRect/>
            </a:stretch>
          </p:blipFill>
          <p:spPr>
            <a:xfrm>
              <a:off x="536682" y="21965941"/>
              <a:ext cx="3473981" cy="2963550"/>
            </a:xfrm>
            <a:prstGeom prst="rect">
              <a:avLst/>
            </a:prstGeom>
          </p:spPr>
        </p:pic>
      </p:grpSp>
    </p:spTree>
    <p:extLst>
      <p:ext uri="{BB962C8B-B14F-4D97-AF65-F5344CB8AC3E}">
        <p14:creationId xmlns:p14="http://schemas.microsoft.com/office/powerpoint/2010/main" val="2220027223"/>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1103</Words>
  <Application>Microsoft Office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Aptos Display</vt:lpstr>
      <vt:lpstr>Arial</vt:lpstr>
      <vt:lpstr>Cambria Math</vt:lpstr>
      <vt:lpstr>Congenial SemiBold</vt:lpstr>
      <vt:lpstr>Gill Sans Nova</vt:lpstr>
      <vt:lpstr>Thème Office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 DETECTION OF EXOPLANETS USING TUNABLE KERNEL-NULLING   Vincent Foriel 1,*, Frantz Martinache 1, David Mary 1   1 Université Côte d'Azur, Observatoire de la Côte d'Azur, CNRS, Laboratoire Lagrange, France   * vincent.foriel@gmail.com</dc:title>
  <dc:creator>Vincent Foriel</dc:creator>
  <cp:lastModifiedBy>Vincent Foriel</cp:lastModifiedBy>
  <cp:revision>66</cp:revision>
  <dcterms:created xsi:type="dcterms:W3CDTF">2024-04-30T08:57:42Z</dcterms:created>
  <dcterms:modified xsi:type="dcterms:W3CDTF">2024-05-21T08:11:23Z</dcterms:modified>
</cp:coreProperties>
</file>