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toronto.ca/dataset/city-wards/" TargetMode="External"/><Relationship Id="rId2" Type="http://schemas.openxmlformats.org/officeDocument/2006/relationships/hyperlink" Target="https://open.toronto.ca/dataset/ward-profiles-2018-25-ward-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boston.gov/dataset/boston-neighborhoods" TargetMode="External"/><Relationship Id="rId5" Type="http://schemas.openxmlformats.org/officeDocument/2006/relationships/hyperlink" Target="https://boston.opendatasoft.com/explore/dataset/boston-neighborhoods/information/?dataChart=eyJxdWVyaWVzIjpbeyJjb25maWciOnsiZGF0YXNldCI6ImJvc3Rvbi1uZWlnaGJvcmhvb2RzIiwib3B0aW9ucyI6e319LCJjaGFydHMiOlt7ImFsaWduTW9udGgiOnRydWUsInR5cGUiOiJjb2x1bW4iLCJmdW5jIjoiQVZHIiwieUF4aXMiOiJvYmplY3RpZCIsInNjaWVudGlmaWNEaXNwbGF5Ijp0cnVlLCJjb2xvciI6IiM2NmMyYTUifV0sInhBeGlzIjoib2JqZWN0aWQiLCJtYXhwb2ludHMiOjUwLCJzb3J0IjoiIn1dLCJ0aW1lc2NhbGUiOiIiLCJkaXNwbGF5TGVnZW5kIjp0cnVlLCJhbGlnbk1vbnRoIjp0cnVlfQ%3D%3D&amp;sort=-neighborho" TargetMode="External"/><Relationship Id="rId4" Type="http://schemas.openxmlformats.org/officeDocument/2006/relationships/hyperlink" Target="https://data.boston.gov/dataset/neighborhood-demographi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7746-D1F6-9041-9CE9-7140E40F0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Battle of Healthcare System </a:t>
            </a:r>
            <a:br>
              <a:rPr lang="en-US" dirty="0"/>
            </a:br>
            <a:r>
              <a:rPr lang="en-US" dirty="0"/>
              <a:t>between </a:t>
            </a:r>
            <a:br>
              <a:rPr lang="en-US" dirty="0"/>
            </a:br>
            <a:r>
              <a:rPr lang="en-US" dirty="0"/>
              <a:t>The U.S and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59832-26DD-8349-99A2-7BB9851B3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Tang</a:t>
            </a:r>
          </a:p>
        </p:txBody>
      </p:sp>
    </p:spTree>
    <p:extLst>
      <p:ext uri="{BB962C8B-B14F-4D97-AF65-F5344CB8AC3E}">
        <p14:creationId xmlns:p14="http://schemas.microsoft.com/office/powerpoint/2010/main" val="215327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BE6D-835E-FA41-8E85-6C6B87C9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– Findings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B703-ACB0-7249-B95D-116BDDE1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92982" cy="3636511"/>
          </a:xfrm>
        </p:spPr>
        <p:txBody>
          <a:bodyPr/>
          <a:lstStyle/>
          <a:p>
            <a:r>
              <a:rPr lang="en-US" dirty="0"/>
              <a:t>SSE vs. Number of clusters are used to determine the k value</a:t>
            </a:r>
          </a:p>
          <a:p>
            <a:pPr lvl="1"/>
            <a:r>
              <a:rPr lang="en-US" dirty="0"/>
              <a:t>No sharp change is observed</a:t>
            </a:r>
          </a:p>
          <a:p>
            <a:pPr lvl="1"/>
            <a:r>
              <a:rPr lang="en-US" dirty="0"/>
              <a:t>6 is used (relatively sharper change)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D7D2E-8893-C547-A833-B154BDC45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76" y="2590393"/>
            <a:ext cx="5078887" cy="35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8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5C4F-EE61-634B-80C3-6457154E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– Findings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A788A-6087-924B-B94D-9F0BB1BD4F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" y="2218174"/>
            <a:ext cx="5943600" cy="440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5D3F3-5D90-1840-8502-D79B15ECCA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72" y="2199762"/>
            <a:ext cx="59436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EF819-CB0F-7F4C-A1D9-C384241760C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" y="3350853"/>
            <a:ext cx="5943600" cy="121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6273C-A0AD-1D49-8F2B-72E7C35686B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72" y="3004776"/>
            <a:ext cx="5943600" cy="1561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E7C61-5E6D-7C49-9B94-BDA2D04D75C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" y="5254422"/>
            <a:ext cx="5943600" cy="90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D45CAA-0B27-3646-9F42-E7B275A3CD3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71" y="5254422"/>
            <a:ext cx="5943600" cy="7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6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902D-B7EC-AA4E-AD83-B3452F48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Open?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7D2DC7-8B36-2047-A6FE-987EB8539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80934"/>
              </p:ext>
            </p:extLst>
          </p:nvPr>
        </p:nvGraphicFramePr>
        <p:xfrm>
          <a:off x="1507786" y="2463775"/>
          <a:ext cx="8920265" cy="359739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27066">
                  <a:extLst>
                    <a:ext uri="{9D8B030D-6E8A-4147-A177-3AD203B41FA5}">
                      <a16:colId xmlns:a16="http://schemas.microsoft.com/office/drawing/2014/main" val="853566161"/>
                    </a:ext>
                  </a:extLst>
                </a:gridCol>
                <a:gridCol w="1131675">
                  <a:extLst>
                    <a:ext uri="{9D8B030D-6E8A-4147-A177-3AD203B41FA5}">
                      <a16:colId xmlns:a16="http://schemas.microsoft.com/office/drawing/2014/main" val="172062432"/>
                    </a:ext>
                  </a:extLst>
                </a:gridCol>
                <a:gridCol w="6761524">
                  <a:extLst>
                    <a:ext uri="{9D8B030D-6E8A-4147-A177-3AD203B41FA5}">
                      <a16:colId xmlns:a16="http://schemas.microsoft.com/office/drawing/2014/main" val="569488219"/>
                    </a:ext>
                  </a:extLst>
                </a:gridCol>
              </a:tblGrid>
              <a:tr h="18725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Cluster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Medical Lab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3705999146"/>
                  </a:ext>
                </a:extLst>
              </a:tr>
              <a:tr h="181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Physical therapist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3053072124"/>
                  </a:ext>
                </a:extLst>
              </a:tr>
              <a:tr h="217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Chiropractor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3457818937"/>
                  </a:ext>
                </a:extLst>
              </a:tr>
              <a:tr h="18131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Physical therapist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2137011004"/>
                  </a:ext>
                </a:extLst>
              </a:tr>
              <a:tr h="1902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Medical Lab, Doctor’s office, Eye doctor, Chiropractor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3167320634"/>
                  </a:ext>
                </a:extLst>
              </a:tr>
              <a:tr h="18131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Cluster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Physical therapist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1718137164"/>
                  </a:ext>
                </a:extLst>
              </a:tr>
              <a:tr h="181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Acupuncturist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2766953578"/>
                  </a:ext>
                </a:extLst>
              </a:tr>
              <a:tr h="223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Chiropractor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3563898580"/>
                  </a:ext>
                </a:extLst>
              </a:tr>
              <a:tr h="18131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Chiropractor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605896243"/>
                  </a:ext>
                </a:extLst>
              </a:tr>
              <a:tr h="181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Physical therapist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1771143281"/>
                  </a:ext>
                </a:extLst>
              </a:tr>
              <a:tr h="223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Medical lab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830049244"/>
                  </a:ext>
                </a:extLst>
              </a:tr>
              <a:tr h="18131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Medical lab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2661157116"/>
                  </a:ext>
                </a:extLst>
              </a:tr>
              <a:tr h="181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Physical therapist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2056259643"/>
                  </a:ext>
                </a:extLst>
              </a:tr>
              <a:tr h="235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Eye doctor, Rehab center, Mental health office, chiropractor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659168602"/>
                  </a:ext>
                </a:extLst>
              </a:tr>
              <a:tr h="18131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Cluster 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Eye doctor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1528284334"/>
                  </a:ext>
                </a:extLst>
              </a:tr>
              <a:tr h="215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Physical therapist, Mental health office, Medical lab, Chiropractor, Acupuncturist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59" marR="50559" marT="0" marB="0" anchor="ctr"/>
                </a:tc>
                <a:extLst>
                  <a:ext uri="{0D108BD9-81ED-4DB2-BD59-A6C34878D82A}">
                    <a16:rowId xmlns:a16="http://schemas.microsoft.com/office/drawing/2014/main" val="363680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97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DF0E-C8AD-8047-9FC8-14452121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50A8-DAF6-D842-8FE6-3AC41F65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and Boston each has its pros and cons:</a:t>
            </a:r>
          </a:p>
          <a:p>
            <a:pPr lvl="1"/>
            <a:r>
              <a:rPr lang="en-US" dirty="0"/>
              <a:t>Toronto: more affordable</a:t>
            </a:r>
          </a:p>
          <a:p>
            <a:pPr lvl="1"/>
            <a:r>
              <a:rPr lang="en-US" dirty="0"/>
              <a:t>Boston: shorter wait time</a:t>
            </a:r>
          </a:p>
          <a:p>
            <a:r>
              <a:rPr lang="en-US" dirty="0"/>
              <a:t>Further study needs to include other factors (e.g. treatment efficacy, readmission rate) </a:t>
            </a:r>
          </a:p>
          <a:p>
            <a:endParaRPr lang="en-US" dirty="0"/>
          </a:p>
          <a:p>
            <a:r>
              <a:rPr lang="en-US" dirty="0"/>
              <a:t>Distribution of healthcare facilities are not the best features to cluster Toronto wards</a:t>
            </a:r>
          </a:p>
          <a:p>
            <a:r>
              <a:rPr lang="en-US" dirty="0"/>
              <a:t>Further study needs to include other factors (e.g. age and income distribution)</a:t>
            </a:r>
          </a:p>
        </p:txBody>
      </p:sp>
    </p:spTree>
    <p:extLst>
      <p:ext uri="{BB962C8B-B14F-4D97-AF65-F5344CB8AC3E}">
        <p14:creationId xmlns:p14="http://schemas.microsoft.com/office/powerpoint/2010/main" val="59940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042F-EF6D-7843-B69C-F1089EC65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037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26E1-4294-2A46-AA07-E8A29D64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9B66-9476-EF42-B562-E5ED69AD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Canada and the U.S uses two different healthcare systems</a:t>
            </a:r>
          </a:p>
          <a:p>
            <a:pPr lvl="1"/>
            <a:r>
              <a:rPr lang="en-US" dirty="0"/>
              <a:t>Canada: Single-payer</a:t>
            </a:r>
          </a:p>
          <a:p>
            <a:pPr lvl="1"/>
            <a:r>
              <a:rPr lang="en-US" dirty="0"/>
              <a:t>The U.S: Multi-payer</a:t>
            </a:r>
          </a:p>
          <a:p>
            <a:r>
              <a:rPr lang="en-US" dirty="0"/>
              <a:t>Canada seems to be doing more for less on its healthcare</a:t>
            </a:r>
          </a:p>
          <a:p>
            <a:pPr lvl="1"/>
            <a:r>
              <a:rPr lang="en-US" dirty="0"/>
              <a:t>Canada: 10.4% of its GDP</a:t>
            </a:r>
          </a:p>
          <a:p>
            <a:pPr lvl="1"/>
            <a:r>
              <a:rPr lang="en-US" dirty="0"/>
              <a:t>The U.S: 16%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7962-D104-B84C-BFC3-79AD51F3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Who is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5079-4309-3749-8796-06BD1BFD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two studies were done for two separate groups of audiences</a:t>
            </a:r>
          </a:p>
          <a:p>
            <a:pPr lvl="1"/>
            <a:r>
              <a:rPr lang="en-US" dirty="0"/>
              <a:t>For the U.S politicians:</a:t>
            </a:r>
          </a:p>
          <a:p>
            <a:pPr marL="457200" lvl="1" indent="0">
              <a:buNone/>
            </a:pPr>
            <a:r>
              <a:rPr lang="en-US" dirty="0"/>
              <a:t>What is the pros and cons of the Canadian healthcare system</a:t>
            </a:r>
          </a:p>
          <a:p>
            <a:pPr lvl="1"/>
            <a:r>
              <a:rPr lang="en-US" dirty="0"/>
              <a:t>For someone who wants to have a career in medicine and run his/her clinic in Toronto</a:t>
            </a:r>
          </a:p>
          <a:p>
            <a:pPr marL="457200" lvl="1" indent="0">
              <a:buNone/>
            </a:pPr>
            <a:r>
              <a:rPr lang="en-US" dirty="0"/>
              <a:t>What type of healthcare facility is ideal in each Toronto ward</a:t>
            </a:r>
          </a:p>
        </p:txBody>
      </p:sp>
    </p:spTree>
    <p:extLst>
      <p:ext uri="{BB962C8B-B14F-4D97-AF65-F5344CB8AC3E}">
        <p14:creationId xmlns:p14="http://schemas.microsoft.com/office/powerpoint/2010/main" val="11248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171F-2A44-7042-A1E1-D208F668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9062-C58F-634D-A753-069E44AA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33573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Toronto and Boston to represent Canada and the U.S respectively</a:t>
            </a:r>
          </a:p>
          <a:p>
            <a:endParaRPr lang="en-US" dirty="0"/>
          </a:p>
          <a:p>
            <a:r>
              <a:rPr lang="en-US" dirty="0"/>
              <a:t>Data needed:</a:t>
            </a:r>
          </a:p>
          <a:p>
            <a:pPr lvl="1"/>
            <a:r>
              <a:rPr lang="en-US" dirty="0"/>
              <a:t>Geological information (Latitude &amp; Longitude, Area)</a:t>
            </a:r>
          </a:p>
          <a:p>
            <a:pPr lvl="1"/>
            <a:r>
              <a:rPr lang="en-US" dirty="0"/>
              <a:t>Demographics information (Number of households &amp; Median household income)</a:t>
            </a:r>
          </a:p>
          <a:p>
            <a:endParaRPr lang="en-US" dirty="0"/>
          </a:p>
          <a:p>
            <a:r>
              <a:rPr lang="en-US" dirty="0"/>
              <a:t>24 Toronto wards:</a:t>
            </a:r>
          </a:p>
          <a:p>
            <a:pPr lvl="1"/>
            <a:r>
              <a:rPr lang="en-US" u="sng" dirty="0">
                <a:hlinkClick r:id="rId2"/>
              </a:rPr>
              <a:t>Demographics and area data</a:t>
            </a:r>
            <a:r>
              <a:rPr lang="en-US" dirty="0"/>
              <a:t> (Downloaded in .excel format)</a:t>
            </a:r>
          </a:p>
          <a:p>
            <a:pPr lvl="1"/>
            <a:r>
              <a:rPr lang="en-US" u="sng" dirty="0">
                <a:hlinkClick r:id="rId3"/>
              </a:rPr>
              <a:t>Latitude and longitude</a:t>
            </a:r>
            <a:r>
              <a:rPr lang="en-US" dirty="0"/>
              <a:t> (Downloaded in .csv format)</a:t>
            </a:r>
          </a:p>
          <a:p>
            <a:r>
              <a:rPr lang="en-US" dirty="0"/>
              <a:t>256 Boston neighborhoods:</a:t>
            </a:r>
          </a:p>
          <a:p>
            <a:pPr lvl="1"/>
            <a:r>
              <a:rPr lang="en-US" u="sng" dirty="0">
                <a:hlinkClick r:id="rId4"/>
              </a:rPr>
              <a:t>Demographics data</a:t>
            </a:r>
            <a:r>
              <a:rPr lang="en-US" dirty="0"/>
              <a:t> (Downloaded in .excel format)</a:t>
            </a:r>
          </a:p>
          <a:p>
            <a:pPr lvl="1"/>
            <a:r>
              <a:rPr lang="en-US" u="sng" dirty="0">
                <a:hlinkClick r:id="rId5"/>
              </a:rPr>
              <a:t>Area data</a:t>
            </a:r>
            <a:r>
              <a:rPr lang="en-US" dirty="0"/>
              <a:t> (Downloaded in .</a:t>
            </a:r>
            <a:r>
              <a:rPr lang="en-US" dirty="0" err="1"/>
              <a:t>json</a:t>
            </a:r>
            <a:r>
              <a:rPr lang="en-US" dirty="0"/>
              <a:t> format)</a:t>
            </a:r>
          </a:p>
          <a:p>
            <a:pPr lvl="1"/>
            <a:r>
              <a:rPr lang="en-US" u="sng" dirty="0">
                <a:hlinkClick r:id="rId6"/>
              </a:rPr>
              <a:t>Latitude and longitude</a:t>
            </a:r>
            <a:r>
              <a:rPr lang="en-US" dirty="0"/>
              <a:t> (Downloaded in .csv format)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546A-86E8-DC4E-B47E-2C4EB48C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49F1-067C-4E43-8142-D140EED3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053184"/>
            <a:ext cx="6594780" cy="2005198"/>
          </a:xfrm>
        </p:spPr>
        <p:txBody>
          <a:bodyPr>
            <a:normAutofit/>
          </a:bodyPr>
          <a:lstStyle/>
          <a:p>
            <a:r>
              <a:rPr lang="en-US" dirty="0"/>
              <a:t>Use Foursquare </a:t>
            </a:r>
            <a:r>
              <a:rPr lang="en-US" b="1" dirty="0"/>
              <a:t>search venue </a:t>
            </a:r>
            <a:r>
              <a:rPr lang="en-US" dirty="0"/>
              <a:t>endpoint</a:t>
            </a:r>
          </a:p>
          <a:p>
            <a:r>
              <a:rPr lang="en-US" dirty="0"/>
              <a:t>Use radius of each ward (assuming a circular shape) to define a search boundary</a:t>
            </a:r>
          </a:p>
          <a:p>
            <a:r>
              <a:rPr lang="en-US" dirty="0"/>
              <a:t>Use category ID to narrow down returned venues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85175-1649-754D-8BD5-3323A09EB8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07" y="3053184"/>
            <a:ext cx="3706278" cy="21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1AEE-7058-3949-9829-2C6E1606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a Healthcare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88C6-FC13-AD4E-8665-2D1445FC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Accessibility in each city</a:t>
            </a:r>
          </a:p>
          <a:p>
            <a:pPr lvl="1"/>
            <a:r>
              <a:rPr lang="en-US" dirty="0"/>
              <a:t>Wait time for each type of healthcare facility</a:t>
            </a:r>
          </a:p>
          <a:p>
            <a:pPr lvl="2"/>
            <a:r>
              <a:rPr lang="en-US" dirty="0"/>
              <a:t>Number of households / Number of each healthcare facility type</a:t>
            </a:r>
          </a:p>
          <a:p>
            <a:pPr lvl="2"/>
            <a:r>
              <a:rPr lang="en-US" dirty="0"/>
              <a:t>Area of a city / Number of each healthcare facility type</a:t>
            </a:r>
          </a:p>
          <a:p>
            <a:pPr lvl="1"/>
            <a:r>
              <a:rPr lang="en-US" dirty="0"/>
              <a:t>Affordability</a:t>
            </a:r>
          </a:p>
          <a:p>
            <a:pPr lvl="2"/>
            <a:r>
              <a:rPr lang="en-US" dirty="0"/>
              <a:t>Average healthcare cost per  household / Number of households</a:t>
            </a:r>
          </a:p>
          <a:p>
            <a:pPr lvl="2"/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longer</a:t>
            </a:r>
            <a:r>
              <a:rPr lang="en-US" dirty="0"/>
              <a:t> the wait time &amp; the </a:t>
            </a:r>
            <a:r>
              <a:rPr lang="en-US" b="1" dirty="0"/>
              <a:t>lower</a:t>
            </a:r>
            <a:r>
              <a:rPr lang="en-US" dirty="0"/>
              <a:t> the affordability, the </a:t>
            </a:r>
            <a:r>
              <a:rPr lang="en-US" b="1" dirty="0"/>
              <a:t>more</a:t>
            </a:r>
            <a:r>
              <a:rPr lang="en-US" dirty="0"/>
              <a:t> a healthcare system needs to </a:t>
            </a:r>
            <a:r>
              <a:rPr lang="en-US" b="1" dirty="0"/>
              <a:t>improve</a:t>
            </a:r>
          </a:p>
        </p:txBody>
      </p:sp>
    </p:spTree>
    <p:extLst>
      <p:ext uri="{BB962C8B-B14F-4D97-AF65-F5344CB8AC3E}">
        <p14:creationId xmlns:p14="http://schemas.microsoft.com/office/powerpoint/2010/main" val="40954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A6BB-E234-2D44-9126-7960EA6E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- Findings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819A-7EF9-2740-AF84-C0F37405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75" y="2706479"/>
            <a:ext cx="3549008" cy="1445041"/>
          </a:xfrm>
        </p:spPr>
        <p:txBody>
          <a:bodyPr/>
          <a:lstStyle/>
          <a:p>
            <a:r>
              <a:rPr lang="en-US" dirty="0"/>
              <a:t>Healthcare facilities in Boston are less crowded</a:t>
            </a:r>
          </a:p>
          <a:p>
            <a:pPr lvl="1"/>
            <a:r>
              <a:rPr lang="en-US" dirty="0"/>
              <a:t>Shorter wait time</a:t>
            </a:r>
          </a:p>
          <a:p>
            <a:pPr lvl="1"/>
            <a:r>
              <a:rPr lang="en-US" dirty="0"/>
              <a:t>more satisfied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C4DAD-59B0-E244-9821-9609049593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83" y="2142491"/>
            <a:ext cx="7376809" cy="4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5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5853-9FA5-2E4D-8462-C3BCC385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- Findings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5A819A-7EF9-2740-AF84-C0F374052D7C}"/>
              </a:ext>
            </a:extLst>
          </p:cNvPr>
          <p:cNvSpPr>
            <a:spLocks noGrp="1"/>
          </p:cNvSpPr>
          <p:nvPr/>
        </p:nvSpPr>
        <p:spPr>
          <a:xfrm>
            <a:off x="628229" y="2641904"/>
            <a:ext cx="3549008" cy="14450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healthcare facilities per land area in Boston</a:t>
            </a:r>
          </a:p>
          <a:p>
            <a:pPr lvl="1"/>
            <a:r>
              <a:rPr lang="en-US" dirty="0"/>
              <a:t>Shorter wait time</a:t>
            </a:r>
          </a:p>
          <a:p>
            <a:pPr lvl="1"/>
            <a:r>
              <a:rPr lang="en-US" dirty="0"/>
              <a:t>more satisfied patients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3C915-9F2B-E145-ADB1-4D5FAE7D42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8" y="2077916"/>
            <a:ext cx="7749701" cy="45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5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362B-FCCE-C241-8BCD-21BD3D67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- Finding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29B0-4A42-A945-A248-40A254C5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975" y="2837803"/>
            <a:ext cx="3604767" cy="1785509"/>
          </a:xfrm>
        </p:spPr>
        <p:txBody>
          <a:bodyPr/>
          <a:lstStyle/>
          <a:p>
            <a:r>
              <a:rPr lang="en-US" dirty="0"/>
              <a:t>Lower healthcare cost in Canada</a:t>
            </a:r>
          </a:p>
          <a:p>
            <a:pPr lvl="1"/>
            <a:r>
              <a:rPr lang="en-US" dirty="0"/>
              <a:t>More affordable</a:t>
            </a:r>
          </a:p>
          <a:p>
            <a:pPr lvl="1"/>
            <a:r>
              <a:rPr lang="en-US" dirty="0"/>
              <a:t>More patient taking the treatments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9FB28-2467-2940-B57E-1DD17FDEBD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2" y="2473257"/>
            <a:ext cx="7824821" cy="35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39</TotalTime>
  <Words>561</Words>
  <Application>Microsoft Macintosh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Quotable</vt:lpstr>
      <vt:lpstr>Battle of Healthcare System  between  The U.S and Canada</vt:lpstr>
      <vt:lpstr>Background Information</vt:lpstr>
      <vt:lpstr>Motivation – Who is the audience</vt:lpstr>
      <vt:lpstr>Data Sources:</vt:lpstr>
      <vt:lpstr>Foursquare API</vt:lpstr>
      <vt:lpstr>How to Evaluate a Healthcare system</vt:lpstr>
      <vt:lpstr>Comparison - Findings 1</vt:lpstr>
      <vt:lpstr>Comparison - Findings 2</vt:lpstr>
      <vt:lpstr>Comparison - Finding 3</vt:lpstr>
      <vt:lpstr>Clustering – Findings 1</vt:lpstr>
      <vt:lpstr>Clustering – Findings 2</vt:lpstr>
      <vt:lpstr>What Should You Open?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Healthcare System  between  The U.S and Canada</dc:title>
  <dc:creator>Microsoft Office User</dc:creator>
  <cp:lastModifiedBy>Microsoft Office User</cp:lastModifiedBy>
  <cp:revision>7</cp:revision>
  <dcterms:created xsi:type="dcterms:W3CDTF">2019-08-19T05:32:07Z</dcterms:created>
  <dcterms:modified xsi:type="dcterms:W3CDTF">2019-08-19T06:11:51Z</dcterms:modified>
</cp:coreProperties>
</file>