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696507" y="2877024"/>
            <a:ext cx="9144001" cy="23876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696507" y="5356700"/>
            <a:ext cx="9144001" cy="10605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7359" y="49427"/>
            <a:ext cx="4219066" cy="6763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507" y="616580"/>
            <a:ext cx="3359616" cy="85521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5"/>
          <p:cNvSpPr/>
          <p:nvPr/>
        </p:nvSpPr>
        <p:spPr>
          <a:xfrm>
            <a:off x="0" y="-1"/>
            <a:ext cx="12192000" cy="856737"/>
          </a:xfrm>
          <a:prstGeom prst="rect">
            <a:avLst/>
          </a:prstGeom>
          <a:solidFill>
            <a:srgbClr val="144E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476102" y="42516"/>
            <a:ext cx="6559380" cy="771697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Прямоугольник 8"/>
          <p:cNvSpPr/>
          <p:nvPr/>
        </p:nvSpPr>
        <p:spPr>
          <a:xfrm>
            <a:off x="0" y="6532604"/>
            <a:ext cx="12192000" cy="333634"/>
          </a:xfrm>
          <a:prstGeom prst="rect">
            <a:avLst/>
          </a:prstGeom>
          <a:solidFill>
            <a:srgbClr val="144E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207" y="153314"/>
            <a:ext cx="2160995" cy="55009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Body Level One…"/>
          <p:cNvSpPr txBox="1"/>
          <p:nvPr>
            <p:ph type="body" sz="quarter" idx="1" hasCustomPrompt="1"/>
          </p:nvPr>
        </p:nvSpPr>
        <p:spPr>
          <a:xfrm>
            <a:off x="623887" y="1145223"/>
            <a:ext cx="10892609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Текст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5"/>
          <p:cNvSpPr/>
          <p:nvPr/>
        </p:nvSpPr>
        <p:spPr>
          <a:xfrm>
            <a:off x="0" y="-1"/>
            <a:ext cx="12192000" cy="856737"/>
          </a:xfrm>
          <a:prstGeom prst="rect">
            <a:avLst/>
          </a:prstGeom>
          <a:solidFill>
            <a:srgbClr val="144E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5476102" y="42516"/>
            <a:ext cx="6559380" cy="771697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Прямоугольник 8"/>
          <p:cNvSpPr/>
          <p:nvPr/>
        </p:nvSpPr>
        <p:spPr>
          <a:xfrm>
            <a:off x="0" y="6532604"/>
            <a:ext cx="12192000" cy="333634"/>
          </a:xfrm>
          <a:prstGeom prst="rect">
            <a:avLst/>
          </a:prstGeom>
          <a:solidFill>
            <a:srgbClr val="144E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8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207" y="153314"/>
            <a:ext cx="2160995" cy="55009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Body Level One…"/>
          <p:cNvSpPr txBox="1"/>
          <p:nvPr>
            <p:ph type="body" sz="quarter" idx="1" hasCustomPrompt="1"/>
          </p:nvPr>
        </p:nvSpPr>
        <p:spPr>
          <a:xfrm>
            <a:off x="623887" y="1145223"/>
            <a:ext cx="10892609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Текст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Текст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>
            <p:ph type="ctrTitle"/>
          </p:nvPr>
        </p:nvSpPr>
        <p:spPr>
          <a:xfrm>
            <a:off x="1523999" y="2235199"/>
            <a:ext cx="9144001" cy="2387601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ИССЛЕДОВАНИЕ ЭФФЕКТА АНТИСТОКСОВОЙ ЛЮМИНЕСЦЕНЦИИ ЭРБИЯ В АЛЮМОИТТРИЕВЫХ ГРАНАТАХ ДЛЯ СОЗДАНИЯ АП-КОНВЕРСИОННЫХ СЛОЕВ НА КРЕМНИЕВЫХ СОЛНЕЧНЫХ ЭЛЕМЕНТАХ</a:t>
            </a:r>
          </a:p>
        </p:txBody>
      </p:sp>
      <p:sp>
        <p:nvSpPr>
          <p:cNvPr id="113" name="Подзаголовок 2"/>
          <p:cNvSpPr txBox="1"/>
          <p:nvPr>
            <p:ph type="subTitle" sz="quarter" idx="1"/>
          </p:nvPr>
        </p:nvSpPr>
        <p:spPr>
          <a:xfrm>
            <a:off x="4926676" y="5007133"/>
            <a:ext cx="7228294" cy="951335"/>
          </a:xfrm>
          <a:prstGeom prst="rect">
            <a:avLst/>
          </a:prstGeom>
        </p:spPr>
        <p:txBody>
          <a:bodyPr/>
          <a:lstStyle/>
          <a:p>
            <a:pPr defTabSz="905255">
              <a:spcBef>
                <a:spcPts val="900"/>
              </a:spcBef>
              <a:defRPr sz="1782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Студент 3 курса Лобанов А. А. </a:t>
            </a:r>
          </a:p>
          <a:p>
            <a:pPr defTabSz="905255">
              <a:spcBef>
                <a:spcPts val="900"/>
              </a:spcBef>
              <a:defRPr sz="1782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Научный руководитель: </a:t>
            </a:r>
            <a:r>
              <a:t> </a:t>
            </a:r>
            <a:r>
              <a:t>кандидат физ.-мат. наук, доцент Хорошко Л. С.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Заголовок 1"/>
          <p:cNvSpPr txBox="1"/>
          <p:nvPr>
            <p:ph type="title"/>
          </p:nvPr>
        </p:nvSpPr>
        <p:spPr>
          <a:xfrm>
            <a:off x="3277589" y="42515"/>
            <a:ext cx="8757895" cy="7716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Текст 2"/>
          <p:cNvSpPr txBox="1"/>
          <p:nvPr>
            <p:ph type="body" sz="quarter" idx="1"/>
          </p:nvPr>
        </p:nvSpPr>
        <p:spPr>
          <a:xfrm>
            <a:off x="623886" y="1145223"/>
            <a:ext cx="10892611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Заголовок 1"/>
          <p:cNvSpPr txBox="1"/>
          <p:nvPr>
            <p:ph type="title"/>
          </p:nvPr>
        </p:nvSpPr>
        <p:spPr>
          <a:xfrm>
            <a:off x="2344230" y="42518"/>
            <a:ext cx="8757895" cy="771699"/>
          </a:xfrm>
          <a:prstGeom prst="rect">
            <a:avLst/>
          </a:prstGeom>
        </p:spPr>
        <p:txBody>
          <a:bodyPr/>
          <a:lstStyle>
            <a:lvl1pPr algn="ctr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16" name="Текст 2"/>
          <p:cNvSpPr txBox="1"/>
          <p:nvPr>
            <p:ph type="body" sz="half" idx="1"/>
          </p:nvPr>
        </p:nvSpPr>
        <p:spPr>
          <a:xfrm>
            <a:off x="744358" y="1228266"/>
            <a:ext cx="6008196" cy="4684126"/>
          </a:xfrm>
          <a:prstGeom prst="rect">
            <a:avLst/>
          </a:prstGeom>
        </p:spPr>
        <p:txBody>
          <a:bodyPr anchor="ctr"/>
          <a:lstStyle/>
          <a:p>
            <a:pPr marL="200526" indent="-200526" algn="ctr">
              <a:buSzPct val="100000"/>
              <a:buChar char="•"/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Основные свойства алюмоиттриевых гранатов</a:t>
            </a:r>
          </a:p>
          <a:p>
            <a:pPr marL="200526" indent="-200526" algn="ctr">
              <a:buSzPct val="100000"/>
              <a:buChar char="•"/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Методы получения гарнет-систем</a:t>
            </a:r>
          </a:p>
          <a:p>
            <a:pPr marL="200526" indent="-200526" algn="ctr">
              <a:buSzPct val="100000"/>
              <a:buChar char="•"/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Эффект люминесценции</a:t>
            </a:r>
          </a:p>
          <a:p>
            <a:pPr marL="200526" indent="-200526" algn="ctr">
              <a:buSzPct val="100000"/>
              <a:buChar char="•"/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Антистоксовая люминесценция</a:t>
            </a:r>
          </a:p>
          <a:p>
            <a:pPr marL="200526" indent="-200526" algn="ctr">
              <a:buSzPct val="100000"/>
              <a:buChar char="•"/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Визуализация и интерпретация экспериментальных данных</a:t>
            </a:r>
          </a:p>
          <a:p>
            <a:pPr marL="200526" indent="-200526" algn="ctr">
              <a:buSzPct val="100000"/>
              <a:buChar char="•"/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Выводы в результате анализа</a:t>
            </a:r>
          </a:p>
        </p:txBody>
      </p:sp>
      <p:pic>
        <p:nvPicPr>
          <p:cNvPr id="117" name="b74def49b56dcffc7eb45272e33dc4a3.png" descr="b74def49b56dcffc7eb45272e33dc4a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996" y="2009420"/>
            <a:ext cx="5005087" cy="3121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 1"/>
          <p:cNvSpPr txBox="1"/>
          <p:nvPr>
            <p:ph type="title"/>
          </p:nvPr>
        </p:nvSpPr>
        <p:spPr>
          <a:xfrm>
            <a:off x="3277589" y="42515"/>
            <a:ext cx="8757895" cy="771699"/>
          </a:xfrm>
          <a:prstGeom prst="rect">
            <a:avLst/>
          </a:prstGeom>
        </p:spPr>
        <p:txBody>
          <a:bodyPr/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Свойства алюмоиттриевых гранатов </a:t>
            </a:r>
          </a:p>
        </p:txBody>
      </p:sp>
      <p:sp>
        <p:nvSpPr>
          <p:cNvPr id="120" name="Текст 2"/>
          <p:cNvSpPr txBox="1"/>
          <p:nvPr>
            <p:ph type="body" sz="half" idx="1"/>
          </p:nvPr>
        </p:nvSpPr>
        <p:spPr>
          <a:xfrm>
            <a:off x="147267" y="1429938"/>
            <a:ext cx="5732438" cy="4185848"/>
          </a:xfrm>
          <a:prstGeom prst="rect">
            <a:avLst/>
          </a:prstGeom>
        </p:spPr>
        <p:txBody>
          <a:bodyPr anchor="ctr"/>
          <a:lstStyle/>
          <a:p>
            <a:pPr algn="ctr" defTabSz="448055">
              <a:lnSpc>
                <a:spcPct val="100000"/>
              </a:lnSpc>
              <a:spcBef>
                <a:spcPts val="0"/>
              </a:spcBef>
              <a:defRPr sz="2254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Основные свойства алюмоиттриевых гранатов:</a:t>
            </a:r>
          </a:p>
          <a:p>
            <a:pPr algn="ctr" defTabSz="448055">
              <a:lnSpc>
                <a:spcPct val="100000"/>
              </a:lnSpc>
              <a:spcBef>
                <a:spcPts val="0"/>
              </a:spcBef>
              <a:defRPr sz="196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318963" indent="-142563" algn="ctr" defTabSz="448055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96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Высокая термическая и химическая стабильность</a:t>
            </a:r>
          </a:p>
          <a:p>
            <a:pPr marL="318963" indent="-142563" algn="ctr" defTabSz="448055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96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18963" indent="-142563" algn="ctr" defTabSz="448055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96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Прозрачность в широком диапазоне спектра</a:t>
            </a:r>
          </a:p>
          <a:p>
            <a:pPr marL="318963" indent="-142563" algn="ctr" defTabSz="448055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96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18963" indent="-142563" algn="ctr" defTabSz="448055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96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Высокая твердость и механическая прочность</a:t>
            </a:r>
          </a:p>
          <a:p>
            <a:pPr marL="318963" indent="-142563" algn="ctr" defTabSz="448055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96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18963" indent="-142563" algn="ctr" defTabSz="448055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196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Низкий коэффициент теплового расширения</a:t>
            </a:r>
          </a:p>
        </p:txBody>
      </p:sp>
      <p:sp>
        <p:nvSpPr>
          <p:cNvPr id="121" name="Текст 2"/>
          <p:cNvSpPr txBox="1"/>
          <p:nvPr/>
        </p:nvSpPr>
        <p:spPr>
          <a:xfrm>
            <a:off x="6243874" y="1429938"/>
            <a:ext cx="5732439" cy="418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457200"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Дополнительные свойства:</a:t>
            </a:r>
          </a:p>
          <a:p>
            <a:pPr algn="ctr" defTabSz="457200"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325472" indent="-145472" algn="ctr" defTabSz="457200">
              <a:buSzPct val="100000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Антистоксовая люминесценция</a:t>
            </a:r>
          </a:p>
          <a:p>
            <a:pPr marL="325472" indent="-145472" algn="ctr" defTabSz="457200">
              <a:buSzPct val="100000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25472" indent="-145472" algn="ctr" defTabSz="457200">
              <a:buSzPct val="100000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Лазерные материалы</a:t>
            </a:r>
          </a:p>
          <a:p>
            <a:pPr marL="325472" indent="-145472" algn="ctr" defTabSz="457200">
              <a:buSzPct val="100000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25472" indent="-145472" algn="ctr" defTabSz="457200">
              <a:buSzPct val="100000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Усиление оптического сигнала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822959">
              <a:spcBef>
                <a:spcPts val="900"/>
              </a:spcBef>
              <a:defRPr sz="288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Методы получения гарнет-систем</a:t>
            </a:r>
          </a:p>
        </p:txBody>
      </p:sp>
      <p:sp>
        <p:nvSpPr>
          <p:cNvPr id="124" name="Текст 2"/>
          <p:cNvSpPr txBox="1"/>
          <p:nvPr>
            <p:ph type="body" sz="quarter" idx="1"/>
          </p:nvPr>
        </p:nvSpPr>
        <p:spPr>
          <a:xfrm>
            <a:off x="1629268" y="1333256"/>
            <a:ext cx="3908099" cy="625237"/>
          </a:xfrm>
          <a:prstGeom prst="rect">
            <a:avLst/>
          </a:prstGeom>
        </p:spPr>
        <p:txBody>
          <a:bodyPr anchor="ctr"/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Метод  Чохральского</a:t>
            </a:r>
          </a:p>
        </p:txBody>
      </p:sp>
      <p:pic>
        <p:nvPicPr>
          <p:cNvPr id="125" name="20032.php.jpg" descr="20032.ph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0951" y="2189603"/>
            <a:ext cx="4961769" cy="296761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Текст 2"/>
          <p:cNvSpPr txBox="1"/>
          <p:nvPr/>
        </p:nvSpPr>
        <p:spPr>
          <a:xfrm>
            <a:off x="8309779" y="1370825"/>
            <a:ext cx="2331883" cy="550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397763">
              <a:defRPr sz="2088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Золь-гель метод</a:t>
            </a:r>
          </a:p>
        </p:txBody>
      </p:sp>
      <p:pic>
        <p:nvPicPr>
          <p:cNvPr id="127" name="Screenshot 2023-05-30 at 05.07.16.png" descr="Screenshot 2023-05-30 at 05.07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528" y="2189603"/>
            <a:ext cx="6729579" cy="3178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/>
          <p:nvPr>
            <p:ph type="title"/>
          </p:nvPr>
        </p:nvSpPr>
        <p:spPr>
          <a:xfrm>
            <a:off x="3277589" y="42515"/>
            <a:ext cx="8757895" cy="77169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Эффект люминесценции</a:t>
            </a:r>
          </a:p>
        </p:txBody>
      </p:sp>
      <p:sp>
        <p:nvSpPr>
          <p:cNvPr id="130" name="Текст 2"/>
          <p:cNvSpPr txBox="1"/>
          <p:nvPr>
            <p:ph type="body" sz="quarter" idx="1"/>
          </p:nvPr>
        </p:nvSpPr>
        <p:spPr>
          <a:xfrm>
            <a:off x="623886" y="1145223"/>
            <a:ext cx="10892611" cy="150018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1"/>
          <p:cNvSpPr txBox="1"/>
          <p:nvPr>
            <p:ph type="title"/>
          </p:nvPr>
        </p:nvSpPr>
        <p:spPr>
          <a:xfrm>
            <a:off x="3277589" y="42515"/>
            <a:ext cx="8757895" cy="7716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Текст 2"/>
          <p:cNvSpPr txBox="1"/>
          <p:nvPr>
            <p:ph type="body" sz="quarter" idx="1"/>
          </p:nvPr>
        </p:nvSpPr>
        <p:spPr>
          <a:xfrm>
            <a:off x="623886" y="1145223"/>
            <a:ext cx="10892611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"/>
          <p:cNvSpPr txBox="1"/>
          <p:nvPr>
            <p:ph type="title"/>
          </p:nvPr>
        </p:nvSpPr>
        <p:spPr>
          <a:xfrm>
            <a:off x="3277589" y="42515"/>
            <a:ext cx="8757895" cy="7716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Текст 2"/>
          <p:cNvSpPr txBox="1"/>
          <p:nvPr>
            <p:ph type="body" sz="quarter" idx="1"/>
          </p:nvPr>
        </p:nvSpPr>
        <p:spPr>
          <a:xfrm>
            <a:off x="623886" y="1145223"/>
            <a:ext cx="10892611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/>
          <p:nvPr>
            <p:ph type="title"/>
          </p:nvPr>
        </p:nvSpPr>
        <p:spPr>
          <a:xfrm>
            <a:off x="3277589" y="42515"/>
            <a:ext cx="8757895" cy="7716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Текст 2"/>
          <p:cNvSpPr txBox="1"/>
          <p:nvPr>
            <p:ph type="body" sz="quarter" idx="1"/>
          </p:nvPr>
        </p:nvSpPr>
        <p:spPr>
          <a:xfrm>
            <a:off x="623886" y="1145223"/>
            <a:ext cx="10892611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1"/>
          <p:cNvSpPr txBox="1"/>
          <p:nvPr>
            <p:ph type="title"/>
          </p:nvPr>
        </p:nvSpPr>
        <p:spPr>
          <a:xfrm>
            <a:off x="3277589" y="42515"/>
            <a:ext cx="8757895" cy="7716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Текст 2"/>
          <p:cNvSpPr txBox="1"/>
          <p:nvPr>
            <p:ph type="body" sz="quarter" idx="1"/>
          </p:nvPr>
        </p:nvSpPr>
        <p:spPr>
          <a:xfrm>
            <a:off x="623886" y="1145223"/>
            <a:ext cx="10892611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