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8" r:id="rId3"/>
    <p:sldId id="259" r:id="rId4"/>
    <p:sldId id="260" r:id="rId5"/>
    <p:sldId id="261" r:id="rId6"/>
    <p:sldId id="277" r:id="rId7"/>
    <p:sldId id="262" r:id="rId8"/>
    <p:sldId id="263" r:id="rId9"/>
    <p:sldId id="278" r:id="rId10"/>
    <p:sldId id="264" r:id="rId11"/>
    <p:sldId id="284" r:id="rId12"/>
    <p:sldId id="265" r:id="rId13"/>
    <p:sldId id="279" r:id="rId14"/>
    <p:sldId id="280" r:id="rId15"/>
    <p:sldId id="281" r:id="rId16"/>
    <p:sldId id="282" r:id="rId17"/>
    <p:sldId id="283" r:id="rId18"/>
    <p:sldId id="267" r:id="rId19"/>
    <p:sldId id="27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dJ7GPG39+sIuBD6XtJfm5jjWp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EB9BF3-0376-471F-BE78-1820E54EDFB7}">
  <a:tblStyle styleId="{08EB9BF3-0376-471F-BE78-1820E54EDFB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autoAdjust="0"/>
    <p:restoredTop sz="94712" autoAdjust="0"/>
  </p:normalViewPr>
  <p:slideViewPr>
    <p:cSldViewPr snapToGrid="0">
      <p:cViewPr varScale="1">
        <p:scale>
          <a:sx n="99" d="100"/>
          <a:sy n="99" d="100"/>
        </p:scale>
        <p:origin x="96" y="4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9D-4AED-A799-BE165452575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9D-4AED-A799-BE165452575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D9D-4AED-A799-BE165452575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D9D-4AED-A799-BE1654525756}"/>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1D-423C-A917-798184983ED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C1D-423C-A917-798184983ED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C1D-423C-A917-798184983ED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C1D-423C-A917-798184983ED9}"/>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49-4DA6-B2DB-E8DC8BDA6D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49-4DA6-B2DB-E8DC8BDA6D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249-4DA6-B2DB-E8DC8BDA6D6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249-4DA6-B2DB-E8DC8BDA6D69}"/>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0F8-4D97-972A-3E16CAABB3F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0F8-4D97-972A-3E16CAABB3F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0F8-4D97-972A-3E16CAABB3F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0F8-4D97-972A-3E16CAABB3FA}"/>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6"/>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rgbClr val="80BC00"/>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1"/>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1"/>
            </a:solidFill>
            <a:ln w="19050">
              <a:solidFill>
                <a:schemeClr val="lt1"/>
              </a:solidFill>
            </a:ln>
            <a:effectLst/>
          </c:spPr>
          <c:invertIfNegative val="0"/>
          <c:dPt>
            <c:idx val="0"/>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3-FE9A-4C9E-B5E5-536D6313177E}"/>
              </c:ext>
            </c:extLst>
          </c:dPt>
          <c:dPt>
            <c:idx val="1"/>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2-FE9A-4C9E-B5E5-536D6313177E}"/>
              </c:ext>
            </c:extLst>
          </c:dPt>
          <c:dPt>
            <c:idx val="2"/>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0-FE9A-4C9E-B5E5-536D6313177E}"/>
              </c:ext>
            </c:extLst>
          </c:dPt>
          <c:dPt>
            <c:idx val="3"/>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1-FE9A-4C9E-B5E5-536D6313177E}"/>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9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76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8807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537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9072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4447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9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1699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
  <p:cSld name="Титул">
    <p:spTree>
      <p:nvGrpSpPr>
        <p:cNvPr id="1" name="Shape 14"/>
        <p:cNvGrpSpPr/>
        <p:nvPr/>
      </p:nvGrpSpPr>
      <p:grpSpPr>
        <a:xfrm>
          <a:off x="0" y="0"/>
          <a:ext cx="0" cy="0"/>
          <a:chOff x="0" y="0"/>
          <a:chExt cx="0" cy="0"/>
        </a:xfrm>
      </p:grpSpPr>
      <p:sp>
        <p:nvSpPr>
          <p:cNvPr id="15" name="Google Shape;15;p22"/>
          <p:cNvSpPr txBox="1">
            <a:spLocks noGrp="1"/>
          </p:cNvSpPr>
          <p:nvPr>
            <p:ph type="ctrTitle"/>
          </p:nvPr>
        </p:nvSpPr>
        <p:spPr>
          <a:xfrm>
            <a:off x="620489" y="4683228"/>
            <a:ext cx="816606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2"/>
          <p:cNvSpPr txBox="1">
            <a:spLocks noGrp="1"/>
          </p:cNvSpPr>
          <p:nvPr>
            <p:ph type="subTitle" idx="1"/>
          </p:nvPr>
        </p:nvSpPr>
        <p:spPr>
          <a:xfrm>
            <a:off x="620489" y="5596154"/>
            <a:ext cx="5921628" cy="33792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7" name="Google Shape;17;p22"/>
          <p:cNvPicPr preferRelativeResize="0"/>
          <p:nvPr/>
        </p:nvPicPr>
        <p:blipFill rotWithShape="1">
          <a:blip r:embed="rId2">
            <a:alphaModFix/>
          </a:blip>
          <a:srcRect/>
          <a:stretch/>
        </p:blipFill>
        <p:spPr>
          <a:xfrm>
            <a:off x="0" y="-1"/>
            <a:ext cx="12191999" cy="4199467"/>
          </a:xfrm>
          <a:prstGeom prst="rect">
            <a:avLst/>
          </a:prstGeom>
          <a:noFill/>
          <a:ln>
            <a:noFill/>
          </a:ln>
        </p:spPr>
      </p:pic>
      <p:sp>
        <p:nvSpPr>
          <p:cNvPr id="18" name="Google Shape;18;p22"/>
          <p:cNvSpPr txBox="1">
            <a:spLocks noGrp="1"/>
          </p:cNvSpPr>
          <p:nvPr>
            <p:ph type="body" idx="2"/>
          </p:nvPr>
        </p:nvSpPr>
        <p:spPr>
          <a:xfrm>
            <a:off x="620489" y="6088616"/>
            <a:ext cx="5921627" cy="33792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0BC00"/>
              </a:buClr>
              <a:buSzPts val="1800"/>
              <a:buFont typeface="Calibri"/>
              <a:buNone/>
              <a:defRPr sz="1800"/>
            </a:lvl1pPr>
            <a:lvl2pPr marL="914400" lvl="1" indent="-228600" algn="l">
              <a:lnSpc>
                <a:spcPct val="90000"/>
              </a:lnSpc>
              <a:spcBef>
                <a:spcPts val="500"/>
              </a:spcBef>
              <a:spcAft>
                <a:spcPts val="0"/>
              </a:spcAft>
              <a:buClr>
                <a:srgbClr val="80BC00"/>
              </a:buClr>
              <a:buSzPts val="1400"/>
              <a:buFont typeface="Calibri"/>
              <a:buNone/>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 name="Google Shape;19;p22"/>
          <p:cNvPicPr preferRelativeResize="0"/>
          <p:nvPr/>
        </p:nvPicPr>
        <p:blipFill rotWithShape="1">
          <a:blip r:embed="rId3">
            <a:alphaModFix/>
          </a:blip>
          <a:srcRect/>
          <a:stretch/>
        </p:blipFill>
        <p:spPr>
          <a:xfrm>
            <a:off x="634936" y="431463"/>
            <a:ext cx="1759226" cy="3958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Таблица (синий)">
  <p:cSld name="Таблица (синий)">
    <p:spTree>
      <p:nvGrpSpPr>
        <p:cNvPr id="1" name="Shape 187"/>
        <p:cNvGrpSpPr/>
        <p:nvPr/>
      </p:nvGrpSpPr>
      <p:grpSpPr>
        <a:xfrm>
          <a:off x="0" y="0"/>
          <a:ext cx="0" cy="0"/>
          <a:chOff x="0" y="0"/>
          <a:chExt cx="0" cy="0"/>
        </a:xfrm>
      </p:grpSpPr>
      <p:sp>
        <p:nvSpPr>
          <p:cNvPr id="188" name="Google Shape;188;p41"/>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aphicFrame>
        <p:nvGraphicFramePr>
          <p:cNvPr id="189" name="Google Shape;189;p41"/>
          <p:cNvGraphicFramePr/>
          <p:nvPr/>
        </p:nvGraphicFramePr>
        <p:xfrm>
          <a:off x="620489" y="1605189"/>
          <a:ext cx="3000000" cy="3000000"/>
        </p:xfrm>
        <a:graphic>
          <a:graphicData uri="http://schemas.openxmlformats.org/drawingml/2006/table">
            <a:tbl>
              <a:tblPr firstRow="1" bandRow="1">
                <a:noFill/>
                <a:tableStyleId>{08EB9BF3-0376-471F-BE78-1820E54EDFB7}</a:tableStyleId>
              </a:tblPr>
              <a:tblGrid>
                <a:gridCol w="2190200">
                  <a:extLst>
                    <a:ext uri="{9D8B030D-6E8A-4147-A177-3AD203B41FA5}">
                      <a16:colId xmlns:a16="http://schemas.microsoft.com/office/drawing/2014/main" val="20000"/>
                    </a:ext>
                  </a:extLst>
                </a:gridCol>
                <a:gridCol w="2190200">
                  <a:extLst>
                    <a:ext uri="{9D8B030D-6E8A-4147-A177-3AD203B41FA5}">
                      <a16:colId xmlns:a16="http://schemas.microsoft.com/office/drawing/2014/main" val="20001"/>
                    </a:ext>
                  </a:extLst>
                </a:gridCol>
                <a:gridCol w="2190200">
                  <a:extLst>
                    <a:ext uri="{9D8B030D-6E8A-4147-A177-3AD203B41FA5}">
                      <a16:colId xmlns:a16="http://schemas.microsoft.com/office/drawing/2014/main" val="20002"/>
                    </a:ext>
                  </a:extLst>
                </a:gridCol>
                <a:gridCol w="2190200">
                  <a:extLst>
                    <a:ext uri="{9D8B030D-6E8A-4147-A177-3AD203B41FA5}">
                      <a16:colId xmlns:a16="http://schemas.microsoft.com/office/drawing/2014/main" val="20003"/>
                    </a:ext>
                  </a:extLst>
                </a:gridCol>
                <a:gridCol w="2190200">
                  <a:extLst>
                    <a:ext uri="{9D8B030D-6E8A-4147-A177-3AD203B41FA5}">
                      <a16:colId xmlns:a16="http://schemas.microsoft.com/office/drawing/2014/main" val="20004"/>
                    </a:ext>
                  </a:extLst>
                </a:gridCol>
              </a:tblGrid>
              <a:tr h="656950">
                <a:tc>
                  <a:txBody>
                    <a:bodyPr/>
                    <a:lstStyle/>
                    <a:p>
                      <a:pPr marL="0" marR="0" lvl="0" indent="0" algn="l" rtl="0">
                        <a:spcBef>
                          <a:spcPts val="0"/>
                        </a:spcBef>
                        <a:spcAft>
                          <a:spcPts val="0"/>
                        </a:spcAft>
                        <a:buNone/>
                      </a:pPr>
                      <a:endParaRPr sz="1800"/>
                    </a:p>
                    <a:p>
                      <a:pPr marL="0" marR="0" lvl="0" indent="0" algn="ctr" rtl="0">
                        <a:lnSpc>
                          <a:spcPct val="100000"/>
                        </a:lnSpc>
                        <a:spcBef>
                          <a:spcPts val="0"/>
                        </a:spcBef>
                        <a:spcAft>
                          <a:spcPts val="0"/>
                        </a:spcAft>
                        <a:buClr>
                          <a:schemeClr val="dk1"/>
                        </a:buClr>
                        <a:buSzPts val="1800"/>
                        <a:buFont typeface="Arial"/>
                        <a:buNone/>
                      </a:pPr>
                      <a:r>
                        <a:rPr lang="ru-RU" sz="1800"/>
                        <a:t>Название</a:t>
                      </a:r>
                      <a:endParaRPr/>
                    </a:p>
                  </a:txBody>
                  <a:tcPr marL="7200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a:p>
                    <a:p>
                      <a:pPr marL="0" marR="0" lvl="0" indent="0" algn="ctr" rtl="0">
                        <a:lnSpc>
                          <a:spcPct val="100000"/>
                        </a:lnSpc>
                        <a:spcBef>
                          <a:spcPts val="0"/>
                        </a:spcBef>
                        <a:spcAft>
                          <a:spcPts val="0"/>
                        </a:spcAft>
                        <a:buClr>
                          <a:schemeClr val="dk1"/>
                        </a:buClr>
                        <a:buSzPts val="1800"/>
                        <a:buFont typeface="Calibri"/>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a:p>
                    <a:p>
                      <a:pPr marL="0" marR="0" lvl="0" indent="0" algn="ctr" rtl="0">
                        <a:lnSpc>
                          <a:spcPct val="100000"/>
                        </a:lnSpc>
                        <a:spcBef>
                          <a:spcPts val="0"/>
                        </a:spcBef>
                        <a:spcAft>
                          <a:spcPts val="0"/>
                        </a:spcAft>
                        <a:buClr>
                          <a:schemeClr val="dk1"/>
                        </a:buClr>
                        <a:buSzPts val="1800"/>
                        <a:buFont typeface="Calibri"/>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spcBef>
                          <a:spcPts val="0"/>
                        </a:spcBef>
                        <a:spcAft>
                          <a:spcPts val="0"/>
                        </a:spcAft>
                        <a:buNone/>
                      </a:pPr>
                      <a:endParaRPr sz="1800"/>
                    </a:p>
                    <a:p>
                      <a:pPr marL="0" marR="0" lvl="0" indent="0" algn="ctr" rtl="0">
                        <a:spcBef>
                          <a:spcPts val="0"/>
                        </a:spcBef>
                        <a:spcAft>
                          <a:spcPts val="0"/>
                        </a:spcAft>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spcBef>
                          <a:spcPts val="0"/>
                        </a:spcBef>
                        <a:spcAft>
                          <a:spcPts val="0"/>
                        </a:spcAft>
                        <a:buNone/>
                      </a:pPr>
                      <a:endParaRPr sz="1800"/>
                    </a:p>
                    <a:p>
                      <a:pPr marL="0" marR="0" lvl="0" indent="0" algn="ctr" rtl="0">
                        <a:spcBef>
                          <a:spcPts val="0"/>
                        </a:spcBef>
                        <a:spcAft>
                          <a:spcPts val="0"/>
                        </a:spcAft>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extLst>
                  <a:ext uri="{0D108BD9-81ED-4DB2-BD59-A6C34878D82A}">
                    <a16:rowId xmlns:a16="http://schemas.microsoft.com/office/drawing/2014/main" val="10000"/>
                  </a:ext>
                </a:extLst>
              </a:tr>
              <a:tr h="635750">
                <a:tc>
                  <a:txBody>
                    <a:bodyPr/>
                    <a:lstStyle/>
                    <a:p>
                      <a:pPr marL="0" marR="0" lvl="0" indent="0" algn="ctr" rtl="0">
                        <a:spcBef>
                          <a:spcPts val="0"/>
                        </a:spcBef>
                        <a:spcAft>
                          <a:spcPts val="0"/>
                        </a:spcAft>
                        <a:buNone/>
                      </a:pPr>
                      <a:endParaRPr sz="1400"/>
                    </a:p>
                    <a:p>
                      <a:pPr marL="0" marR="0" lvl="0" indent="0" algn="ctr" rtl="0">
                        <a:spcBef>
                          <a:spcPts val="0"/>
                        </a:spcBef>
                        <a:spcAft>
                          <a:spcPts val="0"/>
                        </a:spcAft>
                        <a:buNone/>
                      </a:pPr>
                      <a:r>
                        <a:rPr lang="ru-RU" sz="1400"/>
                        <a:t>Текст</a:t>
                      </a:r>
                      <a:r>
                        <a:rPr lang="ru-RU" sz="1200"/>
                        <a:t> </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spcBef>
                          <a:spcPts val="0"/>
                        </a:spcBef>
                        <a:spcAft>
                          <a:spcPts val="0"/>
                        </a:spcAft>
                        <a:buNone/>
                      </a:pPr>
                      <a:endParaRPr sz="1200"/>
                    </a:p>
                    <a:p>
                      <a:pPr marL="0" marR="0" lvl="0" indent="0" algn="ctr" rtl="0">
                        <a:spcBef>
                          <a:spcPts val="0"/>
                        </a:spcBef>
                        <a:spcAft>
                          <a:spcPts val="0"/>
                        </a:spcAft>
                        <a:buNone/>
                      </a:pPr>
                      <a:r>
                        <a:rPr lang="ru-RU" sz="1200"/>
                        <a:t>Текст</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5"/>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90" name="Google Shape;190;p41"/>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Схема (зеленый)">
  <p:cSld name="Схема (зеленый)">
    <p:spTree>
      <p:nvGrpSpPr>
        <p:cNvPr id="1" name="Shape 191"/>
        <p:cNvGrpSpPr/>
        <p:nvPr/>
      </p:nvGrpSpPr>
      <p:grpSpPr>
        <a:xfrm>
          <a:off x="0" y="0"/>
          <a:ext cx="0" cy="0"/>
          <a:chOff x="0" y="0"/>
          <a:chExt cx="0" cy="0"/>
        </a:xfrm>
      </p:grpSpPr>
      <p:sp>
        <p:nvSpPr>
          <p:cNvPr id="192" name="Google Shape;192;p42"/>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42"/>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Схема (синий)">
  <p:cSld name="Схема (синий)">
    <p:spTree>
      <p:nvGrpSpPr>
        <p:cNvPr id="1" name="Shape 194"/>
        <p:cNvGrpSpPr/>
        <p:nvPr/>
      </p:nvGrpSpPr>
      <p:grpSpPr>
        <a:xfrm>
          <a:off x="0" y="0"/>
          <a:ext cx="0" cy="0"/>
          <a:chOff x="0" y="0"/>
          <a:chExt cx="0" cy="0"/>
        </a:xfrm>
      </p:grpSpPr>
      <p:sp>
        <p:nvSpPr>
          <p:cNvPr id="195" name="Google Shape;195;p43"/>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4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Заголовок раздела (синий)">
  <p:cSld name="Заголовок раздела (синий)">
    <p:bg>
      <p:bgPr>
        <a:solidFill>
          <a:srgbClr val="0071CE"/>
        </a:solidFill>
        <a:effectLst/>
      </p:bgPr>
    </p:bg>
    <p:spTree>
      <p:nvGrpSpPr>
        <p:cNvPr id="1" name="Shape 20"/>
        <p:cNvGrpSpPr/>
        <p:nvPr/>
      </p:nvGrpSpPr>
      <p:grpSpPr>
        <a:xfrm>
          <a:off x="0" y="0"/>
          <a:ext cx="0" cy="0"/>
          <a:chOff x="0" y="0"/>
          <a:chExt cx="0" cy="0"/>
        </a:xfrm>
      </p:grpSpPr>
      <p:sp>
        <p:nvSpPr>
          <p:cNvPr id="21" name="Google Shape;21;p23"/>
          <p:cNvSpPr txBox="1">
            <a:spLocks noGrp="1"/>
          </p:cNvSpPr>
          <p:nvPr>
            <p:ph type="title"/>
          </p:nvPr>
        </p:nvSpPr>
        <p:spPr>
          <a:xfrm>
            <a:off x="831850" y="2834640"/>
            <a:ext cx="10515600" cy="19202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828787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текст+картинка (синий)">
  <p:cSld name="текст+картинка (синий)">
    <p:spTree>
      <p:nvGrpSpPr>
        <p:cNvPr id="1" name="Shape 22"/>
        <p:cNvGrpSpPr/>
        <p:nvPr/>
      </p:nvGrpSpPr>
      <p:grpSpPr>
        <a:xfrm>
          <a:off x="0" y="0"/>
          <a:ext cx="0" cy="0"/>
          <a:chOff x="0" y="0"/>
          <a:chExt cx="0" cy="0"/>
        </a:xfrm>
      </p:grpSpPr>
      <p:sp>
        <p:nvSpPr>
          <p:cNvPr id="23" name="Google Shape;23;p24"/>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subTitle" idx="1"/>
          </p:nvPr>
        </p:nvSpPr>
        <p:spPr>
          <a:xfrm>
            <a:off x="620489" y="1948079"/>
            <a:ext cx="5703917"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24"/>
          <p:cNvSpPr>
            <a:spLocks noGrp="1"/>
          </p:cNvSpPr>
          <p:nvPr>
            <p:ph type="pic" idx="2"/>
          </p:nvPr>
        </p:nvSpPr>
        <p:spPr>
          <a:xfrm>
            <a:off x="6734629" y="1948079"/>
            <a:ext cx="4619172" cy="39825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24"/>
          <p:cNvSpPr txBox="1">
            <a:spLocks noGrp="1"/>
          </p:cNvSpPr>
          <p:nvPr>
            <p:ph type="body" idx="3"/>
          </p:nvPr>
        </p:nvSpPr>
        <p:spPr>
          <a:xfrm>
            <a:off x="620488" y="3308782"/>
            <a:ext cx="5703917" cy="262184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4"/>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Calibri"/>
                <a:ea typeface="Calibri"/>
                <a:cs typeface="Calibri"/>
                <a:sym typeface="Calibri"/>
              </a:defRPr>
            </a:lvl1pPr>
            <a:lvl2pPr marL="0" lvl="1" indent="0" algn="r">
              <a:spcBef>
                <a:spcPts val="0"/>
              </a:spcBef>
              <a:buNone/>
              <a:defRPr sz="900" b="0" i="0" u="none" strike="noStrike" cap="none">
                <a:solidFill>
                  <a:srgbClr val="888888"/>
                </a:solidFill>
                <a:latin typeface="Calibri"/>
                <a:ea typeface="Calibri"/>
                <a:cs typeface="Calibri"/>
                <a:sym typeface="Calibri"/>
              </a:defRPr>
            </a:lvl2pPr>
            <a:lvl3pPr marL="0" lvl="2" indent="0" algn="r">
              <a:spcBef>
                <a:spcPts val="0"/>
              </a:spcBef>
              <a:buNone/>
              <a:defRPr sz="900" b="0" i="0" u="none" strike="noStrike" cap="none">
                <a:solidFill>
                  <a:srgbClr val="888888"/>
                </a:solidFill>
                <a:latin typeface="Calibri"/>
                <a:ea typeface="Calibri"/>
                <a:cs typeface="Calibri"/>
                <a:sym typeface="Calibri"/>
              </a:defRPr>
            </a:lvl3pPr>
            <a:lvl4pPr marL="0" lvl="3" indent="0" algn="r">
              <a:spcBef>
                <a:spcPts val="0"/>
              </a:spcBef>
              <a:buNone/>
              <a:defRPr sz="900" b="0" i="0" u="none" strike="noStrike" cap="none">
                <a:solidFill>
                  <a:srgbClr val="888888"/>
                </a:solidFill>
                <a:latin typeface="Calibri"/>
                <a:ea typeface="Calibri"/>
                <a:cs typeface="Calibri"/>
                <a:sym typeface="Calibri"/>
              </a:defRPr>
            </a:lvl4pPr>
            <a:lvl5pPr marL="0" lvl="4" indent="0" algn="r">
              <a:spcBef>
                <a:spcPts val="0"/>
              </a:spcBef>
              <a:buNone/>
              <a:defRPr sz="900" b="0" i="0" u="none" strike="noStrike" cap="none">
                <a:solidFill>
                  <a:srgbClr val="888888"/>
                </a:solidFill>
                <a:latin typeface="Calibri"/>
                <a:ea typeface="Calibri"/>
                <a:cs typeface="Calibri"/>
                <a:sym typeface="Calibri"/>
              </a:defRPr>
            </a:lvl5pPr>
            <a:lvl6pPr marL="0" lvl="5" indent="0" algn="r">
              <a:spcBef>
                <a:spcPts val="0"/>
              </a:spcBef>
              <a:buNone/>
              <a:defRPr sz="900" b="0" i="0" u="none" strike="noStrike" cap="none">
                <a:solidFill>
                  <a:srgbClr val="888888"/>
                </a:solidFill>
                <a:latin typeface="Calibri"/>
                <a:ea typeface="Calibri"/>
                <a:cs typeface="Calibri"/>
                <a:sym typeface="Calibri"/>
              </a:defRPr>
            </a:lvl6pPr>
            <a:lvl7pPr marL="0" lvl="6" indent="0" algn="r">
              <a:spcBef>
                <a:spcPts val="0"/>
              </a:spcBef>
              <a:buNone/>
              <a:defRPr sz="900" b="0" i="0" u="none" strike="noStrike" cap="none">
                <a:solidFill>
                  <a:srgbClr val="888888"/>
                </a:solidFill>
                <a:latin typeface="Calibri"/>
                <a:ea typeface="Calibri"/>
                <a:cs typeface="Calibri"/>
                <a:sym typeface="Calibri"/>
              </a:defRPr>
            </a:lvl7pPr>
            <a:lvl8pPr marL="0" lvl="7" indent="0" algn="r">
              <a:spcBef>
                <a:spcPts val="0"/>
              </a:spcBef>
              <a:buNone/>
              <a:defRPr sz="900" b="0" i="0" u="none" strike="noStrike" cap="none">
                <a:solidFill>
                  <a:srgbClr val="888888"/>
                </a:solidFill>
                <a:latin typeface="Calibri"/>
                <a:ea typeface="Calibri"/>
                <a:cs typeface="Calibri"/>
                <a:sym typeface="Calibri"/>
              </a:defRPr>
            </a:lvl8pPr>
            <a:lvl9pPr marL="0" lvl="8" indent="0" algn="r">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extLst>
      <p:ext uri="{BB962C8B-B14F-4D97-AF65-F5344CB8AC3E}">
        <p14:creationId xmlns:p14="http://schemas.microsoft.com/office/powerpoint/2010/main" val="1099538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Текст+картинка (зеленый) 2">
  <p:cSld name="Текст+картинка (зеленый) 2">
    <p:spTree>
      <p:nvGrpSpPr>
        <p:cNvPr id="1" name="Shape 28"/>
        <p:cNvGrpSpPr/>
        <p:nvPr/>
      </p:nvGrpSpPr>
      <p:grpSpPr>
        <a:xfrm>
          <a:off x="0" y="0"/>
          <a:ext cx="0" cy="0"/>
          <a:chOff x="0" y="0"/>
          <a:chExt cx="0" cy="0"/>
        </a:xfrm>
      </p:grpSpPr>
      <p:sp>
        <p:nvSpPr>
          <p:cNvPr id="29" name="Google Shape;29;p25"/>
          <p:cNvSpPr>
            <a:spLocks noGrp="1"/>
          </p:cNvSpPr>
          <p:nvPr>
            <p:ph type="pic" idx="2"/>
          </p:nvPr>
        </p:nvSpPr>
        <p:spPr>
          <a:xfrm>
            <a:off x="6734630" y="0"/>
            <a:ext cx="5457370" cy="685799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25"/>
          <p:cNvSpPr/>
          <p:nvPr/>
        </p:nvSpPr>
        <p:spPr>
          <a:xfrm>
            <a:off x="-1" y="1719131"/>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31;p25"/>
          <p:cNvSpPr/>
          <p:nvPr/>
        </p:nvSpPr>
        <p:spPr>
          <a:xfrm>
            <a:off x="-1" y="1719131"/>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25"/>
          <p:cNvSpPr txBox="1">
            <a:spLocks noGrp="1"/>
          </p:cNvSpPr>
          <p:nvPr>
            <p:ph type="ctrTitle"/>
          </p:nvPr>
        </p:nvSpPr>
        <p:spPr>
          <a:xfrm>
            <a:off x="620489" y="628956"/>
            <a:ext cx="5703916"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5"/>
          <p:cNvSpPr txBox="1">
            <a:spLocks noGrp="1"/>
          </p:cNvSpPr>
          <p:nvPr>
            <p:ph type="subTitle" idx="1"/>
          </p:nvPr>
        </p:nvSpPr>
        <p:spPr>
          <a:xfrm>
            <a:off x="620489" y="1948079"/>
            <a:ext cx="6724651"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Font typeface="Calibri"/>
              <a:buNone/>
              <a:defRPr sz="1800">
                <a:solidFill>
                  <a:schemeClr val="lt1"/>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4" name="Google Shape;34;p25"/>
          <p:cNvSpPr txBox="1">
            <a:spLocks noGrp="1"/>
          </p:cNvSpPr>
          <p:nvPr>
            <p:ph type="body" idx="3"/>
          </p:nvPr>
        </p:nvSpPr>
        <p:spPr>
          <a:xfrm>
            <a:off x="620489" y="4700455"/>
            <a:ext cx="5703916" cy="12301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5"/>
          <p:cNvSpPr txBox="1">
            <a:spLocks noGrp="1"/>
          </p:cNvSpPr>
          <p:nvPr>
            <p:ph type="body" idx="4"/>
          </p:nvPr>
        </p:nvSpPr>
        <p:spPr>
          <a:xfrm>
            <a:off x="620490" y="330517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Calibri"/>
                <a:ea typeface="Calibri"/>
                <a:cs typeface="Calibri"/>
                <a:sym typeface="Calibri"/>
              </a:defRPr>
            </a:lvl1pPr>
            <a:lvl2pPr marL="0" lvl="1" indent="0" algn="r">
              <a:spcBef>
                <a:spcPts val="0"/>
              </a:spcBef>
              <a:buNone/>
              <a:defRPr sz="900" b="0" i="0" u="none" strike="noStrike" cap="none">
                <a:solidFill>
                  <a:srgbClr val="888888"/>
                </a:solidFill>
                <a:latin typeface="Calibri"/>
                <a:ea typeface="Calibri"/>
                <a:cs typeface="Calibri"/>
                <a:sym typeface="Calibri"/>
              </a:defRPr>
            </a:lvl2pPr>
            <a:lvl3pPr marL="0" lvl="2" indent="0" algn="r">
              <a:spcBef>
                <a:spcPts val="0"/>
              </a:spcBef>
              <a:buNone/>
              <a:defRPr sz="900" b="0" i="0" u="none" strike="noStrike" cap="none">
                <a:solidFill>
                  <a:srgbClr val="888888"/>
                </a:solidFill>
                <a:latin typeface="Calibri"/>
                <a:ea typeface="Calibri"/>
                <a:cs typeface="Calibri"/>
                <a:sym typeface="Calibri"/>
              </a:defRPr>
            </a:lvl3pPr>
            <a:lvl4pPr marL="0" lvl="3" indent="0" algn="r">
              <a:spcBef>
                <a:spcPts val="0"/>
              </a:spcBef>
              <a:buNone/>
              <a:defRPr sz="900" b="0" i="0" u="none" strike="noStrike" cap="none">
                <a:solidFill>
                  <a:srgbClr val="888888"/>
                </a:solidFill>
                <a:latin typeface="Calibri"/>
                <a:ea typeface="Calibri"/>
                <a:cs typeface="Calibri"/>
                <a:sym typeface="Calibri"/>
              </a:defRPr>
            </a:lvl4pPr>
            <a:lvl5pPr marL="0" lvl="4" indent="0" algn="r">
              <a:spcBef>
                <a:spcPts val="0"/>
              </a:spcBef>
              <a:buNone/>
              <a:defRPr sz="900" b="0" i="0" u="none" strike="noStrike" cap="none">
                <a:solidFill>
                  <a:srgbClr val="888888"/>
                </a:solidFill>
                <a:latin typeface="Calibri"/>
                <a:ea typeface="Calibri"/>
                <a:cs typeface="Calibri"/>
                <a:sym typeface="Calibri"/>
              </a:defRPr>
            </a:lvl5pPr>
            <a:lvl6pPr marL="0" lvl="5" indent="0" algn="r">
              <a:spcBef>
                <a:spcPts val="0"/>
              </a:spcBef>
              <a:buNone/>
              <a:defRPr sz="900" b="0" i="0" u="none" strike="noStrike" cap="none">
                <a:solidFill>
                  <a:srgbClr val="888888"/>
                </a:solidFill>
                <a:latin typeface="Calibri"/>
                <a:ea typeface="Calibri"/>
                <a:cs typeface="Calibri"/>
                <a:sym typeface="Calibri"/>
              </a:defRPr>
            </a:lvl6pPr>
            <a:lvl7pPr marL="0" lvl="6" indent="0" algn="r">
              <a:spcBef>
                <a:spcPts val="0"/>
              </a:spcBef>
              <a:buNone/>
              <a:defRPr sz="900" b="0" i="0" u="none" strike="noStrike" cap="none">
                <a:solidFill>
                  <a:srgbClr val="888888"/>
                </a:solidFill>
                <a:latin typeface="Calibri"/>
                <a:ea typeface="Calibri"/>
                <a:cs typeface="Calibri"/>
                <a:sym typeface="Calibri"/>
              </a:defRPr>
            </a:lvl7pPr>
            <a:lvl8pPr marL="0" lvl="7" indent="0" algn="r">
              <a:spcBef>
                <a:spcPts val="0"/>
              </a:spcBef>
              <a:buNone/>
              <a:defRPr sz="900" b="0" i="0" u="none" strike="noStrike" cap="none">
                <a:solidFill>
                  <a:srgbClr val="888888"/>
                </a:solidFill>
                <a:latin typeface="Calibri"/>
                <a:ea typeface="Calibri"/>
                <a:cs typeface="Calibri"/>
                <a:sym typeface="Calibri"/>
              </a:defRPr>
            </a:lvl8pPr>
            <a:lvl9pPr marL="0" lvl="8" indent="0" algn="r">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extLst>
      <p:ext uri="{BB962C8B-B14F-4D97-AF65-F5344CB8AC3E}">
        <p14:creationId xmlns:p14="http://schemas.microsoft.com/office/powerpoint/2010/main" val="1216006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Текст+картинка (синий) 2">
  <p:cSld name="Текст+картинка (синий) 2">
    <p:spTree>
      <p:nvGrpSpPr>
        <p:cNvPr id="1" name="Shape 37"/>
        <p:cNvGrpSpPr/>
        <p:nvPr/>
      </p:nvGrpSpPr>
      <p:grpSpPr>
        <a:xfrm>
          <a:off x="0" y="0"/>
          <a:ext cx="0" cy="0"/>
          <a:chOff x="0" y="0"/>
          <a:chExt cx="0" cy="0"/>
        </a:xfrm>
      </p:grpSpPr>
      <p:sp>
        <p:nvSpPr>
          <p:cNvPr id="38" name="Google Shape;38;p26"/>
          <p:cNvSpPr>
            <a:spLocks noGrp="1"/>
          </p:cNvSpPr>
          <p:nvPr>
            <p:ph type="pic" idx="2"/>
          </p:nvPr>
        </p:nvSpPr>
        <p:spPr>
          <a:xfrm>
            <a:off x="6734630" y="0"/>
            <a:ext cx="5457370" cy="685799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26"/>
          <p:cNvSpPr txBox="1">
            <a:spLocks noGrp="1"/>
          </p:cNvSpPr>
          <p:nvPr>
            <p:ph type="ctrTitle"/>
          </p:nvPr>
        </p:nvSpPr>
        <p:spPr>
          <a:xfrm>
            <a:off x="620489" y="628956"/>
            <a:ext cx="5703916"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6"/>
          <p:cNvSpPr txBox="1">
            <a:spLocks noGrp="1"/>
          </p:cNvSpPr>
          <p:nvPr>
            <p:ph type="body" idx="1"/>
          </p:nvPr>
        </p:nvSpPr>
        <p:spPr>
          <a:xfrm>
            <a:off x="620489" y="4700455"/>
            <a:ext cx="5703916" cy="12301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atin typeface="Calibri"/>
                <a:ea typeface="Calibri"/>
                <a:cs typeface="Calibri"/>
                <a:sym typeface="Calibri"/>
              </a:defRPr>
            </a:lvl1pPr>
            <a:lvl2pPr marL="914400" lvl="1" indent="-317500" algn="l">
              <a:lnSpc>
                <a:spcPct val="90000"/>
              </a:lnSpc>
              <a:spcBef>
                <a:spcPts val="500"/>
              </a:spcBef>
              <a:spcAft>
                <a:spcPts val="0"/>
              </a:spcAft>
              <a:buClr>
                <a:srgbClr val="80BC00"/>
              </a:buClr>
              <a:buSzPts val="1400"/>
              <a:buFont typeface="Noto Sans Symbols"/>
              <a:buChar char="▪"/>
              <a:defRPr sz="1400">
                <a:latin typeface="Calibri"/>
                <a:ea typeface="Calibri"/>
                <a:cs typeface="Calibri"/>
                <a:sym typeface="Calibri"/>
              </a:defRPr>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body" idx="3"/>
          </p:nvPr>
        </p:nvSpPr>
        <p:spPr>
          <a:xfrm>
            <a:off x="620490" y="330517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
        <p:nvSpPr>
          <p:cNvPr id="43" name="Google Shape;43;p26"/>
          <p:cNvSpPr/>
          <p:nvPr/>
        </p:nvSpPr>
        <p:spPr>
          <a:xfrm>
            <a:off x="0" y="1733552"/>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6"/>
          <p:cNvSpPr txBox="1">
            <a:spLocks noGrp="1"/>
          </p:cNvSpPr>
          <p:nvPr>
            <p:ph type="subTitle" idx="4"/>
          </p:nvPr>
        </p:nvSpPr>
        <p:spPr>
          <a:xfrm>
            <a:off x="620489" y="1948079"/>
            <a:ext cx="6724651"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Font typeface="Calibri"/>
              <a:buNone/>
              <a:defRPr sz="1800">
                <a:solidFill>
                  <a:schemeClr val="lt1"/>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3855166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Заголовок+подзаголовок (зеленый)">
  <p:cSld name="Заголовок+подзаголовок (зеленый)">
    <p:spTree>
      <p:nvGrpSpPr>
        <p:cNvPr id="1" name="Shape 45"/>
        <p:cNvGrpSpPr/>
        <p:nvPr/>
      </p:nvGrpSpPr>
      <p:grpSpPr>
        <a:xfrm>
          <a:off x="0" y="0"/>
          <a:ext cx="0" cy="0"/>
          <a:chOff x="0" y="0"/>
          <a:chExt cx="0" cy="0"/>
        </a:xfrm>
      </p:grpSpPr>
      <p:sp>
        <p:nvSpPr>
          <p:cNvPr id="46" name="Google Shape;46;p27"/>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a:spLocks noGrp="1"/>
          </p:cNvSpPr>
          <p:nvPr>
            <p:ph type="pic" idx="2"/>
          </p:nvPr>
        </p:nvSpPr>
        <p:spPr>
          <a:xfrm>
            <a:off x="6734629" y="1948079"/>
            <a:ext cx="4619172" cy="39825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27"/>
          <p:cNvSpPr txBox="1">
            <a:spLocks noGrp="1"/>
          </p:cNvSpPr>
          <p:nvPr>
            <p:ph type="body" idx="1"/>
          </p:nvPr>
        </p:nvSpPr>
        <p:spPr>
          <a:xfrm>
            <a:off x="620489" y="3981796"/>
            <a:ext cx="5703916" cy="194882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7"/>
          <p:cNvSpPr txBox="1">
            <a:spLocks noGrp="1"/>
          </p:cNvSpPr>
          <p:nvPr>
            <p:ph type="body" idx="3"/>
          </p:nvPr>
        </p:nvSpPr>
        <p:spPr>
          <a:xfrm>
            <a:off x="620490" y="2602640"/>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7"/>
          <p:cNvSpPr txBox="1">
            <a:spLocks noGrp="1"/>
          </p:cNvSpPr>
          <p:nvPr>
            <p:ph type="body" idx="4"/>
          </p:nvPr>
        </p:nvSpPr>
        <p:spPr>
          <a:xfrm>
            <a:off x="620490" y="137942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80BC00"/>
              </a:buClr>
              <a:buSzPts val="2000"/>
              <a:buFont typeface="Arial"/>
              <a:buNone/>
              <a:defRPr sz="2000">
                <a:solidFill>
                  <a:srgbClr val="80BC00"/>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7"/>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extLst>
      <p:ext uri="{BB962C8B-B14F-4D97-AF65-F5344CB8AC3E}">
        <p14:creationId xmlns:p14="http://schemas.microsoft.com/office/powerpoint/2010/main" val="2137454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Заголовок+подзаголовок (синий)">
  <p:cSld name="Заголовок+подзаголовок (синий)">
    <p:spTree>
      <p:nvGrpSpPr>
        <p:cNvPr id="1" name="Shape 52"/>
        <p:cNvGrpSpPr/>
        <p:nvPr/>
      </p:nvGrpSpPr>
      <p:grpSpPr>
        <a:xfrm>
          <a:off x="0" y="0"/>
          <a:ext cx="0" cy="0"/>
          <a:chOff x="0" y="0"/>
          <a:chExt cx="0" cy="0"/>
        </a:xfrm>
      </p:grpSpPr>
      <p:sp>
        <p:nvSpPr>
          <p:cNvPr id="53" name="Google Shape;53;p28"/>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8"/>
          <p:cNvSpPr>
            <a:spLocks noGrp="1"/>
          </p:cNvSpPr>
          <p:nvPr>
            <p:ph type="pic" idx="2"/>
          </p:nvPr>
        </p:nvSpPr>
        <p:spPr>
          <a:xfrm>
            <a:off x="6734629" y="1948079"/>
            <a:ext cx="4619172" cy="39825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 name="Google Shape;55;p28"/>
          <p:cNvSpPr txBox="1">
            <a:spLocks noGrp="1"/>
          </p:cNvSpPr>
          <p:nvPr>
            <p:ph type="body" idx="1"/>
          </p:nvPr>
        </p:nvSpPr>
        <p:spPr>
          <a:xfrm>
            <a:off x="620489" y="3981796"/>
            <a:ext cx="5703916" cy="194882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8"/>
          <p:cNvSpPr txBox="1">
            <a:spLocks noGrp="1"/>
          </p:cNvSpPr>
          <p:nvPr>
            <p:ph type="body" idx="3"/>
          </p:nvPr>
        </p:nvSpPr>
        <p:spPr>
          <a:xfrm>
            <a:off x="620490" y="2602640"/>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8"/>
          <p:cNvSpPr txBox="1">
            <a:spLocks noGrp="1"/>
          </p:cNvSpPr>
          <p:nvPr>
            <p:ph type="body" idx="4"/>
          </p:nvPr>
        </p:nvSpPr>
        <p:spPr>
          <a:xfrm>
            <a:off x="620490" y="137942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80BC00"/>
              </a:buClr>
              <a:buSzPts val="2000"/>
              <a:buFont typeface="Arial"/>
              <a:buNone/>
              <a:defRPr sz="2000">
                <a:solidFill>
                  <a:srgbClr val="80BC00"/>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extLst>
      <p:ext uri="{BB962C8B-B14F-4D97-AF65-F5344CB8AC3E}">
        <p14:creationId xmlns:p14="http://schemas.microsoft.com/office/powerpoint/2010/main" val="3921317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Сравнение (зеленый)">
  <p:cSld name="Сравнение (зеленый)">
    <p:spTree>
      <p:nvGrpSpPr>
        <p:cNvPr id="1" name="Shape 59"/>
        <p:cNvGrpSpPr/>
        <p:nvPr/>
      </p:nvGrpSpPr>
      <p:grpSpPr>
        <a:xfrm>
          <a:off x="0" y="0"/>
          <a:ext cx="0" cy="0"/>
          <a:chOff x="0" y="0"/>
          <a:chExt cx="0" cy="0"/>
        </a:xfrm>
      </p:grpSpPr>
      <p:sp>
        <p:nvSpPr>
          <p:cNvPr id="60" name="Google Shape;60;p29"/>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9"/>
          <p:cNvSpPr txBox="1">
            <a:spLocks noGrp="1"/>
          </p:cNvSpPr>
          <p:nvPr>
            <p:ph type="subTitle" idx="1"/>
          </p:nvPr>
        </p:nvSpPr>
        <p:spPr>
          <a:xfrm>
            <a:off x="620489" y="3851694"/>
            <a:ext cx="5161543" cy="928125"/>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1000"/>
              </a:spcBef>
              <a:spcAft>
                <a:spcPts val="0"/>
              </a:spcAft>
              <a:buClr>
                <a:schemeClr val="dk1"/>
              </a:buClr>
              <a:buSzPts val="1800"/>
              <a:buFont typeface="Arial"/>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2" name="Google Shape;62;p29"/>
          <p:cNvSpPr>
            <a:spLocks noGrp="1"/>
          </p:cNvSpPr>
          <p:nvPr>
            <p:ph type="pic" idx="2"/>
          </p:nvPr>
        </p:nvSpPr>
        <p:spPr>
          <a:xfrm>
            <a:off x="620488" y="1601151"/>
            <a:ext cx="5161543" cy="203151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29"/>
          <p:cNvSpPr txBox="1">
            <a:spLocks noGrp="1"/>
          </p:cNvSpPr>
          <p:nvPr>
            <p:ph type="body" idx="3"/>
          </p:nvPr>
        </p:nvSpPr>
        <p:spPr>
          <a:xfrm>
            <a:off x="620489" y="5045455"/>
            <a:ext cx="5161543"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9"/>
          <p:cNvSpPr>
            <a:spLocks noGrp="1"/>
          </p:cNvSpPr>
          <p:nvPr>
            <p:ph type="pic" idx="4"/>
          </p:nvPr>
        </p:nvSpPr>
        <p:spPr>
          <a:xfrm>
            <a:off x="6200990" y="1601151"/>
            <a:ext cx="5167325" cy="203151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29"/>
          <p:cNvSpPr txBox="1">
            <a:spLocks noGrp="1"/>
          </p:cNvSpPr>
          <p:nvPr>
            <p:ph type="body" idx="5"/>
          </p:nvPr>
        </p:nvSpPr>
        <p:spPr>
          <a:xfrm>
            <a:off x="6206772" y="5045455"/>
            <a:ext cx="5161544"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9"/>
          <p:cNvSpPr txBox="1">
            <a:spLocks noGrp="1"/>
          </p:cNvSpPr>
          <p:nvPr>
            <p:ph type="body" idx="6"/>
          </p:nvPr>
        </p:nvSpPr>
        <p:spPr>
          <a:xfrm>
            <a:off x="6206771" y="3835825"/>
            <a:ext cx="5161544" cy="943994"/>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extLst>
      <p:ext uri="{BB962C8B-B14F-4D97-AF65-F5344CB8AC3E}">
        <p14:creationId xmlns:p14="http://schemas.microsoft.com/office/powerpoint/2010/main" val="151959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раздела (зеленый)">
  <p:cSld name="Заголовок раздела (зеленый)">
    <p:bg>
      <p:bgPr>
        <a:solidFill>
          <a:srgbClr val="80BC00"/>
        </a:solidFill>
        <a:effectLst/>
      </p:bgPr>
    </p:bg>
    <p:spTree>
      <p:nvGrpSpPr>
        <p:cNvPr id="1" name="Shape 89"/>
        <p:cNvGrpSpPr/>
        <p:nvPr/>
      </p:nvGrpSpPr>
      <p:grpSpPr>
        <a:xfrm>
          <a:off x="0" y="0"/>
          <a:ext cx="0" cy="0"/>
          <a:chOff x="0" y="0"/>
          <a:chExt cx="0" cy="0"/>
        </a:xfrm>
      </p:grpSpPr>
      <p:sp>
        <p:nvSpPr>
          <p:cNvPr id="90" name="Google Shape;90;p33"/>
          <p:cNvSpPr txBox="1">
            <a:spLocks noGrp="1"/>
          </p:cNvSpPr>
          <p:nvPr>
            <p:ph type="title"/>
          </p:nvPr>
        </p:nvSpPr>
        <p:spPr>
          <a:xfrm>
            <a:off x="831850" y="2834640"/>
            <a:ext cx="10515600" cy="19202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Сравнение (синий)">
  <p:cSld name="Сравнение (синий)">
    <p:spTree>
      <p:nvGrpSpPr>
        <p:cNvPr id="1" name="Shape 68"/>
        <p:cNvGrpSpPr/>
        <p:nvPr/>
      </p:nvGrpSpPr>
      <p:grpSpPr>
        <a:xfrm>
          <a:off x="0" y="0"/>
          <a:ext cx="0" cy="0"/>
          <a:chOff x="0" y="0"/>
          <a:chExt cx="0" cy="0"/>
        </a:xfrm>
      </p:grpSpPr>
      <p:sp>
        <p:nvSpPr>
          <p:cNvPr id="69" name="Google Shape;69;p30"/>
          <p:cNvSpPr txBox="1">
            <a:spLocks noGrp="1"/>
          </p:cNvSpPr>
          <p:nvPr>
            <p:ph type="ctrTitle"/>
          </p:nvPr>
        </p:nvSpPr>
        <p:spPr>
          <a:xfrm>
            <a:off x="628483" y="628956"/>
            <a:ext cx="807464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txBox="1">
            <a:spLocks noGrp="1"/>
          </p:cNvSpPr>
          <p:nvPr>
            <p:ph type="subTitle" idx="1"/>
          </p:nvPr>
        </p:nvSpPr>
        <p:spPr>
          <a:xfrm>
            <a:off x="620489" y="3851694"/>
            <a:ext cx="5165169" cy="928125"/>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1000"/>
              </a:spcBef>
              <a:spcAft>
                <a:spcPts val="0"/>
              </a:spcAft>
              <a:buClr>
                <a:schemeClr val="dk1"/>
              </a:buClr>
              <a:buSzPts val="1800"/>
              <a:buFont typeface="Arial"/>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1" name="Google Shape;71;p30"/>
          <p:cNvSpPr>
            <a:spLocks noGrp="1"/>
          </p:cNvSpPr>
          <p:nvPr>
            <p:ph type="pic" idx="2"/>
          </p:nvPr>
        </p:nvSpPr>
        <p:spPr>
          <a:xfrm>
            <a:off x="620488" y="1601151"/>
            <a:ext cx="5165169" cy="203151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30"/>
          <p:cNvSpPr txBox="1">
            <a:spLocks noGrp="1"/>
          </p:cNvSpPr>
          <p:nvPr>
            <p:ph type="body" idx="3"/>
          </p:nvPr>
        </p:nvSpPr>
        <p:spPr>
          <a:xfrm>
            <a:off x="620489" y="5045455"/>
            <a:ext cx="5165169"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0"/>
          <p:cNvSpPr>
            <a:spLocks noGrp="1"/>
          </p:cNvSpPr>
          <p:nvPr>
            <p:ph type="pic" idx="4"/>
          </p:nvPr>
        </p:nvSpPr>
        <p:spPr>
          <a:xfrm>
            <a:off x="6188633" y="1601151"/>
            <a:ext cx="5165168" cy="203151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30"/>
          <p:cNvSpPr txBox="1">
            <a:spLocks noGrp="1"/>
          </p:cNvSpPr>
          <p:nvPr>
            <p:ph type="body" idx="5"/>
          </p:nvPr>
        </p:nvSpPr>
        <p:spPr>
          <a:xfrm>
            <a:off x="6188634" y="5045455"/>
            <a:ext cx="5165168"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body" idx="6"/>
          </p:nvPr>
        </p:nvSpPr>
        <p:spPr>
          <a:xfrm>
            <a:off x="6188633" y="3835825"/>
            <a:ext cx="5165168" cy="943994"/>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0"/>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extLst>
      <p:ext uri="{BB962C8B-B14F-4D97-AF65-F5344CB8AC3E}">
        <p14:creationId xmlns:p14="http://schemas.microsoft.com/office/powerpoint/2010/main" val="2629976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Закрывающий слайд">
  <p:cSld name="Закрывающий слайд">
    <p:spTree>
      <p:nvGrpSpPr>
        <p:cNvPr id="1" name="Shape 83"/>
        <p:cNvGrpSpPr/>
        <p:nvPr/>
      </p:nvGrpSpPr>
      <p:grpSpPr>
        <a:xfrm>
          <a:off x="0" y="0"/>
          <a:ext cx="0" cy="0"/>
          <a:chOff x="0" y="0"/>
          <a:chExt cx="0" cy="0"/>
        </a:xfrm>
      </p:grpSpPr>
      <p:sp>
        <p:nvSpPr>
          <p:cNvPr id="84" name="Google Shape;84;p32"/>
          <p:cNvSpPr txBox="1">
            <a:spLocks noGrp="1"/>
          </p:cNvSpPr>
          <p:nvPr>
            <p:ph type="ctrTitle"/>
          </p:nvPr>
        </p:nvSpPr>
        <p:spPr>
          <a:xfrm>
            <a:off x="620489" y="4683228"/>
            <a:ext cx="816606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2"/>
          <p:cNvSpPr txBox="1">
            <a:spLocks noGrp="1"/>
          </p:cNvSpPr>
          <p:nvPr>
            <p:ph type="subTitle" idx="1"/>
          </p:nvPr>
        </p:nvSpPr>
        <p:spPr>
          <a:xfrm>
            <a:off x="620489" y="5596154"/>
            <a:ext cx="5921627" cy="33792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6" name="Google Shape;86;p32"/>
          <p:cNvSpPr txBox="1">
            <a:spLocks noGrp="1"/>
          </p:cNvSpPr>
          <p:nvPr>
            <p:ph type="body" idx="2"/>
          </p:nvPr>
        </p:nvSpPr>
        <p:spPr>
          <a:xfrm>
            <a:off x="620490" y="6088616"/>
            <a:ext cx="5921626" cy="337921"/>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80BC00"/>
              </a:buClr>
              <a:buSzPts val="1800"/>
              <a:buFont typeface="Calibri"/>
              <a:buNone/>
              <a:defRPr sz="1800"/>
            </a:lvl1pPr>
            <a:lvl2pPr marL="914400" lvl="1" indent="-228600" algn="l">
              <a:lnSpc>
                <a:spcPct val="90000"/>
              </a:lnSpc>
              <a:spcBef>
                <a:spcPts val="500"/>
              </a:spcBef>
              <a:spcAft>
                <a:spcPts val="0"/>
              </a:spcAft>
              <a:buClr>
                <a:srgbClr val="80BC00"/>
              </a:buClr>
              <a:buSzPts val="1400"/>
              <a:buFont typeface="Calibri"/>
              <a:buNone/>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7" name="Google Shape;87;p32"/>
          <p:cNvPicPr preferRelativeResize="0"/>
          <p:nvPr/>
        </p:nvPicPr>
        <p:blipFill rotWithShape="1">
          <a:blip r:embed="rId2">
            <a:alphaModFix/>
          </a:blip>
          <a:srcRect/>
          <a:stretch/>
        </p:blipFill>
        <p:spPr>
          <a:xfrm>
            <a:off x="0" y="0"/>
            <a:ext cx="12192000" cy="4199467"/>
          </a:xfrm>
          <a:prstGeom prst="rect">
            <a:avLst/>
          </a:prstGeom>
          <a:noFill/>
          <a:ln>
            <a:noFill/>
          </a:ln>
        </p:spPr>
      </p:pic>
      <p:pic>
        <p:nvPicPr>
          <p:cNvPr id="88" name="Google Shape;88;p32"/>
          <p:cNvPicPr preferRelativeResize="0"/>
          <p:nvPr/>
        </p:nvPicPr>
        <p:blipFill rotWithShape="1">
          <a:blip r:embed="rId3">
            <a:alphaModFix/>
          </a:blip>
          <a:srcRect/>
          <a:stretch/>
        </p:blipFill>
        <p:spPr>
          <a:xfrm>
            <a:off x="634936" y="431463"/>
            <a:ext cx="1759226" cy="395826"/>
          </a:xfrm>
          <a:prstGeom prst="rect">
            <a:avLst/>
          </a:prstGeom>
          <a:noFill/>
          <a:ln>
            <a:noFill/>
          </a:ln>
        </p:spPr>
      </p:pic>
    </p:spTree>
    <p:extLst>
      <p:ext uri="{BB962C8B-B14F-4D97-AF65-F5344CB8AC3E}">
        <p14:creationId xmlns:p14="http://schemas.microsoft.com/office/powerpoint/2010/main" val="175741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Иконки (зеленый)">
  <p:cSld name="Иконки (зеленый)">
    <p:spTree>
      <p:nvGrpSpPr>
        <p:cNvPr id="1" name="Shape 91"/>
        <p:cNvGrpSpPr/>
        <p:nvPr/>
      </p:nvGrpSpPr>
      <p:grpSpPr>
        <a:xfrm>
          <a:off x="0" y="0"/>
          <a:ext cx="0" cy="0"/>
          <a:chOff x="0" y="0"/>
          <a:chExt cx="0" cy="0"/>
        </a:xfrm>
      </p:grpSpPr>
      <p:sp>
        <p:nvSpPr>
          <p:cNvPr id="92" name="Google Shape;92;p34"/>
          <p:cNvSpPr txBox="1">
            <a:spLocks noGrp="1"/>
          </p:cNvSpPr>
          <p:nvPr>
            <p:ph type="ctrTitle"/>
          </p:nvPr>
        </p:nvSpPr>
        <p:spPr>
          <a:xfrm>
            <a:off x="838199"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3" name="Google Shape;93;p34"/>
          <p:cNvPicPr preferRelativeResize="0"/>
          <p:nvPr/>
        </p:nvPicPr>
        <p:blipFill rotWithShape="1">
          <a:blip r:embed="rId2">
            <a:alphaModFix/>
          </a:blip>
          <a:srcRect/>
          <a:stretch/>
        </p:blipFill>
        <p:spPr>
          <a:xfrm>
            <a:off x="819709" y="2057712"/>
            <a:ext cx="589424" cy="589424"/>
          </a:xfrm>
          <a:prstGeom prst="rect">
            <a:avLst/>
          </a:prstGeom>
          <a:noFill/>
          <a:ln>
            <a:noFill/>
          </a:ln>
        </p:spPr>
      </p:pic>
      <p:pic>
        <p:nvPicPr>
          <p:cNvPr id="94" name="Google Shape;94;p34"/>
          <p:cNvPicPr preferRelativeResize="0"/>
          <p:nvPr/>
        </p:nvPicPr>
        <p:blipFill rotWithShape="1">
          <a:blip r:embed="rId3">
            <a:alphaModFix/>
          </a:blip>
          <a:srcRect/>
          <a:stretch/>
        </p:blipFill>
        <p:spPr>
          <a:xfrm>
            <a:off x="2243155" y="2057712"/>
            <a:ext cx="589147" cy="589424"/>
          </a:xfrm>
          <a:prstGeom prst="rect">
            <a:avLst/>
          </a:prstGeom>
          <a:noFill/>
          <a:ln>
            <a:noFill/>
          </a:ln>
        </p:spPr>
      </p:pic>
      <p:pic>
        <p:nvPicPr>
          <p:cNvPr id="95" name="Google Shape;95;p34"/>
          <p:cNvPicPr preferRelativeResize="0"/>
          <p:nvPr/>
        </p:nvPicPr>
        <p:blipFill rotWithShape="1">
          <a:blip r:embed="rId4">
            <a:alphaModFix/>
          </a:blip>
          <a:srcRect/>
          <a:stretch/>
        </p:blipFill>
        <p:spPr>
          <a:xfrm>
            <a:off x="3666325" y="2082156"/>
            <a:ext cx="589424" cy="540535"/>
          </a:xfrm>
          <a:prstGeom prst="rect">
            <a:avLst/>
          </a:prstGeom>
          <a:noFill/>
          <a:ln>
            <a:noFill/>
          </a:ln>
        </p:spPr>
      </p:pic>
      <p:pic>
        <p:nvPicPr>
          <p:cNvPr id="96" name="Google Shape;96;p34"/>
          <p:cNvPicPr preferRelativeResize="0"/>
          <p:nvPr/>
        </p:nvPicPr>
        <p:blipFill rotWithShape="1">
          <a:blip r:embed="rId5">
            <a:alphaModFix/>
          </a:blip>
          <a:srcRect/>
          <a:stretch/>
        </p:blipFill>
        <p:spPr>
          <a:xfrm>
            <a:off x="5089633" y="2057712"/>
            <a:ext cx="589424" cy="589424"/>
          </a:xfrm>
          <a:prstGeom prst="rect">
            <a:avLst/>
          </a:prstGeom>
          <a:noFill/>
          <a:ln>
            <a:noFill/>
          </a:ln>
        </p:spPr>
      </p:pic>
      <p:pic>
        <p:nvPicPr>
          <p:cNvPr id="97" name="Google Shape;97;p34"/>
          <p:cNvPicPr preferRelativeResize="0"/>
          <p:nvPr/>
        </p:nvPicPr>
        <p:blipFill rotWithShape="1">
          <a:blip r:embed="rId6">
            <a:alphaModFix/>
          </a:blip>
          <a:srcRect/>
          <a:stretch/>
        </p:blipFill>
        <p:spPr>
          <a:xfrm>
            <a:off x="6512941" y="2057712"/>
            <a:ext cx="589424" cy="589424"/>
          </a:xfrm>
          <a:prstGeom prst="rect">
            <a:avLst/>
          </a:prstGeom>
          <a:noFill/>
          <a:ln>
            <a:noFill/>
          </a:ln>
        </p:spPr>
      </p:pic>
      <p:pic>
        <p:nvPicPr>
          <p:cNvPr id="98" name="Google Shape;98;p34"/>
          <p:cNvPicPr preferRelativeResize="0"/>
          <p:nvPr/>
        </p:nvPicPr>
        <p:blipFill rotWithShape="1">
          <a:blip r:embed="rId7">
            <a:alphaModFix/>
          </a:blip>
          <a:srcRect/>
          <a:stretch/>
        </p:blipFill>
        <p:spPr>
          <a:xfrm>
            <a:off x="7936387" y="2057712"/>
            <a:ext cx="589147" cy="589424"/>
          </a:xfrm>
          <a:prstGeom prst="rect">
            <a:avLst/>
          </a:prstGeom>
          <a:noFill/>
          <a:ln>
            <a:noFill/>
          </a:ln>
        </p:spPr>
      </p:pic>
      <p:pic>
        <p:nvPicPr>
          <p:cNvPr id="99" name="Google Shape;99;p34"/>
          <p:cNvPicPr preferRelativeResize="0"/>
          <p:nvPr/>
        </p:nvPicPr>
        <p:blipFill rotWithShape="1">
          <a:blip r:embed="rId8">
            <a:alphaModFix/>
          </a:blip>
          <a:srcRect/>
          <a:stretch/>
        </p:blipFill>
        <p:spPr>
          <a:xfrm>
            <a:off x="9359557" y="2057712"/>
            <a:ext cx="589424" cy="589424"/>
          </a:xfrm>
          <a:prstGeom prst="rect">
            <a:avLst/>
          </a:prstGeom>
          <a:noFill/>
          <a:ln>
            <a:noFill/>
          </a:ln>
        </p:spPr>
      </p:pic>
      <p:pic>
        <p:nvPicPr>
          <p:cNvPr id="100" name="Google Shape;100;p34"/>
          <p:cNvPicPr preferRelativeResize="0"/>
          <p:nvPr/>
        </p:nvPicPr>
        <p:blipFill rotWithShape="1">
          <a:blip r:embed="rId9">
            <a:alphaModFix/>
          </a:blip>
          <a:srcRect/>
          <a:stretch/>
        </p:blipFill>
        <p:spPr>
          <a:xfrm>
            <a:off x="10782867" y="2094585"/>
            <a:ext cx="589424" cy="515677"/>
          </a:xfrm>
          <a:prstGeom prst="rect">
            <a:avLst/>
          </a:prstGeom>
          <a:noFill/>
          <a:ln>
            <a:noFill/>
          </a:ln>
        </p:spPr>
      </p:pic>
      <p:pic>
        <p:nvPicPr>
          <p:cNvPr id="101" name="Google Shape;101;p34"/>
          <p:cNvPicPr preferRelativeResize="0"/>
          <p:nvPr/>
        </p:nvPicPr>
        <p:blipFill rotWithShape="1">
          <a:blip r:embed="rId10">
            <a:alphaModFix/>
          </a:blip>
          <a:srcRect/>
          <a:stretch/>
        </p:blipFill>
        <p:spPr>
          <a:xfrm>
            <a:off x="3693438" y="5487180"/>
            <a:ext cx="589424" cy="589424"/>
          </a:xfrm>
          <a:prstGeom prst="rect">
            <a:avLst/>
          </a:prstGeom>
          <a:noFill/>
          <a:ln>
            <a:noFill/>
          </a:ln>
        </p:spPr>
      </p:pic>
      <p:pic>
        <p:nvPicPr>
          <p:cNvPr id="102" name="Google Shape;102;p34"/>
          <p:cNvPicPr preferRelativeResize="0"/>
          <p:nvPr/>
        </p:nvPicPr>
        <p:blipFill rotWithShape="1">
          <a:blip r:embed="rId11">
            <a:alphaModFix/>
          </a:blip>
          <a:srcRect/>
          <a:stretch/>
        </p:blipFill>
        <p:spPr>
          <a:xfrm>
            <a:off x="5182431" y="5487180"/>
            <a:ext cx="466788" cy="589424"/>
          </a:xfrm>
          <a:prstGeom prst="rect">
            <a:avLst/>
          </a:prstGeom>
          <a:noFill/>
          <a:ln>
            <a:noFill/>
          </a:ln>
        </p:spPr>
      </p:pic>
      <p:pic>
        <p:nvPicPr>
          <p:cNvPr id="103" name="Google Shape;103;p34"/>
          <p:cNvPicPr preferRelativeResize="0"/>
          <p:nvPr/>
        </p:nvPicPr>
        <p:blipFill rotWithShape="1">
          <a:blip r:embed="rId12">
            <a:alphaModFix/>
          </a:blip>
          <a:srcRect/>
          <a:stretch/>
        </p:blipFill>
        <p:spPr>
          <a:xfrm>
            <a:off x="6548788" y="5622107"/>
            <a:ext cx="589424" cy="319570"/>
          </a:xfrm>
          <a:prstGeom prst="rect">
            <a:avLst/>
          </a:prstGeom>
          <a:noFill/>
          <a:ln>
            <a:noFill/>
          </a:ln>
        </p:spPr>
      </p:pic>
      <p:pic>
        <p:nvPicPr>
          <p:cNvPr id="104" name="Google Shape;104;p34"/>
          <p:cNvPicPr preferRelativeResize="0"/>
          <p:nvPr/>
        </p:nvPicPr>
        <p:blipFill rotWithShape="1">
          <a:blip r:embed="rId13">
            <a:alphaModFix/>
          </a:blip>
          <a:srcRect/>
          <a:stretch/>
        </p:blipFill>
        <p:spPr>
          <a:xfrm>
            <a:off x="10863850" y="4260804"/>
            <a:ext cx="466788" cy="589424"/>
          </a:xfrm>
          <a:prstGeom prst="rect">
            <a:avLst/>
          </a:prstGeom>
          <a:noFill/>
          <a:ln>
            <a:noFill/>
          </a:ln>
        </p:spPr>
      </p:pic>
      <p:pic>
        <p:nvPicPr>
          <p:cNvPr id="105" name="Google Shape;105;p34"/>
          <p:cNvPicPr preferRelativeResize="0"/>
          <p:nvPr/>
        </p:nvPicPr>
        <p:blipFill rotWithShape="1">
          <a:blip r:embed="rId14">
            <a:alphaModFix/>
          </a:blip>
          <a:srcRect/>
          <a:stretch/>
        </p:blipFill>
        <p:spPr>
          <a:xfrm>
            <a:off x="838199" y="4260804"/>
            <a:ext cx="589424" cy="589424"/>
          </a:xfrm>
          <a:prstGeom prst="rect">
            <a:avLst/>
          </a:prstGeom>
          <a:noFill/>
          <a:ln>
            <a:noFill/>
          </a:ln>
        </p:spPr>
      </p:pic>
      <p:pic>
        <p:nvPicPr>
          <p:cNvPr id="106" name="Google Shape;106;p34"/>
          <p:cNvPicPr preferRelativeResize="0"/>
          <p:nvPr/>
        </p:nvPicPr>
        <p:blipFill rotWithShape="1">
          <a:blip r:embed="rId15">
            <a:alphaModFix/>
          </a:blip>
          <a:srcRect/>
          <a:stretch/>
        </p:blipFill>
        <p:spPr>
          <a:xfrm>
            <a:off x="2261675" y="4260804"/>
            <a:ext cx="589424" cy="589424"/>
          </a:xfrm>
          <a:prstGeom prst="rect">
            <a:avLst/>
          </a:prstGeom>
          <a:noFill/>
          <a:ln>
            <a:noFill/>
          </a:ln>
        </p:spPr>
      </p:pic>
      <p:pic>
        <p:nvPicPr>
          <p:cNvPr id="107" name="Google Shape;107;p34"/>
          <p:cNvPicPr preferRelativeResize="0"/>
          <p:nvPr/>
        </p:nvPicPr>
        <p:blipFill rotWithShape="1">
          <a:blip r:embed="rId16">
            <a:alphaModFix/>
          </a:blip>
          <a:srcRect/>
          <a:stretch/>
        </p:blipFill>
        <p:spPr>
          <a:xfrm>
            <a:off x="3771051" y="4260804"/>
            <a:ext cx="417623" cy="589424"/>
          </a:xfrm>
          <a:prstGeom prst="rect">
            <a:avLst/>
          </a:prstGeom>
          <a:noFill/>
          <a:ln>
            <a:noFill/>
          </a:ln>
        </p:spPr>
      </p:pic>
      <p:pic>
        <p:nvPicPr>
          <p:cNvPr id="108" name="Google Shape;108;p34"/>
          <p:cNvPicPr preferRelativeResize="0"/>
          <p:nvPr/>
        </p:nvPicPr>
        <p:blipFill rotWithShape="1">
          <a:blip r:embed="rId17">
            <a:alphaModFix/>
          </a:blip>
          <a:srcRect/>
          <a:stretch/>
        </p:blipFill>
        <p:spPr>
          <a:xfrm>
            <a:off x="5108627" y="4273095"/>
            <a:ext cx="589424" cy="564841"/>
          </a:xfrm>
          <a:prstGeom prst="rect">
            <a:avLst/>
          </a:prstGeom>
          <a:noFill/>
          <a:ln>
            <a:noFill/>
          </a:ln>
        </p:spPr>
      </p:pic>
      <p:pic>
        <p:nvPicPr>
          <p:cNvPr id="109" name="Google Shape;109;p34"/>
          <p:cNvPicPr preferRelativeResize="0"/>
          <p:nvPr/>
        </p:nvPicPr>
        <p:blipFill rotWithShape="1">
          <a:blip r:embed="rId18">
            <a:alphaModFix/>
          </a:blip>
          <a:srcRect/>
          <a:stretch/>
        </p:blipFill>
        <p:spPr>
          <a:xfrm>
            <a:off x="6532103" y="4260804"/>
            <a:ext cx="589424" cy="589424"/>
          </a:xfrm>
          <a:prstGeom prst="rect">
            <a:avLst/>
          </a:prstGeom>
          <a:noFill/>
          <a:ln>
            <a:noFill/>
          </a:ln>
        </p:spPr>
      </p:pic>
      <p:pic>
        <p:nvPicPr>
          <p:cNvPr id="110" name="Google Shape;110;p34"/>
          <p:cNvPicPr preferRelativeResize="0"/>
          <p:nvPr/>
        </p:nvPicPr>
        <p:blipFill rotWithShape="1">
          <a:blip r:embed="rId19">
            <a:alphaModFix/>
          </a:blip>
          <a:srcRect/>
          <a:stretch/>
        </p:blipFill>
        <p:spPr>
          <a:xfrm>
            <a:off x="8016897" y="4260804"/>
            <a:ext cx="466788" cy="589424"/>
          </a:xfrm>
          <a:prstGeom prst="rect">
            <a:avLst/>
          </a:prstGeom>
          <a:noFill/>
          <a:ln>
            <a:noFill/>
          </a:ln>
        </p:spPr>
      </p:pic>
      <p:pic>
        <p:nvPicPr>
          <p:cNvPr id="111" name="Google Shape;111;p34"/>
          <p:cNvPicPr preferRelativeResize="0"/>
          <p:nvPr/>
        </p:nvPicPr>
        <p:blipFill rotWithShape="1">
          <a:blip r:embed="rId20">
            <a:alphaModFix/>
          </a:blip>
          <a:srcRect/>
          <a:stretch/>
        </p:blipFill>
        <p:spPr>
          <a:xfrm>
            <a:off x="9379055" y="4260804"/>
            <a:ext cx="589424" cy="589424"/>
          </a:xfrm>
          <a:prstGeom prst="rect">
            <a:avLst/>
          </a:prstGeom>
          <a:noFill/>
          <a:ln>
            <a:noFill/>
          </a:ln>
        </p:spPr>
      </p:pic>
      <p:pic>
        <p:nvPicPr>
          <p:cNvPr id="112" name="Google Shape;112;p34"/>
          <p:cNvPicPr preferRelativeResize="0"/>
          <p:nvPr/>
        </p:nvPicPr>
        <p:blipFill rotWithShape="1">
          <a:blip r:embed="rId21">
            <a:alphaModFix/>
          </a:blip>
          <a:srcRect/>
          <a:stretch/>
        </p:blipFill>
        <p:spPr>
          <a:xfrm>
            <a:off x="10831948" y="5487180"/>
            <a:ext cx="589147" cy="589424"/>
          </a:xfrm>
          <a:prstGeom prst="rect">
            <a:avLst/>
          </a:prstGeom>
          <a:noFill/>
          <a:ln>
            <a:noFill/>
          </a:ln>
        </p:spPr>
      </p:pic>
      <p:pic>
        <p:nvPicPr>
          <p:cNvPr id="113" name="Google Shape;113;p34"/>
          <p:cNvPicPr preferRelativeResize="0"/>
          <p:nvPr/>
        </p:nvPicPr>
        <p:blipFill rotWithShape="1">
          <a:blip r:embed="rId22">
            <a:alphaModFix/>
          </a:blip>
          <a:srcRect/>
          <a:stretch/>
        </p:blipFill>
        <p:spPr>
          <a:xfrm>
            <a:off x="8025490" y="5487180"/>
            <a:ext cx="491370" cy="589424"/>
          </a:xfrm>
          <a:prstGeom prst="rect">
            <a:avLst/>
          </a:prstGeom>
          <a:noFill/>
          <a:ln>
            <a:noFill/>
          </a:ln>
        </p:spPr>
      </p:pic>
      <p:pic>
        <p:nvPicPr>
          <p:cNvPr id="114" name="Google Shape;114;p34"/>
          <p:cNvPicPr preferRelativeResize="0"/>
          <p:nvPr/>
        </p:nvPicPr>
        <p:blipFill rotWithShape="1">
          <a:blip r:embed="rId23">
            <a:alphaModFix/>
          </a:blip>
          <a:srcRect/>
          <a:stretch/>
        </p:blipFill>
        <p:spPr>
          <a:xfrm>
            <a:off x="9404138" y="5511624"/>
            <a:ext cx="589424" cy="540535"/>
          </a:xfrm>
          <a:prstGeom prst="rect">
            <a:avLst/>
          </a:prstGeom>
          <a:noFill/>
          <a:ln>
            <a:noFill/>
          </a:ln>
        </p:spPr>
      </p:pic>
      <p:pic>
        <p:nvPicPr>
          <p:cNvPr id="115" name="Google Shape;115;p34"/>
          <p:cNvPicPr preferRelativeResize="0"/>
          <p:nvPr/>
        </p:nvPicPr>
        <p:blipFill rotWithShape="1">
          <a:blip r:embed="rId24">
            <a:alphaModFix/>
          </a:blip>
          <a:srcRect/>
          <a:stretch/>
        </p:blipFill>
        <p:spPr>
          <a:xfrm>
            <a:off x="852313" y="3146771"/>
            <a:ext cx="589424" cy="589424"/>
          </a:xfrm>
          <a:prstGeom prst="rect">
            <a:avLst/>
          </a:prstGeom>
          <a:noFill/>
          <a:ln>
            <a:noFill/>
          </a:ln>
        </p:spPr>
      </p:pic>
      <p:pic>
        <p:nvPicPr>
          <p:cNvPr id="116" name="Google Shape;116;p34"/>
          <p:cNvPicPr preferRelativeResize="0"/>
          <p:nvPr/>
        </p:nvPicPr>
        <p:blipFill rotWithShape="1">
          <a:blip r:embed="rId25">
            <a:alphaModFix/>
          </a:blip>
          <a:srcRect/>
          <a:stretch/>
        </p:blipFill>
        <p:spPr>
          <a:xfrm>
            <a:off x="838227" y="5487180"/>
            <a:ext cx="589147" cy="589424"/>
          </a:xfrm>
          <a:prstGeom prst="rect">
            <a:avLst/>
          </a:prstGeom>
          <a:noFill/>
          <a:ln>
            <a:noFill/>
          </a:ln>
        </p:spPr>
      </p:pic>
      <p:pic>
        <p:nvPicPr>
          <p:cNvPr id="117" name="Google Shape;117;p34"/>
          <p:cNvPicPr preferRelativeResize="0"/>
          <p:nvPr/>
        </p:nvPicPr>
        <p:blipFill rotWithShape="1">
          <a:blip r:embed="rId26">
            <a:alphaModFix/>
          </a:blip>
          <a:srcRect/>
          <a:stretch/>
        </p:blipFill>
        <p:spPr>
          <a:xfrm>
            <a:off x="2265763" y="5487180"/>
            <a:ext cx="589424" cy="589424"/>
          </a:xfrm>
          <a:prstGeom prst="rect">
            <a:avLst/>
          </a:prstGeom>
          <a:noFill/>
          <a:ln>
            <a:noFill/>
          </a:ln>
        </p:spPr>
      </p:pic>
      <p:pic>
        <p:nvPicPr>
          <p:cNvPr id="118" name="Google Shape;118;p34"/>
          <p:cNvPicPr preferRelativeResize="0"/>
          <p:nvPr/>
        </p:nvPicPr>
        <p:blipFill rotWithShape="1">
          <a:blip r:embed="rId27">
            <a:alphaModFix/>
          </a:blip>
          <a:srcRect/>
          <a:stretch/>
        </p:blipFill>
        <p:spPr>
          <a:xfrm>
            <a:off x="2270964" y="3146771"/>
            <a:ext cx="589424" cy="589424"/>
          </a:xfrm>
          <a:prstGeom prst="rect">
            <a:avLst/>
          </a:prstGeom>
          <a:noFill/>
          <a:ln>
            <a:noFill/>
          </a:ln>
        </p:spPr>
      </p:pic>
      <p:pic>
        <p:nvPicPr>
          <p:cNvPr id="119" name="Google Shape;119;p34"/>
          <p:cNvPicPr preferRelativeResize="0"/>
          <p:nvPr/>
        </p:nvPicPr>
        <p:blipFill rotWithShape="1">
          <a:blip r:embed="rId28">
            <a:alphaModFix/>
          </a:blip>
          <a:srcRect/>
          <a:stretch/>
        </p:blipFill>
        <p:spPr>
          <a:xfrm>
            <a:off x="3750933" y="3146771"/>
            <a:ext cx="466788" cy="589424"/>
          </a:xfrm>
          <a:prstGeom prst="rect">
            <a:avLst/>
          </a:prstGeom>
          <a:noFill/>
          <a:ln>
            <a:noFill/>
          </a:ln>
        </p:spPr>
      </p:pic>
      <p:pic>
        <p:nvPicPr>
          <p:cNvPr id="120" name="Google Shape;120;p34"/>
          <p:cNvPicPr preferRelativeResize="0"/>
          <p:nvPr/>
        </p:nvPicPr>
        <p:blipFill rotWithShape="1">
          <a:blip r:embed="rId29">
            <a:alphaModFix/>
          </a:blip>
          <a:srcRect/>
          <a:stretch/>
        </p:blipFill>
        <p:spPr>
          <a:xfrm>
            <a:off x="5108266" y="3183644"/>
            <a:ext cx="589424" cy="515677"/>
          </a:xfrm>
          <a:prstGeom prst="rect">
            <a:avLst/>
          </a:prstGeom>
          <a:noFill/>
          <a:ln>
            <a:noFill/>
          </a:ln>
        </p:spPr>
      </p:pic>
      <p:pic>
        <p:nvPicPr>
          <p:cNvPr id="121" name="Google Shape;121;p34"/>
          <p:cNvPicPr preferRelativeResize="0"/>
          <p:nvPr/>
        </p:nvPicPr>
        <p:blipFill rotWithShape="1">
          <a:blip r:embed="rId30">
            <a:alphaModFix/>
          </a:blip>
          <a:srcRect/>
          <a:stretch/>
        </p:blipFill>
        <p:spPr>
          <a:xfrm>
            <a:off x="6526917" y="3146771"/>
            <a:ext cx="589424" cy="589424"/>
          </a:xfrm>
          <a:prstGeom prst="rect">
            <a:avLst/>
          </a:prstGeom>
          <a:noFill/>
          <a:ln>
            <a:noFill/>
          </a:ln>
        </p:spPr>
      </p:pic>
      <p:pic>
        <p:nvPicPr>
          <p:cNvPr id="122" name="Google Shape;122;p34"/>
          <p:cNvPicPr preferRelativeResize="0"/>
          <p:nvPr/>
        </p:nvPicPr>
        <p:blipFill rotWithShape="1">
          <a:blip r:embed="rId31">
            <a:alphaModFix/>
          </a:blip>
          <a:srcRect/>
          <a:stretch/>
        </p:blipFill>
        <p:spPr>
          <a:xfrm>
            <a:off x="7970012" y="3146771"/>
            <a:ext cx="540535" cy="589424"/>
          </a:xfrm>
          <a:prstGeom prst="rect">
            <a:avLst/>
          </a:prstGeom>
          <a:noFill/>
          <a:ln>
            <a:noFill/>
          </a:ln>
        </p:spPr>
      </p:pic>
      <p:pic>
        <p:nvPicPr>
          <p:cNvPr id="123" name="Google Shape;123;p34"/>
          <p:cNvPicPr preferRelativeResize="0"/>
          <p:nvPr/>
        </p:nvPicPr>
        <p:blipFill rotWithShape="1">
          <a:blip r:embed="rId32">
            <a:alphaModFix/>
          </a:blip>
          <a:srcRect/>
          <a:stretch/>
        </p:blipFill>
        <p:spPr>
          <a:xfrm>
            <a:off x="9364219" y="3146771"/>
            <a:ext cx="589424" cy="589424"/>
          </a:xfrm>
          <a:prstGeom prst="rect">
            <a:avLst/>
          </a:prstGeom>
          <a:noFill/>
          <a:ln>
            <a:noFill/>
          </a:ln>
        </p:spPr>
      </p:pic>
      <p:pic>
        <p:nvPicPr>
          <p:cNvPr id="124" name="Google Shape;124;p34"/>
          <p:cNvPicPr preferRelativeResize="0"/>
          <p:nvPr/>
        </p:nvPicPr>
        <p:blipFill rotWithShape="1">
          <a:blip r:embed="rId33">
            <a:alphaModFix/>
          </a:blip>
          <a:srcRect/>
          <a:stretch/>
        </p:blipFill>
        <p:spPr>
          <a:xfrm>
            <a:off x="10782867" y="3146771"/>
            <a:ext cx="589424" cy="5894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Иконки (синий)">
  <p:cSld name="Иконки (синий)">
    <p:spTree>
      <p:nvGrpSpPr>
        <p:cNvPr id="1" name="Shape 125"/>
        <p:cNvGrpSpPr/>
        <p:nvPr/>
      </p:nvGrpSpPr>
      <p:grpSpPr>
        <a:xfrm>
          <a:off x="0" y="0"/>
          <a:ext cx="0" cy="0"/>
          <a:chOff x="0" y="0"/>
          <a:chExt cx="0" cy="0"/>
        </a:xfrm>
      </p:grpSpPr>
      <p:sp>
        <p:nvSpPr>
          <p:cNvPr id="126" name="Google Shape;126;p35"/>
          <p:cNvSpPr txBox="1">
            <a:spLocks noGrp="1"/>
          </p:cNvSpPr>
          <p:nvPr>
            <p:ph type="ctrTitle"/>
          </p:nvPr>
        </p:nvSpPr>
        <p:spPr>
          <a:xfrm>
            <a:off x="635003"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7" name="Google Shape;127;p35"/>
          <p:cNvPicPr preferRelativeResize="0"/>
          <p:nvPr/>
        </p:nvPicPr>
        <p:blipFill rotWithShape="1">
          <a:blip r:embed="rId2">
            <a:alphaModFix/>
          </a:blip>
          <a:srcRect/>
          <a:stretch/>
        </p:blipFill>
        <p:spPr>
          <a:xfrm>
            <a:off x="819709" y="2057712"/>
            <a:ext cx="589424" cy="589424"/>
          </a:xfrm>
          <a:prstGeom prst="rect">
            <a:avLst/>
          </a:prstGeom>
          <a:noFill/>
          <a:ln>
            <a:noFill/>
          </a:ln>
        </p:spPr>
      </p:pic>
      <p:pic>
        <p:nvPicPr>
          <p:cNvPr id="128" name="Google Shape;128;p35"/>
          <p:cNvPicPr preferRelativeResize="0"/>
          <p:nvPr/>
        </p:nvPicPr>
        <p:blipFill rotWithShape="1">
          <a:blip r:embed="rId3">
            <a:alphaModFix/>
          </a:blip>
          <a:srcRect/>
          <a:stretch/>
        </p:blipFill>
        <p:spPr>
          <a:xfrm>
            <a:off x="2243155" y="2057712"/>
            <a:ext cx="589147" cy="589424"/>
          </a:xfrm>
          <a:prstGeom prst="rect">
            <a:avLst/>
          </a:prstGeom>
          <a:noFill/>
          <a:ln>
            <a:noFill/>
          </a:ln>
        </p:spPr>
      </p:pic>
      <p:pic>
        <p:nvPicPr>
          <p:cNvPr id="129" name="Google Shape;129;p35"/>
          <p:cNvPicPr preferRelativeResize="0"/>
          <p:nvPr/>
        </p:nvPicPr>
        <p:blipFill rotWithShape="1">
          <a:blip r:embed="rId4">
            <a:alphaModFix/>
          </a:blip>
          <a:srcRect/>
          <a:stretch/>
        </p:blipFill>
        <p:spPr>
          <a:xfrm>
            <a:off x="3666325" y="2082156"/>
            <a:ext cx="589424" cy="540535"/>
          </a:xfrm>
          <a:prstGeom prst="rect">
            <a:avLst/>
          </a:prstGeom>
          <a:noFill/>
          <a:ln>
            <a:noFill/>
          </a:ln>
        </p:spPr>
      </p:pic>
      <p:pic>
        <p:nvPicPr>
          <p:cNvPr id="130" name="Google Shape;130;p35"/>
          <p:cNvPicPr preferRelativeResize="0"/>
          <p:nvPr/>
        </p:nvPicPr>
        <p:blipFill rotWithShape="1">
          <a:blip r:embed="rId5">
            <a:alphaModFix/>
          </a:blip>
          <a:srcRect/>
          <a:stretch/>
        </p:blipFill>
        <p:spPr>
          <a:xfrm>
            <a:off x="5089633" y="2057712"/>
            <a:ext cx="589424" cy="589424"/>
          </a:xfrm>
          <a:prstGeom prst="rect">
            <a:avLst/>
          </a:prstGeom>
          <a:noFill/>
          <a:ln>
            <a:noFill/>
          </a:ln>
        </p:spPr>
      </p:pic>
      <p:pic>
        <p:nvPicPr>
          <p:cNvPr id="131" name="Google Shape;131;p35"/>
          <p:cNvPicPr preferRelativeResize="0"/>
          <p:nvPr/>
        </p:nvPicPr>
        <p:blipFill rotWithShape="1">
          <a:blip r:embed="rId6">
            <a:alphaModFix/>
          </a:blip>
          <a:srcRect/>
          <a:stretch/>
        </p:blipFill>
        <p:spPr>
          <a:xfrm>
            <a:off x="6512941" y="2057712"/>
            <a:ext cx="589424" cy="589424"/>
          </a:xfrm>
          <a:prstGeom prst="rect">
            <a:avLst/>
          </a:prstGeom>
          <a:noFill/>
          <a:ln>
            <a:noFill/>
          </a:ln>
        </p:spPr>
      </p:pic>
      <p:pic>
        <p:nvPicPr>
          <p:cNvPr id="132" name="Google Shape;132;p35"/>
          <p:cNvPicPr preferRelativeResize="0"/>
          <p:nvPr/>
        </p:nvPicPr>
        <p:blipFill rotWithShape="1">
          <a:blip r:embed="rId7">
            <a:alphaModFix/>
          </a:blip>
          <a:srcRect/>
          <a:stretch/>
        </p:blipFill>
        <p:spPr>
          <a:xfrm>
            <a:off x="7936387" y="2057712"/>
            <a:ext cx="589147" cy="589424"/>
          </a:xfrm>
          <a:prstGeom prst="rect">
            <a:avLst/>
          </a:prstGeom>
          <a:noFill/>
          <a:ln>
            <a:noFill/>
          </a:ln>
        </p:spPr>
      </p:pic>
      <p:pic>
        <p:nvPicPr>
          <p:cNvPr id="133" name="Google Shape;133;p35"/>
          <p:cNvPicPr preferRelativeResize="0"/>
          <p:nvPr/>
        </p:nvPicPr>
        <p:blipFill rotWithShape="1">
          <a:blip r:embed="rId8">
            <a:alphaModFix/>
          </a:blip>
          <a:srcRect/>
          <a:stretch/>
        </p:blipFill>
        <p:spPr>
          <a:xfrm>
            <a:off x="9359557" y="2057712"/>
            <a:ext cx="589424" cy="589424"/>
          </a:xfrm>
          <a:prstGeom prst="rect">
            <a:avLst/>
          </a:prstGeom>
          <a:noFill/>
          <a:ln>
            <a:noFill/>
          </a:ln>
        </p:spPr>
      </p:pic>
      <p:pic>
        <p:nvPicPr>
          <p:cNvPr id="134" name="Google Shape;134;p35"/>
          <p:cNvPicPr preferRelativeResize="0"/>
          <p:nvPr/>
        </p:nvPicPr>
        <p:blipFill rotWithShape="1">
          <a:blip r:embed="rId9">
            <a:alphaModFix/>
          </a:blip>
          <a:srcRect/>
          <a:stretch/>
        </p:blipFill>
        <p:spPr>
          <a:xfrm>
            <a:off x="10782867" y="2094585"/>
            <a:ext cx="589424" cy="515677"/>
          </a:xfrm>
          <a:prstGeom prst="rect">
            <a:avLst/>
          </a:prstGeom>
          <a:noFill/>
          <a:ln>
            <a:noFill/>
          </a:ln>
        </p:spPr>
      </p:pic>
      <p:pic>
        <p:nvPicPr>
          <p:cNvPr id="135" name="Google Shape;135;p35"/>
          <p:cNvPicPr preferRelativeResize="0"/>
          <p:nvPr/>
        </p:nvPicPr>
        <p:blipFill rotWithShape="1">
          <a:blip r:embed="rId10">
            <a:alphaModFix/>
          </a:blip>
          <a:srcRect/>
          <a:stretch/>
        </p:blipFill>
        <p:spPr>
          <a:xfrm>
            <a:off x="3693438" y="5487180"/>
            <a:ext cx="589424" cy="589424"/>
          </a:xfrm>
          <a:prstGeom prst="rect">
            <a:avLst/>
          </a:prstGeom>
          <a:noFill/>
          <a:ln>
            <a:noFill/>
          </a:ln>
        </p:spPr>
      </p:pic>
      <p:pic>
        <p:nvPicPr>
          <p:cNvPr id="136" name="Google Shape;136;p35"/>
          <p:cNvPicPr preferRelativeResize="0"/>
          <p:nvPr/>
        </p:nvPicPr>
        <p:blipFill rotWithShape="1">
          <a:blip r:embed="rId11">
            <a:alphaModFix/>
          </a:blip>
          <a:srcRect/>
          <a:stretch/>
        </p:blipFill>
        <p:spPr>
          <a:xfrm>
            <a:off x="5182431" y="5487180"/>
            <a:ext cx="466788" cy="589424"/>
          </a:xfrm>
          <a:prstGeom prst="rect">
            <a:avLst/>
          </a:prstGeom>
          <a:noFill/>
          <a:ln>
            <a:noFill/>
          </a:ln>
        </p:spPr>
      </p:pic>
      <p:pic>
        <p:nvPicPr>
          <p:cNvPr id="137" name="Google Shape;137;p35"/>
          <p:cNvPicPr preferRelativeResize="0"/>
          <p:nvPr/>
        </p:nvPicPr>
        <p:blipFill rotWithShape="1">
          <a:blip r:embed="rId12">
            <a:alphaModFix/>
          </a:blip>
          <a:srcRect/>
          <a:stretch/>
        </p:blipFill>
        <p:spPr>
          <a:xfrm>
            <a:off x="6548788" y="5622107"/>
            <a:ext cx="589424" cy="319570"/>
          </a:xfrm>
          <a:prstGeom prst="rect">
            <a:avLst/>
          </a:prstGeom>
          <a:noFill/>
          <a:ln>
            <a:noFill/>
          </a:ln>
        </p:spPr>
      </p:pic>
      <p:pic>
        <p:nvPicPr>
          <p:cNvPr id="138" name="Google Shape;138;p35"/>
          <p:cNvPicPr preferRelativeResize="0"/>
          <p:nvPr/>
        </p:nvPicPr>
        <p:blipFill rotWithShape="1">
          <a:blip r:embed="rId13">
            <a:alphaModFix/>
          </a:blip>
          <a:srcRect/>
          <a:stretch/>
        </p:blipFill>
        <p:spPr>
          <a:xfrm>
            <a:off x="10863850" y="4260804"/>
            <a:ext cx="466788" cy="589424"/>
          </a:xfrm>
          <a:prstGeom prst="rect">
            <a:avLst/>
          </a:prstGeom>
          <a:noFill/>
          <a:ln>
            <a:noFill/>
          </a:ln>
        </p:spPr>
      </p:pic>
      <p:pic>
        <p:nvPicPr>
          <p:cNvPr id="139" name="Google Shape;139;p35"/>
          <p:cNvPicPr preferRelativeResize="0"/>
          <p:nvPr/>
        </p:nvPicPr>
        <p:blipFill rotWithShape="1">
          <a:blip r:embed="rId14">
            <a:alphaModFix/>
          </a:blip>
          <a:srcRect/>
          <a:stretch/>
        </p:blipFill>
        <p:spPr>
          <a:xfrm>
            <a:off x="838199" y="4260804"/>
            <a:ext cx="589424" cy="589424"/>
          </a:xfrm>
          <a:prstGeom prst="rect">
            <a:avLst/>
          </a:prstGeom>
          <a:noFill/>
          <a:ln>
            <a:noFill/>
          </a:ln>
        </p:spPr>
      </p:pic>
      <p:pic>
        <p:nvPicPr>
          <p:cNvPr id="140" name="Google Shape;140;p35"/>
          <p:cNvPicPr preferRelativeResize="0"/>
          <p:nvPr/>
        </p:nvPicPr>
        <p:blipFill rotWithShape="1">
          <a:blip r:embed="rId15">
            <a:alphaModFix/>
          </a:blip>
          <a:srcRect/>
          <a:stretch/>
        </p:blipFill>
        <p:spPr>
          <a:xfrm>
            <a:off x="2261675" y="4260804"/>
            <a:ext cx="589424" cy="589424"/>
          </a:xfrm>
          <a:prstGeom prst="rect">
            <a:avLst/>
          </a:prstGeom>
          <a:noFill/>
          <a:ln>
            <a:noFill/>
          </a:ln>
        </p:spPr>
      </p:pic>
      <p:pic>
        <p:nvPicPr>
          <p:cNvPr id="141" name="Google Shape;141;p35"/>
          <p:cNvPicPr preferRelativeResize="0"/>
          <p:nvPr/>
        </p:nvPicPr>
        <p:blipFill rotWithShape="1">
          <a:blip r:embed="rId16">
            <a:alphaModFix/>
          </a:blip>
          <a:srcRect/>
          <a:stretch/>
        </p:blipFill>
        <p:spPr>
          <a:xfrm>
            <a:off x="3771051" y="4260804"/>
            <a:ext cx="417623" cy="589424"/>
          </a:xfrm>
          <a:prstGeom prst="rect">
            <a:avLst/>
          </a:prstGeom>
          <a:noFill/>
          <a:ln>
            <a:noFill/>
          </a:ln>
        </p:spPr>
      </p:pic>
      <p:pic>
        <p:nvPicPr>
          <p:cNvPr id="142" name="Google Shape;142;p35"/>
          <p:cNvPicPr preferRelativeResize="0"/>
          <p:nvPr/>
        </p:nvPicPr>
        <p:blipFill rotWithShape="1">
          <a:blip r:embed="rId17">
            <a:alphaModFix/>
          </a:blip>
          <a:srcRect/>
          <a:stretch/>
        </p:blipFill>
        <p:spPr>
          <a:xfrm>
            <a:off x="5108627" y="4273095"/>
            <a:ext cx="589424" cy="564841"/>
          </a:xfrm>
          <a:prstGeom prst="rect">
            <a:avLst/>
          </a:prstGeom>
          <a:noFill/>
          <a:ln>
            <a:noFill/>
          </a:ln>
        </p:spPr>
      </p:pic>
      <p:pic>
        <p:nvPicPr>
          <p:cNvPr id="143" name="Google Shape;143;p35"/>
          <p:cNvPicPr preferRelativeResize="0"/>
          <p:nvPr/>
        </p:nvPicPr>
        <p:blipFill rotWithShape="1">
          <a:blip r:embed="rId18">
            <a:alphaModFix/>
          </a:blip>
          <a:srcRect/>
          <a:stretch/>
        </p:blipFill>
        <p:spPr>
          <a:xfrm>
            <a:off x="6532103" y="4260804"/>
            <a:ext cx="589424" cy="589424"/>
          </a:xfrm>
          <a:prstGeom prst="rect">
            <a:avLst/>
          </a:prstGeom>
          <a:noFill/>
          <a:ln>
            <a:noFill/>
          </a:ln>
        </p:spPr>
      </p:pic>
      <p:pic>
        <p:nvPicPr>
          <p:cNvPr id="144" name="Google Shape;144;p35"/>
          <p:cNvPicPr preferRelativeResize="0"/>
          <p:nvPr/>
        </p:nvPicPr>
        <p:blipFill rotWithShape="1">
          <a:blip r:embed="rId19">
            <a:alphaModFix/>
          </a:blip>
          <a:srcRect/>
          <a:stretch/>
        </p:blipFill>
        <p:spPr>
          <a:xfrm>
            <a:off x="8016897" y="4260804"/>
            <a:ext cx="466788" cy="589424"/>
          </a:xfrm>
          <a:prstGeom prst="rect">
            <a:avLst/>
          </a:prstGeom>
          <a:noFill/>
          <a:ln>
            <a:noFill/>
          </a:ln>
        </p:spPr>
      </p:pic>
      <p:pic>
        <p:nvPicPr>
          <p:cNvPr id="145" name="Google Shape;145;p35"/>
          <p:cNvPicPr preferRelativeResize="0"/>
          <p:nvPr/>
        </p:nvPicPr>
        <p:blipFill rotWithShape="1">
          <a:blip r:embed="rId20">
            <a:alphaModFix/>
          </a:blip>
          <a:srcRect/>
          <a:stretch/>
        </p:blipFill>
        <p:spPr>
          <a:xfrm>
            <a:off x="9379055" y="4260804"/>
            <a:ext cx="589424" cy="589424"/>
          </a:xfrm>
          <a:prstGeom prst="rect">
            <a:avLst/>
          </a:prstGeom>
          <a:noFill/>
          <a:ln>
            <a:noFill/>
          </a:ln>
        </p:spPr>
      </p:pic>
      <p:pic>
        <p:nvPicPr>
          <p:cNvPr id="146" name="Google Shape;146;p35"/>
          <p:cNvPicPr preferRelativeResize="0"/>
          <p:nvPr/>
        </p:nvPicPr>
        <p:blipFill rotWithShape="1">
          <a:blip r:embed="rId21">
            <a:alphaModFix/>
          </a:blip>
          <a:srcRect/>
          <a:stretch/>
        </p:blipFill>
        <p:spPr>
          <a:xfrm>
            <a:off x="10831948" y="5487180"/>
            <a:ext cx="589147" cy="589424"/>
          </a:xfrm>
          <a:prstGeom prst="rect">
            <a:avLst/>
          </a:prstGeom>
          <a:noFill/>
          <a:ln>
            <a:noFill/>
          </a:ln>
        </p:spPr>
      </p:pic>
      <p:pic>
        <p:nvPicPr>
          <p:cNvPr id="147" name="Google Shape;147;p35"/>
          <p:cNvPicPr preferRelativeResize="0"/>
          <p:nvPr/>
        </p:nvPicPr>
        <p:blipFill rotWithShape="1">
          <a:blip r:embed="rId22">
            <a:alphaModFix/>
          </a:blip>
          <a:srcRect/>
          <a:stretch/>
        </p:blipFill>
        <p:spPr>
          <a:xfrm>
            <a:off x="8025490" y="5487180"/>
            <a:ext cx="491370" cy="589424"/>
          </a:xfrm>
          <a:prstGeom prst="rect">
            <a:avLst/>
          </a:prstGeom>
          <a:noFill/>
          <a:ln>
            <a:noFill/>
          </a:ln>
        </p:spPr>
      </p:pic>
      <p:pic>
        <p:nvPicPr>
          <p:cNvPr id="148" name="Google Shape;148;p35"/>
          <p:cNvPicPr preferRelativeResize="0"/>
          <p:nvPr/>
        </p:nvPicPr>
        <p:blipFill rotWithShape="1">
          <a:blip r:embed="rId23">
            <a:alphaModFix/>
          </a:blip>
          <a:srcRect/>
          <a:stretch/>
        </p:blipFill>
        <p:spPr>
          <a:xfrm>
            <a:off x="9404138" y="5511624"/>
            <a:ext cx="589424" cy="540535"/>
          </a:xfrm>
          <a:prstGeom prst="rect">
            <a:avLst/>
          </a:prstGeom>
          <a:noFill/>
          <a:ln>
            <a:noFill/>
          </a:ln>
        </p:spPr>
      </p:pic>
      <p:pic>
        <p:nvPicPr>
          <p:cNvPr id="149" name="Google Shape;149;p35"/>
          <p:cNvPicPr preferRelativeResize="0"/>
          <p:nvPr/>
        </p:nvPicPr>
        <p:blipFill rotWithShape="1">
          <a:blip r:embed="rId24">
            <a:alphaModFix/>
          </a:blip>
          <a:srcRect/>
          <a:stretch/>
        </p:blipFill>
        <p:spPr>
          <a:xfrm>
            <a:off x="852313" y="3146771"/>
            <a:ext cx="589424" cy="589424"/>
          </a:xfrm>
          <a:prstGeom prst="rect">
            <a:avLst/>
          </a:prstGeom>
          <a:noFill/>
          <a:ln>
            <a:noFill/>
          </a:ln>
        </p:spPr>
      </p:pic>
      <p:pic>
        <p:nvPicPr>
          <p:cNvPr id="150" name="Google Shape;150;p35"/>
          <p:cNvPicPr preferRelativeResize="0"/>
          <p:nvPr/>
        </p:nvPicPr>
        <p:blipFill rotWithShape="1">
          <a:blip r:embed="rId25">
            <a:alphaModFix/>
          </a:blip>
          <a:srcRect/>
          <a:stretch/>
        </p:blipFill>
        <p:spPr>
          <a:xfrm>
            <a:off x="838227" y="5487180"/>
            <a:ext cx="589147" cy="589424"/>
          </a:xfrm>
          <a:prstGeom prst="rect">
            <a:avLst/>
          </a:prstGeom>
          <a:noFill/>
          <a:ln>
            <a:noFill/>
          </a:ln>
        </p:spPr>
      </p:pic>
      <p:pic>
        <p:nvPicPr>
          <p:cNvPr id="151" name="Google Shape;151;p35"/>
          <p:cNvPicPr preferRelativeResize="0"/>
          <p:nvPr/>
        </p:nvPicPr>
        <p:blipFill rotWithShape="1">
          <a:blip r:embed="rId26">
            <a:alphaModFix/>
          </a:blip>
          <a:srcRect/>
          <a:stretch/>
        </p:blipFill>
        <p:spPr>
          <a:xfrm>
            <a:off x="2265763" y="5487180"/>
            <a:ext cx="589424" cy="589424"/>
          </a:xfrm>
          <a:prstGeom prst="rect">
            <a:avLst/>
          </a:prstGeom>
          <a:noFill/>
          <a:ln>
            <a:noFill/>
          </a:ln>
        </p:spPr>
      </p:pic>
      <p:pic>
        <p:nvPicPr>
          <p:cNvPr id="152" name="Google Shape;152;p35"/>
          <p:cNvPicPr preferRelativeResize="0"/>
          <p:nvPr/>
        </p:nvPicPr>
        <p:blipFill rotWithShape="1">
          <a:blip r:embed="rId27">
            <a:alphaModFix/>
          </a:blip>
          <a:srcRect/>
          <a:stretch/>
        </p:blipFill>
        <p:spPr>
          <a:xfrm>
            <a:off x="2270964" y="3146771"/>
            <a:ext cx="589424" cy="589424"/>
          </a:xfrm>
          <a:prstGeom prst="rect">
            <a:avLst/>
          </a:prstGeom>
          <a:noFill/>
          <a:ln>
            <a:noFill/>
          </a:ln>
        </p:spPr>
      </p:pic>
      <p:pic>
        <p:nvPicPr>
          <p:cNvPr id="153" name="Google Shape;153;p35"/>
          <p:cNvPicPr preferRelativeResize="0"/>
          <p:nvPr/>
        </p:nvPicPr>
        <p:blipFill rotWithShape="1">
          <a:blip r:embed="rId28">
            <a:alphaModFix/>
          </a:blip>
          <a:srcRect/>
          <a:stretch/>
        </p:blipFill>
        <p:spPr>
          <a:xfrm>
            <a:off x="3750933" y="3146771"/>
            <a:ext cx="466788" cy="589424"/>
          </a:xfrm>
          <a:prstGeom prst="rect">
            <a:avLst/>
          </a:prstGeom>
          <a:noFill/>
          <a:ln>
            <a:noFill/>
          </a:ln>
        </p:spPr>
      </p:pic>
      <p:pic>
        <p:nvPicPr>
          <p:cNvPr id="154" name="Google Shape;154;p35"/>
          <p:cNvPicPr preferRelativeResize="0"/>
          <p:nvPr/>
        </p:nvPicPr>
        <p:blipFill rotWithShape="1">
          <a:blip r:embed="rId29">
            <a:alphaModFix/>
          </a:blip>
          <a:srcRect/>
          <a:stretch/>
        </p:blipFill>
        <p:spPr>
          <a:xfrm>
            <a:off x="5108266" y="3183644"/>
            <a:ext cx="589424" cy="515677"/>
          </a:xfrm>
          <a:prstGeom prst="rect">
            <a:avLst/>
          </a:prstGeom>
          <a:noFill/>
          <a:ln>
            <a:noFill/>
          </a:ln>
        </p:spPr>
      </p:pic>
      <p:pic>
        <p:nvPicPr>
          <p:cNvPr id="155" name="Google Shape;155;p35"/>
          <p:cNvPicPr preferRelativeResize="0"/>
          <p:nvPr/>
        </p:nvPicPr>
        <p:blipFill rotWithShape="1">
          <a:blip r:embed="rId30">
            <a:alphaModFix/>
          </a:blip>
          <a:srcRect/>
          <a:stretch/>
        </p:blipFill>
        <p:spPr>
          <a:xfrm>
            <a:off x="6526917" y="3146771"/>
            <a:ext cx="589424" cy="589424"/>
          </a:xfrm>
          <a:prstGeom prst="rect">
            <a:avLst/>
          </a:prstGeom>
          <a:noFill/>
          <a:ln>
            <a:noFill/>
          </a:ln>
        </p:spPr>
      </p:pic>
      <p:pic>
        <p:nvPicPr>
          <p:cNvPr id="156" name="Google Shape;156;p35"/>
          <p:cNvPicPr preferRelativeResize="0"/>
          <p:nvPr/>
        </p:nvPicPr>
        <p:blipFill rotWithShape="1">
          <a:blip r:embed="rId31">
            <a:alphaModFix/>
          </a:blip>
          <a:srcRect/>
          <a:stretch/>
        </p:blipFill>
        <p:spPr>
          <a:xfrm>
            <a:off x="7970012" y="3146771"/>
            <a:ext cx="540535" cy="589424"/>
          </a:xfrm>
          <a:prstGeom prst="rect">
            <a:avLst/>
          </a:prstGeom>
          <a:noFill/>
          <a:ln>
            <a:noFill/>
          </a:ln>
        </p:spPr>
      </p:pic>
      <p:pic>
        <p:nvPicPr>
          <p:cNvPr id="157" name="Google Shape;157;p35"/>
          <p:cNvPicPr preferRelativeResize="0"/>
          <p:nvPr/>
        </p:nvPicPr>
        <p:blipFill rotWithShape="1">
          <a:blip r:embed="rId32">
            <a:alphaModFix/>
          </a:blip>
          <a:srcRect/>
          <a:stretch/>
        </p:blipFill>
        <p:spPr>
          <a:xfrm>
            <a:off x="9364219" y="3146771"/>
            <a:ext cx="589424" cy="589424"/>
          </a:xfrm>
          <a:prstGeom prst="rect">
            <a:avLst/>
          </a:prstGeom>
          <a:noFill/>
          <a:ln>
            <a:noFill/>
          </a:ln>
        </p:spPr>
      </p:pic>
      <p:pic>
        <p:nvPicPr>
          <p:cNvPr id="158" name="Google Shape;158;p35"/>
          <p:cNvPicPr preferRelativeResize="0"/>
          <p:nvPr/>
        </p:nvPicPr>
        <p:blipFill rotWithShape="1">
          <a:blip r:embed="rId33">
            <a:alphaModFix/>
          </a:blip>
          <a:srcRect/>
          <a:stretch/>
        </p:blipFill>
        <p:spPr>
          <a:xfrm>
            <a:off x="10782867" y="3146771"/>
            <a:ext cx="589424" cy="5894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Круговая диаграмма (зеленый)">
  <p:cSld name="Круговая диаграмма (зеленый)">
    <p:spTree>
      <p:nvGrpSpPr>
        <p:cNvPr id="1" name="Shape 159"/>
        <p:cNvGrpSpPr/>
        <p:nvPr/>
      </p:nvGrpSpPr>
      <p:grpSpPr>
        <a:xfrm>
          <a:off x="0" y="0"/>
          <a:ext cx="0" cy="0"/>
          <a:chOff x="0" y="0"/>
          <a:chExt cx="0" cy="0"/>
        </a:xfrm>
      </p:grpSpPr>
      <p:sp>
        <p:nvSpPr>
          <p:cNvPr id="160" name="Google Shape;160;p36"/>
          <p:cNvSpPr txBox="1">
            <a:spLocks noGrp="1"/>
          </p:cNvSpPr>
          <p:nvPr>
            <p:ph type="ctrTitle"/>
          </p:nvPr>
        </p:nvSpPr>
        <p:spPr>
          <a:xfrm>
            <a:off x="620489" y="628956"/>
            <a:ext cx="7952012"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36"/>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62" name="Google Shape;162;p36"/>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3" name="Google Shape;163;p36"/>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3"/>
          </a:graphicData>
        </a:graphic>
      </p:graphicFrame>
      <p:sp>
        <p:nvSpPr>
          <p:cNvPr id="164" name="Google Shape;164;p3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Круговая диаграмма (синий)">
  <p:cSld name="Круговая диаграмма (синий)">
    <p:spTree>
      <p:nvGrpSpPr>
        <p:cNvPr id="1" name="Shape 165"/>
        <p:cNvGrpSpPr/>
        <p:nvPr/>
      </p:nvGrpSpPr>
      <p:grpSpPr>
        <a:xfrm>
          <a:off x="0" y="0"/>
          <a:ext cx="0" cy="0"/>
          <a:chOff x="0" y="0"/>
          <a:chExt cx="0" cy="0"/>
        </a:xfrm>
      </p:grpSpPr>
      <p:sp>
        <p:nvSpPr>
          <p:cNvPr id="166" name="Google Shape;166;p37"/>
          <p:cNvSpPr txBox="1">
            <a:spLocks noGrp="1"/>
          </p:cNvSpPr>
          <p:nvPr>
            <p:ph type="ctrTitle"/>
          </p:nvPr>
        </p:nvSpPr>
        <p:spPr>
          <a:xfrm>
            <a:off x="620489" y="628956"/>
            <a:ext cx="7952012"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37"/>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68" name="Google Shape;168;p37"/>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9" name="Google Shape;169;p37"/>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3"/>
          </a:graphicData>
        </a:graphic>
      </p:graphicFrame>
      <p:sp>
        <p:nvSpPr>
          <p:cNvPr id="170" name="Google Shape;170;p37"/>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Гистограмма (зеленый)">
  <p:cSld name="Гистограмма (зеленый)">
    <p:spTree>
      <p:nvGrpSpPr>
        <p:cNvPr id="1" name="Shape 171"/>
        <p:cNvGrpSpPr/>
        <p:nvPr/>
      </p:nvGrpSpPr>
      <p:grpSpPr>
        <a:xfrm>
          <a:off x="0" y="0"/>
          <a:ext cx="0" cy="0"/>
          <a:chOff x="0" y="0"/>
          <a:chExt cx="0" cy="0"/>
        </a:xfrm>
      </p:grpSpPr>
      <p:sp>
        <p:nvSpPr>
          <p:cNvPr id="172" name="Google Shape;172;p38"/>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38"/>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74" name="Google Shape;174;p38"/>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5" name="Google Shape;175;p38"/>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3"/>
          </a:graphicData>
        </a:graphic>
      </p:graphicFrame>
      <p:sp>
        <p:nvSpPr>
          <p:cNvPr id="176" name="Google Shape;176;p3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Гистограмма (синий)">
  <p:cSld name="Гистограмма (синий)">
    <p:spTree>
      <p:nvGrpSpPr>
        <p:cNvPr id="1" name="Shape 177"/>
        <p:cNvGrpSpPr/>
        <p:nvPr/>
      </p:nvGrpSpPr>
      <p:grpSpPr>
        <a:xfrm>
          <a:off x="0" y="0"/>
          <a:ext cx="0" cy="0"/>
          <a:chOff x="0" y="0"/>
          <a:chExt cx="0" cy="0"/>
        </a:xfrm>
      </p:grpSpPr>
      <p:sp>
        <p:nvSpPr>
          <p:cNvPr id="178" name="Google Shape;178;p39"/>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39"/>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80" name="Google Shape;180;p39"/>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1" name="Google Shape;181;p39"/>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3"/>
          </a:graphicData>
        </a:graphic>
      </p:graphicFrame>
      <p:sp>
        <p:nvSpPr>
          <p:cNvPr id="182" name="Google Shape;182;p3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Таблица (зеленый)">
  <p:cSld name="Таблица (зеленый)">
    <p:spTree>
      <p:nvGrpSpPr>
        <p:cNvPr id="1" name="Shape 183"/>
        <p:cNvGrpSpPr/>
        <p:nvPr/>
      </p:nvGrpSpPr>
      <p:grpSpPr>
        <a:xfrm>
          <a:off x="0" y="0"/>
          <a:ext cx="0" cy="0"/>
          <a:chOff x="0" y="0"/>
          <a:chExt cx="0" cy="0"/>
        </a:xfrm>
      </p:grpSpPr>
      <p:sp>
        <p:nvSpPr>
          <p:cNvPr id="184" name="Google Shape;184;p40"/>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aphicFrame>
        <p:nvGraphicFramePr>
          <p:cNvPr id="185" name="Google Shape;185;p40"/>
          <p:cNvGraphicFramePr/>
          <p:nvPr/>
        </p:nvGraphicFramePr>
        <p:xfrm>
          <a:off x="620489" y="1605189"/>
          <a:ext cx="3000000" cy="3000000"/>
        </p:xfrm>
        <a:graphic>
          <a:graphicData uri="http://schemas.openxmlformats.org/drawingml/2006/table">
            <a:tbl>
              <a:tblPr firstRow="1" bandRow="1">
                <a:noFill/>
                <a:tableStyleId>{08EB9BF3-0376-471F-BE78-1820E54EDFB7}</a:tableStyleId>
              </a:tblPr>
              <a:tblGrid>
                <a:gridCol w="2190200">
                  <a:extLst>
                    <a:ext uri="{9D8B030D-6E8A-4147-A177-3AD203B41FA5}">
                      <a16:colId xmlns:a16="http://schemas.microsoft.com/office/drawing/2014/main" val="20000"/>
                    </a:ext>
                  </a:extLst>
                </a:gridCol>
                <a:gridCol w="2190200">
                  <a:extLst>
                    <a:ext uri="{9D8B030D-6E8A-4147-A177-3AD203B41FA5}">
                      <a16:colId xmlns:a16="http://schemas.microsoft.com/office/drawing/2014/main" val="20001"/>
                    </a:ext>
                  </a:extLst>
                </a:gridCol>
                <a:gridCol w="2190200">
                  <a:extLst>
                    <a:ext uri="{9D8B030D-6E8A-4147-A177-3AD203B41FA5}">
                      <a16:colId xmlns:a16="http://schemas.microsoft.com/office/drawing/2014/main" val="20002"/>
                    </a:ext>
                  </a:extLst>
                </a:gridCol>
                <a:gridCol w="2190200">
                  <a:extLst>
                    <a:ext uri="{9D8B030D-6E8A-4147-A177-3AD203B41FA5}">
                      <a16:colId xmlns:a16="http://schemas.microsoft.com/office/drawing/2014/main" val="20003"/>
                    </a:ext>
                  </a:extLst>
                </a:gridCol>
                <a:gridCol w="2190200">
                  <a:extLst>
                    <a:ext uri="{9D8B030D-6E8A-4147-A177-3AD203B41FA5}">
                      <a16:colId xmlns:a16="http://schemas.microsoft.com/office/drawing/2014/main" val="20004"/>
                    </a:ext>
                  </a:extLst>
                </a:gridCol>
              </a:tblGrid>
              <a:tr h="656950">
                <a:tc>
                  <a:txBody>
                    <a:bodyPr/>
                    <a:lstStyle/>
                    <a:p>
                      <a:pPr marL="0" marR="0" lvl="0" indent="0" algn="l" rtl="0">
                        <a:spcBef>
                          <a:spcPts val="0"/>
                        </a:spcBef>
                        <a:spcAft>
                          <a:spcPts val="0"/>
                        </a:spcAft>
                        <a:buNone/>
                      </a:pPr>
                      <a:endParaRPr sz="1800"/>
                    </a:p>
                    <a:p>
                      <a:pPr marL="0" marR="0" lvl="0" indent="0" algn="ctr" rtl="0">
                        <a:lnSpc>
                          <a:spcPct val="100000"/>
                        </a:lnSpc>
                        <a:spcBef>
                          <a:spcPts val="0"/>
                        </a:spcBef>
                        <a:spcAft>
                          <a:spcPts val="0"/>
                        </a:spcAft>
                        <a:buClr>
                          <a:schemeClr val="dk1"/>
                        </a:buClr>
                        <a:buSzPts val="1800"/>
                        <a:buFont typeface="Arial"/>
                        <a:buNone/>
                      </a:pPr>
                      <a:r>
                        <a:rPr lang="ru-RU" sz="1800"/>
                        <a:t>Название</a:t>
                      </a:r>
                      <a:endParaRPr/>
                    </a:p>
                  </a:txBody>
                  <a:tcPr marL="7200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a:p>
                    <a:p>
                      <a:pPr marL="0" marR="0" lvl="0" indent="0" algn="ctr" rtl="0">
                        <a:lnSpc>
                          <a:spcPct val="100000"/>
                        </a:lnSpc>
                        <a:spcBef>
                          <a:spcPts val="0"/>
                        </a:spcBef>
                        <a:spcAft>
                          <a:spcPts val="0"/>
                        </a:spcAft>
                        <a:buClr>
                          <a:schemeClr val="dk1"/>
                        </a:buClr>
                        <a:buSzPts val="1800"/>
                        <a:buFont typeface="Calibri"/>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a:p>
                    <a:p>
                      <a:pPr marL="0" marR="0" lvl="0" indent="0" algn="ctr" rtl="0">
                        <a:lnSpc>
                          <a:spcPct val="100000"/>
                        </a:lnSpc>
                        <a:spcBef>
                          <a:spcPts val="0"/>
                        </a:spcBef>
                        <a:spcAft>
                          <a:spcPts val="0"/>
                        </a:spcAft>
                        <a:buClr>
                          <a:schemeClr val="dk1"/>
                        </a:buClr>
                        <a:buSzPts val="1800"/>
                        <a:buFont typeface="Calibri"/>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spcBef>
                          <a:spcPts val="0"/>
                        </a:spcBef>
                        <a:spcAft>
                          <a:spcPts val="0"/>
                        </a:spcAft>
                        <a:buNone/>
                      </a:pPr>
                      <a:endParaRPr sz="1800"/>
                    </a:p>
                    <a:p>
                      <a:pPr marL="0" marR="0" lvl="0" indent="0" algn="ctr" rtl="0">
                        <a:spcBef>
                          <a:spcPts val="0"/>
                        </a:spcBef>
                        <a:spcAft>
                          <a:spcPts val="0"/>
                        </a:spcAft>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spcBef>
                          <a:spcPts val="0"/>
                        </a:spcBef>
                        <a:spcAft>
                          <a:spcPts val="0"/>
                        </a:spcAft>
                        <a:buNone/>
                      </a:pPr>
                      <a:endParaRPr sz="1800"/>
                    </a:p>
                    <a:p>
                      <a:pPr marL="0" marR="0" lvl="0" indent="0" algn="ctr" rtl="0">
                        <a:spcBef>
                          <a:spcPts val="0"/>
                        </a:spcBef>
                        <a:spcAft>
                          <a:spcPts val="0"/>
                        </a:spcAft>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extLst>
                  <a:ext uri="{0D108BD9-81ED-4DB2-BD59-A6C34878D82A}">
                    <a16:rowId xmlns:a16="http://schemas.microsoft.com/office/drawing/2014/main" val="10000"/>
                  </a:ext>
                </a:extLst>
              </a:tr>
              <a:tr h="635750">
                <a:tc>
                  <a:txBody>
                    <a:bodyPr/>
                    <a:lstStyle/>
                    <a:p>
                      <a:pPr marL="0" marR="0" lvl="0" indent="0" algn="ctr" rtl="0">
                        <a:spcBef>
                          <a:spcPts val="0"/>
                        </a:spcBef>
                        <a:spcAft>
                          <a:spcPts val="0"/>
                        </a:spcAft>
                        <a:buNone/>
                      </a:pPr>
                      <a:endParaRPr sz="1400"/>
                    </a:p>
                    <a:p>
                      <a:pPr marL="0" marR="0" lvl="0" indent="0" algn="ctr" rtl="0">
                        <a:spcBef>
                          <a:spcPts val="0"/>
                        </a:spcBef>
                        <a:spcAft>
                          <a:spcPts val="0"/>
                        </a:spcAft>
                        <a:buNone/>
                      </a:pPr>
                      <a:r>
                        <a:rPr lang="ru-RU" sz="1400"/>
                        <a:t>Текст</a:t>
                      </a:r>
                      <a:r>
                        <a:rPr lang="ru-RU" sz="1200"/>
                        <a:t> </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spcBef>
                          <a:spcPts val="0"/>
                        </a:spcBef>
                        <a:spcAft>
                          <a:spcPts val="0"/>
                        </a:spcAft>
                        <a:buNone/>
                      </a:pPr>
                      <a:endParaRPr sz="1200"/>
                    </a:p>
                    <a:p>
                      <a:pPr marL="0" marR="0" lvl="0" indent="0" algn="ctr" rtl="0">
                        <a:spcBef>
                          <a:spcPts val="0"/>
                        </a:spcBef>
                        <a:spcAft>
                          <a:spcPts val="0"/>
                        </a:spcAft>
                        <a:buNone/>
                      </a:pPr>
                      <a:r>
                        <a:rPr lang="ru-RU" sz="1200"/>
                        <a:t>Текст</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5"/>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86" name="Google Shape;186;p40"/>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602037"/>
            <a:ext cx="10515600" cy="108267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0071CE"/>
              </a:buClr>
              <a:buSzPts val="3600"/>
              <a:buFont typeface="Calibri"/>
              <a:buNone/>
              <a:defRPr sz="3600" b="0" i="0" u="none" strike="noStrike" cap="none">
                <a:solidFill>
                  <a:srgbClr val="0071C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2078183"/>
            <a:ext cx="10515600" cy="400673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80"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51.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0.xml"/><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59.png"/><Relationship Id="rId4" Type="http://schemas.openxmlformats.org/officeDocument/2006/relationships/image" Target="../media/image58.png"/></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20.xml"/><Relationship Id="rId5" Type="http://schemas.openxmlformats.org/officeDocument/2006/relationships/image" Target="../media/image63.png"/><Relationship Id="rId4" Type="http://schemas.openxmlformats.org/officeDocument/2006/relationships/image" Target="../media/image62.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1.xml"/><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47.pn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0"/>
        <p:cNvGrpSpPr/>
        <p:nvPr/>
      </p:nvGrpSpPr>
      <p:grpSpPr>
        <a:xfrm>
          <a:off x="0" y="0"/>
          <a:ext cx="0" cy="0"/>
          <a:chOff x="0" y="0"/>
          <a:chExt cx="0" cy="0"/>
        </a:xfrm>
      </p:grpSpPr>
      <p:sp>
        <p:nvSpPr>
          <p:cNvPr id="201" name="Google Shape;201;p1"/>
          <p:cNvSpPr txBox="1">
            <a:spLocks noGrp="1"/>
          </p:cNvSpPr>
          <p:nvPr>
            <p:ph type="ctrTitle"/>
          </p:nvPr>
        </p:nvSpPr>
        <p:spPr>
          <a:xfrm>
            <a:off x="575342" y="4505857"/>
            <a:ext cx="11041316" cy="5894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0BC00"/>
              </a:buClr>
              <a:buSzPts val="3240"/>
              <a:buFont typeface="Calibri"/>
              <a:buNone/>
            </a:pPr>
            <a:r>
              <a:rPr lang="ru-RU" sz="2700" b="1" dirty="0">
                <a:latin typeface="Times New Roman" panose="02020603050405020304" pitchFamily="18" charset="0"/>
                <a:cs typeface="Times New Roman" panose="02020603050405020304" pitchFamily="18" charset="0"/>
                <a:sym typeface="Calibri"/>
              </a:rPr>
              <a:t>«Прогнозирование количества заражений COVID-19 в Швейцарии»</a:t>
            </a:r>
            <a:br>
              <a:rPr lang="ru-RU" sz="2700" b="1" dirty="0">
                <a:latin typeface="Times New Roman" panose="02020603050405020304" pitchFamily="18" charset="0"/>
                <a:cs typeface="Times New Roman" panose="02020603050405020304" pitchFamily="18" charset="0"/>
                <a:sym typeface="Calibri"/>
              </a:rPr>
            </a:br>
            <a:endParaRPr lang="ru-RU" sz="2700" dirty="0">
              <a:latin typeface="Times New Roman" panose="02020603050405020304" pitchFamily="18" charset="0"/>
              <a:cs typeface="Times New Roman" panose="02020603050405020304" pitchFamily="18" charset="0"/>
            </a:endParaRPr>
          </a:p>
        </p:txBody>
      </p:sp>
      <p:pic>
        <p:nvPicPr>
          <p:cNvPr id="203" name="Google Shape;203;p1"/>
          <p:cNvPicPr preferRelativeResize="0"/>
          <p:nvPr/>
        </p:nvPicPr>
        <p:blipFill rotWithShape="1">
          <a:blip r:embed="rId3">
            <a:alphaModFix/>
          </a:blip>
          <a:srcRect/>
          <a:stretch/>
        </p:blipFill>
        <p:spPr>
          <a:xfrm>
            <a:off x="0" y="0"/>
            <a:ext cx="12196990" cy="4201185"/>
          </a:xfrm>
          <a:prstGeom prst="rect">
            <a:avLst/>
          </a:prstGeom>
          <a:noFill/>
          <a:ln>
            <a:noFill/>
          </a:ln>
        </p:spPr>
      </p:pic>
      <p:pic>
        <p:nvPicPr>
          <p:cNvPr id="204" name="Google Shape;204;p1" descr="Изображение выглядит как рисунок, тарелка&#10;&#10;Автоматически созданное описание"/>
          <p:cNvPicPr preferRelativeResize="0"/>
          <p:nvPr/>
        </p:nvPicPr>
        <p:blipFill rotWithShape="1">
          <a:blip r:embed="rId4">
            <a:alphaModFix/>
          </a:blip>
          <a:srcRect/>
          <a:stretch/>
        </p:blipFill>
        <p:spPr>
          <a:xfrm>
            <a:off x="729455" y="438012"/>
            <a:ext cx="1930970" cy="434468"/>
          </a:xfrm>
          <a:prstGeom prst="rect">
            <a:avLst/>
          </a:prstGeom>
          <a:noFill/>
          <a:ln>
            <a:noFill/>
          </a:ln>
        </p:spPr>
      </p:pic>
      <p:sp>
        <p:nvSpPr>
          <p:cNvPr id="5" name="Google Shape;202;p1">
            <a:extLst>
              <a:ext uri="{FF2B5EF4-FFF2-40B4-BE49-F238E27FC236}">
                <a16:creationId xmlns:a16="http://schemas.microsoft.com/office/drawing/2014/main" id="{B58C45D6-BC9A-4F1E-A9A5-9D515809B83C}"/>
              </a:ext>
            </a:extLst>
          </p:cNvPr>
          <p:cNvSpPr txBox="1">
            <a:spLocks noGrp="1"/>
          </p:cNvSpPr>
          <p:nvPr>
            <p:ph type="body" idx="2"/>
          </p:nvPr>
        </p:nvSpPr>
        <p:spPr>
          <a:xfrm>
            <a:off x="6251236" y="6098652"/>
            <a:ext cx="5703916" cy="337921"/>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80BC00"/>
              </a:buClr>
              <a:buSzPts val="1800"/>
              <a:buFont typeface="Calibri"/>
              <a:buNone/>
            </a:pPr>
            <a:r>
              <a:rPr lang="ru-RU" b="0" i="1" dirty="0">
                <a:solidFill>
                  <a:srgbClr val="181818"/>
                </a:solidFill>
                <a:effectLst/>
                <a:latin typeface="Times New Roman" panose="02020603050405020304" pitchFamily="18" charset="0"/>
              </a:rPr>
              <a:t>Работу  подготовила: Гурова М.В.</a:t>
            </a:r>
            <a:endParaRPr b="1" dirty="0">
              <a:latin typeface="Calibri"/>
              <a:ea typeface="Calibri"/>
              <a:cs typeface="Calibri"/>
              <a:sym typeface="Calibri"/>
            </a:endParaRPr>
          </a:p>
        </p:txBody>
      </p:sp>
      <p:sp>
        <p:nvSpPr>
          <p:cNvPr id="7" name="Google Shape;201;p1">
            <a:extLst>
              <a:ext uri="{FF2B5EF4-FFF2-40B4-BE49-F238E27FC236}">
                <a16:creationId xmlns:a16="http://schemas.microsoft.com/office/drawing/2014/main" id="{E4F45F0E-5690-4A21-B1B2-8C96D781649D}"/>
              </a:ext>
            </a:extLst>
          </p:cNvPr>
          <p:cNvSpPr txBox="1">
            <a:spLocks/>
          </p:cNvSpPr>
          <p:nvPr/>
        </p:nvSpPr>
        <p:spPr>
          <a:xfrm>
            <a:off x="729455" y="5112535"/>
            <a:ext cx="10887203" cy="620856"/>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80BC00"/>
              </a:buClr>
              <a:buSzPts val="3600"/>
              <a:buFont typeface="Calibri"/>
              <a:buNone/>
              <a:defRPr sz="3600" b="0" i="0" u="none" strike="noStrike" cap="none">
                <a:solidFill>
                  <a:srgbClr val="80BC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3240"/>
            </a:pPr>
            <a:r>
              <a:rPr lang="ru-RU" sz="1800" b="1" dirty="0">
                <a:latin typeface="Times New Roman" panose="02020603050405020304" pitchFamily="18" charset="0"/>
                <a:cs typeface="Times New Roman" panose="02020603050405020304" pitchFamily="18" charset="0"/>
              </a:rPr>
              <a:t>Выпускная аттестационная работа</a:t>
            </a:r>
            <a:endParaRPr lang="ru-RU"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8"/>
          <p:cNvSpPr txBox="1">
            <a:spLocks noGrp="1"/>
          </p:cNvSpPr>
          <p:nvPr>
            <p:ph type="subTitle" idx="1"/>
          </p:nvPr>
        </p:nvSpPr>
        <p:spPr>
          <a:xfrm>
            <a:off x="620714" y="4583213"/>
            <a:ext cx="5161543" cy="1528829"/>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1800"/>
              <a:buFont typeface="Arial"/>
              <a:buNone/>
            </a:pPr>
            <a:r>
              <a:rPr lang="ru-RU" sz="1500" dirty="0">
                <a:latin typeface="Times New Roman" panose="02020603050405020304" pitchFamily="18" charset="0"/>
                <a:cs typeface="Times New Roman" panose="02020603050405020304" pitchFamily="18" charset="0"/>
                <a:sym typeface="Calibri"/>
              </a:rPr>
              <a:t>По графику автокорреляции можно заметить, что элементы коррелограммы убывают линейно. Это говорит о том, что временной ряд имеет "долговременную память" и присущие ему свойства и закономерности могут быть с успехом экстраполированы в будущем. Значимый коэффициент корреляции для лагов 7, 14, 21 и 28 намекает на недельную цикличность.</a:t>
            </a:r>
            <a:endParaRPr sz="1500" dirty="0">
              <a:latin typeface="Times New Roman" panose="02020603050405020304" pitchFamily="18" charset="0"/>
              <a:cs typeface="Times New Roman" panose="02020603050405020304" pitchFamily="18" charset="0"/>
              <a:sym typeface="Calibri"/>
            </a:endParaRPr>
          </a:p>
        </p:txBody>
      </p:sp>
      <p:sp>
        <p:nvSpPr>
          <p:cNvPr id="277" name="Google Shape;277;p8"/>
          <p:cNvSpPr txBox="1">
            <a:spLocks noGrp="1"/>
          </p:cNvSpPr>
          <p:nvPr>
            <p:ph type="body" idx="5"/>
          </p:nvPr>
        </p:nvSpPr>
        <p:spPr>
          <a:xfrm>
            <a:off x="620714" y="608711"/>
            <a:ext cx="10871850" cy="1128942"/>
          </a:xfrm>
          <a:prstGeom prst="rect">
            <a:avLst/>
          </a:prstGeom>
          <a:noFill/>
          <a:ln>
            <a:noFill/>
          </a:ln>
        </p:spPr>
        <p:txBody>
          <a:bodyPr spcFirstLastPara="1" wrap="square" lIns="91425" tIns="45700" rIns="91425" bIns="45700" anchor="t" anchorCtr="0">
            <a:noAutofit/>
          </a:bodyPr>
          <a:lstStyle/>
          <a:p>
            <a:pPr marL="228600" lvl="0" indent="360000" algn="just" rtl="0">
              <a:lnSpc>
                <a:spcPct val="90000"/>
              </a:lnSpc>
              <a:spcBef>
                <a:spcPts val="0"/>
              </a:spcBef>
              <a:spcAft>
                <a:spcPts val="0"/>
              </a:spcAft>
              <a:buClr>
                <a:srgbClr val="80BC00"/>
              </a:buClr>
              <a:buSzPts val="1800"/>
              <a:buFont typeface="Noto Sans Symbols"/>
              <a:buNone/>
            </a:pPr>
            <a:r>
              <a:rPr lang="ru-RU" sz="1500" dirty="0">
                <a:latin typeface="Times New Roman" panose="02020603050405020304" pitchFamily="18" charset="0"/>
                <a:cs typeface="Times New Roman" panose="02020603050405020304" pitchFamily="18" charset="0"/>
                <a:sym typeface="Calibri"/>
              </a:rPr>
              <a:t>При анализе и прогнозировании временных рядов широко используются </a:t>
            </a:r>
            <a:r>
              <a:rPr lang="ru-RU" sz="1500" dirty="0">
                <a:latin typeface="Times New Roman" panose="02020603050405020304" pitchFamily="18" charset="0"/>
                <a:cs typeface="Times New Roman" panose="02020603050405020304" pitchFamily="18" charset="0"/>
              </a:rPr>
              <a:t>графики </a:t>
            </a:r>
            <a:r>
              <a:rPr lang="ru-RU" sz="1500" b="0" i="0" dirty="0">
                <a:solidFill>
                  <a:srgbClr val="212529"/>
                </a:solidFill>
                <a:effectLst/>
                <a:latin typeface="Times New Roman" panose="02020603050405020304" pitchFamily="18" charset="0"/>
                <a:cs typeface="Times New Roman" panose="02020603050405020304" pitchFamily="18" charset="0"/>
              </a:rPr>
              <a:t>автокорреляции и частичной автокорреляции.</a:t>
            </a:r>
          </a:p>
          <a:p>
            <a:pPr marL="228600" lvl="0" indent="360000" algn="l" rtl="0">
              <a:lnSpc>
                <a:spcPct val="90000"/>
              </a:lnSpc>
              <a:spcBef>
                <a:spcPts val="0"/>
              </a:spcBef>
              <a:spcAft>
                <a:spcPts val="0"/>
              </a:spcAft>
              <a:buClr>
                <a:srgbClr val="80BC00"/>
              </a:buClr>
              <a:buSzPts val="1800"/>
              <a:buFont typeface="Noto Sans Symbols"/>
              <a:buNone/>
            </a:pPr>
            <a:r>
              <a:rPr lang="ru-RU" sz="1500" dirty="0">
                <a:solidFill>
                  <a:srgbClr val="212529"/>
                </a:solidFill>
                <a:latin typeface="Times New Roman" panose="02020603050405020304" pitchFamily="18" charset="0"/>
                <a:cs typeface="Times New Roman" panose="02020603050405020304" pitchFamily="18" charset="0"/>
              </a:rPr>
              <a:t>График </a:t>
            </a:r>
            <a:r>
              <a:rPr lang="ru-RU" sz="1500" b="1" dirty="0">
                <a:solidFill>
                  <a:srgbClr val="212529"/>
                </a:solidFill>
                <a:latin typeface="Times New Roman" panose="02020603050405020304" pitchFamily="18" charset="0"/>
                <a:cs typeface="Times New Roman" panose="02020603050405020304" pitchFamily="18" charset="0"/>
              </a:rPr>
              <a:t>автокорреляции</a:t>
            </a:r>
            <a:r>
              <a:rPr lang="ru-RU" sz="1500" dirty="0">
                <a:solidFill>
                  <a:srgbClr val="212529"/>
                </a:solidFill>
                <a:latin typeface="Times New Roman" panose="02020603050405020304" pitchFamily="18" charset="0"/>
                <a:cs typeface="Times New Roman" panose="02020603050405020304" pitchFamily="18" charset="0"/>
              </a:rPr>
              <a:t> показывает </a:t>
            </a:r>
            <a:r>
              <a:rPr lang="ru-RU" sz="1500" b="0" i="0" dirty="0">
                <a:solidFill>
                  <a:srgbClr val="212529"/>
                </a:solidFill>
                <a:effectLst/>
                <a:latin typeface="Times New Roman" panose="02020603050405020304" pitchFamily="18" charset="0"/>
                <a:cs typeface="Times New Roman" panose="02020603050405020304" pitchFamily="18" charset="0"/>
              </a:rPr>
              <a:t>связь между текущими и прошлыми значениями временного ряда.</a:t>
            </a:r>
          </a:p>
          <a:p>
            <a:pPr marL="228600" lvl="0" indent="360000" algn="just" rtl="0">
              <a:lnSpc>
                <a:spcPct val="90000"/>
              </a:lnSpc>
              <a:spcBef>
                <a:spcPts val="0"/>
              </a:spcBef>
              <a:spcAft>
                <a:spcPts val="0"/>
              </a:spcAft>
              <a:buClr>
                <a:srgbClr val="80BC00"/>
              </a:buClr>
              <a:buSzPts val="1800"/>
              <a:buFont typeface="Noto Sans Symbols"/>
              <a:buNone/>
            </a:pPr>
            <a:r>
              <a:rPr lang="ru-RU" sz="1500" dirty="0">
                <a:solidFill>
                  <a:srgbClr val="212529"/>
                </a:solidFill>
                <a:latin typeface="Times New Roman" panose="02020603050405020304" pitchFamily="18" charset="0"/>
                <a:cs typeface="Times New Roman" panose="02020603050405020304" pitchFamily="18" charset="0"/>
                <a:sym typeface="Calibri"/>
              </a:rPr>
              <a:t>График </a:t>
            </a:r>
            <a:r>
              <a:rPr lang="ru-RU" sz="1500" b="1" dirty="0">
                <a:solidFill>
                  <a:srgbClr val="212529"/>
                </a:solidFill>
                <a:latin typeface="Times New Roman" panose="02020603050405020304" pitchFamily="18" charset="0"/>
                <a:cs typeface="Times New Roman" panose="02020603050405020304" pitchFamily="18" charset="0"/>
                <a:sym typeface="Calibri"/>
              </a:rPr>
              <a:t>частичной автокорреляции</a:t>
            </a:r>
            <a:r>
              <a:rPr lang="ru-RU" sz="1500" dirty="0">
                <a:solidFill>
                  <a:srgbClr val="212529"/>
                </a:solidFill>
                <a:latin typeface="Times New Roman" panose="02020603050405020304" pitchFamily="18" charset="0"/>
                <a:cs typeface="Times New Roman" panose="02020603050405020304" pitchFamily="18" charset="0"/>
                <a:sym typeface="Calibri"/>
              </a:rPr>
              <a:t> показывает связь между текущим значением ряда и его предыдущими значениями, когда влияние всех промежуточных лагов устранено.</a:t>
            </a:r>
            <a:endParaRPr lang="ru-RU" sz="1500" dirty="0">
              <a:latin typeface="Times New Roman" panose="02020603050405020304" pitchFamily="18" charset="0"/>
              <a:cs typeface="Times New Roman" panose="02020603050405020304" pitchFamily="18" charset="0"/>
              <a:sym typeface="Calibri"/>
            </a:endParaRPr>
          </a:p>
        </p:txBody>
      </p:sp>
      <p:sp>
        <p:nvSpPr>
          <p:cNvPr id="278" name="Google Shape;278;p8"/>
          <p:cNvSpPr txBox="1">
            <a:spLocks noGrp="1"/>
          </p:cNvSpPr>
          <p:nvPr>
            <p:ph type="body" idx="6"/>
          </p:nvPr>
        </p:nvSpPr>
        <p:spPr>
          <a:xfrm>
            <a:off x="6206772" y="4684464"/>
            <a:ext cx="5364514" cy="943994"/>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1800"/>
              <a:buFont typeface="Arial"/>
              <a:buNone/>
            </a:pPr>
            <a:r>
              <a:rPr lang="ru-RU" sz="1500" dirty="0">
                <a:latin typeface="Times New Roman" panose="02020603050405020304" pitchFamily="18" charset="0"/>
                <a:cs typeface="Times New Roman" panose="02020603050405020304" pitchFamily="18" charset="0"/>
                <a:sym typeface="Calibri"/>
              </a:rPr>
              <a:t>График частичной автокорреляции характеризуется резко выделяющимся значением на седьмом лаге, что также говорит о возможной недельной цикличности.</a:t>
            </a:r>
            <a:endParaRPr sz="1500" dirty="0">
              <a:latin typeface="Times New Roman" panose="02020603050405020304" pitchFamily="18" charset="0"/>
              <a:cs typeface="Times New Roman" panose="02020603050405020304" pitchFamily="18" charset="0"/>
              <a:sym typeface="Calibri"/>
            </a:endParaRPr>
          </a:p>
        </p:txBody>
      </p:sp>
      <p:sp>
        <p:nvSpPr>
          <p:cNvPr id="279" name="Google Shape;279;p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7" name="Рисунок 6">
            <a:extLst>
              <a:ext uri="{FF2B5EF4-FFF2-40B4-BE49-F238E27FC236}">
                <a16:creationId xmlns:a16="http://schemas.microsoft.com/office/drawing/2014/main" id="{3C7D1279-5F75-4997-83FD-D42F2BF8ED79}"/>
              </a:ext>
            </a:extLst>
          </p:cNvPr>
          <p:cNvPicPr>
            <a:picLocks noChangeAspect="1"/>
          </p:cNvPicPr>
          <p:nvPr/>
        </p:nvPicPr>
        <p:blipFill>
          <a:blip r:embed="rId3"/>
          <a:stretch>
            <a:fillRect/>
          </a:stretch>
        </p:blipFill>
        <p:spPr>
          <a:xfrm>
            <a:off x="1191588" y="1838904"/>
            <a:ext cx="3649550" cy="2734780"/>
          </a:xfrm>
          <a:prstGeom prst="rect">
            <a:avLst/>
          </a:prstGeom>
        </p:spPr>
      </p:pic>
      <p:pic>
        <p:nvPicPr>
          <p:cNvPr id="9" name="Рисунок 8">
            <a:extLst>
              <a:ext uri="{FF2B5EF4-FFF2-40B4-BE49-F238E27FC236}">
                <a16:creationId xmlns:a16="http://schemas.microsoft.com/office/drawing/2014/main" id="{3572B684-A017-434B-9665-5951AC21206F}"/>
              </a:ext>
            </a:extLst>
          </p:cNvPr>
          <p:cNvPicPr>
            <a:picLocks noChangeAspect="1"/>
          </p:cNvPicPr>
          <p:nvPr/>
        </p:nvPicPr>
        <p:blipFill>
          <a:blip r:embed="rId4"/>
          <a:stretch>
            <a:fillRect/>
          </a:stretch>
        </p:blipFill>
        <p:spPr>
          <a:xfrm>
            <a:off x="6908257" y="1838904"/>
            <a:ext cx="3592377" cy="27443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8"/>
          <p:cNvSpPr txBox="1">
            <a:spLocks noGrp="1"/>
          </p:cNvSpPr>
          <p:nvPr>
            <p:ph type="subTitle" idx="1"/>
          </p:nvPr>
        </p:nvSpPr>
        <p:spPr>
          <a:xfrm>
            <a:off x="618366" y="794423"/>
            <a:ext cx="10955268" cy="668616"/>
          </a:xfrm>
          <a:prstGeom prst="rect">
            <a:avLst/>
          </a:prstGeom>
          <a:noFill/>
          <a:ln>
            <a:noFill/>
          </a:ln>
        </p:spPr>
        <p:txBody>
          <a:bodyPr spcFirstLastPara="1" wrap="square" lIns="91425" tIns="45700" rIns="91425" bIns="45700" anchor="t" anchorCtr="0">
            <a:noAutofit/>
          </a:bodyPr>
          <a:lstStyle/>
          <a:p>
            <a:pPr marL="0" marR="0" lvl="0" indent="360000" algn="just" rtl="0">
              <a:lnSpc>
                <a:spcPct val="90000"/>
              </a:lnSpc>
              <a:spcBef>
                <a:spcPts val="0"/>
              </a:spcBef>
              <a:spcAft>
                <a:spcPts val="0"/>
              </a:spcAft>
              <a:buClr>
                <a:schemeClr val="dk1"/>
              </a:buClr>
              <a:buSzPts val="1800"/>
              <a:buFont typeface="Arial"/>
              <a:buNone/>
            </a:pPr>
            <a:r>
              <a:rPr lang="ru-RU" sz="1500" dirty="0">
                <a:latin typeface="Times New Roman" panose="02020603050405020304" pitchFamily="18" charset="0"/>
                <a:cs typeface="Times New Roman" panose="02020603050405020304" pitchFamily="18" charset="0"/>
                <a:sym typeface="Calibri"/>
              </a:rPr>
              <a:t>Чтобы лучше понять данные, с которыми мы работаем, </a:t>
            </a:r>
            <a:r>
              <a:rPr lang="ru-RU" sz="1500" dirty="0">
                <a:latin typeface="Times New Roman" panose="02020603050405020304" pitchFamily="18" charset="0"/>
                <a:cs typeface="Times New Roman" panose="02020603050405020304" pitchFamily="18" charset="0"/>
              </a:rPr>
              <a:t>также была </a:t>
            </a:r>
            <a:r>
              <a:rPr lang="ru-RU" sz="1500" dirty="0">
                <a:latin typeface="Times New Roman" panose="02020603050405020304" pitchFamily="18" charset="0"/>
                <a:cs typeface="Times New Roman" panose="02020603050405020304" pitchFamily="18" charset="0"/>
                <a:sym typeface="Calibri"/>
              </a:rPr>
              <a:t>проведена </a:t>
            </a:r>
            <a:r>
              <a:rPr lang="ru-RU" sz="1500" b="1" dirty="0">
                <a:latin typeface="Times New Roman" panose="02020603050405020304" pitchFamily="18" charset="0"/>
                <a:cs typeface="Times New Roman" panose="02020603050405020304" pitchFamily="18" charset="0"/>
                <a:sym typeface="Calibri"/>
              </a:rPr>
              <a:t>ETS декомпозиция</a:t>
            </a:r>
            <a:r>
              <a:rPr lang="ru-RU" sz="1500" dirty="0">
                <a:latin typeface="Times New Roman" panose="02020603050405020304" pitchFamily="18" charset="0"/>
                <a:cs typeface="Times New Roman" panose="02020603050405020304" pitchFamily="18" charset="0"/>
                <a:sym typeface="Calibri"/>
              </a:rPr>
              <a:t>, а именно разложение исходного ряда данных на составляющие: тренд, сезонная компонента и случайная компонента (остаток).</a:t>
            </a:r>
            <a:endParaRPr sz="1500" dirty="0">
              <a:latin typeface="Times New Roman" panose="02020603050405020304" pitchFamily="18" charset="0"/>
              <a:cs typeface="Times New Roman" panose="02020603050405020304" pitchFamily="18" charset="0"/>
              <a:sym typeface="Calibri"/>
            </a:endParaRPr>
          </a:p>
        </p:txBody>
      </p:sp>
      <p:sp>
        <p:nvSpPr>
          <p:cNvPr id="279" name="Google Shape;279;p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5" name="Рисунок 4">
            <a:extLst>
              <a:ext uri="{FF2B5EF4-FFF2-40B4-BE49-F238E27FC236}">
                <a16:creationId xmlns:a16="http://schemas.microsoft.com/office/drawing/2014/main" id="{F1A2D771-4BB1-42BF-92FE-A11579581301}"/>
              </a:ext>
            </a:extLst>
          </p:cNvPr>
          <p:cNvPicPr>
            <a:picLocks noChangeAspect="1"/>
          </p:cNvPicPr>
          <p:nvPr/>
        </p:nvPicPr>
        <p:blipFill>
          <a:blip r:embed="rId3"/>
          <a:stretch>
            <a:fillRect/>
          </a:stretch>
        </p:blipFill>
        <p:spPr>
          <a:xfrm>
            <a:off x="434731" y="1501085"/>
            <a:ext cx="8030696" cy="4944165"/>
          </a:xfrm>
          <a:prstGeom prst="rect">
            <a:avLst/>
          </a:prstGeom>
        </p:spPr>
      </p:pic>
      <p:sp>
        <p:nvSpPr>
          <p:cNvPr id="12" name="Google Shape;273;p8">
            <a:extLst>
              <a:ext uri="{FF2B5EF4-FFF2-40B4-BE49-F238E27FC236}">
                <a16:creationId xmlns:a16="http://schemas.microsoft.com/office/drawing/2014/main" id="{CEA6405C-9137-49DA-91BD-8E8E2C53CC23}"/>
              </a:ext>
            </a:extLst>
          </p:cNvPr>
          <p:cNvSpPr txBox="1">
            <a:spLocks/>
          </p:cNvSpPr>
          <p:nvPr/>
        </p:nvSpPr>
        <p:spPr>
          <a:xfrm>
            <a:off x="8465427" y="1620592"/>
            <a:ext cx="3196389" cy="27589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228600" algn="ctr"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2pPr>
            <a:lvl3pPr marL="1371600" marR="0" lvl="2" indent="-228600" algn="ctr"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828800" marR="0" lvl="3" indent="-228600" algn="ctr"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4pPr>
            <a:lvl5pPr marL="2286000" marR="0" lvl="4" indent="-228600" algn="ctr"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indent="360000" algn="just">
              <a:spcBef>
                <a:spcPts val="0"/>
              </a:spcBef>
            </a:pPr>
            <a:r>
              <a:rPr lang="ru-RU" sz="1500" dirty="0">
                <a:latin typeface="Times New Roman" panose="02020603050405020304" pitchFamily="18" charset="0"/>
                <a:cs typeface="Times New Roman" panose="02020603050405020304" pitchFamily="18" charset="0"/>
              </a:rPr>
              <a:t>Сезонная компонента, представленная на графике, подтверждает ранее выдвинутое предположение о наличии недельной сезонности.</a:t>
            </a:r>
          </a:p>
          <a:p>
            <a:pPr marL="0" indent="360000" algn="just">
              <a:spcBef>
                <a:spcPts val="0"/>
              </a:spcBef>
            </a:pPr>
            <a:endParaRPr lang="ru-RU" sz="1500" dirty="0">
              <a:latin typeface="Times New Roman" panose="02020603050405020304" pitchFamily="18" charset="0"/>
              <a:cs typeface="Times New Roman" panose="02020603050405020304" pitchFamily="18" charset="0"/>
            </a:endParaRPr>
          </a:p>
          <a:p>
            <a:pPr marL="0" indent="360000" algn="just">
              <a:spcBef>
                <a:spcPts val="0"/>
              </a:spcBef>
            </a:pPr>
            <a:r>
              <a:rPr lang="ru-RU" sz="1500" dirty="0">
                <a:latin typeface="Times New Roman" panose="02020603050405020304" pitchFamily="18" charset="0"/>
                <a:cs typeface="Times New Roman" panose="02020603050405020304" pitchFamily="18" charset="0"/>
              </a:rPr>
              <a:t>В связи с наличием четко выраженной сезонности для прогнозирования возникновения новых случаев заражения </a:t>
            </a:r>
            <a:r>
              <a:rPr lang="en-US" sz="1500" dirty="0">
                <a:latin typeface="Times New Roman" panose="02020603050405020304" pitchFamily="18" charset="0"/>
                <a:cs typeface="Times New Roman" panose="02020603050405020304" pitchFamily="18" charset="0"/>
              </a:rPr>
              <a:t>COVID-19</a:t>
            </a:r>
            <a:r>
              <a:rPr lang="ru-RU" sz="1500" dirty="0">
                <a:latin typeface="Times New Roman" panose="02020603050405020304" pitchFamily="18" charset="0"/>
                <a:cs typeface="Times New Roman" panose="02020603050405020304" pitchFamily="18" charset="0"/>
              </a:rPr>
              <a:t> мы будем строить три модели, которые предусматривают наличие сезонной компоненты:</a:t>
            </a:r>
          </a:p>
          <a:p>
            <a:pPr marL="0" indent="360000" algn="just">
              <a:spcBef>
                <a:spcPts val="0"/>
              </a:spcBef>
            </a:pPr>
            <a:endParaRPr lang="ru-RU" sz="1500" dirty="0">
              <a:latin typeface="Times New Roman" panose="02020603050405020304" pitchFamily="18" charset="0"/>
              <a:cs typeface="Times New Roman" panose="02020603050405020304" pitchFamily="18" charset="0"/>
            </a:endParaRPr>
          </a:p>
        </p:txBody>
      </p:sp>
      <p:sp>
        <p:nvSpPr>
          <p:cNvPr id="14" name="Google Shape;235;p4">
            <a:extLst>
              <a:ext uri="{FF2B5EF4-FFF2-40B4-BE49-F238E27FC236}">
                <a16:creationId xmlns:a16="http://schemas.microsoft.com/office/drawing/2014/main" id="{967BF2A2-AD0D-49B1-A62A-EC1BDFA609E3}"/>
              </a:ext>
            </a:extLst>
          </p:cNvPr>
          <p:cNvSpPr txBox="1">
            <a:spLocks noGrp="1"/>
          </p:cNvSpPr>
          <p:nvPr>
            <p:ph type="body" idx="3"/>
          </p:nvPr>
        </p:nvSpPr>
        <p:spPr>
          <a:xfrm>
            <a:off x="8465427" y="4499003"/>
            <a:ext cx="3108207" cy="1141401"/>
          </a:xfrm>
          <a:prstGeom prst="rect">
            <a:avLst/>
          </a:prstGeom>
          <a:noFill/>
          <a:ln>
            <a:noFill/>
          </a:ln>
        </p:spPr>
        <p:txBody>
          <a:bodyPr spcFirstLastPara="1" wrap="square" lIns="91425" tIns="45700" rIns="91425" bIns="45700" anchor="t" anchorCtr="0">
            <a:noAutofit/>
          </a:bodyPr>
          <a:lstStyle/>
          <a:p>
            <a:pPr>
              <a:lnSpc>
                <a:spcPct val="100000"/>
              </a:lnSpc>
              <a:spcBef>
                <a:spcPts val="600"/>
              </a:spcBef>
            </a:pPr>
            <a:r>
              <a:rPr lang="en-US" sz="1500" b="0" i="0" dirty="0">
                <a:solidFill>
                  <a:srgbClr val="000000"/>
                </a:solidFill>
                <a:effectLst/>
                <a:latin typeface="Times New Roman" panose="02020603050405020304" pitchFamily="18" charset="0"/>
                <a:cs typeface="Times New Roman" panose="02020603050405020304" pitchFamily="18" charset="0"/>
              </a:rPr>
              <a:t>SARIMA;</a:t>
            </a:r>
          </a:p>
          <a:p>
            <a:pPr>
              <a:lnSpc>
                <a:spcPct val="100000"/>
              </a:lnSpc>
              <a:spcBef>
                <a:spcPts val="600"/>
              </a:spcBef>
            </a:pPr>
            <a:r>
              <a:rPr lang="ru-RU" sz="1500" b="0" i="0" dirty="0" err="1">
                <a:solidFill>
                  <a:srgbClr val="000000"/>
                </a:solidFill>
                <a:effectLst/>
                <a:latin typeface="Times New Roman" panose="02020603050405020304" pitchFamily="18" charset="0"/>
                <a:cs typeface="Times New Roman" panose="02020603050405020304" pitchFamily="18" charset="0"/>
              </a:rPr>
              <a:t>Хольта-Винтерса</a:t>
            </a:r>
            <a:r>
              <a:rPr lang="en-US" sz="1500" dirty="0">
                <a:solidFill>
                  <a:srgbClr val="000000"/>
                </a:solidFill>
                <a:latin typeface="Times New Roman" panose="02020603050405020304" pitchFamily="18" charset="0"/>
                <a:cs typeface="Times New Roman" panose="02020603050405020304" pitchFamily="18" charset="0"/>
              </a:rPr>
              <a:t>;</a:t>
            </a:r>
          </a:p>
          <a:p>
            <a:pPr>
              <a:lnSpc>
                <a:spcPct val="100000"/>
              </a:lnSpc>
              <a:spcBef>
                <a:spcPts val="600"/>
              </a:spcBef>
            </a:pPr>
            <a:r>
              <a:rPr lang="en-US" sz="1500" b="0" i="0" dirty="0">
                <a:solidFill>
                  <a:srgbClr val="000000"/>
                </a:solidFill>
                <a:effectLst/>
                <a:latin typeface="Times New Roman" panose="02020603050405020304" pitchFamily="18" charset="0"/>
                <a:cs typeface="Times New Roman" panose="02020603050405020304" pitchFamily="18" charset="0"/>
              </a:rPr>
              <a:t>PROPHET.</a:t>
            </a:r>
          </a:p>
          <a:p>
            <a:pPr>
              <a:lnSpc>
                <a:spcPct val="100000"/>
              </a:lnSpc>
              <a:spcBef>
                <a:spcPts val="0"/>
              </a:spcBef>
            </a:pPr>
            <a:endParaRPr lang="ru-RU" sz="1400" b="0" i="0" dirty="0">
              <a:solidFill>
                <a:srgbClr val="000000"/>
              </a:solidFill>
              <a:effectLst/>
              <a:latin typeface="Helvetica Neue"/>
            </a:endParaRPr>
          </a:p>
        </p:txBody>
      </p:sp>
    </p:spTree>
    <p:extLst>
      <p:ext uri="{BB962C8B-B14F-4D97-AF65-F5344CB8AC3E}">
        <p14:creationId xmlns:p14="http://schemas.microsoft.com/office/powerpoint/2010/main" val="2866733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9"/>
          <p:cNvSpPr txBox="1">
            <a:spLocks noGrp="1"/>
          </p:cNvSpPr>
          <p:nvPr>
            <p:ph type="ctrTitle"/>
          </p:nvPr>
        </p:nvSpPr>
        <p:spPr>
          <a:xfrm>
            <a:off x="628483" y="628956"/>
            <a:ext cx="309649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sz="2900" b="1" dirty="0">
                <a:solidFill>
                  <a:srgbClr val="80BC00"/>
                </a:solidFill>
                <a:latin typeface="Times New Roman" panose="02020603050405020304" pitchFamily="18" charset="0"/>
                <a:cs typeface="Times New Roman" panose="02020603050405020304" pitchFamily="18" charset="0"/>
                <a:sym typeface="Calibri"/>
              </a:rPr>
              <a:t>Модель </a:t>
            </a:r>
            <a:r>
              <a:rPr lang="en-US" sz="2900" b="1" dirty="0">
                <a:solidFill>
                  <a:srgbClr val="80BC00"/>
                </a:solidFill>
                <a:latin typeface="Times New Roman" panose="02020603050405020304" pitchFamily="18" charset="0"/>
                <a:cs typeface="Times New Roman" panose="02020603050405020304" pitchFamily="18" charset="0"/>
                <a:sym typeface="Calibri"/>
              </a:rPr>
              <a:t>SARIMA</a:t>
            </a:r>
            <a:endParaRPr sz="2900" b="1" dirty="0">
              <a:solidFill>
                <a:srgbClr val="80BC00"/>
              </a:solidFill>
              <a:latin typeface="Times New Roman" panose="02020603050405020304" pitchFamily="18" charset="0"/>
              <a:cs typeface="Times New Roman" panose="02020603050405020304" pitchFamily="18" charset="0"/>
              <a:sym typeface="Calibri"/>
            </a:endParaRPr>
          </a:p>
        </p:txBody>
      </p:sp>
      <p:sp>
        <p:nvSpPr>
          <p:cNvPr id="287" name="Google Shape;287;p9"/>
          <p:cNvSpPr txBox="1">
            <a:spLocks noGrp="1"/>
          </p:cNvSpPr>
          <p:nvPr>
            <p:ph type="body" idx="3"/>
          </p:nvPr>
        </p:nvSpPr>
        <p:spPr>
          <a:xfrm>
            <a:off x="429745" y="1218380"/>
            <a:ext cx="6590464" cy="2172036"/>
          </a:xfrm>
          <a:prstGeom prst="rect">
            <a:avLst/>
          </a:prstGeom>
          <a:noFill/>
          <a:ln>
            <a:noFill/>
          </a:ln>
        </p:spPr>
        <p:txBody>
          <a:bodyPr spcFirstLastPara="1" wrap="square" lIns="91425" tIns="45700" rIns="91425" bIns="45700" anchor="t" anchorCtr="0">
            <a:noAutofit/>
          </a:bodyPr>
          <a:lstStyle/>
          <a:p>
            <a:pPr marL="228600" lvl="0" indent="360000" algn="just" rtl="0">
              <a:lnSpc>
                <a:spcPct val="90000"/>
              </a:lnSpc>
              <a:spcBef>
                <a:spcPts val="0"/>
              </a:spcBef>
              <a:spcAft>
                <a:spcPts val="0"/>
              </a:spcAft>
              <a:buClr>
                <a:srgbClr val="80BC00"/>
              </a:buClr>
              <a:buSzPts val="1800"/>
              <a:buNone/>
            </a:pPr>
            <a:r>
              <a:rPr lang="ru-RU" sz="1500" dirty="0">
                <a:latin typeface="Times New Roman" panose="02020603050405020304" pitchFamily="18" charset="0"/>
                <a:cs typeface="Times New Roman" panose="02020603050405020304" pitchFamily="18" charset="0"/>
              </a:rPr>
              <a:t>В качестве первой модели для прогнозирования данных была построена </a:t>
            </a:r>
            <a:r>
              <a:rPr lang="ru-RU" sz="1500" dirty="0">
                <a:latin typeface="Times New Roman" panose="02020603050405020304" pitchFamily="18" charset="0"/>
                <a:cs typeface="Times New Roman" panose="02020603050405020304" pitchFamily="18" charset="0"/>
                <a:sym typeface="Calibri"/>
              </a:rPr>
              <a:t>модель </a:t>
            </a:r>
            <a:r>
              <a:rPr lang="ru-RU" sz="1500" b="1" dirty="0" err="1">
                <a:latin typeface="Times New Roman" panose="02020603050405020304" pitchFamily="18" charset="0"/>
                <a:cs typeface="Times New Roman" panose="02020603050405020304" pitchFamily="18" charset="0"/>
                <a:sym typeface="Calibri"/>
              </a:rPr>
              <a:t>авторегрессионного</a:t>
            </a:r>
            <a:r>
              <a:rPr lang="ru-RU" sz="1500" b="1" dirty="0">
                <a:latin typeface="Times New Roman" panose="02020603050405020304" pitchFamily="18" charset="0"/>
                <a:cs typeface="Times New Roman" panose="02020603050405020304" pitchFamily="18" charset="0"/>
                <a:sym typeface="Calibri"/>
              </a:rPr>
              <a:t> интегрированного скользящего среднего с учетом сезонности (SARIMA)</a:t>
            </a:r>
            <a:r>
              <a:rPr lang="ru-RU" sz="1500" dirty="0">
                <a:latin typeface="Times New Roman" panose="02020603050405020304" pitchFamily="18" charset="0"/>
                <a:cs typeface="Times New Roman" panose="02020603050405020304" pitchFamily="18" charset="0"/>
                <a:sym typeface="Calibri"/>
              </a:rPr>
              <a:t>. Построение модели производилось с помощью функции </a:t>
            </a:r>
            <a:r>
              <a:rPr lang="ru-RU" sz="1500" dirty="0" err="1">
                <a:latin typeface="Times New Roman" panose="02020603050405020304" pitchFamily="18" charset="0"/>
                <a:cs typeface="Times New Roman" panose="02020603050405020304" pitchFamily="18" charset="0"/>
                <a:sym typeface="Calibri"/>
              </a:rPr>
              <a:t>auto_arima</a:t>
            </a:r>
            <a:r>
              <a:rPr lang="ru-RU" sz="1500" dirty="0">
                <a:latin typeface="Times New Roman" panose="02020603050405020304" pitchFamily="18" charset="0"/>
                <a:cs typeface="Times New Roman" panose="02020603050405020304" pitchFamily="18" charset="0"/>
                <a:sym typeface="Calibri"/>
              </a:rPr>
              <a:t>, которая в качестве входных данных принимает одномерный временной ряд и использует алгоритм, который объединяет тесты для подбора лучшей модели ARIMA. Для получения модели SARIMA мы указывали в параметрах учет сезонности (в нашем случае недельной сезонности).</a:t>
            </a:r>
          </a:p>
          <a:p>
            <a:pPr marL="228600" lvl="0" indent="360000" algn="just" rtl="0">
              <a:lnSpc>
                <a:spcPct val="90000"/>
              </a:lnSpc>
              <a:spcBef>
                <a:spcPts val="0"/>
              </a:spcBef>
              <a:spcAft>
                <a:spcPts val="0"/>
              </a:spcAft>
              <a:buClr>
                <a:srgbClr val="80BC00"/>
              </a:buClr>
              <a:buSzPts val="1800"/>
              <a:buNone/>
            </a:pPr>
            <a:r>
              <a:rPr lang="ru-RU" sz="1500" dirty="0">
                <a:latin typeface="Times New Roman" panose="02020603050405020304" pitchFamily="18" charset="0"/>
                <a:cs typeface="Times New Roman" panose="02020603050405020304" pitchFamily="18" charset="0"/>
                <a:sym typeface="Calibri"/>
              </a:rPr>
              <a:t>Получили следующие оптимальные параметры модели: </a:t>
            </a:r>
            <a:endParaRPr lang="en-US" sz="1500" dirty="0">
              <a:latin typeface="Times New Roman" panose="02020603050405020304" pitchFamily="18" charset="0"/>
              <a:cs typeface="Times New Roman" panose="02020603050405020304" pitchFamily="18" charset="0"/>
              <a:sym typeface="Calibri"/>
            </a:endParaRPr>
          </a:p>
          <a:p>
            <a:pPr marL="228600" lvl="0" indent="360000" algn="just" rtl="0">
              <a:lnSpc>
                <a:spcPct val="90000"/>
              </a:lnSpc>
              <a:spcBef>
                <a:spcPts val="0"/>
              </a:spcBef>
              <a:spcAft>
                <a:spcPts val="0"/>
              </a:spcAft>
              <a:buClr>
                <a:srgbClr val="80BC00"/>
              </a:buClr>
              <a:buSzPts val="1800"/>
              <a:buNone/>
            </a:pPr>
            <a:r>
              <a:rPr lang="ru-RU" sz="1500" dirty="0">
                <a:latin typeface="Times New Roman" panose="02020603050405020304" pitchFamily="18" charset="0"/>
                <a:cs typeface="Times New Roman" panose="02020603050405020304" pitchFamily="18" charset="0"/>
                <a:sym typeface="Calibri"/>
              </a:rPr>
              <a:t>(0, 1, 2)x(1, 0, [], 7).</a:t>
            </a:r>
            <a:endParaRPr sz="1500" dirty="0">
              <a:latin typeface="Times New Roman" panose="02020603050405020304" pitchFamily="18" charset="0"/>
              <a:cs typeface="Times New Roman" panose="02020603050405020304" pitchFamily="18" charset="0"/>
              <a:sym typeface="Calibri"/>
            </a:endParaRPr>
          </a:p>
        </p:txBody>
      </p:sp>
      <p:sp>
        <p:nvSpPr>
          <p:cNvPr id="291" name="Google Shape;291;p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3" name="Рисунок 2">
            <a:extLst>
              <a:ext uri="{FF2B5EF4-FFF2-40B4-BE49-F238E27FC236}">
                <a16:creationId xmlns:a16="http://schemas.microsoft.com/office/drawing/2014/main" id="{6CAEFB2A-B999-4189-96E2-5F7070488385}"/>
              </a:ext>
            </a:extLst>
          </p:cNvPr>
          <p:cNvPicPr>
            <a:picLocks noChangeAspect="1"/>
          </p:cNvPicPr>
          <p:nvPr/>
        </p:nvPicPr>
        <p:blipFill>
          <a:blip r:embed="rId3"/>
          <a:stretch>
            <a:fillRect/>
          </a:stretch>
        </p:blipFill>
        <p:spPr>
          <a:xfrm>
            <a:off x="7457669" y="628956"/>
            <a:ext cx="4105848" cy="4001058"/>
          </a:xfrm>
          <a:prstGeom prst="rect">
            <a:avLst/>
          </a:prstGeom>
        </p:spPr>
      </p:pic>
      <p:pic>
        <p:nvPicPr>
          <p:cNvPr id="5" name="Рисунок 4">
            <a:extLst>
              <a:ext uri="{FF2B5EF4-FFF2-40B4-BE49-F238E27FC236}">
                <a16:creationId xmlns:a16="http://schemas.microsoft.com/office/drawing/2014/main" id="{77B8EFC3-49B7-48B6-B032-FC2E9AADF1F6}"/>
              </a:ext>
            </a:extLst>
          </p:cNvPr>
          <p:cNvPicPr>
            <a:picLocks noChangeAspect="1"/>
          </p:cNvPicPr>
          <p:nvPr/>
        </p:nvPicPr>
        <p:blipFill>
          <a:blip r:embed="rId4"/>
          <a:stretch>
            <a:fillRect/>
          </a:stretch>
        </p:blipFill>
        <p:spPr>
          <a:xfrm>
            <a:off x="349321" y="3390416"/>
            <a:ext cx="6411220" cy="3467584"/>
          </a:xfrm>
          <a:prstGeom prst="rect">
            <a:avLst/>
          </a:prstGeom>
        </p:spPr>
      </p:pic>
      <p:pic>
        <p:nvPicPr>
          <p:cNvPr id="7" name="Рисунок 6">
            <a:extLst>
              <a:ext uri="{FF2B5EF4-FFF2-40B4-BE49-F238E27FC236}">
                <a16:creationId xmlns:a16="http://schemas.microsoft.com/office/drawing/2014/main" id="{5B7328EE-2EAB-470F-8EC4-5C90471063D7}"/>
              </a:ext>
            </a:extLst>
          </p:cNvPr>
          <p:cNvPicPr>
            <a:picLocks noChangeAspect="1"/>
          </p:cNvPicPr>
          <p:nvPr/>
        </p:nvPicPr>
        <p:blipFill>
          <a:blip r:embed="rId5"/>
          <a:stretch>
            <a:fillRect/>
          </a:stretch>
        </p:blipFill>
        <p:spPr>
          <a:xfrm>
            <a:off x="7573371" y="4807286"/>
            <a:ext cx="3686689" cy="457264"/>
          </a:xfrm>
          <a:prstGeom prst="rect">
            <a:avLst/>
          </a:prstGeom>
        </p:spPr>
      </p:pic>
      <p:sp>
        <p:nvSpPr>
          <p:cNvPr id="16" name="Google Shape;287;p9">
            <a:extLst>
              <a:ext uri="{FF2B5EF4-FFF2-40B4-BE49-F238E27FC236}">
                <a16:creationId xmlns:a16="http://schemas.microsoft.com/office/drawing/2014/main" id="{F6003BA7-FDFE-46C6-962A-F2C017262B73}"/>
              </a:ext>
            </a:extLst>
          </p:cNvPr>
          <p:cNvSpPr txBox="1">
            <a:spLocks/>
          </p:cNvSpPr>
          <p:nvPr/>
        </p:nvSpPr>
        <p:spPr>
          <a:xfrm>
            <a:off x="7003711" y="5360978"/>
            <a:ext cx="4559805" cy="11649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Symbol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Symbol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360000" algn="just">
              <a:spcBef>
                <a:spcPts val="0"/>
              </a:spcBef>
              <a:buFont typeface="Noto Sans Symbols"/>
              <a:buNone/>
            </a:pPr>
            <a:r>
              <a:rPr lang="ru-RU" sz="1500" dirty="0">
                <a:latin typeface="Times New Roman" panose="02020603050405020304" pitchFamily="18" charset="0"/>
                <a:cs typeface="Times New Roman" panose="02020603050405020304" pitchFamily="18" charset="0"/>
              </a:rPr>
              <a:t>Среднеквадратичная ошибка, полученная по модели SARIMA, составила 3602, таким образом прогноз примерно на 3600 случаев отклоняется от истинных значений заболеваемости в день.</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9"/>
          <p:cNvSpPr txBox="1">
            <a:spLocks noGrp="1"/>
          </p:cNvSpPr>
          <p:nvPr>
            <p:ph type="ctrTitle"/>
          </p:nvPr>
        </p:nvSpPr>
        <p:spPr>
          <a:xfrm>
            <a:off x="628483" y="628956"/>
            <a:ext cx="309649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sz="2900" b="1" dirty="0">
                <a:solidFill>
                  <a:srgbClr val="80BC00"/>
                </a:solidFill>
                <a:latin typeface="Times New Roman" panose="02020603050405020304" pitchFamily="18" charset="0"/>
                <a:cs typeface="Times New Roman" panose="02020603050405020304" pitchFamily="18" charset="0"/>
                <a:sym typeface="Calibri"/>
              </a:rPr>
              <a:t>Модель </a:t>
            </a:r>
            <a:r>
              <a:rPr lang="en-US" sz="2900" b="1" dirty="0">
                <a:solidFill>
                  <a:srgbClr val="80BC00"/>
                </a:solidFill>
                <a:latin typeface="Times New Roman" panose="02020603050405020304" pitchFamily="18" charset="0"/>
                <a:cs typeface="Times New Roman" panose="02020603050405020304" pitchFamily="18" charset="0"/>
                <a:sym typeface="Calibri"/>
              </a:rPr>
              <a:t>SARIMA</a:t>
            </a:r>
            <a:endParaRPr sz="2900" b="1" dirty="0">
              <a:solidFill>
                <a:srgbClr val="80BC00"/>
              </a:solidFill>
              <a:latin typeface="Times New Roman" panose="02020603050405020304" pitchFamily="18" charset="0"/>
              <a:cs typeface="Times New Roman" panose="02020603050405020304" pitchFamily="18" charset="0"/>
              <a:sym typeface="Calibri"/>
            </a:endParaRPr>
          </a:p>
        </p:txBody>
      </p:sp>
      <p:sp>
        <p:nvSpPr>
          <p:cNvPr id="287" name="Google Shape;287;p9"/>
          <p:cNvSpPr txBox="1">
            <a:spLocks noGrp="1"/>
          </p:cNvSpPr>
          <p:nvPr>
            <p:ph type="body" idx="3"/>
          </p:nvPr>
        </p:nvSpPr>
        <p:spPr>
          <a:xfrm>
            <a:off x="236747" y="1946709"/>
            <a:ext cx="5172651" cy="3395313"/>
          </a:xfrm>
          <a:prstGeom prst="rect">
            <a:avLst/>
          </a:prstGeom>
          <a:noFill/>
          <a:ln>
            <a:noFill/>
          </a:ln>
        </p:spPr>
        <p:txBody>
          <a:bodyPr spcFirstLastPara="1" wrap="square" lIns="91425" tIns="45700" rIns="91425" bIns="45700" anchor="t" anchorCtr="0">
            <a:noAutofit/>
          </a:bodyPr>
          <a:lstStyle/>
          <a:p>
            <a:pPr marL="228600" lvl="0" indent="360000" algn="just" rtl="0">
              <a:lnSpc>
                <a:spcPct val="90000"/>
              </a:lnSpc>
              <a:spcBef>
                <a:spcPts val="0"/>
              </a:spcBef>
              <a:spcAft>
                <a:spcPts val="0"/>
              </a:spcAft>
              <a:buClr>
                <a:srgbClr val="80BC00"/>
              </a:buClr>
              <a:buSzPts val="1800"/>
              <a:buNone/>
            </a:pPr>
            <a:r>
              <a:rPr lang="ru-RU" sz="1600" dirty="0">
                <a:solidFill>
                  <a:srgbClr val="000000"/>
                </a:solidFill>
                <a:latin typeface="Times New Roman" panose="02020603050405020304" pitchFamily="18" charset="0"/>
                <a:cs typeface="Times New Roman" panose="02020603050405020304" pitchFamily="18" charset="0"/>
              </a:rPr>
              <a:t>М</a:t>
            </a:r>
            <a:r>
              <a:rPr lang="ru-RU" sz="1600" b="0" i="0" dirty="0">
                <a:solidFill>
                  <a:srgbClr val="000000"/>
                </a:solidFill>
                <a:effectLst/>
                <a:latin typeface="Times New Roman" panose="02020603050405020304" pitchFamily="18" charset="0"/>
                <a:cs typeface="Times New Roman" panose="02020603050405020304" pitchFamily="18" charset="0"/>
              </a:rPr>
              <a:t>одель SARIMA достаточно неплохо показала себя на наших данных, дав предсказани</a:t>
            </a:r>
            <a:r>
              <a:rPr lang="ru-RU" sz="1600" dirty="0">
                <a:solidFill>
                  <a:srgbClr val="000000"/>
                </a:solidFill>
                <a:latin typeface="Times New Roman" panose="02020603050405020304" pitchFamily="18" charset="0"/>
                <a:cs typeface="Times New Roman" panose="02020603050405020304" pitchFamily="18" charset="0"/>
              </a:rPr>
              <a:t>я</a:t>
            </a:r>
            <a:r>
              <a:rPr lang="ru-RU" sz="1600" b="0" i="0" dirty="0">
                <a:solidFill>
                  <a:srgbClr val="000000"/>
                </a:solidFill>
                <a:effectLst/>
                <a:latin typeface="Times New Roman" panose="02020603050405020304" pitchFamily="18" charset="0"/>
                <a:cs typeface="Times New Roman" panose="02020603050405020304" pitchFamily="18" charset="0"/>
              </a:rPr>
              <a:t> на тестовой выборке, в ряде случаев близкие к реальным данным, однако имелись и значительные расхождения, о чем говорит значение среднеквадратичной ошибки в количестве 3602 случаев. Причиной в данном случае можно назвать наличие ряда других признаков, которые оказывают влияние на количество возникновения новых случаев заболевания и не учитываются в нашей модели (зависимость скорости распространения инфекции от плотности населения, индекса самоизоляции, соблюдения мер безопасности и прочих факторов).</a:t>
            </a:r>
            <a:endParaRPr sz="1600" dirty="0">
              <a:latin typeface="Times New Roman" panose="02020603050405020304" pitchFamily="18" charset="0"/>
              <a:cs typeface="Times New Roman" panose="02020603050405020304" pitchFamily="18" charset="0"/>
              <a:sym typeface="Calibri"/>
            </a:endParaRPr>
          </a:p>
        </p:txBody>
      </p:sp>
      <p:sp>
        <p:nvSpPr>
          <p:cNvPr id="291" name="Google Shape;291;p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4" name="Рисунок 3">
            <a:extLst>
              <a:ext uri="{FF2B5EF4-FFF2-40B4-BE49-F238E27FC236}">
                <a16:creationId xmlns:a16="http://schemas.microsoft.com/office/drawing/2014/main" id="{9A984B36-5FB9-49B5-8EB1-4AE78A556B09}"/>
              </a:ext>
            </a:extLst>
          </p:cNvPr>
          <p:cNvPicPr>
            <a:picLocks noChangeAspect="1"/>
          </p:cNvPicPr>
          <p:nvPr/>
        </p:nvPicPr>
        <p:blipFill>
          <a:blip r:embed="rId3"/>
          <a:stretch>
            <a:fillRect/>
          </a:stretch>
        </p:blipFill>
        <p:spPr>
          <a:xfrm>
            <a:off x="5318771" y="1766655"/>
            <a:ext cx="6335009" cy="3324689"/>
          </a:xfrm>
          <a:prstGeom prst="rect">
            <a:avLst/>
          </a:prstGeom>
        </p:spPr>
      </p:pic>
    </p:spTree>
    <p:extLst>
      <p:ext uri="{BB962C8B-B14F-4D97-AF65-F5344CB8AC3E}">
        <p14:creationId xmlns:p14="http://schemas.microsoft.com/office/powerpoint/2010/main" val="282776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9"/>
          <p:cNvSpPr txBox="1">
            <a:spLocks noGrp="1"/>
          </p:cNvSpPr>
          <p:nvPr>
            <p:ph type="ctrTitle"/>
          </p:nvPr>
        </p:nvSpPr>
        <p:spPr>
          <a:xfrm>
            <a:off x="628482" y="628956"/>
            <a:ext cx="4338153" cy="58942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ru-RU" sz="2900" b="1" dirty="0">
                <a:solidFill>
                  <a:srgbClr val="80BC00"/>
                </a:solidFill>
                <a:latin typeface="Times New Roman" panose="02020603050405020304" pitchFamily="18" charset="0"/>
                <a:cs typeface="Times New Roman" panose="02020603050405020304" pitchFamily="18" charset="0"/>
                <a:sym typeface="Calibri"/>
              </a:rPr>
              <a:t>Модель </a:t>
            </a:r>
            <a:r>
              <a:rPr lang="ru-RU" sz="2900" b="1" dirty="0" err="1">
                <a:latin typeface="Times New Roman" panose="02020603050405020304" pitchFamily="18" charset="0"/>
                <a:cs typeface="Times New Roman" panose="02020603050405020304" pitchFamily="18" charset="0"/>
              </a:rPr>
              <a:t>Хольта-Винтерса</a:t>
            </a:r>
            <a:endParaRPr sz="2900" b="1" dirty="0">
              <a:solidFill>
                <a:srgbClr val="80BC00"/>
              </a:solidFill>
              <a:latin typeface="Times New Roman" panose="02020603050405020304" pitchFamily="18" charset="0"/>
              <a:cs typeface="Times New Roman" panose="02020603050405020304" pitchFamily="18" charset="0"/>
              <a:sym typeface="Calibri"/>
            </a:endParaRPr>
          </a:p>
        </p:txBody>
      </p:sp>
      <p:sp>
        <p:nvSpPr>
          <p:cNvPr id="287" name="Google Shape;287;p9"/>
          <p:cNvSpPr txBox="1">
            <a:spLocks noGrp="1"/>
          </p:cNvSpPr>
          <p:nvPr>
            <p:ph type="body" idx="3"/>
          </p:nvPr>
        </p:nvSpPr>
        <p:spPr>
          <a:xfrm>
            <a:off x="429745" y="1218380"/>
            <a:ext cx="5528293" cy="2073460"/>
          </a:xfrm>
          <a:prstGeom prst="rect">
            <a:avLst/>
          </a:prstGeom>
          <a:noFill/>
          <a:ln>
            <a:noFill/>
          </a:ln>
        </p:spPr>
        <p:txBody>
          <a:bodyPr spcFirstLastPara="1" wrap="square" lIns="91425" tIns="45700" rIns="91425" bIns="45700" anchor="t" anchorCtr="0">
            <a:noAutofit/>
          </a:bodyPr>
          <a:lstStyle/>
          <a:p>
            <a:pPr marL="228600" lvl="0" indent="360000" algn="just" rtl="0">
              <a:lnSpc>
                <a:spcPct val="90000"/>
              </a:lnSpc>
              <a:spcBef>
                <a:spcPts val="0"/>
              </a:spcBef>
              <a:spcAft>
                <a:spcPts val="0"/>
              </a:spcAft>
              <a:buClr>
                <a:srgbClr val="80BC00"/>
              </a:buClr>
              <a:buSzPts val="1800"/>
              <a:buNone/>
            </a:pPr>
            <a:r>
              <a:rPr lang="ru-RU" sz="1500" dirty="0">
                <a:latin typeface="Times New Roman" panose="02020603050405020304" pitchFamily="18" charset="0"/>
                <a:cs typeface="Times New Roman" panose="02020603050405020304" pitchFamily="18" charset="0"/>
              </a:rPr>
              <a:t>В качестве второй модели для прогнозирования данных была построена </a:t>
            </a:r>
            <a:r>
              <a:rPr lang="ru-RU" sz="1500" dirty="0">
                <a:latin typeface="Times New Roman" panose="02020603050405020304" pitchFamily="18" charset="0"/>
                <a:cs typeface="Times New Roman" panose="02020603050405020304" pitchFamily="18" charset="0"/>
                <a:sym typeface="Calibri"/>
              </a:rPr>
              <a:t>модель </a:t>
            </a:r>
            <a:r>
              <a:rPr lang="ru-RU" sz="1500" dirty="0" err="1">
                <a:latin typeface="Times New Roman" panose="02020603050405020304" pitchFamily="18" charset="0"/>
                <a:cs typeface="Times New Roman" panose="02020603050405020304" pitchFamily="18" charset="0"/>
                <a:sym typeface="Calibri"/>
              </a:rPr>
              <a:t>Хольта-Винтерса</a:t>
            </a:r>
            <a:r>
              <a:rPr lang="ru-RU" sz="1500" dirty="0">
                <a:latin typeface="Times New Roman" panose="02020603050405020304" pitchFamily="18" charset="0"/>
                <a:cs typeface="Times New Roman" panose="02020603050405020304" pitchFamily="18" charset="0"/>
                <a:sym typeface="Calibri"/>
              </a:rPr>
              <a:t>.</a:t>
            </a:r>
            <a:endParaRPr lang="ru-RU" sz="1500" b="0" i="0" dirty="0">
              <a:solidFill>
                <a:srgbClr val="000000"/>
              </a:solidFill>
              <a:effectLst/>
              <a:latin typeface="Times New Roman" panose="02020603050405020304" pitchFamily="18" charset="0"/>
              <a:cs typeface="Times New Roman" panose="02020603050405020304" pitchFamily="18" charset="0"/>
            </a:endParaRPr>
          </a:p>
          <a:p>
            <a:pPr marL="228600" lvl="0" indent="360000" algn="just" rtl="0">
              <a:lnSpc>
                <a:spcPct val="90000"/>
              </a:lnSpc>
              <a:spcBef>
                <a:spcPts val="0"/>
              </a:spcBef>
              <a:spcAft>
                <a:spcPts val="0"/>
              </a:spcAft>
              <a:buClr>
                <a:srgbClr val="80BC00"/>
              </a:buClr>
              <a:buSzPts val="1800"/>
              <a:buNone/>
            </a:pPr>
            <a:endParaRPr lang="ru-RU" sz="1500" dirty="0">
              <a:solidFill>
                <a:srgbClr val="000000"/>
              </a:solidFill>
              <a:latin typeface="Times New Roman" panose="02020603050405020304" pitchFamily="18" charset="0"/>
              <a:cs typeface="Times New Roman" panose="02020603050405020304" pitchFamily="18" charset="0"/>
            </a:endParaRPr>
          </a:p>
          <a:p>
            <a:pPr marL="228600" lvl="0" indent="360000" algn="just" rtl="0">
              <a:lnSpc>
                <a:spcPct val="90000"/>
              </a:lnSpc>
              <a:spcBef>
                <a:spcPts val="0"/>
              </a:spcBef>
              <a:spcAft>
                <a:spcPts val="0"/>
              </a:spcAft>
              <a:buClr>
                <a:srgbClr val="80BC00"/>
              </a:buClr>
              <a:buSzPts val="1800"/>
              <a:buNone/>
            </a:pPr>
            <a:r>
              <a:rPr lang="ru-RU" sz="1500" b="0" i="0" dirty="0">
                <a:solidFill>
                  <a:srgbClr val="000000"/>
                </a:solidFill>
                <a:effectLst/>
                <a:latin typeface="Times New Roman" panose="02020603050405020304" pitchFamily="18" charset="0"/>
                <a:cs typeface="Times New Roman" panose="02020603050405020304" pitchFamily="18" charset="0"/>
              </a:rPr>
              <a:t>Данная модель предусматривает тройное экспоненциальное сглаживание - это расширение экспоненциального сглаживания, которое явно добавляет поддержку сезонности в одномерный временной ряд. Тройное экспоненциальное сглаживание реализовывается в Python с помощью класса </a:t>
            </a:r>
            <a:r>
              <a:rPr lang="ru-RU" sz="1500" b="0" i="0" dirty="0" err="1">
                <a:solidFill>
                  <a:srgbClr val="000000"/>
                </a:solidFill>
                <a:effectLst/>
                <a:latin typeface="Times New Roman" panose="02020603050405020304" pitchFamily="18" charset="0"/>
                <a:cs typeface="Times New Roman" panose="02020603050405020304" pitchFamily="18" charset="0"/>
              </a:rPr>
              <a:t>ExponentialSmoothing</a:t>
            </a:r>
            <a:r>
              <a:rPr lang="ru-RU" sz="1500" b="0" i="0" dirty="0">
                <a:solidFill>
                  <a:srgbClr val="000000"/>
                </a:solidFill>
                <a:effectLst/>
                <a:latin typeface="Times New Roman" panose="02020603050405020304" pitchFamily="18" charset="0"/>
                <a:cs typeface="Times New Roman" panose="02020603050405020304" pitchFamily="18" charset="0"/>
              </a:rPr>
              <a:t> </a:t>
            </a:r>
            <a:r>
              <a:rPr lang="ru-RU" sz="1500" b="0" i="0" dirty="0" err="1">
                <a:solidFill>
                  <a:srgbClr val="000000"/>
                </a:solidFill>
                <a:effectLst/>
                <a:latin typeface="Times New Roman" panose="02020603050405020304" pitchFamily="18" charset="0"/>
                <a:cs typeface="Times New Roman" panose="02020603050405020304" pitchFamily="18" charset="0"/>
              </a:rPr>
              <a:t>Statsmodels</a:t>
            </a:r>
            <a:r>
              <a:rPr lang="ru-RU" sz="1500" b="0" i="0" dirty="0">
                <a:solidFill>
                  <a:srgbClr val="000000"/>
                </a:solidFill>
                <a:effectLst/>
                <a:latin typeface="Times New Roman" panose="02020603050405020304" pitchFamily="18" charset="0"/>
                <a:cs typeface="Times New Roman" panose="02020603050405020304" pitchFamily="18" charset="0"/>
              </a:rPr>
              <a:t>.</a:t>
            </a:r>
          </a:p>
        </p:txBody>
      </p:sp>
      <p:sp>
        <p:nvSpPr>
          <p:cNvPr id="291" name="Google Shape;291;p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16" name="Google Shape;287;p9">
            <a:extLst>
              <a:ext uri="{FF2B5EF4-FFF2-40B4-BE49-F238E27FC236}">
                <a16:creationId xmlns:a16="http://schemas.microsoft.com/office/drawing/2014/main" id="{F6003BA7-FDFE-46C6-962A-F2C017262B73}"/>
              </a:ext>
            </a:extLst>
          </p:cNvPr>
          <p:cNvSpPr txBox="1">
            <a:spLocks/>
          </p:cNvSpPr>
          <p:nvPr/>
        </p:nvSpPr>
        <p:spPr>
          <a:xfrm>
            <a:off x="6574055" y="5360978"/>
            <a:ext cx="5188200" cy="11649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Symbol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Symbol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360000" algn="just">
              <a:spcBef>
                <a:spcPts val="0"/>
              </a:spcBef>
              <a:buFont typeface="Noto Sans Symbols"/>
              <a:buNone/>
            </a:pPr>
            <a:r>
              <a:rPr lang="ru-RU" sz="1500" dirty="0">
                <a:latin typeface="Times New Roman" panose="02020603050405020304" pitchFamily="18" charset="0"/>
                <a:cs typeface="Times New Roman" panose="02020603050405020304" pitchFamily="18" charset="0"/>
              </a:rPr>
              <a:t>Среднеквадратичная ошибка, полученная по модели </a:t>
            </a:r>
            <a:r>
              <a:rPr lang="ru-RU" sz="1500" dirty="0" err="1">
                <a:latin typeface="Times New Roman" panose="02020603050405020304" pitchFamily="18" charset="0"/>
                <a:cs typeface="Times New Roman" panose="02020603050405020304" pitchFamily="18" charset="0"/>
              </a:rPr>
              <a:t>Хольта-Винтерса</a:t>
            </a:r>
            <a:r>
              <a:rPr lang="ru-RU" sz="1500" dirty="0">
                <a:latin typeface="Times New Roman" panose="02020603050405020304" pitchFamily="18" charset="0"/>
                <a:cs typeface="Times New Roman" panose="02020603050405020304" pitchFamily="18" charset="0"/>
              </a:rPr>
              <a:t>, составила 4070, таким образом прогноз примерно на 4070 случаев отклоняется от истинных значений заболеваемости в день.</a:t>
            </a:r>
          </a:p>
        </p:txBody>
      </p:sp>
      <p:pic>
        <p:nvPicPr>
          <p:cNvPr id="4" name="Рисунок 3">
            <a:extLst>
              <a:ext uri="{FF2B5EF4-FFF2-40B4-BE49-F238E27FC236}">
                <a16:creationId xmlns:a16="http://schemas.microsoft.com/office/drawing/2014/main" id="{9C9DE978-A4E8-4B8A-841A-50A0CDEA7628}"/>
              </a:ext>
            </a:extLst>
          </p:cNvPr>
          <p:cNvPicPr>
            <a:picLocks noChangeAspect="1"/>
          </p:cNvPicPr>
          <p:nvPr/>
        </p:nvPicPr>
        <p:blipFill>
          <a:blip r:embed="rId3"/>
          <a:stretch>
            <a:fillRect/>
          </a:stretch>
        </p:blipFill>
        <p:spPr>
          <a:xfrm>
            <a:off x="6403741" y="493509"/>
            <a:ext cx="5358514" cy="3818609"/>
          </a:xfrm>
          <a:prstGeom prst="rect">
            <a:avLst/>
          </a:prstGeom>
        </p:spPr>
      </p:pic>
      <p:pic>
        <p:nvPicPr>
          <p:cNvPr id="8" name="Рисунок 7">
            <a:extLst>
              <a:ext uri="{FF2B5EF4-FFF2-40B4-BE49-F238E27FC236}">
                <a16:creationId xmlns:a16="http://schemas.microsoft.com/office/drawing/2014/main" id="{CB6A35AB-CF76-40EF-9536-C75B76F18B21}"/>
              </a:ext>
            </a:extLst>
          </p:cNvPr>
          <p:cNvPicPr>
            <a:picLocks noChangeAspect="1"/>
          </p:cNvPicPr>
          <p:nvPr/>
        </p:nvPicPr>
        <p:blipFill>
          <a:blip r:embed="rId4"/>
          <a:stretch>
            <a:fillRect/>
          </a:stretch>
        </p:blipFill>
        <p:spPr>
          <a:xfrm>
            <a:off x="52580" y="3457100"/>
            <a:ext cx="6420746" cy="3400900"/>
          </a:xfrm>
          <a:prstGeom prst="rect">
            <a:avLst/>
          </a:prstGeom>
        </p:spPr>
      </p:pic>
      <p:pic>
        <p:nvPicPr>
          <p:cNvPr id="12" name="Рисунок 11">
            <a:extLst>
              <a:ext uri="{FF2B5EF4-FFF2-40B4-BE49-F238E27FC236}">
                <a16:creationId xmlns:a16="http://schemas.microsoft.com/office/drawing/2014/main" id="{34DD1D9C-0F61-4680-9699-840144F58EAB}"/>
              </a:ext>
            </a:extLst>
          </p:cNvPr>
          <p:cNvPicPr>
            <a:picLocks noChangeAspect="1"/>
          </p:cNvPicPr>
          <p:nvPr/>
        </p:nvPicPr>
        <p:blipFill>
          <a:blip r:embed="rId5"/>
          <a:stretch>
            <a:fillRect/>
          </a:stretch>
        </p:blipFill>
        <p:spPr>
          <a:xfrm>
            <a:off x="7660231" y="4523637"/>
            <a:ext cx="3198358" cy="510376"/>
          </a:xfrm>
          <a:prstGeom prst="rect">
            <a:avLst/>
          </a:prstGeom>
        </p:spPr>
      </p:pic>
    </p:spTree>
    <p:extLst>
      <p:ext uri="{BB962C8B-B14F-4D97-AF65-F5344CB8AC3E}">
        <p14:creationId xmlns:p14="http://schemas.microsoft.com/office/powerpoint/2010/main" val="1263471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9"/>
          <p:cNvSpPr txBox="1">
            <a:spLocks noGrp="1"/>
          </p:cNvSpPr>
          <p:nvPr>
            <p:ph type="ctrTitle"/>
          </p:nvPr>
        </p:nvSpPr>
        <p:spPr>
          <a:xfrm>
            <a:off x="628482" y="628956"/>
            <a:ext cx="4367029" cy="58942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ru-RU" sz="2900" b="1" dirty="0">
                <a:solidFill>
                  <a:srgbClr val="80BC00"/>
                </a:solidFill>
                <a:latin typeface="Times New Roman" panose="02020603050405020304" pitchFamily="18" charset="0"/>
                <a:cs typeface="Times New Roman" panose="02020603050405020304" pitchFamily="18" charset="0"/>
                <a:sym typeface="Calibri"/>
              </a:rPr>
              <a:t>Модель </a:t>
            </a:r>
            <a:r>
              <a:rPr lang="ru-RU" sz="2900" b="1" dirty="0" err="1">
                <a:latin typeface="Times New Roman" panose="02020603050405020304" pitchFamily="18" charset="0"/>
                <a:cs typeface="Times New Roman" panose="02020603050405020304" pitchFamily="18" charset="0"/>
              </a:rPr>
              <a:t>Хольта-Винтерса</a:t>
            </a:r>
            <a:endParaRPr sz="2900" b="1" dirty="0">
              <a:solidFill>
                <a:srgbClr val="80BC00"/>
              </a:solidFill>
              <a:latin typeface="Times New Roman" panose="02020603050405020304" pitchFamily="18" charset="0"/>
              <a:cs typeface="Times New Roman" panose="02020603050405020304" pitchFamily="18" charset="0"/>
              <a:sym typeface="Calibri"/>
            </a:endParaRPr>
          </a:p>
        </p:txBody>
      </p:sp>
      <p:sp>
        <p:nvSpPr>
          <p:cNvPr id="287" name="Google Shape;287;p9"/>
          <p:cNvSpPr txBox="1">
            <a:spLocks noGrp="1"/>
          </p:cNvSpPr>
          <p:nvPr>
            <p:ph type="body" idx="3"/>
          </p:nvPr>
        </p:nvSpPr>
        <p:spPr>
          <a:xfrm>
            <a:off x="236747" y="1946709"/>
            <a:ext cx="5172651" cy="3395313"/>
          </a:xfrm>
          <a:prstGeom prst="rect">
            <a:avLst/>
          </a:prstGeom>
          <a:noFill/>
          <a:ln>
            <a:noFill/>
          </a:ln>
        </p:spPr>
        <p:txBody>
          <a:bodyPr spcFirstLastPara="1" wrap="square" lIns="91425" tIns="45700" rIns="91425" bIns="45700" anchor="t" anchorCtr="0">
            <a:noAutofit/>
          </a:bodyPr>
          <a:lstStyle/>
          <a:p>
            <a:pPr marL="228600" lvl="0" indent="360000" algn="just" rtl="0">
              <a:lnSpc>
                <a:spcPct val="90000"/>
              </a:lnSpc>
              <a:spcBef>
                <a:spcPts val="0"/>
              </a:spcBef>
              <a:spcAft>
                <a:spcPts val="0"/>
              </a:spcAft>
              <a:buClr>
                <a:srgbClr val="80BC00"/>
              </a:buClr>
              <a:buSzPts val="1800"/>
              <a:buNone/>
            </a:pPr>
            <a:r>
              <a:rPr lang="ru-RU" sz="1600" dirty="0">
                <a:solidFill>
                  <a:srgbClr val="000000"/>
                </a:solidFill>
                <a:latin typeface="Times New Roman" panose="02020603050405020304" pitchFamily="18" charset="0"/>
                <a:cs typeface="Times New Roman" panose="02020603050405020304" pitchFamily="18" charset="0"/>
              </a:rPr>
              <a:t>Модель </a:t>
            </a:r>
            <a:r>
              <a:rPr lang="ru-RU" sz="1600" dirty="0" err="1">
                <a:solidFill>
                  <a:srgbClr val="000000"/>
                </a:solidFill>
                <a:latin typeface="Times New Roman" panose="02020603050405020304" pitchFamily="18" charset="0"/>
                <a:cs typeface="Times New Roman" panose="02020603050405020304" pitchFamily="18" charset="0"/>
              </a:rPr>
              <a:t>Хольта-Винтерса</a:t>
            </a:r>
            <a:r>
              <a:rPr lang="ru-RU" sz="1600" dirty="0">
                <a:solidFill>
                  <a:srgbClr val="000000"/>
                </a:solidFill>
                <a:latin typeface="Times New Roman" panose="02020603050405020304" pitchFamily="18" charset="0"/>
                <a:cs typeface="Times New Roman" panose="02020603050405020304" pitchFamily="18" charset="0"/>
              </a:rPr>
              <a:t> также достаточно неплохо показала себя на наших данных, дав предсказания на тестовой выборке, в ряде случаев близкие к реальным данным, однако имелись и значительные расхождения, о чем говорит значение среднеквадратичной ошибки </a:t>
            </a:r>
            <a:r>
              <a:rPr lang="ru-RU" sz="1600" b="0" i="0" dirty="0">
                <a:solidFill>
                  <a:srgbClr val="000000"/>
                </a:solidFill>
                <a:effectLst/>
                <a:latin typeface="Times New Roman" panose="02020603050405020304" pitchFamily="18" charset="0"/>
                <a:cs typeface="Times New Roman" panose="02020603050405020304" pitchFamily="18" charset="0"/>
              </a:rPr>
              <a:t>в количестве 4070 случаев.</a:t>
            </a:r>
            <a:r>
              <a:rPr lang="ru-RU" sz="1600" dirty="0">
                <a:solidFill>
                  <a:srgbClr val="000000"/>
                </a:solidFill>
                <a:latin typeface="Times New Roman" panose="02020603050405020304" pitchFamily="18" charset="0"/>
                <a:cs typeface="Times New Roman" panose="02020603050405020304" pitchFamily="18" charset="0"/>
              </a:rPr>
              <a:t> Причиной в данном случае можно назвать наличие ряда других признаков, которые оказывают влияние на количество возникновения новых случаев заболевания и не учитываются в нашей модели, а также то, что мы не приводили ряд к стационарному перед построением модели, что могло также сказаться на ухудшении прогнозирования.</a:t>
            </a:r>
            <a:endParaRPr lang="ru-RU" sz="1600" dirty="0">
              <a:latin typeface="Times New Roman" panose="02020603050405020304" pitchFamily="18" charset="0"/>
              <a:cs typeface="Times New Roman" panose="02020603050405020304" pitchFamily="18" charset="0"/>
              <a:sym typeface="Calibri"/>
            </a:endParaRPr>
          </a:p>
        </p:txBody>
      </p:sp>
      <p:sp>
        <p:nvSpPr>
          <p:cNvPr id="291" name="Google Shape;291;p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3" name="Рисунок 2">
            <a:extLst>
              <a:ext uri="{FF2B5EF4-FFF2-40B4-BE49-F238E27FC236}">
                <a16:creationId xmlns:a16="http://schemas.microsoft.com/office/drawing/2014/main" id="{F8F0A7C0-5C2B-4564-BB20-DA9F3AC271AD}"/>
              </a:ext>
            </a:extLst>
          </p:cNvPr>
          <p:cNvPicPr>
            <a:picLocks noChangeAspect="1"/>
          </p:cNvPicPr>
          <p:nvPr/>
        </p:nvPicPr>
        <p:blipFill>
          <a:blip r:embed="rId3"/>
          <a:stretch>
            <a:fillRect/>
          </a:stretch>
        </p:blipFill>
        <p:spPr>
          <a:xfrm>
            <a:off x="5409398" y="1795029"/>
            <a:ext cx="6616544" cy="3460685"/>
          </a:xfrm>
          <a:prstGeom prst="rect">
            <a:avLst/>
          </a:prstGeom>
        </p:spPr>
      </p:pic>
    </p:spTree>
    <p:extLst>
      <p:ext uri="{BB962C8B-B14F-4D97-AF65-F5344CB8AC3E}">
        <p14:creationId xmlns:p14="http://schemas.microsoft.com/office/powerpoint/2010/main" val="967339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9"/>
          <p:cNvSpPr txBox="1">
            <a:spLocks noGrp="1"/>
          </p:cNvSpPr>
          <p:nvPr>
            <p:ph type="ctrTitle"/>
          </p:nvPr>
        </p:nvSpPr>
        <p:spPr>
          <a:xfrm>
            <a:off x="628482" y="628956"/>
            <a:ext cx="4338153"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sz="2900" b="1" dirty="0">
                <a:solidFill>
                  <a:srgbClr val="80BC00"/>
                </a:solidFill>
                <a:latin typeface="Times New Roman" panose="02020603050405020304" pitchFamily="18" charset="0"/>
                <a:cs typeface="Times New Roman" panose="02020603050405020304" pitchFamily="18" charset="0"/>
                <a:sym typeface="Calibri"/>
              </a:rPr>
              <a:t>Модель </a:t>
            </a:r>
            <a:r>
              <a:rPr lang="en-US" sz="2900" b="1" dirty="0">
                <a:latin typeface="Times New Roman" panose="02020603050405020304" pitchFamily="18" charset="0"/>
                <a:cs typeface="Times New Roman" panose="02020603050405020304" pitchFamily="18" charset="0"/>
              </a:rPr>
              <a:t>PROPHET</a:t>
            </a:r>
            <a:endParaRPr lang="ru-RU" sz="2900" b="1" dirty="0">
              <a:solidFill>
                <a:srgbClr val="80BC00"/>
              </a:solidFill>
              <a:latin typeface="Times New Roman" panose="02020603050405020304" pitchFamily="18" charset="0"/>
              <a:cs typeface="Times New Roman" panose="02020603050405020304" pitchFamily="18" charset="0"/>
              <a:sym typeface="Calibri"/>
            </a:endParaRPr>
          </a:p>
        </p:txBody>
      </p:sp>
      <p:sp>
        <p:nvSpPr>
          <p:cNvPr id="287" name="Google Shape;287;p9"/>
          <p:cNvSpPr txBox="1">
            <a:spLocks noGrp="1"/>
          </p:cNvSpPr>
          <p:nvPr>
            <p:ph type="body" idx="3"/>
          </p:nvPr>
        </p:nvSpPr>
        <p:spPr>
          <a:xfrm>
            <a:off x="429745" y="1218380"/>
            <a:ext cx="5528293" cy="2314092"/>
          </a:xfrm>
          <a:prstGeom prst="rect">
            <a:avLst/>
          </a:prstGeom>
          <a:noFill/>
          <a:ln>
            <a:noFill/>
          </a:ln>
        </p:spPr>
        <p:txBody>
          <a:bodyPr spcFirstLastPara="1" wrap="square" lIns="91425" tIns="45700" rIns="91425" bIns="45700" anchor="t" anchorCtr="0">
            <a:noAutofit/>
          </a:bodyPr>
          <a:lstStyle/>
          <a:p>
            <a:pPr marL="228600" lvl="0" indent="360000" algn="just" rtl="0">
              <a:lnSpc>
                <a:spcPct val="90000"/>
              </a:lnSpc>
              <a:spcBef>
                <a:spcPts val="0"/>
              </a:spcBef>
              <a:spcAft>
                <a:spcPts val="0"/>
              </a:spcAft>
              <a:buClr>
                <a:srgbClr val="80BC00"/>
              </a:buClr>
              <a:buSzPts val="1800"/>
              <a:buNone/>
            </a:pPr>
            <a:r>
              <a:rPr lang="ru-RU" sz="1500" dirty="0">
                <a:latin typeface="Times New Roman" panose="02020603050405020304" pitchFamily="18" charset="0"/>
                <a:cs typeface="Times New Roman" panose="02020603050405020304" pitchFamily="18" charset="0"/>
              </a:rPr>
              <a:t>В качестве третьей модели для прогнозирования данных была построена </a:t>
            </a:r>
            <a:r>
              <a:rPr lang="ru-RU" sz="1500" dirty="0">
                <a:latin typeface="Times New Roman" panose="02020603050405020304" pitchFamily="18" charset="0"/>
                <a:cs typeface="Times New Roman" panose="02020603050405020304" pitchFamily="18" charset="0"/>
                <a:sym typeface="Calibri"/>
              </a:rPr>
              <a:t>модель </a:t>
            </a:r>
            <a:r>
              <a:rPr lang="ru-RU" sz="1500" b="0" i="0" dirty="0" err="1">
                <a:solidFill>
                  <a:srgbClr val="000000"/>
                </a:solidFill>
                <a:effectLst/>
                <a:latin typeface="Times New Roman" panose="02020603050405020304" pitchFamily="18" charset="0"/>
                <a:cs typeface="Times New Roman" panose="02020603050405020304" pitchFamily="18" charset="0"/>
              </a:rPr>
              <a:t>Prophet</a:t>
            </a:r>
            <a:r>
              <a:rPr lang="ru-RU" sz="1500" dirty="0">
                <a:latin typeface="Times New Roman" panose="02020603050405020304" pitchFamily="18" charset="0"/>
                <a:cs typeface="Times New Roman" panose="02020603050405020304" pitchFamily="18" charset="0"/>
                <a:sym typeface="Calibri"/>
              </a:rPr>
              <a:t>.</a:t>
            </a:r>
            <a:endParaRPr lang="ru-RU" sz="1500" b="0" i="0" dirty="0">
              <a:solidFill>
                <a:srgbClr val="000000"/>
              </a:solidFill>
              <a:effectLst/>
              <a:latin typeface="Times New Roman" panose="02020603050405020304" pitchFamily="18" charset="0"/>
              <a:cs typeface="Times New Roman" panose="02020603050405020304" pitchFamily="18" charset="0"/>
            </a:endParaRPr>
          </a:p>
          <a:p>
            <a:pPr marL="228600" lvl="0" indent="360000" algn="just" rtl="0">
              <a:lnSpc>
                <a:spcPct val="90000"/>
              </a:lnSpc>
              <a:spcBef>
                <a:spcPts val="0"/>
              </a:spcBef>
              <a:spcAft>
                <a:spcPts val="0"/>
              </a:spcAft>
              <a:buClr>
                <a:srgbClr val="80BC00"/>
              </a:buClr>
              <a:buSzPts val="1800"/>
              <a:buNone/>
            </a:pPr>
            <a:r>
              <a:rPr lang="ru-RU" sz="1500" b="0" i="0" dirty="0">
                <a:solidFill>
                  <a:srgbClr val="000000"/>
                </a:solidFill>
                <a:effectLst/>
                <a:latin typeface="Times New Roman" panose="02020603050405020304" pitchFamily="18" charset="0"/>
                <a:cs typeface="Times New Roman" panose="02020603050405020304" pitchFamily="18" charset="0"/>
              </a:rPr>
              <a:t>В основе </a:t>
            </a:r>
            <a:r>
              <a:rPr lang="ru-RU" sz="1500" dirty="0">
                <a:solidFill>
                  <a:srgbClr val="000000"/>
                </a:solidFill>
                <a:latin typeface="Times New Roman" panose="02020603050405020304" pitchFamily="18" charset="0"/>
                <a:cs typeface="Times New Roman" panose="02020603050405020304" pitchFamily="18" charset="0"/>
              </a:rPr>
              <a:t>данной модели </a:t>
            </a:r>
            <a:r>
              <a:rPr lang="ru-RU" sz="1500" b="0" i="0" dirty="0">
                <a:solidFill>
                  <a:srgbClr val="000000"/>
                </a:solidFill>
                <a:effectLst/>
                <a:latin typeface="Times New Roman" panose="02020603050405020304" pitchFamily="18" charset="0"/>
                <a:cs typeface="Times New Roman" panose="02020603050405020304" pitchFamily="18" charset="0"/>
              </a:rPr>
              <a:t>лежит процедура подгонки аддитивных регрессионных моделей со следующими четырьмя основными компонентами: тренд, сезонность, аномальные дни</a:t>
            </a:r>
            <a:r>
              <a:rPr lang="en-US" sz="1500" b="0" i="0" dirty="0">
                <a:solidFill>
                  <a:srgbClr val="000000"/>
                </a:solidFill>
                <a:effectLst/>
                <a:latin typeface="Times New Roman" panose="02020603050405020304" pitchFamily="18" charset="0"/>
                <a:cs typeface="Times New Roman" panose="02020603050405020304" pitchFamily="18" charset="0"/>
              </a:rPr>
              <a:t> </a:t>
            </a:r>
            <a:r>
              <a:rPr lang="ru-RU" sz="1500" b="0" i="0" dirty="0">
                <a:solidFill>
                  <a:srgbClr val="000000"/>
                </a:solidFill>
                <a:effectLst/>
                <a:latin typeface="Times New Roman" panose="02020603050405020304" pitchFamily="18" charset="0"/>
                <a:cs typeface="Times New Roman" panose="02020603050405020304" pitchFamily="18" charset="0"/>
              </a:rPr>
              <a:t>(праздники) и ошибки (содержит информацию, которая не учтена моделью).</a:t>
            </a:r>
            <a:r>
              <a:rPr lang="en-US" sz="1500" b="0" i="0" dirty="0">
                <a:solidFill>
                  <a:srgbClr val="000000"/>
                </a:solidFill>
                <a:effectLst/>
                <a:latin typeface="Times New Roman" panose="02020603050405020304" pitchFamily="18" charset="0"/>
                <a:cs typeface="Times New Roman" panose="02020603050405020304" pitchFamily="18" charset="0"/>
              </a:rPr>
              <a:t> </a:t>
            </a:r>
            <a:r>
              <a:rPr lang="ru-RU" sz="1500" b="0" i="0" dirty="0">
                <a:solidFill>
                  <a:srgbClr val="000000"/>
                </a:solidFill>
                <a:effectLst/>
                <a:latin typeface="Times New Roman" panose="02020603050405020304" pitchFamily="18" charset="0"/>
                <a:cs typeface="Times New Roman" panose="02020603050405020304" pitchFamily="18" charset="0"/>
              </a:rPr>
              <a:t>При построении модели не была найдена годовая и ежедневная сезонность, зато была установлена еженедельная сезонность, что подтверждает выводы, полученные ранее.</a:t>
            </a:r>
          </a:p>
        </p:txBody>
      </p:sp>
      <p:sp>
        <p:nvSpPr>
          <p:cNvPr id="291" name="Google Shape;291;p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16" name="Google Shape;287;p9">
            <a:extLst>
              <a:ext uri="{FF2B5EF4-FFF2-40B4-BE49-F238E27FC236}">
                <a16:creationId xmlns:a16="http://schemas.microsoft.com/office/drawing/2014/main" id="{F6003BA7-FDFE-46C6-962A-F2C017262B73}"/>
              </a:ext>
            </a:extLst>
          </p:cNvPr>
          <p:cNvSpPr txBox="1">
            <a:spLocks/>
          </p:cNvSpPr>
          <p:nvPr/>
        </p:nvSpPr>
        <p:spPr>
          <a:xfrm>
            <a:off x="6439301" y="5360978"/>
            <a:ext cx="5322954" cy="11649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Symbol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Symbol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360000" algn="just">
              <a:spcBef>
                <a:spcPts val="0"/>
              </a:spcBef>
              <a:buFont typeface="Noto Sans Symbols"/>
              <a:buNone/>
            </a:pPr>
            <a:r>
              <a:rPr lang="ru-RU" sz="1500" dirty="0">
                <a:latin typeface="Times New Roman" panose="02020603050405020304" pitchFamily="18" charset="0"/>
                <a:cs typeface="Times New Roman" panose="02020603050405020304" pitchFamily="18" charset="0"/>
              </a:rPr>
              <a:t>Среднеквадратичная ошибка, полученная по модели </a:t>
            </a:r>
            <a:r>
              <a:rPr lang="ru-RU" sz="1500" b="0" i="0" dirty="0" err="1">
                <a:solidFill>
                  <a:srgbClr val="000000"/>
                </a:solidFill>
                <a:effectLst/>
                <a:latin typeface="Times New Roman" panose="02020603050405020304" pitchFamily="18" charset="0"/>
                <a:cs typeface="Times New Roman" panose="02020603050405020304" pitchFamily="18" charset="0"/>
              </a:rPr>
              <a:t>Prophet</a:t>
            </a:r>
            <a:r>
              <a:rPr lang="ru-RU" sz="1500" dirty="0">
                <a:latin typeface="Times New Roman" panose="02020603050405020304" pitchFamily="18" charset="0"/>
                <a:cs typeface="Times New Roman" panose="02020603050405020304" pitchFamily="18" charset="0"/>
              </a:rPr>
              <a:t>, составила </a:t>
            </a:r>
            <a:r>
              <a:rPr lang="en-US" sz="1500" dirty="0">
                <a:latin typeface="Times New Roman" panose="02020603050405020304" pitchFamily="18" charset="0"/>
                <a:cs typeface="Times New Roman" panose="02020603050405020304" pitchFamily="18" charset="0"/>
              </a:rPr>
              <a:t>6493</a:t>
            </a:r>
            <a:r>
              <a:rPr lang="ru-RU" sz="1500" dirty="0">
                <a:latin typeface="Times New Roman" panose="02020603050405020304" pitchFamily="18" charset="0"/>
                <a:cs typeface="Times New Roman" panose="02020603050405020304" pitchFamily="18" charset="0"/>
              </a:rPr>
              <a:t>, таким образом прогноз примерно на </a:t>
            </a:r>
            <a:r>
              <a:rPr lang="en-US" sz="1500" dirty="0">
                <a:latin typeface="Times New Roman" panose="02020603050405020304" pitchFamily="18" charset="0"/>
                <a:cs typeface="Times New Roman" panose="02020603050405020304" pitchFamily="18" charset="0"/>
              </a:rPr>
              <a:t>6493</a:t>
            </a:r>
            <a:r>
              <a:rPr lang="ru-RU" sz="1500" dirty="0">
                <a:latin typeface="Times New Roman" panose="02020603050405020304" pitchFamily="18" charset="0"/>
                <a:cs typeface="Times New Roman" panose="02020603050405020304" pitchFamily="18" charset="0"/>
              </a:rPr>
              <a:t> случаев отклоняется от истинных значений заболеваемости в день.</a:t>
            </a:r>
          </a:p>
        </p:txBody>
      </p:sp>
      <p:pic>
        <p:nvPicPr>
          <p:cNvPr id="3" name="Рисунок 2">
            <a:extLst>
              <a:ext uri="{FF2B5EF4-FFF2-40B4-BE49-F238E27FC236}">
                <a16:creationId xmlns:a16="http://schemas.microsoft.com/office/drawing/2014/main" id="{C9A5F304-F3BB-4D2C-B614-A36F077EF273}"/>
              </a:ext>
            </a:extLst>
          </p:cNvPr>
          <p:cNvPicPr>
            <a:picLocks noChangeAspect="1"/>
          </p:cNvPicPr>
          <p:nvPr/>
        </p:nvPicPr>
        <p:blipFill>
          <a:blip r:embed="rId3"/>
          <a:stretch>
            <a:fillRect/>
          </a:stretch>
        </p:blipFill>
        <p:spPr>
          <a:xfrm>
            <a:off x="7167146" y="4755898"/>
            <a:ext cx="2766126" cy="496296"/>
          </a:xfrm>
          <a:prstGeom prst="rect">
            <a:avLst/>
          </a:prstGeom>
        </p:spPr>
      </p:pic>
      <p:pic>
        <p:nvPicPr>
          <p:cNvPr id="6" name="Рисунок 5">
            <a:extLst>
              <a:ext uri="{FF2B5EF4-FFF2-40B4-BE49-F238E27FC236}">
                <a16:creationId xmlns:a16="http://schemas.microsoft.com/office/drawing/2014/main" id="{70C776D5-CB85-4E30-9E3B-8A39280ECFBC}"/>
              </a:ext>
            </a:extLst>
          </p:cNvPr>
          <p:cNvPicPr>
            <a:picLocks noChangeAspect="1"/>
          </p:cNvPicPr>
          <p:nvPr/>
        </p:nvPicPr>
        <p:blipFill>
          <a:blip r:embed="rId4"/>
          <a:stretch>
            <a:fillRect/>
          </a:stretch>
        </p:blipFill>
        <p:spPr>
          <a:xfrm>
            <a:off x="250856" y="3332184"/>
            <a:ext cx="5769418" cy="3389291"/>
          </a:xfrm>
          <a:prstGeom prst="rect">
            <a:avLst/>
          </a:prstGeom>
        </p:spPr>
      </p:pic>
      <p:pic>
        <p:nvPicPr>
          <p:cNvPr id="9" name="Рисунок 8">
            <a:extLst>
              <a:ext uri="{FF2B5EF4-FFF2-40B4-BE49-F238E27FC236}">
                <a16:creationId xmlns:a16="http://schemas.microsoft.com/office/drawing/2014/main" id="{DAB20878-9219-4968-ABAC-0F833337456E}"/>
              </a:ext>
            </a:extLst>
          </p:cNvPr>
          <p:cNvPicPr>
            <a:picLocks noChangeAspect="1"/>
          </p:cNvPicPr>
          <p:nvPr/>
        </p:nvPicPr>
        <p:blipFill>
          <a:blip r:embed="rId5"/>
          <a:stretch>
            <a:fillRect/>
          </a:stretch>
        </p:blipFill>
        <p:spPr>
          <a:xfrm>
            <a:off x="6156775" y="830698"/>
            <a:ext cx="5769418" cy="3816416"/>
          </a:xfrm>
          <a:prstGeom prst="rect">
            <a:avLst/>
          </a:prstGeom>
        </p:spPr>
      </p:pic>
    </p:spTree>
    <p:extLst>
      <p:ext uri="{BB962C8B-B14F-4D97-AF65-F5344CB8AC3E}">
        <p14:creationId xmlns:p14="http://schemas.microsoft.com/office/powerpoint/2010/main" val="2247393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9"/>
          <p:cNvSpPr txBox="1">
            <a:spLocks noGrp="1"/>
          </p:cNvSpPr>
          <p:nvPr>
            <p:ph type="ctrTitle"/>
          </p:nvPr>
        </p:nvSpPr>
        <p:spPr>
          <a:xfrm>
            <a:off x="628482" y="628956"/>
            <a:ext cx="4367029"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sz="2900" b="1" dirty="0">
                <a:solidFill>
                  <a:srgbClr val="80BC00"/>
                </a:solidFill>
                <a:latin typeface="Times New Roman" panose="02020603050405020304" pitchFamily="18" charset="0"/>
                <a:cs typeface="Times New Roman" panose="02020603050405020304" pitchFamily="18" charset="0"/>
                <a:sym typeface="Calibri"/>
              </a:rPr>
              <a:t>Модель </a:t>
            </a:r>
            <a:r>
              <a:rPr lang="en-US" sz="2900" b="1" dirty="0">
                <a:latin typeface="Times New Roman" panose="02020603050405020304" pitchFamily="18" charset="0"/>
                <a:cs typeface="Times New Roman" panose="02020603050405020304" pitchFamily="18" charset="0"/>
              </a:rPr>
              <a:t>PROPHET</a:t>
            </a:r>
            <a:endParaRPr sz="2900" b="1" dirty="0">
              <a:solidFill>
                <a:srgbClr val="80BC00"/>
              </a:solidFill>
              <a:latin typeface="Times New Roman" panose="02020603050405020304" pitchFamily="18" charset="0"/>
              <a:cs typeface="Times New Roman" panose="02020603050405020304" pitchFamily="18" charset="0"/>
              <a:sym typeface="Calibri"/>
            </a:endParaRPr>
          </a:p>
        </p:txBody>
      </p:sp>
      <p:sp>
        <p:nvSpPr>
          <p:cNvPr id="287" name="Google Shape;287;p9"/>
          <p:cNvSpPr txBox="1">
            <a:spLocks noGrp="1"/>
          </p:cNvSpPr>
          <p:nvPr>
            <p:ph type="body" idx="3"/>
          </p:nvPr>
        </p:nvSpPr>
        <p:spPr>
          <a:xfrm>
            <a:off x="236747" y="1946709"/>
            <a:ext cx="5172651" cy="2731169"/>
          </a:xfrm>
          <a:prstGeom prst="rect">
            <a:avLst/>
          </a:prstGeom>
          <a:noFill/>
          <a:ln>
            <a:noFill/>
          </a:ln>
        </p:spPr>
        <p:txBody>
          <a:bodyPr spcFirstLastPara="1" wrap="square" lIns="91425" tIns="45700" rIns="91425" bIns="45700" anchor="t" anchorCtr="0">
            <a:noAutofit/>
          </a:bodyPr>
          <a:lstStyle/>
          <a:p>
            <a:pPr marL="228600" lvl="0" indent="360000" algn="just" rtl="0">
              <a:lnSpc>
                <a:spcPct val="90000"/>
              </a:lnSpc>
              <a:spcBef>
                <a:spcPts val="0"/>
              </a:spcBef>
              <a:spcAft>
                <a:spcPts val="0"/>
              </a:spcAft>
              <a:buClr>
                <a:srgbClr val="80BC00"/>
              </a:buClr>
              <a:buSzPts val="1800"/>
              <a:buNone/>
            </a:pPr>
            <a:r>
              <a:rPr lang="ru-RU" sz="1600" dirty="0">
                <a:solidFill>
                  <a:srgbClr val="000000"/>
                </a:solidFill>
                <a:latin typeface="Times New Roman" panose="02020603050405020304" pitchFamily="18" charset="0"/>
                <a:cs typeface="Times New Roman" panose="02020603050405020304" pitchFamily="18" charset="0"/>
              </a:rPr>
              <a:t>Модель PROPHET показала себя на наших данных хуже всех (значение среднеквадратичной ошибки в количестве 6493 случаев), однако дала более подробное представление о еженедельной сезонности.</a:t>
            </a:r>
          </a:p>
          <a:p>
            <a:pPr marL="228600" lvl="0" indent="360000" algn="just" rtl="0">
              <a:lnSpc>
                <a:spcPct val="90000"/>
              </a:lnSpc>
              <a:spcBef>
                <a:spcPts val="0"/>
              </a:spcBef>
              <a:spcAft>
                <a:spcPts val="0"/>
              </a:spcAft>
              <a:buClr>
                <a:srgbClr val="80BC00"/>
              </a:buClr>
              <a:buSzPts val="1800"/>
              <a:buNone/>
            </a:pPr>
            <a:r>
              <a:rPr lang="ru-RU" sz="1600" dirty="0">
                <a:latin typeface="Times New Roman" panose="02020603050405020304" pitchFamily="18" charset="0"/>
                <a:cs typeface="Times New Roman" panose="02020603050405020304" pitchFamily="18" charset="0"/>
                <a:sym typeface="Calibri"/>
              </a:rPr>
              <a:t>По графику еженедельной сезонности на предыдущем слайде видно, что повышение количества выявленных заболеваний приходится на понедельник и снижается на выходных, что вполне объяснимо тем, что заболевшие обращались в медицинские учреждения в будние дни больше, чем в выходные.</a:t>
            </a:r>
          </a:p>
        </p:txBody>
      </p:sp>
      <p:sp>
        <p:nvSpPr>
          <p:cNvPr id="291" name="Google Shape;291;p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4" name="Рисунок 3">
            <a:extLst>
              <a:ext uri="{FF2B5EF4-FFF2-40B4-BE49-F238E27FC236}">
                <a16:creationId xmlns:a16="http://schemas.microsoft.com/office/drawing/2014/main" id="{B8139100-59C5-4D48-9E62-888F4A23FE00}"/>
              </a:ext>
            </a:extLst>
          </p:cNvPr>
          <p:cNvPicPr>
            <a:picLocks noChangeAspect="1"/>
          </p:cNvPicPr>
          <p:nvPr/>
        </p:nvPicPr>
        <p:blipFill>
          <a:blip r:embed="rId3"/>
          <a:stretch>
            <a:fillRect/>
          </a:stretch>
        </p:blipFill>
        <p:spPr>
          <a:xfrm>
            <a:off x="5342021" y="1637171"/>
            <a:ext cx="6613232" cy="3583657"/>
          </a:xfrm>
          <a:prstGeom prst="rect">
            <a:avLst/>
          </a:prstGeom>
        </p:spPr>
      </p:pic>
    </p:spTree>
    <p:extLst>
      <p:ext uri="{BB962C8B-B14F-4D97-AF65-F5344CB8AC3E}">
        <p14:creationId xmlns:p14="http://schemas.microsoft.com/office/powerpoint/2010/main" val="952155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1"/>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sz="2900" b="1" dirty="0">
                <a:latin typeface="Times New Roman" panose="02020603050405020304" pitchFamily="18" charset="0"/>
                <a:cs typeface="Times New Roman" panose="02020603050405020304" pitchFamily="18" charset="0"/>
              </a:rPr>
              <a:t>Вывод</a:t>
            </a:r>
            <a:endParaRPr sz="2900" b="1" dirty="0">
              <a:latin typeface="Times New Roman" panose="02020603050405020304" pitchFamily="18" charset="0"/>
              <a:cs typeface="Times New Roman" panose="02020603050405020304" pitchFamily="18" charset="0"/>
              <a:sym typeface="Calibri"/>
            </a:endParaRPr>
          </a:p>
        </p:txBody>
      </p:sp>
      <p:sp>
        <p:nvSpPr>
          <p:cNvPr id="306" name="Google Shape;306;p11"/>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307" name="Google Shape;307;p11"/>
          <p:cNvSpPr txBox="1"/>
          <p:nvPr/>
        </p:nvSpPr>
        <p:spPr>
          <a:xfrm>
            <a:off x="620490" y="1218380"/>
            <a:ext cx="6069068" cy="5220921"/>
          </a:xfrm>
          <a:prstGeom prst="rect">
            <a:avLst/>
          </a:prstGeom>
          <a:noFill/>
          <a:ln>
            <a:noFill/>
          </a:ln>
        </p:spPr>
        <p:txBody>
          <a:bodyPr spcFirstLastPara="1" wrap="square" lIns="91425" tIns="45700" rIns="91425" bIns="45700" anchor="ctr" anchorCtr="0">
            <a:noAutofit/>
          </a:bodyPr>
          <a:lstStyle/>
          <a:p>
            <a:pPr marL="0" marR="0" lvl="0" indent="360000" algn="just" rtl="0">
              <a:lnSpc>
                <a:spcPct val="90000"/>
              </a:lnSpc>
              <a:spcBef>
                <a:spcPts val="0"/>
              </a:spcBef>
              <a:spcAft>
                <a:spcPts val="0"/>
              </a:spcAft>
              <a:buClr>
                <a:schemeClr val="dk1"/>
              </a:buClr>
              <a:buSzPts val="1800"/>
              <a:buFont typeface="Arial"/>
              <a:buNone/>
            </a:pPr>
            <a:r>
              <a:rPr lang="ru-RU" sz="1500" dirty="0">
                <a:solidFill>
                  <a:schemeClr val="dk1"/>
                </a:solidFill>
                <a:latin typeface="Times New Roman" panose="02020603050405020304" pitchFamily="18" charset="0"/>
                <a:ea typeface="Calibri"/>
                <a:cs typeface="Times New Roman" panose="02020603050405020304" pitchFamily="18" charset="0"/>
                <a:sym typeface="Calibri"/>
              </a:rPr>
              <a:t>Исходя из проведенного исследования можно сделать вывод, что требуется разработка новых подходов к моделированию и прогнозированию временных рядов в условиях непредсказуемости поведения исследуемого процесса. Говорить о построении модели, которая адекватно описывала бы процесс распространения коронавирусной инфекции, в настоящий момент преждевременно, поскольку прошло мало времени с начала пандемии, нет возможности оценить возможный сезонный характер данных (например, годовую сезонность). Однако на примере данных Швейцарии мы получили результат, который говорит о том, что из трех рассмотренных моделей наилучшим образом для прогнозирования подошла модель SARIMA с установленным параметром еженедельной сезонности.</a:t>
            </a:r>
          </a:p>
          <a:p>
            <a:pPr marL="0" marR="0" lvl="0" indent="360000" algn="just" rtl="0">
              <a:lnSpc>
                <a:spcPct val="90000"/>
              </a:lnSpc>
              <a:spcBef>
                <a:spcPts val="0"/>
              </a:spcBef>
              <a:spcAft>
                <a:spcPts val="0"/>
              </a:spcAft>
              <a:buClr>
                <a:schemeClr val="dk1"/>
              </a:buClr>
              <a:buSzPts val="1800"/>
              <a:buFont typeface="Arial"/>
              <a:buNone/>
            </a:pPr>
            <a:r>
              <a:rPr lang="ru-RU" sz="1500" dirty="0">
                <a:solidFill>
                  <a:schemeClr val="dk1"/>
                </a:solidFill>
                <a:latin typeface="Times New Roman" panose="02020603050405020304" pitchFamily="18" charset="0"/>
                <a:ea typeface="Calibri"/>
                <a:cs typeface="Times New Roman" panose="02020603050405020304" pitchFamily="18" charset="0"/>
                <a:sym typeface="Calibri"/>
              </a:rPr>
              <a:t>В прогнозах, представленных на 10 дней, по выявлению новых случаев COVID-19 можно усмотреть тенденцию на возрастание, таким образом можно сказать что повторяется ситуация прошлого года, когда был зафиксирован резкий скачок числа заболеваний, приходящийся на рождественские праздники и рост числа туристов в Швейцарии. При этом он будет не такой значительный, поскольку активно проводится иммунизация населения.</a:t>
            </a:r>
          </a:p>
          <a:p>
            <a:pPr marL="0" marR="0" lvl="0" indent="360000" algn="just" rtl="0">
              <a:lnSpc>
                <a:spcPct val="90000"/>
              </a:lnSpc>
              <a:spcBef>
                <a:spcPts val="0"/>
              </a:spcBef>
              <a:spcAft>
                <a:spcPts val="0"/>
              </a:spcAft>
              <a:buClr>
                <a:schemeClr val="dk1"/>
              </a:buClr>
              <a:buSzPts val="1800"/>
              <a:buFont typeface="Arial"/>
              <a:buNone/>
            </a:pPr>
            <a:r>
              <a:rPr lang="ru-RU" sz="1500" dirty="0">
                <a:solidFill>
                  <a:schemeClr val="dk1"/>
                </a:solidFill>
                <a:latin typeface="Times New Roman" panose="02020603050405020304" pitchFamily="18" charset="0"/>
                <a:ea typeface="Calibri"/>
                <a:cs typeface="Times New Roman" panose="02020603050405020304" pitchFamily="18" charset="0"/>
                <a:sym typeface="Calibri"/>
              </a:rPr>
              <a:t>В качестве направлений дальнейших исследований можно рассматривать изучение и выявление особенностей других моделей прогнозирования временных рядов, в том числе учитывающих какие-либо дополнительные параметры, которые влияют на распространение заболевания на территории Швейцарии.</a:t>
            </a:r>
            <a:endParaRPr sz="1500" dirty="0">
              <a:latin typeface="Times New Roman" panose="02020603050405020304" pitchFamily="18" charset="0"/>
              <a:cs typeface="Times New Roman" panose="02020603050405020304" pitchFamily="18" charset="0"/>
            </a:endParaRPr>
          </a:p>
        </p:txBody>
      </p:sp>
      <p:sp>
        <p:nvSpPr>
          <p:cNvPr id="7" name="Google Shape;307;p11">
            <a:extLst>
              <a:ext uri="{FF2B5EF4-FFF2-40B4-BE49-F238E27FC236}">
                <a16:creationId xmlns:a16="http://schemas.microsoft.com/office/drawing/2014/main" id="{54619695-C6D2-46D9-9ACD-F080C7438FA3}"/>
              </a:ext>
            </a:extLst>
          </p:cNvPr>
          <p:cNvSpPr txBox="1"/>
          <p:nvPr/>
        </p:nvSpPr>
        <p:spPr>
          <a:xfrm>
            <a:off x="6958370" y="-7219"/>
            <a:ext cx="5245200" cy="6858000"/>
          </a:xfrm>
          <a:prstGeom prst="rect">
            <a:avLst/>
          </a:prstGeom>
          <a:solidFill>
            <a:srgbClr val="92D050"/>
          </a:solidFill>
          <a:ln>
            <a:noFill/>
          </a:ln>
        </p:spPr>
        <p:txBody>
          <a:bodyPr spcFirstLastPara="1" wrap="square" lIns="91425" tIns="45700" rIns="91425" bIns="45700" anchor="ctr" anchorCtr="0">
            <a:normAutofit/>
          </a:bodyPr>
          <a:lstStyle/>
          <a:p>
            <a:pPr marL="0" marR="0" lvl="0" indent="360000" algn="just" rtl="0">
              <a:lnSpc>
                <a:spcPct val="90000"/>
              </a:lnSpc>
              <a:spcBef>
                <a:spcPts val="0"/>
              </a:spcBef>
              <a:spcAft>
                <a:spcPts val="0"/>
              </a:spcAft>
              <a:buClr>
                <a:schemeClr val="dk1"/>
              </a:buClr>
              <a:buSzPts val="1800"/>
              <a:buFont typeface="Arial"/>
              <a:buNone/>
            </a:pPr>
            <a:endParaRPr sz="15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21DA1F98-F01E-4C46-8DE8-C83C996A3CB4}"/>
              </a:ext>
            </a:extLst>
          </p:cNvPr>
          <p:cNvPicPr>
            <a:picLocks noChangeAspect="1"/>
          </p:cNvPicPr>
          <p:nvPr/>
        </p:nvPicPr>
        <p:blipFill>
          <a:blip r:embed="rId3"/>
          <a:stretch>
            <a:fillRect/>
          </a:stretch>
        </p:blipFill>
        <p:spPr>
          <a:xfrm>
            <a:off x="6958370" y="1130750"/>
            <a:ext cx="4900282" cy="509629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0"/>
          <p:cNvSpPr txBox="1">
            <a:spLocks noGrp="1"/>
          </p:cNvSpPr>
          <p:nvPr>
            <p:ph type="ctrTitle"/>
          </p:nvPr>
        </p:nvSpPr>
        <p:spPr>
          <a:xfrm>
            <a:off x="620489" y="4683228"/>
            <a:ext cx="11103082" cy="58942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80BC00"/>
              </a:buClr>
              <a:buSzPts val="3600"/>
              <a:buFont typeface="Calibri"/>
              <a:buNone/>
            </a:pPr>
            <a:r>
              <a:rPr lang="ru-RU" sz="2700" b="1" dirty="0">
                <a:solidFill>
                  <a:srgbClr val="80BC00"/>
                </a:solidFill>
                <a:latin typeface="Times New Roman" panose="02020603050405020304" pitchFamily="18" charset="0"/>
                <a:cs typeface="Times New Roman" panose="02020603050405020304" pitchFamily="18" charset="0"/>
                <a:sym typeface="Calibri"/>
              </a:rPr>
              <a:t>Спасибо за внимание!</a:t>
            </a:r>
            <a:endParaRPr sz="2700" b="1" dirty="0">
              <a:solidFill>
                <a:srgbClr val="80BC00"/>
              </a:solidFill>
              <a:latin typeface="Times New Roman" panose="02020603050405020304" pitchFamily="18" charset="0"/>
              <a:cs typeface="Times New Roman" panose="02020603050405020304" pitchFamily="18" charset="0"/>
              <a:sym typeface="Calibri"/>
            </a:endParaRPr>
          </a:p>
        </p:txBody>
      </p:sp>
      <p:sp>
        <p:nvSpPr>
          <p:cNvPr id="465" name="Google Shape;465;p20"/>
          <p:cNvSpPr/>
          <p:nvPr/>
        </p:nvSpPr>
        <p:spPr>
          <a:xfrm>
            <a:off x="9409043" y="4683228"/>
            <a:ext cx="2199861" cy="58942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66" name="Google Shape;466;p20"/>
          <p:cNvPicPr preferRelativeResize="0"/>
          <p:nvPr/>
        </p:nvPicPr>
        <p:blipFill rotWithShape="1">
          <a:blip r:embed="rId3">
            <a:alphaModFix/>
          </a:blip>
          <a:srcRect/>
          <a:stretch/>
        </p:blipFill>
        <p:spPr>
          <a:xfrm>
            <a:off x="7547" y="4239"/>
            <a:ext cx="12196990" cy="4201185"/>
          </a:xfrm>
          <a:prstGeom prst="rect">
            <a:avLst/>
          </a:prstGeom>
          <a:noFill/>
          <a:ln>
            <a:noFill/>
          </a:ln>
        </p:spPr>
      </p:pic>
      <p:pic>
        <p:nvPicPr>
          <p:cNvPr id="467" name="Google Shape;467;p20" descr="Изображение выглядит как рисунок, тарелка&#10;&#10;Автоматически созданное описание"/>
          <p:cNvPicPr preferRelativeResize="0"/>
          <p:nvPr/>
        </p:nvPicPr>
        <p:blipFill rotWithShape="1">
          <a:blip r:embed="rId4">
            <a:alphaModFix/>
          </a:blip>
          <a:srcRect/>
          <a:stretch/>
        </p:blipFill>
        <p:spPr>
          <a:xfrm>
            <a:off x="742707" y="424760"/>
            <a:ext cx="1930970" cy="4344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
          <p:cNvSpPr txBox="1">
            <a:spLocks noGrp="1"/>
          </p:cNvSpPr>
          <p:nvPr>
            <p:ph type="title"/>
          </p:nvPr>
        </p:nvSpPr>
        <p:spPr>
          <a:xfrm>
            <a:off x="601030" y="792775"/>
            <a:ext cx="10515600" cy="3415241"/>
          </a:xfrm>
          <a:prstGeom prst="rect">
            <a:avLst/>
          </a:prstGeom>
          <a:noFill/>
          <a:ln>
            <a:noFill/>
          </a:ln>
        </p:spPr>
        <p:txBody>
          <a:bodyPr spcFirstLastPara="1" wrap="square" lIns="91425" tIns="45700" rIns="91425" bIns="45700" anchor="t" anchorCtr="0">
            <a:normAutofit fontScale="90000"/>
          </a:bodyPr>
          <a:lstStyle/>
          <a:p>
            <a:pPr indent="360000" algn="just"/>
            <a:r>
              <a:rPr lang="ru-RU" sz="2500" b="0" i="0" dirty="0">
                <a:effectLst/>
                <a:latin typeface="Times New Roman" panose="02020603050405020304" pitchFamily="18" charset="0"/>
                <a:cs typeface="Times New Roman" panose="02020603050405020304" pitchFamily="18" charset="0"/>
              </a:rPr>
              <a:t>В конце 2019 года было сообщено о заражениях в провинции Хубэй (Китай) коронавирусной инфекцией нового типа. За несколько месяцев этот новый вирус вызвал глобальную пандемию коронавирусной болезни (COVID-19). Несмотря на существование известных эпидемиологических моделей, ни одна из них не может с достаточной долей точности спрогнозировать ситуацию развития эпидемии COVID-19.</a:t>
            </a:r>
            <a:br>
              <a:rPr lang="ru-RU" sz="2500" b="0" i="0" dirty="0">
                <a:effectLst/>
                <a:latin typeface="Times New Roman" panose="02020603050405020304" pitchFamily="18" charset="0"/>
                <a:cs typeface="Times New Roman" panose="02020603050405020304" pitchFamily="18" charset="0"/>
              </a:rPr>
            </a:br>
            <a:br>
              <a:rPr lang="ru-RU" sz="2500" b="0" i="0" dirty="0">
                <a:effectLst/>
                <a:latin typeface="Times New Roman" panose="02020603050405020304" pitchFamily="18" charset="0"/>
                <a:cs typeface="Times New Roman" panose="02020603050405020304" pitchFamily="18" charset="0"/>
              </a:rPr>
            </a:br>
            <a:r>
              <a:rPr lang="ru-RU" sz="2500" b="0" i="0" dirty="0">
                <a:effectLst/>
                <a:latin typeface="Times New Roman" panose="02020603050405020304" pitchFamily="18" charset="0"/>
                <a:cs typeface="Times New Roman" panose="02020603050405020304" pitchFamily="18" charset="0"/>
              </a:rPr>
              <a:t>    </a:t>
            </a:r>
            <a:r>
              <a:rPr lang="ru-RU" sz="2500" b="1" i="0" dirty="0">
                <a:solidFill>
                  <a:schemeClr val="tx1"/>
                </a:solidFill>
                <a:effectLst/>
                <a:latin typeface="Times New Roman" panose="02020603050405020304" pitchFamily="18" charset="0"/>
                <a:cs typeface="Times New Roman" panose="02020603050405020304" pitchFamily="18" charset="0"/>
              </a:rPr>
              <a:t>Целью данной работы </a:t>
            </a:r>
            <a:r>
              <a:rPr lang="ru-RU" sz="2500" b="0" i="0" dirty="0">
                <a:effectLst/>
                <a:latin typeface="Times New Roman" panose="02020603050405020304" pitchFamily="18" charset="0"/>
                <a:cs typeface="Times New Roman" panose="02020603050405020304" pitchFamily="18" charset="0"/>
              </a:rPr>
              <a:t>является исследование данных о распространении COVID-19 в Швейцарии и построение краткосрочного прогноза развития пандемии в условиях непредсказуемости поведения исследуемого процесса.</a:t>
            </a:r>
            <a:br>
              <a:rPr lang="ru-RU" sz="2500" b="1" i="0" dirty="0">
                <a:solidFill>
                  <a:schemeClr val="tx1"/>
                </a:solidFill>
                <a:effectLst/>
                <a:latin typeface="Times New Roman" panose="02020603050405020304" pitchFamily="18" charset="0"/>
                <a:cs typeface="Times New Roman" panose="02020603050405020304" pitchFamily="18" charset="0"/>
              </a:rPr>
            </a:br>
            <a:br>
              <a:rPr lang="ru-RU" sz="2500" b="1" i="0" dirty="0">
                <a:solidFill>
                  <a:schemeClr val="tx1"/>
                </a:solidFill>
                <a:effectLst/>
                <a:latin typeface="Times New Roman" panose="02020603050405020304" pitchFamily="18" charset="0"/>
                <a:cs typeface="Times New Roman" panose="02020603050405020304" pitchFamily="18" charset="0"/>
              </a:rPr>
            </a:br>
            <a:br>
              <a:rPr lang="ru-RU" sz="2500" b="0" i="0" dirty="0">
                <a:effectLst/>
                <a:latin typeface="Times New Roman" panose="02020603050405020304" pitchFamily="18" charset="0"/>
                <a:cs typeface="Times New Roman" panose="02020603050405020304" pitchFamily="18" charset="0"/>
              </a:rPr>
            </a:br>
            <a:br>
              <a:rPr lang="ru-RU" sz="2800" b="1" dirty="0">
                <a:latin typeface="Calibri"/>
                <a:ea typeface="Calibri"/>
                <a:cs typeface="Calibri"/>
                <a:sym typeface="Calibri"/>
              </a:rPr>
            </a:br>
            <a:br>
              <a:rPr lang="ru-RU" sz="2800" dirty="0">
                <a:latin typeface="Calibri"/>
                <a:ea typeface="Calibri"/>
                <a:cs typeface="Calibri"/>
                <a:sym typeface="Calibri"/>
              </a:rPr>
            </a:br>
            <a:endParaRPr dirty="0"/>
          </a:p>
        </p:txBody>
      </p:sp>
      <p:sp>
        <p:nvSpPr>
          <p:cNvPr id="5" name="Google Shape;219;p2">
            <a:extLst>
              <a:ext uri="{FF2B5EF4-FFF2-40B4-BE49-F238E27FC236}">
                <a16:creationId xmlns:a16="http://schemas.microsoft.com/office/drawing/2014/main" id="{F50F7160-22FF-46D3-9F41-330FF442F98E}"/>
              </a:ext>
            </a:extLst>
          </p:cNvPr>
          <p:cNvSpPr txBox="1">
            <a:spLocks/>
          </p:cNvSpPr>
          <p:nvPr/>
        </p:nvSpPr>
        <p:spPr>
          <a:xfrm>
            <a:off x="601030" y="4314547"/>
            <a:ext cx="10515600" cy="1864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indent="360000" algn="just"/>
            <a:r>
              <a:rPr lang="ru-RU" sz="2300" b="1" i="0" dirty="0">
                <a:solidFill>
                  <a:schemeClr val="tx1"/>
                </a:solidFill>
                <a:effectLst/>
                <a:latin typeface="Times New Roman" panose="02020603050405020304" pitchFamily="18" charset="0"/>
                <a:cs typeface="Times New Roman" panose="02020603050405020304" pitchFamily="18" charset="0"/>
              </a:rPr>
              <a:t>Задачи, которые перед нами поставлены в данной работе:</a:t>
            </a:r>
            <a:endParaRPr lang="ru-RU" sz="2300" dirty="0">
              <a:latin typeface="Times New Roman" panose="02020603050405020304" pitchFamily="18" charset="0"/>
              <a:cs typeface="Times New Roman" panose="02020603050405020304" pitchFamily="18" charset="0"/>
            </a:endParaRPr>
          </a:p>
          <a:p>
            <a:pPr marL="342900" indent="-342900" algn="just">
              <a:spcBef>
                <a:spcPts val="600"/>
              </a:spcBef>
              <a:buFont typeface="Arial" panose="020B0604020202020204" pitchFamily="34" charset="0"/>
              <a:buChar char="•"/>
            </a:pPr>
            <a:r>
              <a:rPr lang="ru-RU" sz="2300" dirty="0">
                <a:latin typeface="Times New Roman" panose="02020603050405020304" pitchFamily="18" charset="0"/>
                <a:cs typeface="Times New Roman" panose="02020603050405020304" pitchFamily="18" charset="0"/>
              </a:rPr>
              <a:t>проведение анализа данных о распространении COVID-19 в Швейцарии;</a:t>
            </a:r>
          </a:p>
          <a:p>
            <a:pPr marL="342900" indent="-342900" algn="just">
              <a:spcBef>
                <a:spcPts val="600"/>
              </a:spcBef>
              <a:buFont typeface="Arial" panose="020B0604020202020204" pitchFamily="34" charset="0"/>
              <a:buChar char="•"/>
            </a:pPr>
            <a:r>
              <a:rPr lang="ru-RU" sz="2300" dirty="0">
                <a:latin typeface="Times New Roman" panose="02020603050405020304" pitchFamily="18" charset="0"/>
                <a:cs typeface="Times New Roman" panose="02020603050405020304" pitchFamily="18" charset="0"/>
              </a:rPr>
              <a:t>выявление взаимосвязей между переменными, доступными для анализа;</a:t>
            </a:r>
          </a:p>
          <a:p>
            <a:pPr marL="342900" indent="-342900" algn="just">
              <a:spcBef>
                <a:spcPts val="600"/>
              </a:spcBef>
              <a:buFont typeface="Arial" panose="020B0604020202020204" pitchFamily="34" charset="0"/>
              <a:buChar char="•"/>
            </a:pPr>
            <a:r>
              <a:rPr lang="ru-RU" sz="2300" dirty="0">
                <a:latin typeface="Times New Roman" panose="02020603050405020304" pitchFamily="18" charset="0"/>
                <a:cs typeface="Times New Roman" panose="02020603050405020304" pitchFamily="18" charset="0"/>
              </a:rPr>
              <a:t>подбор модели, наиболее точно предсказывающей развитие пандемии в Швейцарии.</a:t>
            </a:r>
          </a:p>
          <a:p>
            <a:pPr algn="just"/>
            <a:br>
              <a:rPr lang="ru-RU" sz="2300" dirty="0">
                <a:latin typeface="Times New Roman" panose="02020603050405020304" pitchFamily="18" charset="0"/>
                <a:cs typeface="Times New Roman" panose="02020603050405020304" pitchFamily="18" charset="0"/>
              </a:rPr>
            </a:br>
            <a:endParaRPr lang="ru-RU"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6" name="Google Shape;226;p3"/>
          <p:cNvSpPr txBox="1">
            <a:spLocks noGrp="1"/>
          </p:cNvSpPr>
          <p:nvPr>
            <p:ph type="body" idx="3"/>
          </p:nvPr>
        </p:nvSpPr>
        <p:spPr>
          <a:xfrm>
            <a:off x="0" y="1"/>
            <a:ext cx="5246702" cy="6858000"/>
          </a:xfrm>
          <a:prstGeom prst="rect">
            <a:avLst/>
          </a:prstGeom>
          <a:solidFill>
            <a:srgbClr val="92D050"/>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0BC00"/>
              </a:buClr>
              <a:buSzPts val="1800"/>
              <a:buNone/>
            </a:pPr>
            <a:endParaRPr dirty="0"/>
          </a:p>
        </p:txBody>
      </p:sp>
      <p:sp>
        <p:nvSpPr>
          <p:cNvPr id="227" name="Google Shape;227;p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224" name="Google Shape;224;p3"/>
          <p:cNvSpPr txBox="1">
            <a:spLocks noGrp="1"/>
          </p:cNvSpPr>
          <p:nvPr>
            <p:ph type="ctrTitle"/>
          </p:nvPr>
        </p:nvSpPr>
        <p:spPr>
          <a:xfrm>
            <a:off x="550753" y="571561"/>
            <a:ext cx="4695948"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sz="3200" b="1" dirty="0">
                <a:solidFill>
                  <a:schemeClr val="bg1"/>
                </a:solidFill>
                <a:latin typeface="Times New Roman" panose="02020603050405020304" pitchFamily="18" charset="0"/>
                <a:cs typeface="Times New Roman" panose="02020603050405020304" pitchFamily="18" charset="0"/>
                <a:sym typeface="Calibri"/>
              </a:rPr>
              <a:t>4 этапа исследования</a:t>
            </a:r>
            <a:endParaRPr sz="3200" b="1" dirty="0">
              <a:solidFill>
                <a:schemeClr val="bg1"/>
              </a:solidFill>
              <a:latin typeface="Times New Roman" panose="02020603050405020304" pitchFamily="18" charset="0"/>
              <a:cs typeface="Times New Roman" panose="02020603050405020304" pitchFamily="18" charset="0"/>
              <a:sym typeface="Calibri"/>
            </a:endParaRPr>
          </a:p>
        </p:txBody>
      </p:sp>
      <p:grpSp>
        <p:nvGrpSpPr>
          <p:cNvPr id="34" name="Группа 33">
            <a:extLst>
              <a:ext uri="{FF2B5EF4-FFF2-40B4-BE49-F238E27FC236}">
                <a16:creationId xmlns:a16="http://schemas.microsoft.com/office/drawing/2014/main" id="{04AE3EA4-CFF7-4B13-BB03-1F3224D04E0D}"/>
              </a:ext>
            </a:extLst>
          </p:cNvPr>
          <p:cNvGrpSpPr/>
          <p:nvPr/>
        </p:nvGrpSpPr>
        <p:grpSpPr>
          <a:xfrm>
            <a:off x="5459346" y="1016563"/>
            <a:ext cx="6621505" cy="5841437"/>
            <a:chOff x="5459346" y="1016563"/>
            <a:chExt cx="6621505" cy="5841437"/>
          </a:xfrm>
        </p:grpSpPr>
        <p:sp>
          <p:nvSpPr>
            <p:cNvPr id="3" name="TextBox 2">
              <a:extLst>
                <a:ext uri="{FF2B5EF4-FFF2-40B4-BE49-F238E27FC236}">
                  <a16:creationId xmlns:a16="http://schemas.microsoft.com/office/drawing/2014/main" id="{CDB5336F-CCB1-4807-A955-4F500970F90A}"/>
                </a:ext>
              </a:extLst>
            </p:cNvPr>
            <p:cNvSpPr txBox="1"/>
            <p:nvPr/>
          </p:nvSpPr>
          <p:spPr>
            <a:xfrm>
              <a:off x="5558041" y="1084175"/>
              <a:ext cx="2570927" cy="584775"/>
            </a:xfrm>
            <a:prstGeom prst="rect">
              <a:avLst/>
            </a:prstGeom>
            <a:noFill/>
          </p:spPr>
          <p:txBody>
            <a:bodyPr wrap="square" rtlCol="0">
              <a:spAutoFit/>
            </a:bodyPr>
            <a:lstStyle/>
            <a:p>
              <a:r>
                <a:rPr lang="ru-RU" sz="1600" b="1" dirty="0">
                  <a:latin typeface="Times New Roman" panose="02020603050405020304" pitchFamily="18" charset="0"/>
                  <a:cs typeface="Times New Roman" panose="02020603050405020304" pitchFamily="18" charset="0"/>
                </a:rPr>
                <a:t>Импорт библиотек, </a:t>
              </a:r>
            </a:p>
            <a:p>
              <a:r>
                <a:rPr lang="ru-RU" sz="1600" b="1" dirty="0">
                  <a:latin typeface="Times New Roman" panose="02020603050405020304" pitchFamily="18" charset="0"/>
                  <a:cs typeface="Times New Roman" panose="02020603050405020304" pitchFamily="18" charset="0"/>
                </a:rPr>
                <a:t>ознакомление с данными</a:t>
              </a:r>
            </a:p>
          </p:txBody>
        </p:sp>
        <p:sp>
          <p:nvSpPr>
            <p:cNvPr id="11" name="TextBox 10">
              <a:extLst>
                <a:ext uri="{FF2B5EF4-FFF2-40B4-BE49-F238E27FC236}">
                  <a16:creationId xmlns:a16="http://schemas.microsoft.com/office/drawing/2014/main" id="{54A9E651-80DD-4759-88D4-8613876AB04E}"/>
                </a:ext>
              </a:extLst>
            </p:cNvPr>
            <p:cNvSpPr txBox="1"/>
            <p:nvPr/>
          </p:nvSpPr>
          <p:spPr>
            <a:xfrm>
              <a:off x="9255149" y="2473462"/>
              <a:ext cx="2445607" cy="338554"/>
            </a:xfrm>
            <a:prstGeom prst="rect">
              <a:avLst/>
            </a:prstGeom>
            <a:noFill/>
          </p:spPr>
          <p:txBody>
            <a:bodyPr wrap="square" rtlCol="0">
              <a:spAutoFit/>
            </a:bodyPr>
            <a:lstStyle/>
            <a:p>
              <a:r>
                <a:rPr lang="ru-RU" sz="1600" b="1" dirty="0">
                  <a:latin typeface="Times New Roman" panose="02020603050405020304" pitchFamily="18" charset="0"/>
                  <a:cs typeface="Times New Roman" panose="02020603050405020304" pitchFamily="18" charset="0"/>
                </a:rPr>
                <a:t>Предобработка данных</a:t>
              </a:r>
            </a:p>
          </p:txBody>
        </p:sp>
        <p:sp>
          <p:nvSpPr>
            <p:cNvPr id="13" name="TextBox 12">
              <a:extLst>
                <a:ext uri="{FF2B5EF4-FFF2-40B4-BE49-F238E27FC236}">
                  <a16:creationId xmlns:a16="http://schemas.microsoft.com/office/drawing/2014/main" id="{72D9C8FB-C2CE-4BD2-B3CD-71A59F951919}"/>
                </a:ext>
              </a:extLst>
            </p:cNvPr>
            <p:cNvSpPr txBox="1"/>
            <p:nvPr/>
          </p:nvSpPr>
          <p:spPr>
            <a:xfrm>
              <a:off x="5459346" y="3684140"/>
              <a:ext cx="3340962" cy="584775"/>
            </a:xfrm>
            <a:prstGeom prst="rect">
              <a:avLst/>
            </a:prstGeom>
            <a:noFill/>
          </p:spPr>
          <p:txBody>
            <a:bodyPr wrap="square" rtlCol="0">
              <a:spAutoFit/>
            </a:bodyPr>
            <a:lstStyle/>
            <a:p>
              <a:r>
                <a:rPr lang="ru-RU" sz="1600" b="1" dirty="0">
                  <a:latin typeface="Times New Roman" panose="02020603050405020304" pitchFamily="18" charset="0"/>
                  <a:cs typeface="Times New Roman" panose="02020603050405020304" pitchFamily="18" charset="0"/>
                </a:rPr>
                <a:t>EDA или разведочный анализ данных</a:t>
              </a:r>
            </a:p>
          </p:txBody>
        </p:sp>
        <p:sp>
          <p:nvSpPr>
            <p:cNvPr id="14" name="TextBox 13">
              <a:extLst>
                <a:ext uri="{FF2B5EF4-FFF2-40B4-BE49-F238E27FC236}">
                  <a16:creationId xmlns:a16="http://schemas.microsoft.com/office/drawing/2014/main" id="{7B573165-B45F-4536-B1CC-668C1734E0F6}"/>
                </a:ext>
              </a:extLst>
            </p:cNvPr>
            <p:cNvSpPr txBox="1"/>
            <p:nvPr/>
          </p:nvSpPr>
          <p:spPr>
            <a:xfrm>
              <a:off x="9255149" y="4882703"/>
              <a:ext cx="2825702" cy="584775"/>
            </a:xfrm>
            <a:prstGeom prst="rect">
              <a:avLst/>
            </a:prstGeom>
            <a:noFill/>
          </p:spPr>
          <p:txBody>
            <a:bodyPr wrap="square" rtlCol="0">
              <a:spAutoFit/>
            </a:bodyPr>
            <a:lstStyle/>
            <a:p>
              <a:r>
                <a:rPr lang="ru-RU" sz="1600" b="1" dirty="0">
                  <a:latin typeface="Times New Roman" panose="02020603050405020304" pitchFamily="18" charset="0"/>
                  <a:cs typeface="Times New Roman" panose="02020603050405020304" pitchFamily="18" charset="0"/>
                </a:rPr>
                <a:t>Построение моделей, анализ результатов</a:t>
              </a:r>
            </a:p>
          </p:txBody>
        </p:sp>
        <p:grpSp>
          <p:nvGrpSpPr>
            <p:cNvPr id="33" name="Группа 32">
              <a:extLst>
                <a:ext uri="{FF2B5EF4-FFF2-40B4-BE49-F238E27FC236}">
                  <a16:creationId xmlns:a16="http://schemas.microsoft.com/office/drawing/2014/main" id="{06920610-207B-48CB-B309-0315573CE6A7}"/>
                </a:ext>
              </a:extLst>
            </p:cNvPr>
            <p:cNvGrpSpPr/>
            <p:nvPr/>
          </p:nvGrpSpPr>
          <p:grpSpPr>
            <a:xfrm>
              <a:off x="8440308" y="1016563"/>
              <a:ext cx="720000" cy="5841437"/>
              <a:chOff x="8440308" y="1016563"/>
              <a:chExt cx="720000" cy="5841437"/>
            </a:xfrm>
          </p:grpSpPr>
          <p:sp>
            <p:nvSpPr>
              <p:cNvPr id="2" name="Блок-схема: узел 1">
                <a:extLst>
                  <a:ext uri="{FF2B5EF4-FFF2-40B4-BE49-F238E27FC236}">
                    <a16:creationId xmlns:a16="http://schemas.microsoft.com/office/drawing/2014/main" id="{F15FC872-B0E4-4656-AC0E-2BD9503BC775}"/>
                  </a:ext>
                </a:extLst>
              </p:cNvPr>
              <p:cNvSpPr>
                <a:spLocks noChangeAspect="1"/>
              </p:cNvSpPr>
              <p:nvPr/>
            </p:nvSpPr>
            <p:spPr>
              <a:xfrm>
                <a:off x="8440308" y="1016563"/>
                <a:ext cx="720000" cy="720000"/>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ru-RU" sz="2000" dirty="0">
                    <a:latin typeface="Times New Roman" panose="02020603050405020304" pitchFamily="18" charset="0"/>
                    <a:cs typeface="Times New Roman" panose="02020603050405020304" pitchFamily="18" charset="0"/>
                  </a:rPr>
                  <a:t>1</a:t>
                </a:r>
              </a:p>
            </p:txBody>
          </p:sp>
          <p:sp>
            <p:nvSpPr>
              <p:cNvPr id="7" name="Блок-схема: узел 6">
                <a:extLst>
                  <a:ext uri="{FF2B5EF4-FFF2-40B4-BE49-F238E27FC236}">
                    <a16:creationId xmlns:a16="http://schemas.microsoft.com/office/drawing/2014/main" id="{D79B3489-DD98-4868-A7F2-324CBD4FFAD5}"/>
                  </a:ext>
                </a:extLst>
              </p:cNvPr>
              <p:cNvSpPr>
                <a:spLocks/>
              </p:cNvSpPr>
              <p:nvPr/>
            </p:nvSpPr>
            <p:spPr>
              <a:xfrm>
                <a:off x="8440308" y="2282739"/>
                <a:ext cx="720000" cy="7200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2000" dirty="0">
                    <a:latin typeface="Times New Roman" panose="02020603050405020304" pitchFamily="18" charset="0"/>
                    <a:cs typeface="Times New Roman" panose="02020603050405020304" pitchFamily="18" charset="0"/>
                  </a:rPr>
                  <a:t>2</a:t>
                </a:r>
              </a:p>
            </p:txBody>
          </p:sp>
          <p:sp>
            <p:nvSpPr>
              <p:cNvPr id="8" name="Блок-схема: узел 7">
                <a:extLst>
                  <a:ext uri="{FF2B5EF4-FFF2-40B4-BE49-F238E27FC236}">
                    <a16:creationId xmlns:a16="http://schemas.microsoft.com/office/drawing/2014/main" id="{3A3C1595-FF2A-44CD-8C80-5ED623474562}"/>
                  </a:ext>
                </a:extLst>
              </p:cNvPr>
              <p:cNvSpPr/>
              <p:nvPr/>
            </p:nvSpPr>
            <p:spPr>
              <a:xfrm>
                <a:off x="8440308" y="3548915"/>
                <a:ext cx="720000" cy="72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latin typeface="Times New Roman" panose="02020603050405020304" pitchFamily="18" charset="0"/>
                    <a:cs typeface="Times New Roman" panose="02020603050405020304" pitchFamily="18" charset="0"/>
                  </a:rPr>
                  <a:t>3</a:t>
                </a:r>
              </a:p>
            </p:txBody>
          </p:sp>
          <p:sp>
            <p:nvSpPr>
              <p:cNvPr id="9" name="Блок-схема: узел 8">
                <a:extLst>
                  <a:ext uri="{FF2B5EF4-FFF2-40B4-BE49-F238E27FC236}">
                    <a16:creationId xmlns:a16="http://schemas.microsoft.com/office/drawing/2014/main" id="{672E2E27-ABAC-4D56-B295-67529D491A4E}"/>
                  </a:ext>
                </a:extLst>
              </p:cNvPr>
              <p:cNvSpPr/>
              <p:nvPr/>
            </p:nvSpPr>
            <p:spPr>
              <a:xfrm>
                <a:off x="8440308" y="4815091"/>
                <a:ext cx="720000" cy="7200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2000" dirty="0">
                    <a:latin typeface="Times New Roman" panose="02020603050405020304" pitchFamily="18" charset="0"/>
                    <a:cs typeface="Times New Roman" panose="02020603050405020304" pitchFamily="18" charset="0"/>
                  </a:rPr>
                  <a:t>4</a:t>
                </a:r>
              </a:p>
            </p:txBody>
          </p:sp>
          <p:cxnSp>
            <p:nvCxnSpPr>
              <p:cNvPr id="26" name="Прямая соединительная линия 25">
                <a:extLst>
                  <a:ext uri="{FF2B5EF4-FFF2-40B4-BE49-F238E27FC236}">
                    <a16:creationId xmlns:a16="http://schemas.microsoft.com/office/drawing/2014/main" id="{3172129A-CA7B-420D-AE6E-E36A860FADFF}"/>
                  </a:ext>
                </a:extLst>
              </p:cNvPr>
              <p:cNvCxnSpPr>
                <a:stCxn id="2" idx="4"/>
                <a:endCxn id="7" idx="0"/>
              </p:cNvCxnSpPr>
              <p:nvPr/>
            </p:nvCxnSpPr>
            <p:spPr>
              <a:xfrm>
                <a:off x="8800308" y="1736563"/>
                <a:ext cx="0" cy="546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B2EBC91F-67CE-49FA-AE8F-9AC9CB0E7078}"/>
                  </a:ext>
                </a:extLst>
              </p:cNvPr>
              <p:cNvCxnSpPr>
                <a:stCxn id="7" idx="4"/>
                <a:endCxn id="8" idx="0"/>
              </p:cNvCxnSpPr>
              <p:nvPr/>
            </p:nvCxnSpPr>
            <p:spPr>
              <a:xfrm>
                <a:off x="8800308" y="3002739"/>
                <a:ext cx="0" cy="546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a:extLst>
                  <a:ext uri="{FF2B5EF4-FFF2-40B4-BE49-F238E27FC236}">
                    <a16:creationId xmlns:a16="http://schemas.microsoft.com/office/drawing/2014/main" id="{D77C0D10-90E3-4453-A5B0-CCEF90CC8F6E}"/>
                  </a:ext>
                </a:extLst>
              </p:cNvPr>
              <p:cNvCxnSpPr>
                <a:stCxn id="8" idx="4"/>
                <a:endCxn id="9" idx="0"/>
              </p:cNvCxnSpPr>
              <p:nvPr/>
            </p:nvCxnSpPr>
            <p:spPr>
              <a:xfrm>
                <a:off x="8800308" y="4268915"/>
                <a:ext cx="0" cy="546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a:extLst>
                  <a:ext uri="{FF2B5EF4-FFF2-40B4-BE49-F238E27FC236}">
                    <a16:creationId xmlns:a16="http://schemas.microsoft.com/office/drawing/2014/main" id="{4327A95A-35E7-496F-978B-B0B49A11ED9D}"/>
                  </a:ext>
                </a:extLst>
              </p:cNvPr>
              <p:cNvCxnSpPr>
                <a:stCxn id="9" idx="4"/>
              </p:cNvCxnSpPr>
              <p:nvPr/>
            </p:nvCxnSpPr>
            <p:spPr>
              <a:xfrm>
                <a:off x="8800308" y="5535091"/>
                <a:ext cx="0" cy="1322909"/>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38" name="Рисунок 37">
            <a:extLst>
              <a:ext uri="{FF2B5EF4-FFF2-40B4-BE49-F238E27FC236}">
                <a16:creationId xmlns:a16="http://schemas.microsoft.com/office/drawing/2014/main" id="{CE44DE24-BEB8-4953-BC63-CACE25600847}"/>
              </a:ext>
            </a:extLst>
          </p:cNvPr>
          <p:cNvPicPr>
            <a:picLocks noChangeAspect="1"/>
          </p:cNvPicPr>
          <p:nvPr/>
        </p:nvPicPr>
        <p:blipFill>
          <a:blip r:embed="rId3"/>
          <a:stretch>
            <a:fillRect/>
          </a:stretch>
        </p:blipFill>
        <p:spPr>
          <a:xfrm>
            <a:off x="-481799" y="866274"/>
            <a:ext cx="5868735" cy="59917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4"/>
          <p:cNvSpPr txBox="1">
            <a:spLocks noGrp="1"/>
          </p:cNvSpPr>
          <p:nvPr>
            <p:ph type="ctrTitle"/>
          </p:nvPr>
        </p:nvSpPr>
        <p:spPr>
          <a:xfrm>
            <a:off x="620489" y="628956"/>
            <a:ext cx="6114142" cy="928124"/>
          </a:xfrm>
          <a:prstGeom prst="rect">
            <a:avLst/>
          </a:prstGeom>
          <a:noFill/>
          <a:ln>
            <a:noFill/>
          </a:ln>
        </p:spPr>
        <p:txBody>
          <a:bodyPr spcFirstLastPara="1" wrap="square" lIns="91425" tIns="45700" rIns="91425" bIns="45700" anchor="t" anchorCtr="0">
            <a:noAutofit/>
          </a:bodyPr>
          <a:lstStyle/>
          <a:p>
            <a:r>
              <a:rPr lang="ru-RU" sz="3200" b="1" i="0" dirty="0">
                <a:effectLst/>
                <a:latin typeface="Times New Roman" panose="02020603050405020304" pitchFamily="18" charset="0"/>
                <a:cs typeface="Times New Roman" panose="02020603050405020304" pitchFamily="18" charset="0"/>
              </a:rPr>
              <a:t>Импорт библиотек, ознакомление с данными</a:t>
            </a:r>
            <a:endParaRPr sz="3200" b="1" dirty="0">
              <a:latin typeface="Times New Roman" panose="02020603050405020304" pitchFamily="18" charset="0"/>
              <a:cs typeface="Times New Roman" panose="02020603050405020304" pitchFamily="18" charset="0"/>
              <a:sym typeface="Calibri"/>
            </a:endParaRPr>
          </a:p>
        </p:txBody>
      </p:sp>
      <p:sp>
        <p:nvSpPr>
          <p:cNvPr id="234" name="Google Shape;234;p4"/>
          <p:cNvSpPr txBox="1">
            <a:spLocks noGrp="1"/>
          </p:cNvSpPr>
          <p:nvPr>
            <p:ph type="subTitle" idx="1"/>
          </p:nvPr>
        </p:nvSpPr>
        <p:spPr>
          <a:xfrm>
            <a:off x="620459" y="1872835"/>
            <a:ext cx="5992067" cy="972000"/>
          </a:xfrm>
          <a:prstGeom prst="rect">
            <a:avLst/>
          </a:prstGeom>
          <a:noFill/>
          <a:ln>
            <a:noFill/>
          </a:ln>
        </p:spPr>
        <p:txBody>
          <a:bodyPr spcFirstLastPara="1" wrap="square" lIns="91425" tIns="45700" rIns="91425" bIns="45700" anchor="t" anchorCtr="0">
            <a:noAutofit/>
          </a:bodyPr>
          <a:lstStyle/>
          <a:p>
            <a:pPr marL="0" marR="0" lvl="0" indent="360000" algn="just" rtl="0">
              <a:lnSpc>
                <a:spcPct val="90000"/>
              </a:lnSpc>
              <a:spcBef>
                <a:spcPts val="0"/>
              </a:spcBef>
              <a:spcAft>
                <a:spcPts val="0"/>
              </a:spcAft>
              <a:buClr>
                <a:schemeClr val="dk1"/>
              </a:buClr>
              <a:buSzPts val="1800"/>
              <a:buFont typeface="Arial"/>
              <a:buNone/>
            </a:pPr>
            <a:r>
              <a:rPr lang="ru-RU" sz="1700" b="0" i="0" dirty="0">
                <a:solidFill>
                  <a:schemeClr val="bg1"/>
                </a:solidFill>
                <a:effectLst/>
                <a:latin typeface="Times New Roman" panose="02020603050405020304" pitchFamily="18" charset="0"/>
                <a:cs typeface="Times New Roman" panose="02020603050405020304" pitchFamily="18" charset="0"/>
              </a:rPr>
              <a:t>Задача на </a:t>
            </a:r>
            <a:r>
              <a:rPr lang="ru-RU" sz="1700" dirty="0">
                <a:solidFill>
                  <a:schemeClr val="bg1"/>
                </a:solidFill>
                <a:latin typeface="Times New Roman" panose="02020603050405020304" pitchFamily="18" charset="0"/>
                <a:cs typeface="Times New Roman" panose="02020603050405020304" pitchFamily="18" charset="0"/>
              </a:rPr>
              <a:t>данном этапе </a:t>
            </a:r>
            <a:r>
              <a:rPr lang="ru-RU" sz="1700" b="0" i="0" dirty="0">
                <a:solidFill>
                  <a:schemeClr val="bg1"/>
                </a:solidFill>
                <a:effectLst/>
                <a:latin typeface="Times New Roman" panose="02020603050405020304" pitchFamily="18" charset="0"/>
                <a:cs typeface="Times New Roman" panose="02020603050405020304" pitchFamily="18" charset="0"/>
              </a:rPr>
              <a:t>заключалась в определении библиотек, функций и метрик, необходимых для работы, а также в импорте исходного </a:t>
            </a:r>
            <a:r>
              <a:rPr lang="ru-RU" sz="1700" b="0" i="0" dirty="0" err="1">
                <a:solidFill>
                  <a:schemeClr val="bg1"/>
                </a:solidFill>
                <a:effectLst/>
                <a:latin typeface="Times New Roman" panose="02020603050405020304" pitchFamily="18" charset="0"/>
                <a:cs typeface="Times New Roman" panose="02020603050405020304" pitchFamily="18" charset="0"/>
              </a:rPr>
              <a:t>датасета</a:t>
            </a:r>
            <a:r>
              <a:rPr lang="ru-RU" sz="1700" b="0" i="0" dirty="0">
                <a:solidFill>
                  <a:schemeClr val="bg1"/>
                </a:solidFill>
                <a:effectLst/>
                <a:latin typeface="Times New Roman" panose="02020603050405020304" pitchFamily="18" charset="0"/>
                <a:cs typeface="Times New Roman" panose="02020603050405020304" pitchFamily="18" charset="0"/>
              </a:rPr>
              <a:t> и первоначальном знакомстве с данными.</a:t>
            </a:r>
          </a:p>
          <a:p>
            <a:pPr marL="0" lvl="0" indent="0" algn="l" rtl="0">
              <a:lnSpc>
                <a:spcPct val="90000"/>
              </a:lnSpc>
              <a:spcBef>
                <a:spcPts val="1000"/>
              </a:spcBef>
              <a:spcAft>
                <a:spcPts val="0"/>
              </a:spcAft>
              <a:buClr>
                <a:schemeClr val="lt1"/>
              </a:buClr>
              <a:buSzPts val="1800"/>
              <a:buFont typeface="Calibri"/>
              <a:buNone/>
            </a:pPr>
            <a:endParaRPr dirty="0">
              <a:latin typeface="Calibri"/>
              <a:ea typeface="Calibri"/>
              <a:cs typeface="Calibri"/>
              <a:sym typeface="Calibri"/>
            </a:endParaRPr>
          </a:p>
        </p:txBody>
      </p:sp>
      <p:sp>
        <p:nvSpPr>
          <p:cNvPr id="235" name="Google Shape;235;p4"/>
          <p:cNvSpPr txBox="1">
            <a:spLocks noGrp="1"/>
          </p:cNvSpPr>
          <p:nvPr>
            <p:ph type="body" idx="3"/>
          </p:nvPr>
        </p:nvSpPr>
        <p:spPr>
          <a:xfrm>
            <a:off x="620460" y="4446872"/>
            <a:ext cx="5992066" cy="2088682"/>
          </a:xfrm>
          <a:prstGeom prst="rect">
            <a:avLst/>
          </a:prstGeom>
          <a:noFill/>
          <a:ln>
            <a:noFill/>
          </a:ln>
        </p:spPr>
        <p:txBody>
          <a:bodyPr spcFirstLastPara="1" wrap="square" lIns="91425" tIns="45700" rIns="91425" bIns="45700" anchor="t" anchorCtr="0">
            <a:noAutofit/>
          </a:bodyPr>
          <a:lstStyle/>
          <a:p>
            <a:pPr>
              <a:lnSpc>
                <a:spcPct val="100000"/>
              </a:lnSpc>
              <a:spcBef>
                <a:spcPts val="0"/>
              </a:spcBef>
            </a:pPr>
            <a:r>
              <a:rPr lang="en-US" sz="1500" dirty="0">
                <a:latin typeface="Times New Roman" panose="02020603050405020304" pitchFamily="18" charset="0"/>
                <a:cs typeface="Times New Roman" panose="02020603050405020304" pitchFamily="18" charset="0"/>
                <a:sym typeface="Calibri"/>
              </a:rPr>
              <a:t>date - </a:t>
            </a:r>
            <a:r>
              <a:rPr lang="ru-RU" sz="1500" dirty="0">
                <a:latin typeface="Times New Roman" panose="02020603050405020304" pitchFamily="18" charset="0"/>
                <a:cs typeface="Times New Roman" panose="02020603050405020304" pitchFamily="18" charset="0"/>
                <a:sym typeface="Calibri"/>
              </a:rPr>
              <a:t>дата наблюдения;</a:t>
            </a:r>
          </a:p>
          <a:p>
            <a:pPr>
              <a:lnSpc>
                <a:spcPct val="100000"/>
              </a:lnSpc>
              <a:spcBef>
                <a:spcPts val="0"/>
              </a:spcBef>
            </a:pPr>
            <a:r>
              <a:rPr lang="en-US" sz="1500" b="0" i="0" dirty="0">
                <a:solidFill>
                  <a:srgbClr val="000000"/>
                </a:solidFill>
                <a:effectLst/>
                <a:latin typeface="Times New Roman" panose="02020603050405020304" pitchFamily="18" charset="0"/>
                <a:cs typeface="Times New Roman" panose="02020603050405020304" pitchFamily="18" charset="0"/>
              </a:rPr>
              <a:t>location - </a:t>
            </a:r>
            <a:r>
              <a:rPr lang="ru-RU" sz="1500" b="0" i="0" dirty="0">
                <a:solidFill>
                  <a:srgbClr val="000000"/>
                </a:solidFill>
                <a:effectLst/>
                <a:latin typeface="Times New Roman" panose="02020603050405020304" pitchFamily="18" charset="0"/>
                <a:cs typeface="Times New Roman" panose="02020603050405020304" pitchFamily="18" charset="0"/>
              </a:rPr>
              <a:t>географическое положение (страна);</a:t>
            </a:r>
          </a:p>
          <a:p>
            <a:pPr>
              <a:lnSpc>
                <a:spcPct val="100000"/>
              </a:lnSpc>
              <a:spcBef>
                <a:spcPts val="0"/>
              </a:spcBef>
            </a:pPr>
            <a:r>
              <a:rPr lang="ru-RU" sz="1500" b="0" i="0" dirty="0">
                <a:solidFill>
                  <a:srgbClr val="000000"/>
                </a:solidFill>
                <a:effectLst/>
                <a:latin typeface="Times New Roman" panose="02020603050405020304" pitchFamily="18" charset="0"/>
                <a:cs typeface="Times New Roman" panose="02020603050405020304" pitchFamily="18" charset="0"/>
              </a:rPr>
              <a:t>total_cases - всего подтвержденных случаев COVID-19;</a:t>
            </a:r>
            <a:endParaRPr lang="ru-RU" sz="1500"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0"/>
              </a:spcBef>
            </a:pPr>
            <a:r>
              <a:rPr lang="ru-RU" sz="1500" b="0" i="0" dirty="0">
                <a:solidFill>
                  <a:srgbClr val="000000"/>
                </a:solidFill>
                <a:effectLst/>
                <a:latin typeface="Times New Roman" panose="02020603050405020304" pitchFamily="18" charset="0"/>
                <a:cs typeface="Times New Roman" panose="02020603050405020304" pitchFamily="18" charset="0"/>
              </a:rPr>
              <a:t>new_cases - новые подтвержденные случаи COVID-19;</a:t>
            </a:r>
          </a:p>
          <a:p>
            <a:pPr algn="just">
              <a:lnSpc>
                <a:spcPct val="100000"/>
              </a:lnSpc>
              <a:spcBef>
                <a:spcPts val="0"/>
              </a:spcBef>
            </a:pPr>
            <a:r>
              <a:rPr lang="ru-RU" sz="1500" b="0" i="0" dirty="0">
                <a:solidFill>
                  <a:srgbClr val="000000"/>
                </a:solidFill>
                <a:effectLst/>
                <a:latin typeface="Times New Roman" panose="02020603050405020304" pitchFamily="18" charset="0"/>
                <a:cs typeface="Times New Roman" panose="02020603050405020304" pitchFamily="18" charset="0"/>
              </a:rPr>
              <a:t>total_deaths - общее количество смертей, связанных с COVID-19;</a:t>
            </a:r>
          </a:p>
          <a:p>
            <a:pPr>
              <a:lnSpc>
                <a:spcPct val="100000"/>
              </a:lnSpc>
              <a:spcBef>
                <a:spcPts val="0"/>
              </a:spcBef>
            </a:pPr>
            <a:r>
              <a:rPr lang="ru-RU" sz="1500" b="0" i="0" dirty="0">
                <a:solidFill>
                  <a:srgbClr val="000000"/>
                </a:solidFill>
                <a:effectLst/>
                <a:latin typeface="Times New Roman" panose="02020603050405020304" pitchFamily="18" charset="0"/>
                <a:cs typeface="Times New Roman" panose="02020603050405020304" pitchFamily="18" charset="0"/>
              </a:rPr>
              <a:t>new_deaths - новые случаи смерти, связанные с COVID-19;</a:t>
            </a:r>
          </a:p>
          <a:p>
            <a:pPr>
              <a:lnSpc>
                <a:spcPct val="100000"/>
              </a:lnSpc>
              <a:spcBef>
                <a:spcPts val="0"/>
              </a:spcBef>
            </a:pPr>
            <a:r>
              <a:rPr lang="ru-RU" sz="1500" b="0" i="0" dirty="0">
                <a:solidFill>
                  <a:srgbClr val="000000"/>
                </a:solidFill>
                <a:effectLst/>
                <a:latin typeface="Times New Roman" panose="02020603050405020304" pitchFamily="18" charset="0"/>
                <a:cs typeface="Times New Roman" panose="02020603050405020304" pitchFamily="18" charset="0"/>
              </a:rPr>
              <a:t>total_tests - общее количество тестов на COVID-19;</a:t>
            </a:r>
          </a:p>
          <a:p>
            <a:pPr algn="just">
              <a:lnSpc>
                <a:spcPct val="100000"/>
              </a:lnSpc>
              <a:spcBef>
                <a:spcPts val="0"/>
              </a:spcBef>
            </a:pPr>
            <a:r>
              <a:rPr lang="ru-RU" sz="1500" b="0" i="0" dirty="0">
                <a:solidFill>
                  <a:srgbClr val="000000"/>
                </a:solidFill>
                <a:effectLst/>
                <a:latin typeface="Times New Roman" panose="02020603050405020304" pitchFamily="18" charset="0"/>
                <a:cs typeface="Times New Roman" panose="02020603050405020304" pitchFamily="18" charset="0"/>
              </a:rPr>
              <a:t>total_vaccinations - общее количество введенных доз вакцины против COVID-19.</a:t>
            </a:r>
          </a:p>
          <a:p>
            <a:pPr marL="114300" indent="0">
              <a:spcBef>
                <a:spcPts val="0"/>
              </a:spcBef>
              <a:buNone/>
            </a:pPr>
            <a:endParaRPr lang="ru-RU" sz="1400" b="0" i="0" dirty="0">
              <a:solidFill>
                <a:srgbClr val="000000"/>
              </a:solidFill>
              <a:effectLst/>
              <a:latin typeface="Helvetica Neue"/>
            </a:endParaRPr>
          </a:p>
        </p:txBody>
      </p:sp>
      <p:sp>
        <p:nvSpPr>
          <p:cNvPr id="236" name="Google Shape;236;p4"/>
          <p:cNvSpPr txBox="1">
            <a:spLocks noGrp="1"/>
          </p:cNvSpPr>
          <p:nvPr>
            <p:ph type="body" idx="4"/>
          </p:nvPr>
        </p:nvSpPr>
        <p:spPr>
          <a:xfrm>
            <a:off x="620488" y="3040222"/>
            <a:ext cx="6114142" cy="1406650"/>
          </a:xfrm>
          <a:prstGeom prst="rect">
            <a:avLst/>
          </a:prstGeom>
          <a:noFill/>
          <a:ln>
            <a:noFill/>
          </a:ln>
        </p:spPr>
        <p:txBody>
          <a:bodyPr spcFirstLastPara="1" wrap="square" lIns="91425" tIns="45700" rIns="91425" bIns="45700" anchor="t" anchorCtr="0">
            <a:normAutofit lnSpcReduction="10000"/>
          </a:bodyPr>
          <a:lstStyle/>
          <a:p>
            <a:pPr marL="0" indent="360000" algn="just">
              <a:spcBef>
                <a:spcPts val="0"/>
              </a:spcBef>
            </a:pPr>
            <a:r>
              <a:rPr lang="ru-RU" sz="1600" dirty="0">
                <a:latin typeface="Times New Roman" panose="02020603050405020304" pitchFamily="18" charset="0"/>
                <a:cs typeface="Times New Roman" panose="02020603050405020304" pitchFamily="18" charset="0"/>
                <a:sym typeface="Calibri"/>
              </a:rPr>
              <a:t>В работе использовались общедоступные ежедневные данные официальной статистики о развитии пандемии COVID-19 в мире.</a:t>
            </a:r>
            <a:endParaRPr lang="ru-RU" sz="1600" dirty="0">
              <a:latin typeface="Times New Roman" panose="02020603050405020304" pitchFamily="18" charset="0"/>
              <a:cs typeface="Times New Roman" panose="02020603050405020304" pitchFamily="18" charset="0"/>
            </a:endParaRPr>
          </a:p>
          <a:p>
            <a:pPr marL="0" marR="0" lvl="0" indent="0" algn="just" rtl="0">
              <a:lnSpc>
                <a:spcPct val="90000"/>
              </a:lnSpc>
              <a:spcBef>
                <a:spcPts val="0"/>
              </a:spcBef>
              <a:spcAft>
                <a:spcPts val="0"/>
              </a:spcAft>
              <a:buClr>
                <a:schemeClr val="dk1"/>
              </a:buClr>
              <a:buSzPts val="1800"/>
              <a:buFont typeface="Arial"/>
              <a:buNone/>
            </a:pPr>
            <a:endParaRPr lang="ru-RU" sz="1600" b="0" i="0" dirty="0">
              <a:solidFill>
                <a:srgbClr val="000000"/>
              </a:solidFill>
              <a:effectLst/>
              <a:latin typeface="Times New Roman" panose="02020603050405020304" pitchFamily="18" charset="0"/>
              <a:cs typeface="Times New Roman" panose="02020603050405020304" pitchFamily="18" charset="0"/>
            </a:endParaRPr>
          </a:p>
          <a:p>
            <a:pPr marL="0" indent="0" algn="just">
              <a:spcBef>
                <a:spcPts val="0"/>
              </a:spcBef>
            </a:pPr>
            <a:r>
              <a:rPr lang="ru-RU" sz="1600" b="0" i="0" dirty="0">
                <a:solidFill>
                  <a:srgbClr val="000000"/>
                </a:solidFill>
                <a:effectLst/>
                <a:latin typeface="Times New Roman" panose="02020603050405020304" pitchFamily="18" charset="0"/>
                <a:cs typeface="Times New Roman" panose="02020603050405020304" pitchFamily="18" charset="0"/>
              </a:rPr>
              <a:t>      В результате мы увидели, что </a:t>
            </a:r>
            <a:r>
              <a:rPr lang="ru-RU" sz="1600" dirty="0">
                <a:solidFill>
                  <a:srgbClr val="000000"/>
                </a:solidFill>
                <a:latin typeface="Times New Roman" panose="02020603050405020304" pitchFamily="18" charset="0"/>
                <a:cs typeface="Times New Roman" panose="02020603050405020304" pitchFamily="18" charset="0"/>
              </a:rPr>
              <a:t>наш исходный </a:t>
            </a:r>
            <a:r>
              <a:rPr lang="ru-RU" sz="1600" dirty="0" err="1">
                <a:solidFill>
                  <a:srgbClr val="000000"/>
                </a:solidFill>
                <a:latin typeface="Times New Roman" panose="02020603050405020304" pitchFamily="18" charset="0"/>
                <a:cs typeface="Times New Roman" panose="02020603050405020304" pitchFamily="18" charset="0"/>
              </a:rPr>
              <a:t>датасет</a:t>
            </a:r>
            <a:r>
              <a:rPr lang="ru-RU" sz="1600" dirty="0">
                <a:solidFill>
                  <a:srgbClr val="000000"/>
                </a:solidFill>
                <a:latin typeface="Times New Roman" panose="02020603050405020304" pitchFamily="18" charset="0"/>
                <a:cs typeface="Times New Roman" panose="02020603050405020304" pitchFamily="18" charset="0"/>
              </a:rPr>
              <a:t> </a:t>
            </a:r>
            <a:r>
              <a:rPr lang="ru-RU" sz="1600" b="0" i="0" dirty="0">
                <a:solidFill>
                  <a:srgbClr val="000000"/>
                </a:solidFill>
                <a:effectLst/>
                <a:latin typeface="Times New Roman" panose="02020603050405020304" pitchFamily="18" charset="0"/>
                <a:cs typeface="Times New Roman" panose="02020603050405020304" pitchFamily="18" charset="0"/>
              </a:rPr>
              <a:t>включает в себя 67 столбцов, каждый из которых несет определенную информацию, в том числе:</a:t>
            </a:r>
          </a:p>
          <a:p>
            <a:pPr marL="0" marR="0" lvl="0" indent="0" algn="just" rtl="0">
              <a:lnSpc>
                <a:spcPct val="90000"/>
              </a:lnSpc>
              <a:spcBef>
                <a:spcPts val="0"/>
              </a:spcBef>
              <a:spcAft>
                <a:spcPts val="0"/>
              </a:spcAft>
              <a:buClr>
                <a:schemeClr val="dk1"/>
              </a:buClr>
              <a:buSzPts val="1800"/>
              <a:buFont typeface="Arial"/>
              <a:buNone/>
            </a:pPr>
            <a:endParaRPr sz="1600" dirty="0">
              <a:latin typeface="Times New Roman" panose="02020603050405020304" pitchFamily="18" charset="0"/>
              <a:cs typeface="Times New Roman" panose="02020603050405020304" pitchFamily="18" charset="0"/>
              <a:sym typeface="Calibri"/>
            </a:endParaRPr>
          </a:p>
        </p:txBody>
      </p:sp>
      <p:sp>
        <p:nvSpPr>
          <p:cNvPr id="237" name="Google Shape;237;p4"/>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9" name="Рисунок 8">
            <a:extLst>
              <a:ext uri="{FF2B5EF4-FFF2-40B4-BE49-F238E27FC236}">
                <a16:creationId xmlns:a16="http://schemas.microsoft.com/office/drawing/2014/main" id="{9B88AA11-8320-4E37-8194-D83A759F0A0B}"/>
              </a:ext>
            </a:extLst>
          </p:cNvPr>
          <p:cNvPicPr>
            <a:picLocks noGrp="1" noChangeAspect="1"/>
          </p:cNvPicPr>
          <p:nvPr>
            <p:ph type="pic" idx="2"/>
          </p:nvPr>
        </p:nvPicPr>
        <p:blipFill rotWithShape="1">
          <a:blip r:embed="rId3"/>
          <a:srcRect t="199" b="199"/>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5"/>
          <p:cNvSpPr txBox="1">
            <a:spLocks noGrp="1"/>
          </p:cNvSpPr>
          <p:nvPr>
            <p:ph type="ctrTitle"/>
          </p:nvPr>
        </p:nvSpPr>
        <p:spPr>
          <a:xfrm>
            <a:off x="620489" y="628956"/>
            <a:ext cx="574819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sz="3200" b="1" dirty="0">
                <a:solidFill>
                  <a:srgbClr val="80BC00"/>
                </a:solidFill>
                <a:latin typeface="Times New Roman" panose="02020603050405020304" pitchFamily="18" charset="0"/>
                <a:cs typeface="Times New Roman" panose="02020603050405020304" pitchFamily="18" charset="0"/>
                <a:sym typeface="Calibri"/>
              </a:rPr>
              <a:t>Предобработка</a:t>
            </a:r>
            <a:r>
              <a:rPr lang="ru-RU" b="1" dirty="0">
                <a:solidFill>
                  <a:srgbClr val="80BC00"/>
                </a:solidFill>
                <a:latin typeface="Times New Roman" panose="02020603050405020304" pitchFamily="18" charset="0"/>
                <a:cs typeface="Times New Roman" panose="02020603050405020304" pitchFamily="18" charset="0"/>
                <a:sym typeface="Calibri"/>
              </a:rPr>
              <a:t> данных</a:t>
            </a:r>
          </a:p>
        </p:txBody>
      </p:sp>
      <p:sp>
        <p:nvSpPr>
          <p:cNvPr id="245" name="Google Shape;245;p5"/>
          <p:cNvSpPr txBox="1">
            <a:spLocks noGrp="1"/>
          </p:cNvSpPr>
          <p:nvPr>
            <p:ph type="body" idx="3"/>
          </p:nvPr>
        </p:nvSpPr>
        <p:spPr>
          <a:xfrm>
            <a:off x="620488" y="3224340"/>
            <a:ext cx="5116134" cy="3468260"/>
          </a:xfrm>
          <a:prstGeom prst="rect">
            <a:avLst/>
          </a:prstGeom>
          <a:noFill/>
          <a:ln>
            <a:noFill/>
          </a:ln>
        </p:spPr>
        <p:txBody>
          <a:bodyPr spcFirstLastPara="1" wrap="square" lIns="91425" tIns="45700" rIns="91425" bIns="45700" anchor="t" anchorCtr="0">
            <a:noAutofit/>
          </a:bodyPr>
          <a:lstStyle/>
          <a:p>
            <a:pPr marL="0" indent="360000" algn="just">
              <a:spcBef>
                <a:spcPts val="0"/>
              </a:spcBef>
            </a:pPr>
            <a:r>
              <a:rPr lang="ru-RU" sz="1500" dirty="0">
                <a:solidFill>
                  <a:schemeClr val="tx1"/>
                </a:solidFill>
                <a:latin typeface="Times New Roman" panose="02020603050405020304" pitchFamily="18" charset="0"/>
                <a:cs typeface="Times New Roman" panose="02020603050405020304" pitchFamily="18" charset="0"/>
              </a:rPr>
              <a:t>В качестве объекта для исследования был выбран набор данных о развитии пандемии в Швейцарии за период с 25.02.2020 по 01.12.2021, включающий в себя как общую информацию о заболеваемости, тестировании, смертях и вакцинации, так и информацию о новых выявленных случаях заболевания и смертях, вызванных COVID-19.</a:t>
            </a:r>
          </a:p>
          <a:p>
            <a:pPr marL="0" marR="0" lvl="0" indent="0" algn="just" rtl="0">
              <a:lnSpc>
                <a:spcPct val="90000"/>
              </a:lnSpc>
              <a:spcBef>
                <a:spcPts val="0"/>
              </a:spcBef>
              <a:spcAft>
                <a:spcPts val="0"/>
              </a:spcAft>
              <a:buClr>
                <a:schemeClr val="dk1"/>
              </a:buClr>
              <a:buSzPts val="1800"/>
              <a:buFont typeface="Arial"/>
              <a:buNone/>
            </a:pPr>
            <a:endParaRPr lang="ru-RU" sz="1500" dirty="0">
              <a:latin typeface="Times New Roman" panose="02020603050405020304" pitchFamily="18" charset="0"/>
              <a:cs typeface="Times New Roman" panose="02020603050405020304" pitchFamily="18" charset="0"/>
              <a:sym typeface="Calibri"/>
            </a:endParaRPr>
          </a:p>
          <a:p>
            <a:pPr marL="0" marR="0" lvl="0" indent="0" algn="just" rtl="0">
              <a:lnSpc>
                <a:spcPct val="90000"/>
              </a:lnSpc>
              <a:spcBef>
                <a:spcPts val="0"/>
              </a:spcBef>
              <a:spcAft>
                <a:spcPts val="0"/>
              </a:spcAft>
              <a:buClr>
                <a:schemeClr val="dk1"/>
              </a:buClr>
              <a:buSzPts val="1800"/>
              <a:buFont typeface="Arial"/>
              <a:buNone/>
            </a:pPr>
            <a:r>
              <a:rPr lang="ru-RU" sz="1500" dirty="0">
                <a:latin typeface="Times New Roman" panose="02020603050405020304" pitchFamily="18" charset="0"/>
                <a:cs typeface="Times New Roman" panose="02020603050405020304" pitchFamily="18" charset="0"/>
                <a:sym typeface="Calibri"/>
              </a:rPr>
              <a:t>      </a:t>
            </a:r>
            <a:r>
              <a:rPr lang="ru-RU" sz="1500" dirty="0">
                <a:latin typeface="Times New Roman" panose="02020603050405020304" pitchFamily="18" charset="0"/>
                <a:cs typeface="Times New Roman" panose="02020603050405020304" pitchFamily="18" charset="0"/>
              </a:rPr>
              <a:t>В результате мы у</a:t>
            </a:r>
            <a:r>
              <a:rPr lang="ru-RU" sz="1500" dirty="0">
                <a:latin typeface="Times New Roman" panose="02020603050405020304" pitchFamily="18" charset="0"/>
                <a:cs typeface="Times New Roman" panose="02020603050405020304" pitchFamily="18" charset="0"/>
                <a:sym typeface="Calibri"/>
              </a:rPr>
              <a:t>становили, что наши данные содержат пропуски, которые возникли по причине добавления наблюдения ряда признаков спустя продолжительное время после первого случая заболевания в стране (данные по смертям от COVID-19, тестированию и вакцинации). </a:t>
            </a:r>
          </a:p>
          <a:p>
            <a:pPr marL="0" marR="0" lvl="0" indent="0" algn="just" rtl="0">
              <a:lnSpc>
                <a:spcPct val="90000"/>
              </a:lnSpc>
              <a:spcBef>
                <a:spcPts val="0"/>
              </a:spcBef>
              <a:spcAft>
                <a:spcPts val="0"/>
              </a:spcAft>
              <a:buClr>
                <a:schemeClr val="dk1"/>
              </a:buClr>
              <a:buSzPts val="1800"/>
              <a:buFont typeface="Arial"/>
              <a:buNone/>
            </a:pPr>
            <a:r>
              <a:rPr lang="ru-RU" sz="1500" dirty="0">
                <a:latin typeface="Times New Roman" panose="02020603050405020304" pitchFamily="18" charset="0"/>
                <a:cs typeface="Times New Roman" panose="02020603050405020304" pitchFamily="18" charset="0"/>
                <a:sym typeface="Calibri"/>
              </a:rPr>
              <a:t>      С целью создания непрерывного временного ряда была проведена работа по устранению пропусков в данных, в результате которой данные были подготовлены для дальнейшего исследования.</a:t>
            </a:r>
          </a:p>
        </p:txBody>
      </p:sp>
      <p:sp>
        <p:nvSpPr>
          <p:cNvPr id="246" name="Google Shape;246;p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247" name="Google Shape;247;p5"/>
          <p:cNvSpPr txBox="1"/>
          <p:nvPr/>
        </p:nvSpPr>
        <p:spPr>
          <a:xfrm>
            <a:off x="620488" y="1924662"/>
            <a:ext cx="6968865" cy="962664"/>
          </a:xfrm>
          <a:prstGeom prst="rect">
            <a:avLst/>
          </a:prstGeom>
          <a:noFill/>
          <a:ln>
            <a:noFill/>
          </a:ln>
        </p:spPr>
        <p:txBody>
          <a:bodyPr spcFirstLastPara="1" wrap="square" lIns="91425" tIns="45700" rIns="91425" bIns="45700" anchor="t" anchorCtr="0">
            <a:noAutofit/>
          </a:bodyPr>
          <a:lstStyle/>
          <a:p>
            <a:pPr marL="0" marR="0" lvl="0" indent="360000" algn="just" rtl="0">
              <a:lnSpc>
                <a:spcPct val="90000"/>
              </a:lnSpc>
              <a:spcBef>
                <a:spcPts val="0"/>
              </a:spcBef>
              <a:spcAft>
                <a:spcPts val="0"/>
              </a:spcAft>
              <a:buClr>
                <a:schemeClr val="lt1"/>
              </a:buClr>
              <a:buSzPts val="1800"/>
              <a:buFont typeface="Calibri"/>
              <a:buNone/>
            </a:pPr>
            <a:r>
              <a:rPr lang="ru-RU" sz="1800" dirty="0">
                <a:solidFill>
                  <a:schemeClr val="bg1"/>
                </a:solidFill>
                <a:latin typeface="Times New Roman" panose="02020603050405020304" pitchFamily="18" charset="0"/>
                <a:cs typeface="Times New Roman" panose="02020603050405020304" pitchFamily="18" charset="0"/>
                <a:sym typeface="Calibri"/>
              </a:rPr>
              <a:t>Задача на данно</a:t>
            </a:r>
            <a:r>
              <a:rPr lang="ru-RU" sz="1800" dirty="0">
                <a:solidFill>
                  <a:schemeClr val="bg1"/>
                </a:solidFill>
                <a:latin typeface="Times New Roman" panose="02020603050405020304" pitchFamily="18" charset="0"/>
                <a:cs typeface="Times New Roman" panose="02020603050405020304" pitchFamily="18" charset="0"/>
              </a:rPr>
              <a:t>м этапе </a:t>
            </a:r>
            <a:r>
              <a:rPr lang="ru-RU" sz="1800" dirty="0">
                <a:solidFill>
                  <a:schemeClr val="bg1"/>
                </a:solidFill>
                <a:latin typeface="Times New Roman" panose="02020603050405020304" pitchFamily="18" charset="0"/>
                <a:cs typeface="Times New Roman" panose="02020603050405020304" pitchFamily="18" charset="0"/>
                <a:sym typeface="Calibri"/>
              </a:rPr>
              <a:t>заключалась в фильтрации данных, а именно в выборе данных по статистике заболевания в Швейцарии и необходимых признаков в новый </a:t>
            </a:r>
            <a:r>
              <a:rPr lang="ru-RU" sz="1800" dirty="0" err="1">
                <a:solidFill>
                  <a:schemeClr val="bg1"/>
                </a:solidFill>
                <a:latin typeface="Times New Roman" panose="02020603050405020304" pitchFamily="18" charset="0"/>
                <a:cs typeface="Times New Roman" panose="02020603050405020304" pitchFamily="18" charset="0"/>
                <a:sym typeface="Calibri"/>
              </a:rPr>
              <a:t>датасет</a:t>
            </a:r>
            <a:r>
              <a:rPr lang="ru-RU" sz="1800" dirty="0">
                <a:solidFill>
                  <a:schemeClr val="bg1"/>
                </a:solidFill>
                <a:latin typeface="Times New Roman" panose="02020603050405020304" pitchFamily="18" charset="0"/>
                <a:cs typeface="Times New Roman" panose="02020603050405020304" pitchFamily="18" charset="0"/>
                <a:sym typeface="Calibri"/>
              </a:rPr>
              <a:t>.</a:t>
            </a:r>
            <a:endParaRPr sz="1800" dirty="0">
              <a:solidFill>
                <a:schemeClr val="bg1"/>
              </a:solidFill>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5D2F265-2C48-44AE-9824-0F64823EC027}"/>
              </a:ext>
            </a:extLst>
          </p:cNvPr>
          <p:cNvPicPr>
            <a:picLocks noGrp="1" noChangeAspect="1"/>
          </p:cNvPicPr>
          <p:nvPr>
            <p:ph type="pic" idx="2"/>
          </p:nvPr>
        </p:nvPicPr>
        <p:blipFill rotWithShape="1">
          <a:blip r:embed="rId3"/>
          <a:srcRect l="-275" t="-10168" r="-275" b="-10168"/>
          <a:stretch/>
        </p:blipFill>
        <p:spPr>
          <a:xfrm>
            <a:off x="5736621" y="2758816"/>
            <a:ext cx="6371958" cy="3912669"/>
          </a:xfrm>
        </p:spPr>
      </p:pic>
      <p:pic>
        <p:nvPicPr>
          <p:cNvPr id="18" name="Рисунок 17">
            <a:extLst>
              <a:ext uri="{FF2B5EF4-FFF2-40B4-BE49-F238E27FC236}">
                <a16:creationId xmlns:a16="http://schemas.microsoft.com/office/drawing/2014/main" id="{6E557EF4-49C6-4095-8988-D24CCD31E240}"/>
              </a:ext>
            </a:extLst>
          </p:cNvPr>
          <p:cNvPicPr>
            <a:picLocks noChangeAspect="1"/>
          </p:cNvPicPr>
          <p:nvPr/>
        </p:nvPicPr>
        <p:blipFill>
          <a:blip r:embed="rId4"/>
          <a:stretch>
            <a:fillRect/>
          </a:stretch>
        </p:blipFill>
        <p:spPr>
          <a:xfrm>
            <a:off x="9069837" y="555342"/>
            <a:ext cx="2066592" cy="24250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5"/>
          <p:cNvSpPr txBox="1">
            <a:spLocks noGrp="1"/>
          </p:cNvSpPr>
          <p:nvPr>
            <p:ph type="ctrTitle"/>
          </p:nvPr>
        </p:nvSpPr>
        <p:spPr>
          <a:xfrm>
            <a:off x="620489" y="628956"/>
            <a:ext cx="5748194" cy="840140"/>
          </a:xfrm>
          <a:prstGeom prst="rect">
            <a:avLst/>
          </a:prstGeom>
          <a:noFill/>
          <a:ln>
            <a:noFill/>
          </a:ln>
        </p:spPr>
        <p:txBody>
          <a:bodyPr spcFirstLastPara="1" wrap="square" lIns="91425" tIns="45700" rIns="91425" bIns="45700" anchor="t" anchorCtr="0">
            <a:normAutofit fontScale="90000"/>
          </a:bodyPr>
          <a:lstStyle/>
          <a:p>
            <a:pPr marL="0" lvl="0" indent="0" algn="just" rtl="0">
              <a:lnSpc>
                <a:spcPct val="90000"/>
              </a:lnSpc>
              <a:spcBef>
                <a:spcPts val="0"/>
              </a:spcBef>
              <a:spcAft>
                <a:spcPts val="0"/>
              </a:spcAft>
              <a:buClr>
                <a:srgbClr val="80BC00"/>
              </a:buClr>
              <a:buSzPts val="3600"/>
              <a:buFont typeface="Calibri"/>
              <a:buNone/>
            </a:pPr>
            <a:r>
              <a:rPr lang="ru-RU" sz="3200" b="1" dirty="0">
                <a:solidFill>
                  <a:srgbClr val="80BC00"/>
                </a:solidFill>
                <a:latin typeface="Times New Roman" panose="02020603050405020304" pitchFamily="18" charset="0"/>
                <a:cs typeface="Times New Roman" panose="02020603050405020304" pitchFamily="18" charset="0"/>
                <a:sym typeface="Calibri"/>
              </a:rPr>
              <a:t>EDA или </a:t>
            </a:r>
            <a:r>
              <a:rPr lang="ru-RU" b="1" dirty="0">
                <a:solidFill>
                  <a:srgbClr val="80BC00"/>
                </a:solidFill>
                <a:latin typeface="Times New Roman" panose="02020603050405020304" pitchFamily="18" charset="0"/>
                <a:cs typeface="Times New Roman" panose="02020603050405020304" pitchFamily="18" charset="0"/>
                <a:sym typeface="Calibri"/>
              </a:rPr>
              <a:t>разведочный</a:t>
            </a:r>
            <a:r>
              <a:rPr lang="ru-RU" sz="3200" b="1" dirty="0">
                <a:solidFill>
                  <a:srgbClr val="80BC00"/>
                </a:solidFill>
                <a:latin typeface="Times New Roman" panose="02020603050405020304" pitchFamily="18" charset="0"/>
                <a:cs typeface="Times New Roman" panose="02020603050405020304" pitchFamily="18" charset="0"/>
                <a:sym typeface="Calibri"/>
              </a:rPr>
              <a:t> анализ данных</a:t>
            </a:r>
            <a:endParaRPr lang="ru-RU" b="1" dirty="0">
              <a:solidFill>
                <a:srgbClr val="80BC00"/>
              </a:solidFill>
              <a:latin typeface="Times New Roman" panose="02020603050405020304" pitchFamily="18" charset="0"/>
              <a:cs typeface="Times New Roman" panose="02020603050405020304" pitchFamily="18" charset="0"/>
              <a:sym typeface="Calibri"/>
            </a:endParaRPr>
          </a:p>
        </p:txBody>
      </p:sp>
      <p:sp>
        <p:nvSpPr>
          <p:cNvPr id="245" name="Google Shape;245;p5"/>
          <p:cNvSpPr txBox="1">
            <a:spLocks noGrp="1"/>
          </p:cNvSpPr>
          <p:nvPr>
            <p:ph type="body" idx="3"/>
          </p:nvPr>
        </p:nvSpPr>
        <p:spPr>
          <a:xfrm>
            <a:off x="184178" y="2936821"/>
            <a:ext cx="8208563" cy="1289784"/>
          </a:xfrm>
          <a:prstGeom prst="rect">
            <a:avLst/>
          </a:prstGeom>
          <a:noFill/>
          <a:ln>
            <a:noFill/>
          </a:ln>
        </p:spPr>
        <p:txBody>
          <a:bodyPr spcFirstLastPara="1" wrap="square" lIns="91425" tIns="45700" rIns="91425" bIns="45700" anchor="t" anchorCtr="0">
            <a:noAutofit/>
          </a:bodyPr>
          <a:lstStyle/>
          <a:p>
            <a:pPr marL="0" marR="0" lvl="0" indent="360000" algn="just" rtl="0">
              <a:lnSpc>
                <a:spcPct val="90000"/>
              </a:lnSpc>
              <a:spcBef>
                <a:spcPts val="0"/>
              </a:spcBef>
              <a:spcAft>
                <a:spcPts val="0"/>
              </a:spcAft>
              <a:buClr>
                <a:schemeClr val="dk1"/>
              </a:buClr>
              <a:buSzPts val="1800"/>
              <a:buFont typeface="Arial"/>
              <a:buNone/>
            </a:pPr>
            <a:r>
              <a:rPr lang="ru-RU" sz="1300" b="0" i="0" dirty="0">
                <a:solidFill>
                  <a:srgbClr val="000000"/>
                </a:solidFill>
                <a:effectLst/>
                <a:latin typeface="Times New Roman" panose="02020603050405020304" pitchFamily="18" charset="0"/>
                <a:cs typeface="Times New Roman" panose="02020603050405020304" pitchFamily="18" charset="0"/>
              </a:rPr>
              <a:t>По графикам отчетливо видно, что резкий рост подтвержденных случаев и смертей, связанных с COVID-19, произошел в конце октября 2020 года. Очевидно, что на рост этих показателей повлияло увеличение охвата тестирования населения на COVID-19, а также, возможно, это связано с увеличением туристического потока, поскольку Швейцария является традиционной страной туризма. Кроме того, по графикам можно увидеть, что в связи с началом вакцинации в Швейцарии с января 2021 года замедлился рост смертей, связанных с COVID-19, что может говорить о том, что вакцина облегчала течение болезни и уменьшала количество смертельных случаев от вирусной инфекции.</a:t>
            </a:r>
            <a:endParaRPr lang="ru-RU" sz="1300" dirty="0">
              <a:latin typeface="Times New Roman" panose="02020603050405020304" pitchFamily="18" charset="0"/>
              <a:cs typeface="Times New Roman" panose="02020603050405020304" pitchFamily="18" charset="0"/>
              <a:sym typeface="Calibri"/>
            </a:endParaRPr>
          </a:p>
        </p:txBody>
      </p:sp>
      <p:sp>
        <p:nvSpPr>
          <p:cNvPr id="246" name="Google Shape;246;p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247" name="Google Shape;247;p5"/>
          <p:cNvSpPr txBox="1"/>
          <p:nvPr/>
        </p:nvSpPr>
        <p:spPr>
          <a:xfrm>
            <a:off x="620489" y="1905803"/>
            <a:ext cx="6968865" cy="962664"/>
          </a:xfrm>
          <a:prstGeom prst="rect">
            <a:avLst/>
          </a:prstGeom>
          <a:noFill/>
          <a:ln>
            <a:noFill/>
          </a:ln>
        </p:spPr>
        <p:txBody>
          <a:bodyPr spcFirstLastPara="1" wrap="square" lIns="91425" tIns="45700" rIns="91425" bIns="45700" anchor="t" anchorCtr="0">
            <a:noAutofit/>
          </a:bodyPr>
          <a:lstStyle/>
          <a:p>
            <a:pPr marL="0" marR="0" lvl="0" indent="360000" algn="just" rtl="0">
              <a:lnSpc>
                <a:spcPct val="90000"/>
              </a:lnSpc>
              <a:spcBef>
                <a:spcPts val="0"/>
              </a:spcBef>
              <a:spcAft>
                <a:spcPts val="0"/>
              </a:spcAft>
              <a:buClr>
                <a:schemeClr val="dk1"/>
              </a:buClr>
              <a:buSzPts val="1800"/>
              <a:buFont typeface="Arial"/>
              <a:buNone/>
            </a:pPr>
            <a:r>
              <a:rPr lang="ru-RU" sz="1800" dirty="0">
                <a:solidFill>
                  <a:schemeClr val="bg1"/>
                </a:solidFill>
                <a:latin typeface="Times New Roman" panose="02020603050405020304" pitchFamily="18" charset="0"/>
                <a:cs typeface="Times New Roman" panose="02020603050405020304" pitchFamily="18" charset="0"/>
                <a:sym typeface="Calibri"/>
              </a:rPr>
              <a:t>Задача на данно</a:t>
            </a:r>
            <a:r>
              <a:rPr lang="ru-RU" sz="1800" dirty="0">
                <a:solidFill>
                  <a:schemeClr val="bg1"/>
                </a:solidFill>
                <a:latin typeface="Times New Roman" panose="02020603050405020304" pitchFamily="18" charset="0"/>
                <a:cs typeface="Times New Roman" panose="02020603050405020304" pitchFamily="18" charset="0"/>
              </a:rPr>
              <a:t>м этапе </a:t>
            </a:r>
            <a:r>
              <a:rPr lang="ru-RU" sz="1800" dirty="0">
                <a:solidFill>
                  <a:schemeClr val="bg1"/>
                </a:solidFill>
                <a:latin typeface="Times New Roman" panose="02020603050405020304" pitchFamily="18" charset="0"/>
                <a:cs typeface="Times New Roman" panose="02020603050405020304" pitchFamily="18" charset="0"/>
                <a:sym typeface="Calibri"/>
              </a:rPr>
              <a:t>заключалась в подробном ознакомлени</a:t>
            </a:r>
            <a:r>
              <a:rPr lang="ru-RU" sz="1800" dirty="0">
                <a:solidFill>
                  <a:schemeClr val="bg1"/>
                </a:solidFill>
                <a:latin typeface="Times New Roman" panose="02020603050405020304" pitchFamily="18" charset="0"/>
                <a:cs typeface="Times New Roman" panose="02020603050405020304" pitchFamily="18" charset="0"/>
              </a:rPr>
              <a:t>и с исследуемыми данными по заболеваемости в Швейцарии, выявлении взаимосвязей между признаками.</a:t>
            </a:r>
            <a:endParaRPr lang="ru-RU" sz="1800" dirty="0">
              <a:solidFill>
                <a:schemeClr val="bg1"/>
              </a:solidFill>
              <a:latin typeface="Times New Roman" panose="02020603050405020304" pitchFamily="18" charset="0"/>
              <a:cs typeface="Times New Roman" panose="02020603050405020304" pitchFamily="18" charset="0"/>
              <a:sym typeface="Calibri"/>
            </a:endParaRPr>
          </a:p>
        </p:txBody>
      </p:sp>
      <p:pic>
        <p:nvPicPr>
          <p:cNvPr id="19" name="Рисунок 18">
            <a:extLst>
              <a:ext uri="{FF2B5EF4-FFF2-40B4-BE49-F238E27FC236}">
                <a16:creationId xmlns:a16="http://schemas.microsoft.com/office/drawing/2014/main" id="{204ED5BE-606A-4227-A461-299E1C27B14E}"/>
              </a:ext>
            </a:extLst>
          </p:cNvPr>
          <p:cNvPicPr>
            <a:picLocks noChangeAspect="1"/>
          </p:cNvPicPr>
          <p:nvPr/>
        </p:nvPicPr>
        <p:blipFill>
          <a:blip r:embed="rId3"/>
          <a:stretch>
            <a:fillRect/>
          </a:stretch>
        </p:blipFill>
        <p:spPr>
          <a:xfrm>
            <a:off x="8392741" y="1288335"/>
            <a:ext cx="3419048" cy="2685714"/>
          </a:xfrm>
          <a:prstGeom prst="rect">
            <a:avLst/>
          </a:prstGeom>
        </p:spPr>
      </p:pic>
      <p:pic>
        <p:nvPicPr>
          <p:cNvPr id="33" name="Рисунок 32">
            <a:extLst>
              <a:ext uri="{FF2B5EF4-FFF2-40B4-BE49-F238E27FC236}">
                <a16:creationId xmlns:a16="http://schemas.microsoft.com/office/drawing/2014/main" id="{F0FB8596-A459-49BA-A9C5-AF2466387DAE}"/>
              </a:ext>
            </a:extLst>
          </p:cNvPr>
          <p:cNvPicPr>
            <a:picLocks noChangeAspect="1"/>
          </p:cNvPicPr>
          <p:nvPr/>
        </p:nvPicPr>
        <p:blipFill>
          <a:blip r:embed="rId4"/>
          <a:stretch>
            <a:fillRect/>
          </a:stretch>
        </p:blipFill>
        <p:spPr>
          <a:xfrm>
            <a:off x="0" y="4226808"/>
            <a:ext cx="3676190" cy="2638095"/>
          </a:xfrm>
          <a:prstGeom prst="rect">
            <a:avLst/>
          </a:prstGeom>
        </p:spPr>
      </p:pic>
      <p:pic>
        <p:nvPicPr>
          <p:cNvPr id="35" name="Рисунок 34">
            <a:extLst>
              <a:ext uri="{FF2B5EF4-FFF2-40B4-BE49-F238E27FC236}">
                <a16:creationId xmlns:a16="http://schemas.microsoft.com/office/drawing/2014/main" id="{3CD4C803-AF32-48A7-88DD-ED00E3FC57A3}"/>
              </a:ext>
            </a:extLst>
          </p:cNvPr>
          <p:cNvPicPr>
            <a:picLocks noChangeAspect="1"/>
          </p:cNvPicPr>
          <p:nvPr/>
        </p:nvPicPr>
        <p:blipFill>
          <a:blip r:embed="rId5"/>
          <a:stretch>
            <a:fillRect/>
          </a:stretch>
        </p:blipFill>
        <p:spPr>
          <a:xfrm>
            <a:off x="8208563" y="4226808"/>
            <a:ext cx="3638095" cy="2600000"/>
          </a:xfrm>
          <a:prstGeom prst="rect">
            <a:avLst/>
          </a:prstGeom>
        </p:spPr>
      </p:pic>
      <p:pic>
        <p:nvPicPr>
          <p:cNvPr id="39" name="Рисунок 38">
            <a:extLst>
              <a:ext uri="{FF2B5EF4-FFF2-40B4-BE49-F238E27FC236}">
                <a16:creationId xmlns:a16="http://schemas.microsoft.com/office/drawing/2014/main" id="{8745D8DF-8CC3-4F41-A990-533731844FC1}"/>
              </a:ext>
            </a:extLst>
          </p:cNvPr>
          <p:cNvPicPr>
            <a:picLocks noChangeAspect="1"/>
          </p:cNvPicPr>
          <p:nvPr/>
        </p:nvPicPr>
        <p:blipFill>
          <a:blip r:embed="rId6"/>
          <a:stretch>
            <a:fillRect/>
          </a:stretch>
        </p:blipFill>
        <p:spPr>
          <a:xfrm>
            <a:off x="3838693" y="4245855"/>
            <a:ext cx="3628571" cy="2600000"/>
          </a:xfrm>
          <a:prstGeom prst="rect">
            <a:avLst/>
          </a:prstGeom>
        </p:spPr>
      </p:pic>
    </p:spTree>
    <p:extLst>
      <p:ext uri="{BB962C8B-B14F-4D97-AF65-F5344CB8AC3E}">
        <p14:creationId xmlns:p14="http://schemas.microsoft.com/office/powerpoint/2010/main" val="84142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4" name="Google Shape;254;p6"/>
          <p:cNvSpPr txBox="1">
            <a:spLocks noGrp="1"/>
          </p:cNvSpPr>
          <p:nvPr>
            <p:ph type="body" idx="1"/>
          </p:nvPr>
        </p:nvSpPr>
        <p:spPr>
          <a:xfrm>
            <a:off x="556815" y="3108707"/>
            <a:ext cx="11361925" cy="1126410"/>
          </a:xfrm>
          <a:prstGeom prst="rect">
            <a:avLst/>
          </a:prstGeom>
          <a:noFill/>
          <a:ln>
            <a:noFill/>
          </a:ln>
        </p:spPr>
        <p:txBody>
          <a:bodyPr spcFirstLastPara="1" wrap="square" lIns="91425" tIns="45700" rIns="91425" bIns="45700" anchor="t" anchorCtr="0">
            <a:noAutofit/>
          </a:bodyPr>
          <a:lstStyle/>
          <a:p>
            <a:pPr marL="114300" indent="360000" algn="just">
              <a:lnSpc>
                <a:spcPct val="100000"/>
              </a:lnSpc>
              <a:spcBef>
                <a:spcPts val="0"/>
              </a:spcBef>
              <a:buNone/>
            </a:pPr>
            <a:r>
              <a:rPr lang="ru-RU" sz="1400" b="0" i="0" dirty="0">
                <a:solidFill>
                  <a:srgbClr val="000000"/>
                </a:solidFill>
                <a:effectLst/>
                <a:latin typeface="Times New Roman" panose="02020603050405020304" pitchFamily="18" charset="0"/>
                <a:cs typeface="Times New Roman" panose="02020603050405020304" pitchFamily="18" charset="0"/>
              </a:rPr>
              <a:t>Кроме того, интересно заметить, что между признаками «общее количество введенных доз вакцины» и </a:t>
            </a:r>
            <a:r>
              <a:rPr lang="ru-RU" sz="1400" dirty="0">
                <a:solidFill>
                  <a:srgbClr val="000000"/>
                </a:solidFill>
                <a:latin typeface="Times New Roman" panose="02020603050405020304" pitchFamily="18" charset="0"/>
                <a:cs typeface="Times New Roman" panose="02020603050405020304" pitchFamily="18" charset="0"/>
              </a:rPr>
              <a:t>«</a:t>
            </a:r>
            <a:r>
              <a:rPr lang="ru-RU" sz="1400" b="0" i="0" dirty="0">
                <a:solidFill>
                  <a:srgbClr val="000000"/>
                </a:solidFill>
                <a:effectLst/>
                <a:latin typeface="Times New Roman" panose="02020603050405020304" pitchFamily="18" charset="0"/>
                <a:cs typeface="Times New Roman" panose="02020603050405020304" pitchFamily="18" charset="0"/>
              </a:rPr>
              <a:t>новые случаи смерти, связанные с COVID-19» имеется </a:t>
            </a:r>
            <a:r>
              <a:rPr lang="ru-RU" sz="1400" b="1" i="0" dirty="0">
                <a:solidFill>
                  <a:srgbClr val="000000"/>
                </a:solidFill>
                <a:effectLst/>
                <a:latin typeface="Times New Roman" panose="02020603050405020304" pitchFamily="18" charset="0"/>
                <a:cs typeface="Times New Roman" panose="02020603050405020304" pitchFamily="18" charset="0"/>
              </a:rPr>
              <a:t>слабая отрицательная корреляция </a:t>
            </a:r>
            <a:r>
              <a:rPr lang="ru-RU" sz="1400" b="0" i="0" dirty="0">
                <a:solidFill>
                  <a:srgbClr val="000000"/>
                </a:solidFill>
                <a:effectLst/>
                <a:latin typeface="Times New Roman" panose="02020603050405020304" pitchFamily="18" charset="0"/>
                <a:cs typeface="Times New Roman" panose="02020603050405020304" pitchFamily="18" charset="0"/>
              </a:rPr>
              <a:t>(-0.32), что может говорить о том, что вакцинация все же положительно влияет на иммунитет человека и уменьшает количество смертельных случаев.</a:t>
            </a:r>
          </a:p>
          <a:p>
            <a:pPr marL="114300" indent="0" algn="just">
              <a:lnSpc>
                <a:spcPct val="100000"/>
              </a:lnSpc>
              <a:spcBef>
                <a:spcPts val="0"/>
              </a:spcBef>
              <a:buNone/>
            </a:pPr>
            <a:r>
              <a:rPr lang="ru-RU" sz="1400" b="0" i="0" dirty="0">
                <a:solidFill>
                  <a:srgbClr val="000000"/>
                </a:solidFill>
                <a:effectLst/>
                <a:latin typeface="Times New Roman" panose="02020603050405020304" pitchFamily="18" charset="0"/>
                <a:cs typeface="Times New Roman" panose="02020603050405020304" pitchFamily="18" charset="0"/>
              </a:rPr>
              <a:t>        Опять же стоит отметить, что наличие корреляции между признаками не всегда говорит об их причинной взаимообусловленности, то есть когда за счет эффектов одновременного влияния неучтенных факторов смысл истинной связи может искажаться.</a:t>
            </a:r>
          </a:p>
        </p:txBody>
      </p:sp>
      <p:sp>
        <p:nvSpPr>
          <p:cNvPr id="255" name="Google Shape;255;p6"/>
          <p:cNvSpPr txBox="1">
            <a:spLocks noGrp="1"/>
          </p:cNvSpPr>
          <p:nvPr>
            <p:ph type="body" idx="3"/>
          </p:nvPr>
        </p:nvSpPr>
        <p:spPr>
          <a:xfrm>
            <a:off x="211756" y="264893"/>
            <a:ext cx="6026022" cy="2141423"/>
          </a:xfrm>
          <a:prstGeom prst="rect">
            <a:avLst/>
          </a:prstGeom>
          <a:noFill/>
          <a:ln>
            <a:noFill/>
          </a:ln>
        </p:spPr>
        <p:txBody>
          <a:bodyPr spcFirstLastPara="1" wrap="square" lIns="108000" tIns="72000" rIns="91425" bIns="45700" anchor="t" anchorCtr="0">
            <a:noAutofit/>
          </a:bodyPr>
          <a:lstStyle/>
          <a:p>
            <a:pPr indent="360000" algn="just">
              <a:lnSpc>
                <a:spcPct val="100000"/>
              </a:lnSpc>
            </a:pPr>
            <a:r>
              <a:rPr lang="ru-RU" sz="1400" b="0" i="0" dirty="0">
                <a:solidFill>
                  <a:srgbClr val="000000"/>
                </a:solidFill>
                <a:effectLst/>
                <a:latin typeface="Times New Roman" panose="02020603050405020304" pitchFamily="18" charset="0"/>
                <a:cs typeface="Times New Roman" panose="02020603050405020304" pitchFamily="18" charset="0"/>
              </a:rPr>
              <a:t>По </a:t>
            </a:r>
            <a:r>
              <a:rPr lang="ru-RU" sz="1400" b="1" i="0" dirty="0">
                <a:solidFill>
                  <a:srgbClr val="000000"/>
                </a:solidFill>
                <a:effectLst/>
                <a:latin typeface="Times New Roman" panose="02020603050405020304" pitchFamily="18" charset="0"/>
                <a:cs typeface="Times New Roman" panose="02020603050405020304" pitchFamily="18" charset="0"/>
              </a:rPr>
              <a:t>матрице корреляции </a:t>
            </a:r>
            <a:r>
              <a:rPr lang="ru-RU" sz="1400" b="0" i="0" dirty="0">
                <a:solidFill>
                  <a:srgbClr val="000000"/>
                </a:solidFill>
                <a:effectLst/>
                <a:latin typeface="Times New Roman" panose="02020603050405020304" pitchFamily="18" charset="0"/>
                <a:cs typeface="Times New Roman" panose="02020603050405020304" pitchFamily="18" charset="0"/>
              </a:rPr>
              <a:t>признаков видно, что между рядом признаков имеется тесная зависимость. В парах </a:t>
            </a:r>
            <a:r>
              <a:rPr lang="ru-RU" sz="1400" i="0" dirty="0">
                <a:solidFill>
                  <a:srgbClr val="000000"/>
                </a:solidFill>
                <a:effectLst/>
                <a:latin typeface="Times New Roman" panose="02020603050405020304" pitchFamily="18" charset="0"/>
                <a:cs typeface="Times New Roman" panose="02020603050405020304" pitchFamily="18" charset="0"/>
              </a:rPr>
              <a:t>«общее количество тестов - общее количество смертей», </a:t>
            </a:r>
            <a:r>
              <a:rPr lang="ru-RU" sz="1400" dirty="0">
                <a:solidFill>
                  <a:srgbClr val="000000"/>
                </a:solidFill>
                <a:latin typeface="Times New Roman" panose="02020603050405020304" pitchFamily="18" charset="0"/>
                <a:cs typeface="Times New Roman" panose="02020603050405020304" pitchFamily="18" charset="0"/>
              </a:rPr>
              <a:t>«</a:t>
            </a:r>
            <a:r>
              <a:rPr lang="ru-RU" sz="1400" i="0" dirty="0">
                <a:solidFill>
                  <a:srgbClr val="000000"/>
                </a:solidFill>
                <a:effectLst/>
                <a:latin typeface="Times New Roman" panose="02020603050405020304" pitchFamily="18" charset="0"/>
                <a:cs typeface="Times New Roman" panose="02020603050405020304" pitchFamily="18" charset="0"/>
              </a:rPr>
              <a:t>общее количество тестов - общее количество заболеваний», «общее количество заболеваний - общее количество смертей» </a:t>
            </a:r>
            <a:r>
              <a:rPr lang="ru-RU" sz="1400" b="0" i="0" dirty="0">
                <a:solidFill>
                  <a:srgbClr val="000000"/>
                </a:solidFill>
                <a:effectLst/>
                <a:latin typeface="Times New Roman" panose="02020603050405020304" pitchFamily="18" charset="0"/>
                <a:cs typeface="Times New Roman" panose="02020603050405020304" pitchFamily="18" charset="0"/>
              </a:rPr>
              <a:t>наблюдается </a:t>
            </a:r>
            <a:r>
              <a:rPr lang="ru-RU" sz="1400" b="1" i="0" dirty="0">
                <a:solidFill>
                  <a:srgbClr val="000000"/>
                </a:solidFill>
                <a:effectLst/>
                <a:latin typeface="Times New Roman" panose="02020603050405020304" pitchFamily="18" charset="0"/>
                <a:cs typeface="Times New Roman" panose="02020603050405020304" pitchFamily="18" charset="0"/>
              </a:rPr>
              <a:t>очень высокая сила связи (свыше 0,9)</a:t>
            </a:r>
            <a:r>
              <a:rPr lang="ru-RU" sz="1400" b="0" i="0" dirty="0">
                <a:solidFill>
                  <a:srgbClr val="000000"/>
                </a:solidFill>
                <a:effectLst/>
                <a:latin typeface="Times New Roman" panose="02020603050405020304" pitchFamily="18" charset="0"/>
                <a:cs typeface="Times New Roman" panose="02020603050405020304" pitchFamily="18" charset="0"/>
              </a:rPr>
              <a:t> и можно сказать о том, что увеличение одного признака влечет за собой увеличение другого. Например, чем больше тестов проводится, тем больше выявляется в результате этого общих случаев заболевания COVID-19 и, соответственно, смертей от COVID-19.</a:t>
            </a:r>
            <a:endParaRPr sz="1400" dirty="0">
              <a:latin typeface="Calibri"/>
              <a:ea typeface="Calibri"/>
              <a:cs typeface="Calibri"/>
              <a:sym typeface="Calibri"/>
            </a:endParaRPr>
          </a:p>
        </p:txBody>
      </p:sp>
      <p:sp>
        <p:nvSpPr>
          <p:cNvPr id="256" name="Google Shape;256;p6"/>
          <p:cNvSpPr txBox="1">
            <a:spLocks noGrp="1"/>
          </p:cNvSpPr>
          <p:nvPr>
            <p:ph type="body" idx="4"/>
          </p:nvPr>
        </p:nvSpPr>
        <p:spPr>
          <a:xfrm>
            <a:off x="657808" y="2377782"/>
            <a:ext cx="11316018" cy="864468"/>
          </a:xfrm>
          <a:prstGeom prst="rect">
            <a:avLst/>
          </a:prstGeom>
          <a:noFill/>
          <a:ln>
            <a:noFill/>
          </a:ln>
        </p:spPr>
        <p:txBody>
          <a:bodyPr spcFirstLastPara="1" wrap="square" lIns="91425" tIns="45700" rIns="91425" bIns="45700" anchor="t" anchorCtr="0">
            <a:normAutofit/>
          </a:bodyPr>
          <a:lstStyle/>
          <a:p>
            <a:pPr marL="0" indent="360000" algn="just">
              <a:spcBef>
                <a:spcPts val="0"/>
              </a:spcBef>
            </a:pPr>
            <a:r>
              <a:rPr lang="ru-RU" sz="1400" b="0" i="0" dirty="0">
                <a:solidFill>
                  <a:srgbClr val="000000"/>
                </a:solidFill>
                <a:effectLst/>
                <a:latin typeface="Times New Roman" panose="02020603050405020304" pitchFamily="18" charset="0"/>
                <a:cs typeface="Times New Roman" panose="02020603050405020304" pitchFamily="18" charset="0"/>
              </a:rPr>
              <a:t>В паре </a:t>
            </a:r>
            <a:r>
              <a:rPr lang="ru-RU" sz="1400" i="0" dirty="0">
                <a:solidFill>
                  <a:srgbClr val="000000"/>
                </a:solidFill>
                <a:effectLst/>
                <a:latin typeface="Times New Roman" panose="02020603050405020304" pitchFamily="18" charset="0"/>
                <a:cs typeface="Times New Roman" panose="02020603050405020304" pitchFamily="18" charset="0"/>
              </a:rPr>
              <a:t>«общее количество заболеваний - общее количество введенных доз вакцины»</a:t>
            </a:r>
            <a:r>
              <a:rPr lang="ru-RU" sz="1400" b="0" i="0" dirty="0">
                <a:solidFill>
                  <a:srgbClr val="000000"/>
                </a:solidFill>
                <a:effectLst/>
                <a:latin typeface="Times New Roman" panose="02020603050405020304" pitchFamily="18" charset="0"/>
                <a:cs typeface="Times New Roman" panose="02020603050405020304" pitchFamily="18" charset="0"/>
              </a:rPr>
              <a:t> также наблюдается </a:t>
            </a:r>
            <a:r>
              <a:rPr lang="ru-RU" sz="1400" b="1" i="0" dirty="0">
                <a:solidFill>
                  <a:srgbClr val="000000"/>
                </a:solidFill>
                <a:effectLst/>
                <a:latin typeface="Times New Roman" panose="02020603050405020304" pitchFamily="18" charset="0"/>
                <a:cs typeface="Times New Roman" panose="02020603050405020304" pitchFamily="18" charset="0"/>
              </a:rPr>
              <a:t>высокая взаимосвязь</a:t>
            </a:r>
            <a:r>
              <a:rPr lang="ru-RU" sz="1400" b="0" i="0" dirty="0">
                <a:solidFill>
                  <a:srgbClr val="000000"/>
                </a:solidFill>
                <a:effectLst/>
                <a:latin typeface="Times New Roman" panose="02020603050405020304" pitchFamily="18" charset="0"/>
                <a:cs typeface="Times New Roman" panose="02020603050405020304" pitchFamily="18" charset="0"/>
              </a:rPr>
              <a:t>, что можно объяснить тем, что при введении вакцины снижается иммунитет человека и он становится восприимчивее к инфекциям, в том числе и к COVID-19. А можно интерпретировать и в обратную сторону: увеличение числа заболевших мотивирует людей на необходимость уберечь себя от заболевания путем вакцинирования.</a:t>
            </a:r>
            <a:endParaRPr dirty="0">
              <a:latin typeface="Calibri"/>
              <a:ea typeface="Calibri"/>
              <a:cs typeface="Calibri"/>
              <a:sym typeface="Calibri"/>
            </a:endParaRPr>
          </a:p>
        </p:txBody>
      </p:sp>
      <p:sp>
        <p:nvSpPr>
          <p:cNvPr id="257" name="Google Shape;257;p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3" name="Рисунок 2">
            <a:extLst>
              <a:ext uri="{FF2B5EF4-FFF2-40B4-BE49-F238E27FC236}">
                <a16:creationId xmlns:a16="http://schemas.microsoft.com/office/drawing/2014/main" id="{E13E9072-86D9-4CA1-85F7-04274ACF4837}"/>
              </a:ext>
            </a:extLst>
          </p:cNvPr>
          <p:cNvPicPr>
            <a:picLocks noChangeAspect="1"/>
          </p:cNvPicPr>
          <p:nvPr/>
        </p:nvPicPr>
        <p:blipFill>
          <a:blip r:embed="rId3"/>
          <a:stretch>
            <a:fillRect/>
          </a:stretch>
        </p:blipFill>
        <p:spPr>
          <a:xfrm>
            <a:off x="6171586" y="494431"/>
            <a:ext cx="5910988" cy="1806003"/>
          </a:xfrm>
          <a:prstGeom prst="rect">
            <a:avLst/>
          </a:prstGeom>
        </p:spPr>
      </p:pic>
      <p:pic>
        <p:nvPicPr>
          <p:cNvPr id="5" name="Рисунок 4">
            <a:extLst>
              <a:ext uri="{FF2B5EF4-FFF2-40B4-BE49-F238E27FC236}">
                <a16:creationId xmlns:a16="http://schemas.microsoft.com/office/drawing/2014/main" id="{BE345917-1C81-4BD7-B5DD-62421F72B807}"/>
              </a:ext>
            </a:extLst>
          </p:cNvPr>
          <p:cNvPicPr>
            <a:picLocks noChangeAspect="1"/>
          </p:cNvPicPr>
          <p:nvPr/>
        </p:nvPicPr>
        <p:blipFill>
          <a:blip r:embed="rId4"/>
          <a:stretch>
            <a:fillRect/>
          </a:stretch>
        </p:blipFill>
        <p:spPr>
          <a:xfrm>
            <a:off x="9250679" y="4194893"/>
            <a:ext cx="2723147" cy="2665250"/>
          </a:xfrm>
          <a:prstGeom prst="rect">
            <a:avLst/>
          </a:prstGeom>
        </p:spPr>
      </p:pic>
      <p:sp>
        <p:nvSpPr>
          <p:cNvPr id="12" name="Google Shape;254;p6">
            <a:extLst>
              <a:ext uri="{FF2B5EF4-FFF2-40B4-BE49-F238E27FC236}">
                <a16:creationId xmlns:a16="http://schemas.microsoft.com/office/drawing/2014/main" id="{168EF019-ACB1-4E49-9E8D-3ECC8D8EBACF}"/>
              </a:ext>
            </a:extLst>
          </p:cNvPr>
          <p:cNvSpPr txBox="1">
            <a:spLocks/>
          </p:cNvSpPr>
          <p:nvPr/>
        </p:nvSpPr>
        <p:spPr>
          <a:xfrm>
            <a:off x="651391" y="4672683"/>
            <a:ext cx="8599288" cy="160298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Symbol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Symbol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360000" algn="just">
              <a:lnSpc>
                <a:spcPct val="100000"/>
              </a:lnSpc>
              <a:spcBef>
                <a:spcPts val="0"/>
              </a:spcBef>
              <a:buFont typeface="Noto Sans Symbols"/>
              <a:buNone/>
            </a:pPr>
            <a:r>
              <a:rPr lang="ru-RU" sz="1400" dirty="0">
                <a:solidFill>
                  <a:srgbClr val="000000"/>
                </a:solidFill>
                <a:latin typeface="Times New Roman" panose="02020603050405020304" pitchFamily="18" charset="0"/>
                <a:cs typeface="Times New Roman" panose="02020603050405020304" pitchFamily="18" charset="0"/>
              </a:rPr>
              <a:t>По </a:t>
            </a:r>
            <a:r>
              <a:rPr lang="ru-RU" sz="1400" b="1" dirty="0">
                <a:solidFill>
                  <a:srgbClr val="000000"/>
                </a:solidFill>
                <a:latin typeface="Times New Roman" panose="02020603050405020304" pitchFamily="18" charset="0"/>
                <a:cs typeface="Times New Roman" panose="02020603050405020304" pitchFamily="18" charset="0"/>
              </a:rPr>
              <a:t>статистике</a:t>
            </a:r>
            <a:r>
              <a:rPr lang="ru-RU" sz="1400" dirty="0">
                <a:solidFill>
                  <a:srgbClr val="000000"/>
                </a:solidFill>
                <a:latin typeface="Times New Roman" panose="02020603050405020304" pitchFamily="18" charset="0"/>
                <a:cs typeface="Times New Roman" panose="02020603050405020304" pitchFamily="18" charset="0"/>
              </a:rPr>
              <a:t> видно, что количество новых случаев заболевания COVID-19 варьировалось от 0 до 21926 человек в день, тогда как максимальное количество смертей достигало 131 человека в день. Минимальное число смертей в день получилось -87 - отрицательное значение показателя, предположительно, связано с тем, что причина данных смертей ранее была связана с COVID-19, а в дальнейшем была отнесена к смерти по иным причинам, в связи с чем была произведена корректировка. В среднем число новых выявленных заболеваний и число смертей составило 1587 и 18 человек в день соответственно.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7"/>
          <p:cNvSpPr txBox="1">
            <a:spLocks noGrp="1"/>
          </p:cNvSpPr>
          <p:nvPr>
            <p:ph type="body" idx="1"/>
          </p:nvPr>
        </p:nvSpPr>
        <p:spPr>
          <a:xfrm>
            <a:off x="716741" y="3292842"/>
            <a:ext cx="7092027" cy="1948829"/>
          </a:xfrm>
          <a:prstGeom prst="rect">
            <a:avLst/>
          </a:prstGeom>
          <a:noFill/>
          <a:ln>
            <a:noFill/>
          </a:ln>
        </p:spPr>
        <p:txBody>
          <a:bodyPr spcFirstLastPara="1" wrap="square" lIns="91425" tIns="45700" rIns="91425" bIns="45700" anchor="t" anchorCtr="0">
            <a:noAutofit/>
          </a:bodyPr>
          <a:lstStyle/>
          <a:p>
            <a:pPr marL="228600" lvl="0" indent="360000" algn="just" rtl="0">
              <a:lnSpc>
                <a:spcPct val="100000"/>
              </a:lnSpc>
              <a:spcBef>
                <a:spcPts val="0"/>
              </a:spcBef>
              <a:spcAft>
                <a:spcPts val="0"/>
              </a:spcAft>
              <a:buClr>
                <a:srgbClr val="80BC00"/>
              </a:buClr>
              <a:buSzPts val="1800"/>
              <a:buNone/>
            </a:pPr>
            <a:r>
              <a:rPr lang="ru-RU" sz="1500" dirty="0">
                <a:latin typeface="Times New Roman" panose="02020603050405020304" pitchFamily="18" charset="0"/>
                <a:cs typeface="Times New Roman" panose="02020603050405020304" pitchFamily="18" charset="0"/>
                <a:sym typeface="Calibri"/>
              </a:rPr>
              <a:t>На дневном графике новых случаев смерти, связанных с COVID-19, видно, что в феврале 2021 года были выбросы в данных - как в сторону увеличения, так и в сторону уменьшения. Предположительно это связано с тем, что ряд случаев смерти первоначально был засчитан как смерть, связанная с COVID-19 (что объясняет выброс в сторону увеличения), а затем отнесен к смерти по иным причинам (что объясняет выброс в -87, который мы установили ранее по статистике). Какой-либо закономерности в смертях в данном случае на графике мы не наблюдаем.</a:t>
            </a:r>
            <a:endParaRPr sz="1500" dirty="0">
              <a:latin typeface="Times New Roman" panose="02020603050405020304" pitchFamily="18" charset="0"/>
              <a:cs typeface="Times New Roman" panose="02020603050405020304" pitchFamily="18" charset="0"/>
              <a:sym typeface="Calibri"/>
            </a:endParaRPr>
          </a:p>
        </p:txBody>
      </p:sp>
      <p:sp>
        <p:nvSpPr>
          <p:cNvPr id="265" name="Google Shape;265;p7"/>
          <p:cNvSpPr txBox="1">
            <a:spLocks noGrp="1"/>
          </p:cNvSpPr>
          <p:nvPr>
            <p:ph type="body" idx="3"/>
          </p:nvPr>
        </p:nvSpPr>
        <p:spPr>
          <a:xfrm>
            <a:off x="4602482" y="773707"/>
            <a:ext cx="6928583" cy="2065745"/>
          </a:xfrm>
          <a:prstGeom prst="rect">
            <a:avLst/>
          </a:prstGeom>
          <a:noFill/>
          <a:ln>
            <a:noFill/>
          </a:ln>
        </p:spPr>
        <p:txBody>
          <a:bodyPr spcFirstLastPara="1" wrap="square" lIns="91425" tIns="45700" rIns="91425" bIns="45700" anchor="t" anchorCtr="0">
            <a:noAutofit/>
          </a:bodyPr>
          <a:lstStyle/>
          <a:p>
            <a:pPr marL="0" marR="0" lvl="0" indent="360000" algn="just" rtl="0">
              <a:lnSpc>
                <a:spcPct val="100000"/>
              </a:lnSpc>
              <a:spcBef>
                <a:spcPts val="0"/>
              </a:spcBef>
              <a:spcAft>
                <a:spcPts val="0"/>
              </a:spcAft>
              <a:buClr>
                <a:schemeClr val="dk1"/>
              </a:buClr>
              <a:buSzPts val="1800"/>
              <a:buFont typeface="Arial"/>
              <a:buNone/>
            </a:pPr>
            <a:r>
              <a:rPr lang="ru-RU" sz="1500" b="0" i="0" dirty="0">
                <a:solidFill>
                  <a:srgbClr val="000000"/>
                </a:solidFill>
                <a:effectLst/>
                <a:latin typeface="Times New Roman" panose="02020603050405020304" pitchFamily="18" charset="0"/>
                <a:cs typeface="Times New Roman" panose="02020603050405020304" pitchFamily="18" charset="0"/>
              </a:rPr>
              <a:t>На дневном графике новых подтвержденных случаев COVID-19 отчетливо видно, что максимальное количество выявленных заболевших в день приходилось на конец октября 2020 года, минимальное количество после значительного роста - в июле 2021 года. С конца ноября 2021 года вновь видим значительное увеличение количества новых случаев заболевания в день, что опять же, предположительно, можно объяснить возросшим туристическим потоком. Таким образом, на графике вырисовывается некая закономерность, выявить которую мы попробуем в дальнейшем.</a:t>
            </a:r>
            <a:endParaRPr sz="1500" dirty="0">
              <a:latin typeface="Times New Roman" panose="02020603050405020304" pitchFamily="18" charset="0"/>
              <a:cs typeface="Times New Roman" panose="02020603050405020304" pitchFamily="18" charset="0"/>
              <a:sym typeface="Calibri"/>
            </a:endParaRPr>
          </a:p>
        </p:txBody>
      </p:sp>
      <p:sp>
        <p:nvSpPr>
          <p:cNvPr id="267" name="Google Shape;267;p7"/>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3" name="Рисунок 2">
            <a:extLst>
              <a:ext uri="{FF2B5EF4-FFF2-40B4-BE49-F238E27FC236}">
                <a16:creationId xmlns:a16="http://schemas.microsoft.com/office/drawing/2014/main" id="{8B2AAB17-6A8C-4B25-94D0-D80B034527B3}"/>
              </a:ext>
            </a:extLst>
          </p:cNvPr>
          <p:cNvPicPr>
            <a:picLocks noChangeAspect="1"/>
          </p:cNvPicPr>
          <p:nvPr/>
        </p:nvPicPr>
        <p:blipFill>
          <a:blip r:embed="rId3"/>
          <a:stretch>
            <a:fillRect/>
          </a:stretch>
        </p:blipFill>
        <p:spPr>
          <a:xfrm>
            <a:off x="716741" y="607422"/>
            <a:ext cx="3643503" cy="2547422"/>
          </a:xfrm>
          <a:prstGeom prst="rect">
            <a:avLst/>
          </a:prstGeom>
        </p:spPr>
      </p:pic>
      <p:pic>
        <p:nvPicPr>
          <p:cNvPr id="5" name="Рисунок 4">
            <a:extLst>
              <a:ext uri="{FF2B5EF4-FFF2-40B4-BE49-F238E27FC236}">
                <a16:creationId xmlns:a16="http://schemas.microsoft.com/office/drawing/2014/main" id="{F550673A-DF44-4303-BB27-78CAAA700B30}"/>
              </a:ext>
            </a:extLst>
          </p:cNvPr>
          <p:cNvPicPr>
            <a:picLocks noChangeAspect="1"/>
          </p:cNvPicPr>
          <p:nvPr/>
        </p:nvPicPr>
        <p:blipFill>
          <a:blip r:embed="rId4"/>
          <a:stretch>
            <a:fillRect/>
          </a:stretch>
        </p:blipFill>
        <p:spPr>
          <a:xfrm>
            <a:off x="7967038" y="2808113"/>
            <a:ext cx="3713746" cy="2650986"/>
          </a:xfrm>
          <a:prstGeom prst="rect">
            <a:avLst/>
          </a:prstGeom>
        </p:spPr>
      </p:pic>
      <p:sp>
        <p:nvSpPr>
          <p:cNvPr id="12" name="Google Shape;264;p7">
            <a:extLst>
              <a:ext uri="{FF2B5EF4-FFF2-40B4-BE49-F238E27FC236}">
                <a16:creationId xmlns:a16="http://schemas.microsoft.com/office/drawing/2014/main" id="{6A6BB9E3-21C4-4C22-BF23-7D39ED1CAC80}"/>
              </a:ext>
            </a:extLst>
          </p:cNvPr>
          <p:cNvSpPr txBox="1">
            <a:spLocks/>
          </p:cNvSpPr>
          <p:nvPr/>
        </p:nvSpPr>
        <p:spPr>
          <a:xfrm>
            <a:off x="716741" y="5504794"/>
            <a:ext cx="10814324" cy="8709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Symbol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Symbol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360000" algn="just">
              <a:lnSpc>
                <a:spcPct val="100000"/>
              </a:lnSpc>
              <a:spcBef>
                <a:spcPts val="0"/>
              </a:spcBef>
              <a:buFont typeface="Noto Sans Symbols"/>
              <a:buNone/>
            </a:pPr>
            <a:r>
              <a:rPr lang="ru-RU" sz="1500" dirty="0">
                <a:latin typeface="Times New Roman" panose="02020603050405020304" pitchFamily="18" charset="0"/>
                <a:cs typeface="Times New Roman" panose="02020603050405020304" pitchFamily="18" charset="0"/>
              </a:rPr>
              <a:t>На данном этапе мы подробно ознакомились с исследуемыми данными по заболеваемости COVID-19 в Швейцарии, сделали предположения о возможной взаимосвязи между признаками, а также посмотрели статистику по количеству новых случаев заболевания COVID-19 и о новых случаях смерти, связанной с этим заболеванием.</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5"/>
          <p:cNvSpPr txBox="1">
            <a:spLocks noGrp="1"/>
          </p:cNvSpPr>
          <p:nvPr>
            <p:ph type="ctrTitle"/>
          </p:nvPr>
        </p:nvSpPr>
        <p:spPr>
          <a:xfrm>
            <a:off x="620489" y="628956"/>
            <a:ext cx="5748194" cy="58942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ru-RU" sz="3200" b="1" dirty="0">
                <a:solidFill>
                  <a:srgbClr val="80BC00"/>
                </a:solidFill>
                <a:latin typeface="Times New Roman" panose="02020603050405020304" pitchFamily="18" charset="0"/>
                <a:cs typeface="Times New Roman" panose="02020603050405020304" pitchFamily="18" charset="0"/>
                <a:sym typeface="Calibri"/>
              </a:rPr>
              <a:t>Построение моделей, анализ результатов</a:t>
            </a:r>
            <a:endParaRPr lang="ru-RU" b="1" dirty="0">
              <a:solidFill>
                <a:srgbClr val="80BC00"/>
              </a:solidFill>
              <a:latin typeface="Times New Roman" panose="02020603050405020304" pitchFamily="18" charset="0"/>
              <a:cs typeface="Times New Roman" panose="02020603050405020304" pitchFamily="18" charset="0"/>
              <a:sym typeface="Calibri"/>
            </a:endParaRPr>
          </a:p>
        </p:txBody>
      </p:sp>
      <p:sp>
        <p:nvSpPr>
          <p:cNvPr id="245" name="Google Shape;245;p5"/>
          <p:cNvSpPr txBox="1">
            <a:spLocks noGrp="1"/>
          </p:cNvSpPr>
          <p:nvPr>
            <p:ph type="body" idx="3"/>
          </p:nvPr>
        </p:nvSpPr>
        <p:spPr>
          <a:xfrm>
            <a:off x="620488" y="3224340"/>
            <a:ext cx="5116134" cy="3468260"/>
          </a:xfrm>
          <a:prstGeom prst="rect">
            <a:avLst/>
          </a:prstGeom>
          <a:noFill/>
          <a:ln>
            <a:noFill/>
          </a:ln>
        </p:spPr>
        <p:txBody>
          <a:bodyPr spcFirstLastPara="1" wrap="square" lIns="91425" tIns="45700" rIns="91425" bIns="45700" anchor="t" anchorCtr="0">
            <a:noAutofit/>
          </a:bodyPr>
          <a:lstStyle/>
          <a:p>
            <a:pPr marL="0" indent="360000" algn="just">
              <a:spcBef>
                <a:spcPts val="0"/>
              </a:spcBef>
            </a:pPr>
            <a:r>
              <a:rPr lang="ru-RU" sz="1500" dirty="0">
                <a:latin typeface="Times New Roman" panose="02020603050405020304" pitchFamily="18" charset="0"/>
                <a:cs typeface="Times New Roman" panose="02020603050405020304" pitchFamily="18" charset="0"/>
                <a:sym typeface="Calibri"/>
              </a:rPr>
              <a:t>Одним из важных этапов в работе с временными рядами является их проверка на </a:t>
            </a:r>
            <a:r>
              <a:rPr lang="ru-RU" sz="1500" b="1" dirty="0">
                <a:latin typeface="Times New Roman" panose="02020603050405020304" pitchFamily="18" charset="0"/>
                <a:cs typeface="Times New Roman" panose="02020603050405020304" pitchFamily="18" charset="0"/>
                <a:sym typeface="Calibri"/>
              </a:rPr>
              <a:t>стационарность</a:t>
            </a:r>
            <a:r>
              <a:rPr lang="ru-RU" sz="1500" dirty="0">
                <a:latin typeface="Times New Roman" panose="02020603050405020304" pitchFamily="18" charset="0"/>
                <a:cs typeface="Times New Roman" panose="02020603050405020304" pitchFamily="18" charset="0"/>
                <a:sym typeface="Calibri"/>
              </a:rPr>
              <a:t>.</a:t>
            </a:r>
          </a:p>
          <a:p>
            <a:pPr marL="0" indent="360000" algn="just">
              <a:spcBef>
                <a:spcPts val="0"/>
              </a:spcBef>
            </a:pPr>
            <a:r>
              <a:rPr lang="ru-RU" sz="1500" dirty="0">
                <a:latin typeface="Times New Roman" panose="02020603050405020304" pitchFamily="18" charset="0"/>
                <a:cs typeface="Times New Roman" panose="02020603050405020304" pitchFamily="18" charset="0"/>
                <a:sym typeface="Calibri"/>
              </a:rPr>
              <a:t>Стационарный временной ряд - это ряд, для которого свойства (а именно среднее значение, дисперсия и ковариация) не зависят от времени. Прогнозирование по нестационарному временному ряду значительно усложняется и результат может не оправдать ожиданий, поэтому как правило перед построением прогноза ряд приводится к стационарному.</a:t>
            </a:r>
          </a:p>
          <a:p>
            <a:pPr marL="0" indent="360000" algn="just">
              <a:spcBef>
                <a:spcPts val="0"/>
              </a:spcBef>
            </a:pPr>
            <a:r>
              <a:rPr lang="ru-RU" sz="1500" dirty="0">
                <a:latin typeface="Times New Roman" panose="02020603050405020304" pitchFamily="18" charset="0"/>
                <a:cs typeface="Times New Roman" panose="02020603050405020304" pitchFamily="18" charset="0"/>
              </a:rPr>
              <a:t>В данной работе для проверки временного ряда на стационарность использовался тест Дики-</a:t>
            </a:r>
            <a:r>
              <a:rPr lang="ru-RU" sz="1500" dirty="0" err="1">
                <a:latin typeface="Times New Roman" panose="02020603050405020304" pitchFamily="18" charset="0"/>
                <a:cs typeface="Times New Roman" panose="02020603050405020304" pitchFamily="18" charset="0"/>
              </a:rPr>
              <a:t>Фуллера</a:t>
            </a:r>
            <a:r>
              <a:rPr lang="ru-RU" sz="1500" dirty="0">
                <a:latin typeface="Times New Roman" panose="02020603050405020304" pitchFamily="18" charset="0"/>
                <a:cs typeface="Times New Roman" panose="02020603050405020304" pitchFamily="18" charset="0"/>
              </a:rPr>
              <a:t>, а</a:t>
            </a:r>
            <a:r>
              <a:rPr lang="en-US" sz="1500" dirty="0">
                <a:latin typeface="Times New Roman" panose="02020603050405020304" pitchFamily="18" charset="0"/>
                <a:cs typeface="Times New Roman" panose="02020603050405020304" pitchFamily="18" charset="0"/>
              </a:rPr>
              <a:t> </a:t>
            </a:r>
            <a:r>
              <a:rPr lang="ru-RU" sz="1500" dirty="0">
                <a:latin typeface="Times New Roman" panose="02020603050405020304" pitchFamily="18" charset="0"/>
                <a:cs typeface="Times New Roman" panose="02020603050405020304" pitchFamily="18" charset="0"/>
              </a:rPr>
              <a:t>именно выдвигалась гипотеза Н</a:t>
            </a:r>
            <a:r>
              <a:rPr lang="ru-RU" sz="900" dirty="0">
                <a:latin typeface="Times New Roman" panose="02020603050405020304" pitchFamily="18" charset="0"/>
                <a:cs typeface="Times New Roman" panose="02020603050405020304" pitchFamily="18" charset="0"/>
              </a:rPr>
              <a:t>0</a:t>
            </a:r>
            <a:r>
              <a:rPr lang="ru-RU" sz="1500" dirty="0">
                <a:latin typeface="Times New Roman" panose="02020603050405020304" pitchFamily="18" charset="0"/>
                <a:cs typeface="Times New Roman" panose="02020603050405020304" pitchFamily="18" charset="0"/>
              </a:rPr>
              <a:t> о наличии единичного корня, который как раз и свидетельствует о </a:t>
            </a:r>
            <a:r>
              <a:rPr lang="ru-RU" sz="1500" dirty="0" err="1">
                <a:latin typeface="Times New Roman" panose="02020603050405020304" pitchFamily="18" charset="0"/>
                <a:cs typeface="Times New Roman" panose="02020603050405020304" pitchFamily="18" charset="0"/>
              </a:rPr>
              <a:t>нестационарности</a:t>
            </a:r>
            <a:r>
              <a:rPr lang="ru-RU" sz="1500" dirty="0">
                <a:latin typeface="Times New Roman" panose="02020603050405020304" pitchFamily="18" charset="0"/>
                <a:cs typeface="Times New Roman" panose="02020603050405020304" pitchFamily="18" charset="0"/>
              </a:rPr>
              <a:t> ряда. Если получаемое в результате теста </a:t>
            </a:r>
            <a:r>
              <a:rPr lang="en-US" sz="1500" dirty="0">
                <a:latin typeface="Times New Roman" panose="02020603050405020304" pitchFamily="18" charset="0"/>
                <a:cs typeface="Times New Roman" panose="02020603050405020304" pitchFamily="18" charset="0"/>
              </a:rPr>
              <a:t>t</a:t>
            </a:r>
            <a:r>
              <a:rPr lang="ru-RU" sz="900" dirty="0" err="1">
                <a:latin typeface="Times New Roman" panose="02020603050405020304" pitchFamily="18" charset="0"/>
                <a:cs typeface="Times New Roman" panose="02020603050405020304" pitchFamily="18" charset="0"/>
              </a:rPr>
              <a:t>расч</a:t>
            </a:r>
            <a:r>
              <a:rPr lang="ru-RU" sz="9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&gt; t</a:t>
            </a:r>
            <a:r>
              <a:rPr lang="ru-RU" sz="900" dirty="0" err="1">
                <a:latin typeface="Times New Roman" panose="02020603050405020304" pitchFamily="18" charset="0"/>
                <a:cs typeface="Times New Roman" panose="02020603050405020304" pitchFamily="18" charset="0"/>
              </a:rPr>
              <a:t>крит</a:t>
            </a:r>
            <a:r>
              <a:rPr lang="ru-RU" sz="900" dirty="0">
                <a:latin typeface="Times New Roman" panose="02020603050405020304" pitchFamily="18" charset="0"/>
                <a:cs typeface="Times New Roman" panose="02020603050405020304" pitchFamily="18" charset="0"/>
              </a:rPr>
              <a:t>. </a:t>
            </a:r>
            <a:r>
              <a:rPr lang="ru-RU" sz="1500" dirty="0">
                <a:latin typeface="Times New Roman" panose="02020603050405020304" pitchFamily="18" charset="0"/>
                <a:cs typeface="Times New Roman" panose="02020603050405020304" pitchFamily="18" charset="0"/>
              </a:rPr>
              <a:t>на всех уровнях значимости, то гипотеза Н</a:t>
            </a:r>
            <a:r>
              <a:rPr lang="ru-RU" sz="900" dirty="0">
                <a:latin typeface="Times New Roman" panose="02020603050405020304" pitchFamily="18" charset="0"/>
                <a:cs typeface="Times New Roman" panose="02020603050405020304" pitchFamily="18" charset="0"/>
              </a:rPr>
              <a:t>0</a:t>
            </a:r>
            <a:r>
              <a:rPr lang="ru-RU" sz="1500" dirty="0">
                <a:latin typeface="Times New Roman" panose="02020603050405020304" pitchFamily="18" charset="0"/>
                <a:cs typeface="Times New Roman" panose="02020603050405020304" pitchFamily="18" charset="0"/>
              </a:rPr>
              <a:t> подтверждается.</a:t>
            </a:r>
            <a:endParaRPr lang="ru-RU" sz="1500" dirty="0">
              <a:latin typeface="Times New Roman" panose="02020603050405020304" pitchFamily="18" charset="0"/>
              <a:cs typeface="Times New Roman" panose="02020603050405020304" pitchFamily="18" charset="0"/>
              <a:sym typeface="Calibri"/>
            </a:endParaRPr>
          </a:p>
        </p:txBody>
      </p:sp>
      <p:sp>
        <p:nvSpPr>
          <p:cNvPr id="246" name="Google Shape;246;p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247" name="Google Shape;247;p5"/>
          <p:cNvSpPr txBox="1"/>
          <p:nvPr/>
        </p:nvSpPr>
        <p:spPr>
          <a:xfrm>
            <a:off x="620488" y="1924662"/>
            <a:ext cx="6968865" cy="962664"/>
          </a:xfrm>
          <a:prstGeom prst="rect">
            <a:avLst/>
          </a:prstGeom>
          <a:noFill/>
          <a:ln>
            <a:noFill/>
          </a:ln>
        </p:spPr>
        <p:txBody>
          <a:bodyPr spcFirstLastPara="1" wrap="square" lIns="91425" tIns="45700" rIns="91425" bIns="45700" anchor="t" anchorCtr="0">
            <a:noAutofit/>
          </a:bodyPr>
          <a:lstStyle/>
          <a:p>
            <a:pPr marL="0" marR="0" lvl="0" indent="360000" algn="just" rtl="0">
              <a:lnSpc>
                <a:spcPct val="90000"/>
              </a:lnSpc>
              <a:spcBef>
                <a:spcPts val="0"/>
              </a:spcBef>
              <a:spcAft>
                <a:spcPts val="0"/>
              </a:spcAft>
              <a:buClr>
                <a:schemeClr val="lt1"/>
              </a:buClr>
              <a:buSzPts val="1800"/>
              <a:buFont typeface="Calibri"/>
              <a:buNone/>
            </a:pPr>
            <a:r>
              <a:rPr lang="ru-RU" sz="1800" dirty="0">
                <a:solidFill>
                  <a:schemeClr val="bg1"/>
                </a:solidFill>
                <a:latin typeface="Times New Roman" panose="02020603050405020304" pitchFamily="18" charset="0"/>
                <a:cs typeface="Times New Roman" panose="02020603050405020304" pitchFamily="18" charset="0"/>
                <a:sym typeface="Calibri"/>
              </a:rPr>
              <a:t>Задача на данно</a:t>
            </a:r>
            <a:r>
              <a:rPr lang="ru-RU" sz="1800" dirty="0">
                <a:solidFill>
                  <a:schemeClr val="bg1"/>
                </a:solidFill>
                <a:latin typeface="Times New Roman" panose="02020603050405020304" pitchFamily="18" charset="0"/>
                <a:cs typeface="Times New Roman" panose="02020603050405020304" pitchFamily="18" charset="0"/>
              </a:rPr>
              <a:t>м этапе </a:t>
            </a:r>
            <a:r>
              <a:rPr lang="ru-RU" sz="1800" dirty="0">
                <a:solidFill>
                  <a:schemeClr val="bg1"/>
                </a:solidFill>
                <a:latin typeface="Times New Roman" panose="02020603050405020304" pitchFamily="18" charset="0"/>
                <a:cs typeface="Times New Roman" panose="02020603050405020304" pitchFamily="18" charset="0"/>
                <a:sym typeface="Calibri"/>
              </a:rPr>
              <a:t>заключалась в построении модели, наиболее точно прогнозирующей возникновение новых случаев </a:t>
            </a:r>
            <a:r>
              <a:rPr lang="en-US" sz="1800" dirty="0">
                <a:solidFill>
                  <a:schemeClr val="bg1"/>
                </a:solidFill>
                <a:latin typeface="Times New Roman" panose="02020603050405020304" pitchFamily="18" charset="0"/>
                <a:cs typeface="Times New Roman" panose="02020603050405020304" pitchFamily="18" charset="0"/>
                <a:sym typeface="Calibri"/>
              </a:rPr>
              <a:t>COVID-19 </a:t>
            </a:r>
            <a:r>
              <a:rPr lang="ru-RU" sz="1800" dirty="0">
                <a:solidFill>
                  <a:schemeClr val="bg1"/>
                </a:solidFill>
                <a:latin typeface="Times New Roman" panose="02020603050405020304" pitchFamily="18" charset="0"/>
                <a:cs typeface="Times New Roman" panose="02020603050405020304" pitchFamily="18" charset="0"/>
                <a:sym typeface="Calibri"/>
              </a:rPr>
              <a:t>в Швейцарии.</a:t>
            </a:r>
            <a:endParaRPr sz="1800" dirty="0">
              <a:solidFill>
                <a:schemeClr val="bg1"/>
              </a:solidFill>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06F7DD3F-0BBA-4901-936A-711FF26DC1DF}"/>
              </a:ext>
            </a:extLst>
          </p:cNvPr>
          <p:cNvPicPr>
            <a:picLocks noChangeAspect="1"/>
          </p:cNvPicPr>
          <p:nvPr/>
        </p:nvPicPr>
        <p:blipFill>
          <a:blip r:embed="rId3"/>
          <a:stretch>
            <a:fillRect/>
          </a:stretch>
        </p:blipFill>
        <p:spPr>
          <a:xfrm>
            <a:off x="7891340" y="1684421"/>
            <a:ext cx="2163049" cy="1909187"/>
          </a:xfrm>
          <a:prstGeom prst="rect">
            <a:avLst/>
          </a:prstGeom>
        </p:spPr>
      </p:pic>
      <p:pic>
        <p:nvPicPr>
          <p:cNvPr id="9" name="Рисунок 8">
            <a:extLst>
              <a:ext uri="{FF2B5EF4-FFF2-40B4-BE49-F238E27FC236}">
                <a16:creationId xmlns:a16="http://schemas.microsoft.com/office/drawing/2014/main" id="{FAEDD7C8-1C8A-4E37-9167-30DBA5BCC469}"/>
              </a:ext>
            </a:extLst>
          </p:cNvPr>
          <p:cNvPicPr>
            <a:picLocks noChangeAspect="1"/>
          </p:cNvPicPr>
          <p:nvPr/>
        </p:nvPicPr>
        <p:blipFill>
          <a:blip r:embed="rId4"/>
          <a:stretch>
            <a:fillRect/>
          </a:stretch>
        </p:blipFill>
        <p:spPr>
          <a:xfrm>
            <a:off x="5695977" y="3796963"/>
            <a:ext cx="6231869" cy="1381683"/>
          </a:xfrm>
          <a:prstGeom prst="rect">
            <a:avLst/>
          </a:prstGeom>
        </p:spPr>
      </p:pic>
      <p:sp>
        <p:nvSpPr>
          <p:cNvPr id="16" name="Google Shape;245;p5">
            <a:extLst>
              <a:ext uri="{FF2B5EF4-FFF2-40B4-BE49-F238E27FC236}">
                <a16:creationId xmlns:a16="http://schemas.microsoft.com/office/drawing/2014/main" id="{C7F2F077-3DDD-4BA4-A103-7DCFB85526E2}"/>
              </a:ext>
            </a:extLst>
          </p:cNvPr>
          <p:cNvSpPr txBox="1">
            <a:spLocks/>
          </p:cNvSpPr>
          <p:nvPr/>
        </p:nvSpPr>
        <p:spPr>
          <a:xfrm>
            <a:off x="5736622" y="5681573"/>
            <a:ext cx="5919572" cy="8566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360000" algn="just">
              <a:spcBef>
                <a:spcPts val="0"/>
              </a:spcBef>
            </a:pPr>
            <a:r>
              <a:rPr lang="ru-RU" sz="1500" dirty="0">
                <a:latin typeface="Times New Roman" panose="02020603050405020304" pitchFamily="18" charset="0"/>
                <a:cs typeface="Times New Roman" panose="02020603050405020304" pitchFamily="18" charset="0"/>
              </a:rPr>
              <a:t>Поскольку</a:t>
            </a:r>
            <a:r>
              <a:rPr lang="en-US" sz="1500" dirty="0">
                <a:latin typeface="Times New Roman" panose="02020603050405020304" pitchFamily="18" charset="0"/>
                <a:cs typeface="Times New Roman" panose="02020603050405020304" pitchFamily="18" charset="0"/>
              </a:rPr>
              <a:t> t</a:t>
            </a:r>
            <a:r>
              <a:rPr lang="ru-RU" sz="900" dirty="0" err="1">
                <a:latin typeface="Times New Roman" panose="02020603050405020304" pitchFamily="18" charset="0"/>
                <a:cs typeface="Times New Roman" panose="02020603050405020304" pitchFamily="18" charset="0"/>
              </a:rPr>
              <a:t>расч</a:t>
            </a:r>
            <a:r>
              <a:rPr lang="ru-RU" sz="9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&gt; t</a:t>
            </a:r>
            <a:r>
              <a:rPr lang="ru-RU" sz="900" dirty="0" err="1">
                <a:latin typeface="Times New Roman" panose="02020603050405020304" pitchFamily="18" charset="0"/>
                <a:cs typeface="Times New Roman" panose="02020603050405020304" pitchFamily="18" charset="0"/>
              </a:rPr>
              <a:t>крит</a:t>
            </a:r>
            <a:r>
              <a:rPr lang="ru-RU" sz="900" dirty="0">
                <a:latin typeface="Times New Roman" panose="02020603050405020304" pitchFamily="18" charset="0"/>
                <a:cs typeface="Times New Roman" panose="02020603050405020304" pitchFamily="18" charset="0"/>
              </a:rPr>
              <a:t>. </a:t>
            </a:r>
            <a:r>
              <a:rPr lang="ru-RU" sz="1500" dirty="0">
                <a:latin typeface="Times New Roman" panose="02020603050405020304" pitchFamily="18" charset="0"/>
                <a:cs typeface="Times New Roman" panose="02020603050405020304" pitchFamily="18" charset="0"/>
              </a:rPr>
              <a:t>на всех уровнях значимости </a:t>
            </a:r>
            <a:r>
              <a:rPr lang="ru-RU" sz="1400" dirty="0">
                <a:latin typeface="Times New Roman" panose="02020603050405020304" pitchFamily="18" charset="0"/>
                <a:cs typeface="Times New Roman" panose="02020603050405020304" pitchFamily="18" charset="0"/>
              </a:rPr>
              <a:t>( -2.34 </a:t>
            </a:r>
            <a:r>
              <a:rPr lang="en-US" sz="1400" dirty="0">
                <a:latin typeface="Times New Roman" panose="02020603050405020304" pitchFamily="18" charset="0"/>
                <a:cs typeface="Times New Roman" panose="02020603050405020304" pitchFamily="18" charset="0"/>
              </a:rPr>
              <a:t>&gt; -2.57 &gt; &gt; -2.87 &gt; -3.44)</a:t>
            </a:r>
            <a:r>
              <a:rPr lang="ru-RU" sz="1500" dirty="0">
                <a:latin typeface="Times New Roman" panose="02020603050405020304" pitchFamily="18" charset="0"/>
                <a:cs typeface="Times New Roman" panose="02020603050405020304" pitchFamily="18" charset="0"/>
              </a:rPr>
              <a:t>, то рассматриваемый временной ряд является нестационарным и гипотеза Н</a:t>
            </a:r>
            <a:r>
              <a:rPr lang="ru-RU" sz="900" dirty="0">
                <a:latin typeface="Times New Roman" panose="02020603050405020304" pitchFamily="18" charset="0"/>
                <a:cs typeface="Times New Roman" panose="02020603050405020304" pitchFamily="18" charset="0"/>
              </a:rPr>
              <a:t>0 </a:t>
            </a:r>
            <a:r>
              <a:rPr lang="ru-RU" sz="1500" dirty="0">
                <a:latin typeface="Times New Roman" panose="02020603050405020304" pitchFamily="18" charset="0"/>
                <a:cs typeface="Times New Roman" panose="02020603050405020304" pitchFamily="18" charset="0"/>
              </a:rPr>
              <a:t>подтверждается.</a:t>
            </a:r>
          </a:p>
        </p:txBody>
      </p:sp>
    </p:spTree>
    <p:extLst>
      <p:ext uri="{BB962C8B-B14F-4D97-AF65-F5344CB8AC3E}">
        <p14:creationId xmlns:p14="http://schemas.microsoft.com/office/powerpoint/2010/main" val="3401054828"/>
      </p:ext>
    </p:extLst>
  </p:cSld>
  <p:clrMapOvr>
    <a:masterClrMapping/>
  </p:clrMapOvr>
</p:sld>
</file>

<file path=ppt/theme/theme1.xml><?xml version="1.0" encoding="utf-8"?>
<a:theme xmlns:a="http://schemas.openxmlformats.org/drawingml/2006/main" name="IU">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TotalTime>
  <Words>2297</Words>
  <Application>Microsoft Office PowerPoint</Application>
  <PresentationFormat>Широкоэкранный</PresentationFormat>
  <Paragraphs>93</Paragraphs>
  <Slides>19</Slides>
  <Notes>19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19</vt:i4>
      </vt:variant>
    </vt:vector>
  </HeadingPairs>
  <TitlesOfParts>
    <vt:vector size="25" baseType="lpstr">
      <vt:lpstr>Arial</vt:lpstr>
      <vt:lpstr>Calibri</vt:lpstr>
      <vt:lpstr>Helvetica Neue</vt:lpstr>
      <vt:lpstr>Noto Sans Symbols</vt:lpstr>
      <vt:lpstr>Times New Roman</vt:lpstr>
      <vt:lpstr>IU</vt:lpstr>
      <vt:lpstr>«Прогнозирование количества заражений COVID-19 в Швейцарии» </vt:lpstr>
      <vt:lpstr>В конце 2019 года было сообщено о заражениях в провинции Хубэй (Китай) коронавирусной инфекцией нового типа. За несколько месяцев этот новый вирус вызвал глобальную пандемию коронавирусной болезни (COVID-19). Несмотря на существование известных эпидемиологических моделей, ни одна из них не может с достаточной долей точности спрогнозировать ситуацию развития эпидемии COVID-19.      Целью данной работы является исследование данных о распространении COVID-19 в Швейцарии и построение краткосрочного прогноза развития пандемии в условиях непредсказуемости поведения исследуемого процесса.     </vt:lpstr>
      <vt:lpstr>4 этапа исследования</vt:lpstr>
      <vt:lpstr>Импорт библиотек, ознакомление с данными</vt:lpstr>
      <vt:lpstr>Предобработка данных</vt:lpstr>
      <vt:lpstr>EDA или разведочный анализ данных</vt:lpstr>
      <vt:lpstr>Презентация PowerPoint</vt:lpstr>
      <vt:lpstr>Презентация PowerPoint</vt:lpstr>
      <vt:lpstr>Построение моделей, анализ результатов</vt:lpstr>
      <vt:lpstr>Презентация PowerPoint</vt:lpstr>
      <vt:lpstr>Презентация PowerPoint</vt:lpstr>
      <vt:lpstr>Модель SARIMA</vt:lpstr>
      <vt:lpstr>Модель SARIMA</vt:lpstr>
      <vt:lpstr>Модель Хольта-Винтерса</vt:lpstr>
      <vt:lpstr>Модель Хольта-Винтерса</vt:lpstr>
      <vt:lpstr>Модель PROPHET</vt:lpstr>
      <vt:lpstr>Модель PROPHET</vt:lpstr>
      <vt:lpstr>Вывод</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Прогнозирование количества заражений COVID-19 в Швейцарии</dc:title>
  <dc:creator>Ольга Саетгареева</dc:creator>
  <cp:lastModifiedBy>Маргарита</cp:lastModifiedBy>
  <cp:revision>66</cp:revision>
  <cp:lastPrinted>2021-12-23T17:34:01Z</cp:lastPrinted>
  <dcterms:created xsi:type="dcterms:W3CDTF">2018-09-03T06:41:35Z</dcterms:created>
  <dcterms:modified xsi:type="dcterms:W3CDTF">2021-12-23T18:18:16Z</dcterms:modified>
</cp:coreProperties>
</file>