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1.bin" ContentType="application/vnd.openxmlformats-officedocument.oleObject"/>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5"/>
  </p:notesMasterIdLst>
  <p:handoutMasterIdLst>
    <p:handoutMasterId r:id="rId26"/>
  </p:handoutMasterIdLst>
  <p:sldIdLst>
    <p:sldId id="286" r:id="rId2"/>
    <p:sldId id="261" r:id="rId3"/>
    <p:sldId id="263" r:id="rId4"/>
    <p:sldId id="265" r:id="rId5"/>
    <p:sldId id="275" r:id="rId6"/>
    <p:sldId id="280" r:id="rId7"/>
    <p:sldId id="264" r:id="rId8"/>
    <p:sldId id="266" r:id="rId9"/>
    <p:sldId id="271" r:id="rId10"/>
    <p:sldId id="272" r:id="rId11"/>
    <p:sldId id="273" r:id="rId12"/>
    <p:sldId id="267" r:id="rId13"/>
    <p:sldId id="276" r:id="rId14"/>
    <p:sldId id="277" r:id="rId15"/>
    <p:sldId id="287" r:id="rId16"/>
    <p:sldId id="274" r:id="rId17"/>
    <p:sldId id="283" r:id="rId18"/>
    <p:sldId id="284" r:id="rId19"/>
    <p:sldId id="289" r:id="rId20"/>
    <p:sldId id="291" r:id="rId21"/>
    <p:sldId id="278" r:id="rId22"/>
    <p:sldId id="279" r:id="rId23"/>
    <p:sldId id="282" r:id="rId24"/>
  </p:sldIdLst>
  <p:sldSz cx="9144000" cy="5715000" type="screen16x10"/>
  <p:notesSz cx="7099300" cy="10234613"/>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F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3" autoAdjust="0"/>
    <p:restoredTop sz="69719" autoAdjust="0"/>
  </p:normalViewPr>
  <p:slideViewPr>
    <p:cSldViewPr>
      <p:cViewPr>
        <p:scale>
          <a:sx n="96" d="100"/>
          <a:sy n="96" d="100"/>
        </p:scale>
        <p:origin x="-2928" y="-1032"/>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5893" tIns="47947" rIns="95893" bIns="47947" rtlCol="0"/>
          <a:lstStyle>
            <a:lvl1pPr algn="l">
              <a:defRPr sz="1300"/>
            </a:lvl1pPr>
          </a:lstStyle>
          <a:p>
            <a:endParaRPr lang="sv-SE"/>
          </a:p>
        </p:txBody>
      </p:sp>
      <p:sp>
        <p:nvSpPr>
          <p:cNvPr id="3" name="Date Placeholder 2"/>
          <p:cNvSpPr>
            <a:spLocks noGrp="1"/>
          </p:cNvSpPr>
          <p:nvPr>
            <p:ph type="dt" sz="quarter" idx="1"/>
          </p:nvPr>
        </p:nvSpPr>
        <p:spPr>
          <a:xfrm>
            <a:off x="4021294" y="0"/>
            <a:ext cx="3076363" cy="511731"/>
          </a:xfrm>
          <a:prstGeom prst="rect">
            <a:avLst/>
          </a:prstGeom>
        </p:spPr>
        <p:txBody>
          <a:bodyPr vert="horz" lIns="95893" tIns="47947" rIns="95893" bIns="47947" rtlCol="0"/>
          <a:lstStyle>
            <a:lvl1pPr algn="r">
              <a:defRPr sz="1300"/>
            </a:lvl1pPr>
          </a:lstStyle>
          <a:p>
            <a:fld id="{D591C14E-198E-48A7-ABEC-7FB80E868E55}" type="datetimeFigureOut">
              <a:rPr lang="sv-SE" smtClean="0"/>
              <a:pPr/>
              <a:t>2013-11-11</a:t>
            </a:fld>
            <a:endParaRPr lang="sv-SE"/>
          </a:p>
        </p:txBody>
      </p:sp>
      <p:sp>
        <p:nvSpPr>
          <p:cNvPr id="4" name="Footer Placeholder 3"/>
          <p:cNvSpPr>
            <a:spLocks noGrp="1"/>
          </p:cNvSpPr>
          <p:nvPr>
            <p:ph type="ftr" sz="quarter" idx="2"/>
          </p:nvPr>
        </p:nvSpPr>
        <p:spPr>
          <a:xfrm>
            <a:off x="0" y="9721106"/>
            <a:ext cx="3076363" cy="511731"/>
          </a:xfrm>
          <a:prstGeom prst="rect">
            <a:avLst/>
          </a:prstGeom>
        </p:spPr>
        <p:txBody>
          <a:bodyPr vert="horz" lIns="95893" tIns="47947" rIns="95893" bIns="47947" rtlCol="0" anchor="b"/>
          <a:lstStyle>
            <a:lvl1pPr algn="l">
              <a:defRPr sz="1300"/>
            </a:lvl1pPr>
          </a:lstStyle>
          <a:p>
            <a:endParaRPr lang="sv-SE"/>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5893" tIns="47947" rIns="95893" bIns="47947" rtlCol="0" anchor="b"/>
          <a:lstStyle>
            <a:lvl1pPr algn="r">
              <a:defRPr sz="1300"/>
            </a:lvl1pPr>
          </a:lstStyle>
          <a:p>
            <a:fld id="{45890A60-9DEB-43B0-9C46-E1F0138C5C4C}" type="slidenum">
              <a:rPr lang="sv-SE" smtClean="0"/>
              <a:pPr/>
              <a:t>‹#›</a:t>
            </a:fld>
            <a:endParaRPr lang="sv-SE"/>
          </a:p>
        </p:txBody>
      </p:sp>
    </p:spTree>
    <p:extLst>
      <p:ext uri="{BB962C8B-B14F-4D97-AF65-F5344CB8AC3E}">
        <p14:creationId xmlns:p14="http://schemas.microsoft.com/office/powerpoint/2010/main" val="3634000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188BB863-C913-48B5-BD1A-638D82A0C76B}" type="datetimeFigureOut">
              <a:rPr lang="sv-SE" smtClean="0"/>
              <a:pPr/>
              <a:t>2013-11-11</a:t>
            </a:fld>
            <a:endParaRPr lang="sv-SE"/>
          </a:p>
        </p:txBody>
      </p:sp>
      <p:sp>
        <p:nvSpPr>
          <p:cNvPr id="4" name="Slide Image Placeholder 3"/>
          <p:cNvSpPr>
            <a:spLocks noGrp="1" noRot="1" noChangeAspect="1"/>
          </p:cNvSpPr>
          <p:nvPr>
            <p:ph type="sldImg" idx="2"/>
          </p:nvPr>
        </p:nvSpPr>
        <p:spPr>
          <a:xfrm>
            <a:off x="481013" y="768350"/>
            <a:ext cx="6137275" cy="3836988"/>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Footer Placehold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87A2DC32-3504-46EA-A4CB-95ED6A325EDF}" type="slidenum">
              <a:rPr lang="sv-SE" smtClean="0"/>
              <a:pPr/>
              <a:t>‹#›</a:t>
            </a:fld>
            <a:endParaRPr lang="sv-SE"/>
          </a:p>
        </p:txBody>
      </p:sp>
    </p:spTree>
    <p:extLst>
      <p:ext uri="{BB962C8B-B14F-4D97-AF65-F5344CB8AC3E}">
        <p14:creationId xmlns:p14="http://schemas.microsoft.com/office/powerpoint/2010/main" val="3534086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 Id="rId3" Type="http://schemas.openxmlformats.org/officeDocument/2006/relationships/hyperlink" Target="http://developer.yahoo.com/yui/theater/video.php?v=crockonjs-2"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 Id="rId3" Type="http://schemas.openxmlformats.org/officeDocument/2006/relationships/hyperlink" Target="http://developer.yahoo.com/yui/theater/video.php?v=crockonjs-2"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3</a:t>
            </a:fld>
            <a:endParaRPr lang="sv-SE"/>
          </a:p>
        </p:txBody>
      </p:sp>
    </p:spTree>
    <p:extLst>
      <p:ext uri="{BB962C8B-B14F-4D97-AF65-F5344CB8AC3E}">
        <p14:creationId xmlns:p14="http://schemas.microsoft.com/office/powerpoint/2010/main" val="2902872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sv-SE" dirty="0" smtClean="0"/>
              <a:t>Här började tyvärr inte jag.</a:t>
            </a:r>
          </a:p>
        </p:txBody>
      </p:sp>
      <p:sp>
        <p:nvSpPr>
          <p:cNvPr id="4" name="Slide Number Placeholder 3"/>
          <p:cNvSpPr>
            <a:spLocks noGrp="1"/>
          </p:cNvSpPr>
          <p:nvPr>
            <p:ph type="sldNum" sz="quarter" idx="10"/>
          </p:nvPr>
        </p:nvSpPr>
        <p:spPr/>
        <p:txBody>
          <a:bodyPr/>
          <a:lstStyle/>
          <a:p>
            <a:fld id="{87A2DC32-3504-46EA-A4CB-95ED6A325EDF}" type="slidenum">
              <a:rPr lang="sv-SE" smtClean="0"/>
              <a:pPr/>
              <a:t>7</a:t>
            </a:fld>
            <a:endParaRPr lang="sv-S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Mosaic</a:t>
            </a:r>
            <a:r>
              <a:rPr lang="sv-SE" baseline="0" dirty="0" smtClean="0"/>
              <a:t> skapades på universitetet i </a:t>
            </a:r>
            <a:r>
              <a:rPr lang="sv-SE" baseline="0" dirty="0" err="1" smtClean="0"/>
              <a:t>Illionie</a:t>
            </a:r>
            <a:r>
              <a:rPr lang="sv-SE" baseline="0" dirty="0" smtClean="0"/>
              <a:t> 1993 och blev populärt då det implementerade &lt;</a:t>
            </a:r>
            <a:r>
              <a:rPr lang="sv-SE" baseline="0" dirty="0" err="1" smtClean="0"/>
              <a:t>img</a:t>
            </a:r>
            <a:r>
              <a:rPr lang="sv-SE" baseline="0" dirty="0" smtClean="0"/>
              <a:t>&gt;-taggen. Köptes av Netscape och Brendan </a:t>
            </a:r>
            <a:r>
              <a:rPr lang="sv-SE" baseline="0" dirty="0" err="1" smtClean="0"/>
              <a:t>Eich</a:t>
            </a:r>
            <a:r>
              <a:rPr lang="sv-SE" baseline="0" dirty="0" smtClean="0"/>
              <a:t> anställdes för att skapa ett språk för interaktivitet.</a:t>
            </a:r>
            <a:endParaRPr lang="sv-SE" dirty="0" smtClean="0"/>
          </a:p>
          <a:p>
            <a:endParaRPr lang="sv-SE" b="1" dirty="0" smtClean="0">
              <a:hlinkClick r:id="rId3"/>
            </a:endParaRPr>
          </a:p>
          <a:p>
            <a:r>
              <a:rPr lang="sv-SE" dirty="0" smtClean="0">
                <a:hlinkClick r:id="rId3"/>
              </a:rPr>
              <a:t>http://developer.yahoo.com/yui/theater/video.php?v=crockonjs-2</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9</a:t>
            </a:fld>
            <a:endParaRPr lang="sv-SE"/>
          </a:p>
        </p:txBody>
      </p:sp>
    </p:spTree>
    <p:extLst>
      <p:ext uri="{BB962C8B-B14F-4D97-AF65-F5344CB8AC3E}">
        <p14:creationId xmlns:p14="http://schemas.microsoft.com/office/powerpoint/2010/main" val="457355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dirty="0" smtClean="0"/>
              <a:t>När</a:t>
            </a:r>
            <a:r>
              <a:rPr lang="sv-SE" baseline="0" dirty="0" smtClean="0"/>
              <a:t> Brendan </a:t>
            </a:r>
            <a:r>
              <a:rPr lang="sv-SE" baseline="0" dirty="0" err="1" smtClean="0"/>
              <a:t>Eich</a:t>
            </a:r>
            <a:r>
              <a:rPr lang="sv-SE" baseline="0" dirty="0" smtClean="0"/>
              <a:t> skapat språket Livescript (på två veckor) så var tveksamheterna till att använda det stora och ryktet säger att det då döptes om till ”JavaScript” för att rida på vågen att Java skulle vara lösningen på allt. Dock så hade </a:t>
            </a:r>
            <a:r>
              <a:rPr lang="sv-SE" baseline="0" dirty="0" err="1" smtClean="0"/>
              <a:t>Sun</a:t>
            </a:r>
            <a:r>
              <a:rPr lang="sv-SE" baseline="0" dirty="0" smtClean="0"/>
              <a:t> (Nu Oracle) varumärkesrätten till Java och fick också rätten till JavaScript men gav Netscape rätten att använda det.</a:t>
            </a:r>
          </a:p>
          <a:p>
            <a:pPr marL="0" marR="0" indent="0" algn="l" defTabSz="914400" rtl="0" eaLnBrk="1" fontAlgn="auto" latinLnBrk="0" hangingPunct="1">
              <a:lnSpc>
                <a:spcPct val="100000"/>
              </a:lnSpc>
              <a:spcBef>
                <a:spcPts val="0"/>
              </a:spcBef>
              <a:spcAft>
                <a:spcPts val="0"/>
              </a:spcAft>
              <a:buClrTx/>
              <a:buSzTx/>
              <a:buFontTx/>
              <a:buNone/>
              <a:tabLst/>
              <a:defRPr/>
            </a:pP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baseline="0" dirty="0" smtClean="0"/>
              <a:t>Netscape gick till W3C för att få hjälp med standardisering men nobbades (troligtvis på grund av att de lagt till en massa hemskheter till HTML) och letade vidare och hamnade till sist hos ECMA. </a:t>
            </a:r>
            <a:r>
              <a:rPr lang="sv-SE" baseline="0" dirty="0" err="1" smtClean="0"/>
              <a:t>Ecma</a:t>
            </a:r>
            <a:r>
              <a:rPr lang="sv-SE" baseline="0" dirty="0" smtClean="0"/>
              <a:t> kunde inte använda ordet Java och fick, i brist på annat, döpa </a:t>
            </a:r>
            <a:r>
              <a:rPr lang="sv-SE" baseline="0" dirty="0" err="1" smtClean="0"/>
              <a:t>specen</a:t>
            </a:r>
            <a:r>
              <a:rPr lang="sv-SE" baseline="0" dirty="0" smtClean="0"/>
              <a:t> till </a:t>
            </a:r>
            <a:r>
              <a:rPr lang="sv-SE" baseline="0" dirty="0" err="1" smtClean="0"/>
              <a:t>ECMAScript</a:t>
            </a:r>
            <a:r>
              <a:rPr lang="sv-SE"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sv-SE" baseline="0" dirty="0" smtClean="0">
              <a:hlinkClick r:id="rId3"/>
            </a:endParaRPr>
          </a:p>
          <a:p>
            <a:r>
              <a:rPr lang="sv-SE" baseline="0" dirty="0" smtClean="0"/>
              <a:t>Version 3 av ECMA är det som används men ES5 - </a:t>
            </a:r>
            <a:r>
              <a:rPr lang="sv-SE" baseline="0" dirty="0" err="1" smtClean="0"/>
              <a:t>strict</a:t>
            </a:r>
            <a:r>
              <a:rPr lang="sv-SE" baseline="0" dirty="0" smtClean="0"/>
              <a:t> är lämpligare att använda i framtiden och tar bort några av lustigheterna i JS.</a:t>
            </a:r>
            <a:endParaRPr lang="sv-SE" dirty="0" smtClean="0">
              <a:hlinkClick r:id="rId3"/>
            </a:endParaRPr>
          </a:p>
          <a:p>
            <a:endParaRPr lang="sv-SE" dirty="0" smtClean="0">
              <a:hlinkClick r:id="rId3"/>
            </a:endParaRPr>
          </a:p>
          <a:p>
            <a:r>
              <a:rPr lang="sv-SE" dirty="0" smtClean="0">
                <a:hlinkClick r:id="rId3"/>
              </a:rPr>
              <a:t>http://developer.yahoo.com/yui/theater/video.php?v=crockonjs-2</a:t>
            </a:r>
            <a:endParaRPr lang="sv-SE" dirty="0" smtClean="0"/>
          </a:p>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10</a:t>
            </a:fld>
            <a:endParaRPr lang="sv-S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Jmfr</a:t>
            </a:r>
            <a:r>
              <a:rPr lang="sv-SE" dirty="0" smtClean="0"/>
              <a:t>: HTML vs.</a:t>
            </a:r>
            <a:r>
              <a:rPr lang="sv-SE" baseline="0" dirty="0" smtClean="0"/>
              <a:t> XHTML</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11</a:t>
            </a:fld>
            <a:endParaRPr lang="sv-SE"/>
          </a:p>
        </p:txBody>
      </p:sp>
    </p:spTree>
    <p:extLst>
      <p:ext uri="{BB962C8B-B14F-4D97-AF65-F5344CB8AC3E}">
        <p14:creationId xmlns:p14="http://schemas.microsoft.com/office/powerpoint/2010/main" val="538670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err="1" smtClean="0">
                <a:solidFill>
                  <a:srgbClr val="000000"/>
                </a:solidFill>
                <a:latin typeface="Courier New" pitchFamily="49" charset="0"/>
                <a:cs typeface="Times New Roman" pitchFamily="18" charset="0"/>
              </a:rPr>
              <a:t>Ibland</a:t>
            </a:r>
            <a:r>
              <a:rPr lang="en-GB" sz="1200" dirty="0" smtClean="0">
                <a:solidFill>
                  <a:srgbClr val="000000"/>
                </a:solidFill>
                <a:latin typeface="Courier New" pitchFamily="49" charset="0"/>
                <a:cs typeface="Times New Roman" pitchFamily="18" charset="0"/>
              </a:rPr>
              <a:t> </a:t>
            </a:r>
            <a:r>
              <a:rPr lang="en-GB" sz="1200" dirty="0" err="1" smtClean="0">
                <a:solidFill>
                  <a:srgbClr val="000000"/>
                </a:solidFill>
                <a:latin typeface="Courier New" pitchFamily="49" charset="0"/>
                <a:cs typeface="Times New Roman" pitchFamily="18" charset="0"/>
              </a:rPr>
              <a:t>kan</a:t>
            </a:r>
            <a:r>
              <a:rPr lang="en-GB" sz="1200" dirty="0" smtClean="0">
                <a:solidFill>
                  <a:srgbClr val="000000"/>
                </a:solidFill>
                <a:latin typeface="Courier New" pitchFamily="49" charset="0"/>
                <a:cs typeface="Times New Roman" pitchFamily="18" charset="0"/>
              </a:rPr>
              <a:t> man se: </a:t>
            </a:r>
          </a:p>
          <a:p>
            <a:r>
              <a:rPr lang="en-GB" sz="1200" dirty="0" smtClean="0">
                <a:solidFill>
                  <a:srgbClr val="000000"/>
                </a:solidFill>
                <a:latin typeface="Courier New" pitchFamily="49" charset="0"/>
                <a:cs typeface="Times New Roman" pitchFamily="18" charset="0"/>
              </a:rPr>
              <a:t>&lt;script type=”text/</a:t>
            </a:r>
            <a:r>
              <a:rPr lang="en-GB" sz="1200" dirty="0" err="1" smtClean="0">
                <a:solidFill>
                  <a:srgbClr val="000000"/>
                </a:solidFill>
                <a:latin typeface="Courier New" pitchFamily="49" charset="0"/>
                <a:cs typeface="Times New Roman" pitchFamily="18" charset="0"/>
              </a:rPr>
              <a:t>javascript</a:t>
            </a:r>
            <a:r>
              <a:rPr lang="en-GB" sz="1200" dirty="0" smtClean="0">
                <a:solidFill>
                  <a:srgbClr val="000000"/>
                </a:solidFill>
                <a:latin typeface="Courier New" pitchFamily="49" charset="0"/>
                <a:cs typeface="Times New Roman" pitchFamily="18" charset="0"/>
              </a:rPr>
              <a:t>”&gt;</a:t>
            </a:r>
            <a:br>
              <a:rPr lang="en-GB" sz="1200" dirty="0" smtClean="0">
                <a:solidFill>
                  <a:srgbClr val="000000"/>
                </a:solidFill>
                <a:latin typeface="Courier New" pitchFamily="49" charset="0"/>
                <a:cs typeface="Times New Roman" pitchFamily="18" charset="0"/>
              </a:rPr>
            </a:br>
            <a:r>
              <a:rPr lang="en-GB" sz="1200" b="1" i="1" dirty="0" smtClean="0">
                <a:solidFill>
                  <a:srgbClr val="000000"/>
                </a:solidFill>
                <a:latin typeface="Courier New" pitchFamily="49" charset="0"/>
                <a:cs typeface="Times New Roman" pitchFamily="18" charset="0"/>
              </a:rPr>
              <a:t>&lt;!--</a:t>
            </a:r>
            <a:r>
              <a:rPr lang="en-GB" sz="1200" b="1" dirty="0" smtClean="0">
                <a:solidFill>
                  <a:srgbClr val="000000"/>
                </a:solidFill>
                <a:latin typeface="Courier New" pitchFamily="49" charset="0"/>
                <a:cs typeface="Times New Roman" pitchFamily="18" charset="0"/>
              </a:rPr>
              <a:t/>
            </a:r>
            <a:br>
              <a:rPr lang="en-GB" sz="1200" b="1" dirty="0" smtClean="0">
                <a:solidFill>
                  <a:srgbClr val="000000"/>
                </a:solidFill>
                <a:latin typeface="Courier New" pitchFamily="49" charset="0"/>
                <a:cs typeface="Times New Roman" pitchFamily="18" charset="0"/>
              </a:rPr>
            </a:br>
            <a:r>
              <a:rPr lang="en-GB" sz="1200" dirty="0" smtClean="0">
                <a:solidFill>
                  <a:srgbClr val="000000"/>
                </a:solidFill>
                <a:latin typeface="Courier New" pitchFamily="49" charset="0"/>
                <a:cs typeface="Times New Roman" pitchFamily="18" charset="0"/>
              </a:rPr>
              <a:t>   // </a:t>
            </a:r>
            <a:r>
              <a:rPr lang="en-GB" sz="1200" dirty="0" err="1" smtClean="0">
                <a:solidFill>
                  <a:srgbClr val="000000"/>
                </a:solidFill>
                <a:latin typeface="Courier New" pitchFamily="49" charset="0"/>
                <a:cs typeface="Times New Roman" pitchFamily="18" charset="0"/>
              </a:rPr>
              <a:t>Här</a:t>
            </a:r>
            <a:r>
              <a:rPr lang="en-GB" sz="1200" dirty="0" smtClean="0">
                <a:solidFill>
                  <a:srgbClr val="000000"/>
                </a:solidFill>
                <a:latin typeface="Courier New" pitchFamily="49" charset="0"/>
                <a:cs typeface="Times New Roman" pitchFamily="18" charset="0"/>
              </a:rPr>
              <a:t> </a:t>
            </a:r>
            <a:r>
              <a:rPr lang="en-GB" sz="1200" dirty="0" err="1" smtClean="0">
                <a:solidFill>
                  <a:srgbClr val="000000"/>
                </a:solidFill>
                <a:latin typeface="Courier New" pitchFamily="49" charset="0"/>
                <a:cs typeface="Times New Roman" pitchFamily="18" charset="0"/>
              </a:rPr>
              <a:t>skriver</a:t>
            </a:r>
            <a:r>
              <a:rPr lang="en-GB" sz="1200" dirty="0" smtClean="0">
                <a:solidFill>
                  <a:srgbClr val="000000"/>
                </a:solidFill>
                <a:latin typeface="Courier New" pitchFamily="49" charset="0"/>
                <a:cs typeface="Times New Roman" pitchFamily="18" charset="0"/>
              </a:rPr>
              <a:t> vi </a:t>
            </a:r>
            <a:r>
              <a:rPr lang="en-GB" sz="1200" dirty="0" err="1" smtClean="0">
                <a:solidFill>
                  <a:srgbClr val="000000"/>
                </a:solidFill>
                <a:latin typeface="Courier New" pitchFamily="49" charset="0"/>
                <a:cs typeface="Times New Roman" pitchFamily="18" charset="0"/>
              </a:rPr>
              <a:t>vår</a:t>
            </a:r>
            <a:r>
              <a:rPr lang="en-GB" sz="1200" dirty="0" smtClean="0">
                <a:solidFill>
                  <a:srgbClr val="000000"/>
                </a:solidFill>
                <a:latin typeface="Courier New" pitchFamily="49" charset="0"/>
                <a:cs typeface="Times New Roman" pitchFamily="18" charset="0"/>
              </a:rPr>
              <a:t> </a:t>
            </a:r>
            <a:r>
              <a:rPr lang="en-GB" sz="1200" dirty="0" err="1" smtClean="0">
                <a:solidFill>
                  <a:srgbClr val="000000"/>
                </a:solidFill>
                <a:latin typeface="Courier New" pitchFamily="49" charset="0"/>
                <a:cs typeface="Times New Roman" pitchFamily="18" charset="0"/>
              </a:rPr>
              <a:t>kod</a:t>
            </a:r>
            <a:endParaRPr lang="en-GB" sz="1200" dirty="0" smtClean="0">
              <a:solidFill>
                <a:srgbClr val="000000"/>
              </a:solidFill>
              <a:latin typeface="Courier New" pitchFamily="49" charset="0"/>
              <a:cs typeface="Times New Roman" pitchFamily="18" charset="0"/>
            </a:endParaRPr>
          </a:p>
          <a:p>
            <a:r>
              <a:rPr lang="en-GB" sz="1200" b="1" i="1" dirty="0" smtClean="0">
                <a:solidFill>
                  <a:srgbClr val="000000"/>
                </a:solidFill>
                <a:latin typeface="Courier New" pitchFamily="49" charset="0"/>
                <a:cs typeface="Times New Roman" pitchFamily="18" charset="0"/>
                <a:sym typeface="Wingdings" pitchFamily="2" charset="2"/>
              </a:rPr>
              <a:t>// --&gt;</a:t>
            </a:r>
            <a:r>
              <a:rPr lang="en-GB" sz="1200" b="1" i="1" dirty="0" smtClean="0">
                <a:solidFill>
                  <a:srgbClr val="000000"/>
                </a:solidFill>
                <a:latin typeface="Courier New" pitchFamily="49" charset="0"/>
                <a:cs typeface="Times New Roman" pitchFamily="18" charset="0"/>
              </a:rPr>
              <a:t/>
            </a:r>
            <a:br>
              <a:rPr lang="en-GB" sz="1200" b="1" i="1" dirty="0" smtClean="0">
                <a:solidFill>
                  <a:srgbClr val="000000"/>
                </a:solidFill>
                <a:latin typeface="Courier New" pitchFamily="49" charset="0"/>
                <a:cs typeface="Times New Roman" pitchFamily="18" charset="0"/>
              </a:rPr>
            </a:br>
            <a:r>
              <a:rPr lang="en-GB" sz="1200" dirty="0" smtClean="0">
                <a:solidFill>
                  <a:srgbClr val="000000"/>
                </a:solidFill>
                <a:latin typeface="Courier New" pitchFamily="49" charset="0"/>
                <a:cs typeface="Times New Roman" pitchFamily="18" charset="0"/>
              </a:rPr>
              <a:t>&lt;/script&gt;</a:t>
            </a:r>
            <a:r>
              <a:rPr lang="sv-SE" sz="1100" b="1" dirty="0" smtClean="0">
                <a:latin typeface="Courier New" pitchFamily="49" charset="0"/>
              </a:rPr>
              <a:t> </a:t>
            </a:r>
          </a:p>
          <a:p>
            <a:r>
              <a:rPr lang="sv-SE" dirty="0" smtClean="0"/>
              <a:t>Så här skrev man i början</a:t>
            </a:r>
            <a:r>
              <a:rPr lang="sv-SE" baseline="0" dirty="0" smtClean="0"/>
              <a:t> för att dölja koden för webbläsare som inte hade stöd för JS. </a:t>
            </a:r>
          </a:p>
          <a:p>
            <a:endParaRPr lang="sv-SE" baseline="0" dirty="0" smtClean="0"/>
          </a:p>
          <a:p>
            <a:pPr eaLnBrk="1" hangingPunct="1"/>
            <a:r>
              <a:rPr lang="sv-SE" dirty="0" smtClean="0"/>
              <a:t>Bra att veta:</a:t>
            </a:r>
          </a:p>
          <a:p>
            <a:pPr eaLnBrk="1" hangingPunct="1"/>
            <a:r>
              <a:rPr lang="sv-SE" dirty="0" smtClean="0"/>
              <a:t>Det går även att exekvera </a:t>
            </a:r>
            <a:r>
              <a:rPr lang="sv-SE" dirty="0" err="1" smtClean="0"/>
              <a:t>javascript</a:t>
            </a:r>
            <a:r>
              <a:rPr lang="sv-SE" dirty="0" smtClean="0"/>
              <a:t> direkt i webbläsaren genom att i adressfältet skriva:</a:t>
            </a:r>
          </a:p>
          <a:p>
            <a:pPr eaLnBrk="1" hangingPunct="1"/>
            <a:r>
              <a:rPr lang="sv-SE" dirty="0" err="1" smtClean="0"/>
              <a:t>javascript</a:t>
            </a:r>
            <a:r>
              <a:rPr lang="sv-SE" dirty="0" smtClean="0"/>
              <a:t>: </a:t>
            </a:r>
            <a:r>
              <a:rPr lang="sv-SE" i="1" dirty="0" smtClean="0"/>
              <a:t>javascriptkoden här</a:t>
            </a:r>
          </a:p>
          <a:p>
            <a:pPr eaLnBrk="1" hangingPunct="1"/>
            <a:endParaRPr lang="sv-SE" i="1" dirty="0" smtClean="0"/>
          </a:p>
          <a:p>
            <a:pPr eaLnBrk="1" hangingPunct="1"/>
            <a:r>
              <a:rPr lang="sv-SE" dirty="0" smtClean="0"/>
              <a:t>Exempelvis:</a:t>
            </a:r>
          </a:p>
          <a:p>
            <a:pPr eaLnBrk="1" hangingPunct="1"/>
            <a:r>
              <a:rPr lang="sv-SE" dirty="0" err="1" smtClean="0"/>
              <a:t>javascript:document.cookie</a:t>
            </a:r>
            <a:endParaRPr lang="sv-SE" dirty="0" smtClean="0"/>
          </a:p>
          <a:p>
            <a:pPr eaLnBrk="1" hangingPunct="1"/>
            <a:r>
              <a:rPr lang="sv-SE" dirty="0" smtClean="0"/>
              <a:t>För att se vilka kakor som är satta på den laddade sidan.</a:t>
            </a:r>
          </a:p>
          <a:p>
            <a:pPr eaLnBrk="1" hangingPunct="1"/>
            <a:endParaRPr lang="sv-SE" dirty="0" smtClean="0"/>
          </a:p>
          <a:p>
            <a:pPr eaLnBrk="1" hangingPunct="1"/>
            <a:r>
              <a:rPr lang="sv-SE" dirty="0" smtClean="0"/>
              <a:t>För kompabilitet med XHTML:</a:t>
            </a:r>
          </a:p>
          <a:p>
            <a:pPr eaLnBrk="1" hangingPunct="1"/>
            <a:endParaRPr lang="sv-SE" dirty="0" smtClean="0"/>
          </a:p>
          <a:p>
            <a:r>
              <a:rPr lang="en-GB" sz="1200" dirty="0" smtClean="0">
                <a:solidFill>
                  <a:srgbClr val="000000"/>
                </a:solidFill>
                <a:latin typeface="Courier New" pitchFamily="49" charset="0"/>
                <a:cs typeface="Times New Roman" pitchFamily="18" charset="0"/>
              </a:rPr>
              <a:t>&lt;script type=”text/</a:t>
            </a:r>
            <a:r>
              <a:rPr lang="en-GB" sz="1200" dirty="0" err="1" smtClean="0">
                <a:solidFill>
                  <a:srgbClr val="000000"/>
                </a:solidFill>
                <a:latin typeface="Courier New" pitchFamily="49" charset="0"/>
                <a:cs typeface="Times New Roman" pitchFamily="18" charset="0"/>
              </a:rPr>
              <a:t>javascript</a:t>
            </a:r>
            <a:r>
              <a:rPr lang="en-GB" sz="1200" dirty="0" smtClean="0">
                <a:solidFill>
                  <a:srgbClr val="000000"/>
                </a:solidFill>
                <a:latin typeface="Courier New" pitchFamily="49" charset="0"/>
                <a:cs typeface="Times New Roman" pitchFamily="18" charset="0"/>
              </a:rPr>
              <a:t>”&gt;</a:t>
            </a:r>
            <a:br>
              <a:rPr lang="en-GB" sz="1200" dirty="0" smtClean="0">
                <a:solidFill>
                  <a:srgbClr val="000000"/>
                </a:solidFill>
                <a:latin typeface="Courier New" pitchFamily="49" charset="0"/>
                <a:cs typeface="Times New Roman" pitchFamily="18" charset="0"/>
              </a:rPr>
            </a:br>
            <a:r>
              <a:rPr lang="en-GB" sz="1200" b="1" i="1" dirty="0" smtClean="0">
                <a:solidFill>
                  <a:srgbClr val="000000"/>
                </a:solidFill>
                <a:latin typeface="Courier New" pitchFamily="49" charset="0"/>
                <a:cs typeface="Times New Roman" pitchFamily="18" charset="0"/>
              </a:rPr>
              <a:t>// &lt;![CDATA[</a:t>
            </a:r>
            <a:r>
              <a:rPr lang="en-GB" sz="1200" dirty="0" smtClean="0">
                <a:solidFill>
                  <a:srgbClr val="000000"/>
                </a:solidFill>
                <a:latin typeface="Courier New" pitchFamily="49" charset="0"/>
                <a:cs typeface="Times New Roman" pitchFamily="18" charset="0"/>
              </a:rPr>
              <a:t/>
            </a:r>
            <a:br>
              <a:rPr lang="en-GB" sz="1200" dirty="0" smtClean="0">
                <a:solidFill>
                  <a:srgbClr val="000000"/>
                </a:solidFill>
                <a:latin typeface="Courier New" pitchFamily="49" charset="0"/>
                <a:cs typeface="Times New Roman" pitchFamily="18" charset="0"/>
              </a:rPr>
            </a:br>
            <a:r>
              <a:rPr lang="en-GB" sz="1200" dirty="0" smtClean="0">
                <a:solidFill>
                  <a:srgbClr val="000000"/>
                </a:solidFill>
                <a:latin typeface="Courier New" pitchFamily="49" charset="0"/>
                <a:cs typeface="Times New Roman" pitchFamily="18" charset="0"/>
              </a:rPr>
              <a:t>   // </a:t>
            </a:r>
            <a:r>
              <a:rPr lang="en-GB" sz="1200" dirty="0" err="1" smtClean="0">
                <a:solidFill>
                  <a:srgbClr val="000000"/>
                </a:solidFill>
                <a:latin typeface="Courier New" pitchFamily="49" charset="0"/>
                <a:cs typeface="Times New Roman" pitchFamily="18" charset="0"/>
              </a:rPr>
              <a:t>Koden</a:t>
            </a:r>
            <a:r>
              <a:rPr lang="en-GB" sz="1200" dirty="0" smtClean="0">
                <a:solidFill>
                  <a:srgbClr val="000000"/>
                </a:solidFill>
                <a:latin typeface="Courier New" pitchFamily="49" charset="0"/>
                <a:cs typeface="Times New Roman" pitchFamily="18" charset="0"/>
              </a:rPr>
              <a:t> </a:t>
            </a:r>
            <a:r>
              <a:rPr lang="en-GB" sz="1200" dirty="0" err="1" smtClean="0">
                <a:solidFill>
                  <a:srgbClr val="000000"/>
                </a:solidFill>
                <a:latin typeface="Courier New" pitchFamily="49" charset="0"/>
                <a:cs typeface="Times New Roman" pitchFamily="18" charset="0"/>
              </a:rPr>
              <a:t>här</a:t>
            </a:r>
            <a:endParaRPr lang="en-GB" sz="1200" dirty="0" smtClean="0">
              <a:solidFill>
                <a:srgbClr val="000000"/>
              </a:solidFill>
              <a:latin typeface="Courier New" pitchFamily="49" charset="0"/>
              <a:cs typeface="Times New Roman" pitchFamily="18" charset="0"/>
            </a:endParaRPr>
          </a:p>
          <a:p>
            <a:r>
              <a:rPr lang="en-GB" sz="1200" b="1" i="1" dirty="0" smtClean="0">
                <a:solidFill>
                  <a:srgbClr val="000000"/>
                </a:solidFill>
                <a:latin typeface="Courier New" pitchFamily="49" charset="0"/>
                <a:cs typeface="Times New Roman" pitchFamily="18" charset="0"/>
                <a:sym typeface="Wingdings" pitchFamily="2" charset="2"/>
              </a:rPr>
              <a:t>// ]]&gt;</a:t>
            </a:r>
            <a:r>
              <a:rPr lang="en-GB" sz="1200" b="1" i="1" dirty="0" smtClean="0">
                <a:solidFill>
                  <a:srgbClr val="000000"/>
                </a:solidFill>
                <a:latin typeface="Courier New" pitchFamily="49" charset="0"/>
                <a:cs typeface="Times New Roman" pitchFamily="18" charset="0"/>
              </a:rPr>
              <a:t/>
            </a:r>
            <a:br>
              <a:rPr lang="en-GB" sz="1200" b="1" i="1" dirty="0" smtClean="0">
                <a:solidFill>
                  <a:srgbClr val="000000"/>
                </a:solidFill>
                <a:latin typeface="Courier New" pitchFamily="49" charset="0"/>
                <a:cs typeface="Times New Roman" pitchFamily="18" charset="0"/>
              </a:rPr>
            </a:br>
            <a:r>
              <a:rPr lang="en-GB" sz="1200" dirty="0" smtClean="0">
                <a:solidFill>
                  <a:srgbClr val="000000"/>
                </a:solidFill>
                <a:latin typeface="Courier New" pitchFamily="49" charset="0"/>
                <a:cs typeface="Times New Roman" pitchFamily="18" charset="0"/>
              </a:rPr>
              <a:t>&lt;/script&gt;</a:t>
            </a:r>
            <a:r>
              <a:rPr lang="sv-SE" sz="1100" dirty="0" smtClean="0">
                <a:latin typeface="Courier New" pitchFamily="49" charset="0"/>
              </a:rPr>
              <a:t> </a:t>
            </a:r>
          </a:p>
          <a:p>
            <a:pPr eaLnBrk="1" hangingPunct="1"/>
            <a:endParaRPr lang="sv-SE" dirty="0" smtClean="0"/>
          </a:p>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13</a:t>
            </a:fld>
            <a:endParaRPr lang="sv-SE"/>
          </a:p>
        </p:txBody>
      </p:sp>
    </p:spTree>
    <p:extLst>
      <p:ext uri="{BB962C8B-B14F-4D97-AF65-F5344CB8AC3E}">
        <p14:creationId xmlns:p14="http://schemas.microsoft.com/office/powerpoint/2010/main" val="4210559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Webbläsaren litar inte på att MIME-typen</a:t>
            </a:r>
            <a:r>
              <a:rPr lang="sv-SE" baseline="0" dirty="0" smtClean="0"/>
              <a:t> som står angiven i attributet ”</a:t>
            </a:r>
            <a:r>
              <a:rPr lang="sv-SE" baseline="0" dirty="0" err="1" smtClean="0"/>
              <a:t>type</a:t>
            </a:r>
            <a:r>
              <a:rPr lang="sv-SE" baseline="0" dirty="0" smtClean="0"/>
              <a:t>” när den hämtar filer från servern, varför du lika gärna kan hoppa över att ange typ när du länkar in en fil.</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21</a:t>
            </a:fld>
            <a:endParaRPr lang="sv-SE"/>
          </a:p>
        </p:txBody>
      </p:sp>
    </p:spTree>
    <p:extLst>
      <p:ext uri="{BB962C8B-B14F-4D97-AF65-F5344CB8AC3E}">
        <p14:creationId xmlns:p14="http://schemas.microsoft.com/office/powerpoint/2010/main" val="1859135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Se</a:t>
            </a:r>
            <a:r>
              <a:rPr lang="sv-SE" baseline="0" dirty="0" smtClean="0"/>
              <a:t> kapitel 4 i ”</a:t>
            </a:r>
            <a:r>
              <a:rPr lang="sv-SE" baseline="0" dirty="0" err="1" smtClean="0"/>
              <a:t>Even</a:t>
            </a:r>
            <a:r>
              <a:rPr lang="sv-SE" baseline="0" dirty="0" smtClean="0"/>
              <a:t> faster Web Sites”</a:t>
            </a:r>
          </a:p>
          <a:p>
            <a:endParaRPr lang="sv-SE" baseline="0" dirty="0" smtClean="0"/>
          </a:p>
          <a:p>
            <a:r>
              <a:rPr lang="sv-SE" baseline="0" dirty="0" err="1" smtClean="0"/>
              <a:t>Defer</a:t>
            </a:r>
            <a:r>
              <a:rPr lang="sv-SE" baseline="0" dirty="0" smtClean="0"/>
              <a:t> kan användas men kompabiliteten är inte 100% ännu. Lägg skripten sist istället.</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22</a:t>
            </a:fld>
            <a:endParaRPr lang="sv-SE"/>
          </a:p>
        </p:txBody>
      </p:sp>
    </p:spTree>
    <p:extLst>
      <p:ext uri="{BB962C8B-B14F-4D97-AF65-F5344CB8AC3E}">
        <p14:creationId xmlns:p14="http://schemas.microsoft.com/office/powerpoint/2010/main" val="398514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4282" y="428608"/>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2910" y="285732"/>
            <a:ext cx="7772400" cy="773912"/>
          </a:xfrm>
          <a:prstGeom prst="rect">
            <a:avLst/>
          </a:prstGeom>
        </p:spPr>
        <p:txBody>
          <a:bodyPr/>
          <a:lstStyle>
            <a:lvl1pPr>
              <a:defRPr>
                <a:latin typeface="Minya Nouvelle" pitchFamily="2" charset="0"/>
              </a:defRPr>
            </a:lvl1pPr>
          </a:lstStyle>
          <a:p>
            <a:r>
              <a:rPr lang="en-US" dirty="0" smtClean="0"/>
              <a:t>Master title style</a:t>
            </a:r>
            <a:endParaRPr lang="sv-SE" dirty="0"/>
          </a:p>
        </p:txBody>
      </p:sp>
      <p:sp>
        <p:nvSpPr>
          <p:cNvPr id="3" name="Subtitle 2"/>
          <p:cNvSpPr>
            <a:spLocks noGrp="1"/>
          </p:cNvSpPr>
          <p:nvPr>
            <p:ph type="subTitle" idx="1"/>
          </p:nvPr>
        </p:nvSpPr>
        <p:spPr>
          <a:xfrm>
            <a:off x="714348" y="1309677"/>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cxnSp>
        <p:nvCxnSpPr>
          <p:cNvPr id="4" name="Straight Connector 3"/>
          <p:cNvCxnSpPr/>
          <p:nvPr userDrawn="1"/>
        </p:nvCxnSpPr>
        <p:spPr>
          <a:xfrm>
            <a:off x="428596" y="1000112"/>
            <a:ext cx="82153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0" y="0"/>
            <a:ext cx="9144000" cy="5715000"/>
          </a:xfrm>
          <a:prstGeom prst="rect">
            <a:avLst/>
          </a:prstGeom>
          <a:solidFill>
            <a:srgbClr val="FFF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20"/>
          <p:cNvSpPr/>
          <p:nvPr/>
        </p:nvSpPr>
        <p:spPr>
          <a:xfrm>
            <a:off x="142844" y="142856"/>
            <a:ext cx="8858312" cy="5429287"/>
          </a:xfrm>
          <a:prstGeom prst="rect">
            <a:avLst/>
          </a:prstGeom>
          <a:solidFill>
            <a:schemeClr val="bg1">
              <a:lumMod val="95000"/>
              <a:alpha val="82000"/>
            </a:schemeClr>
          </a:solidFill>
          <a:ln>
            <a:noFill/>
          </a:ln>
          <a:effectLst>
            <a:outerShdw blurRad="101600" dist="12700" dir="5400000" sx="102000" sy="102000" algn="t" rotWithShape="0">
              <a:prstClr val="black">
                <a:alpha val="28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sv-SE" dirty="0"/>
          </a:p>
        </p:txBody>
      </p:sp>
      <p:grpSp>
        <p:nvGrpSpPr>
          <p:cNvPr id="1029" name="Group 5"/>
          <p:cNvGrpSpPr>
            <a:grpSpLocks noChangeAspect="1"/>
          </p:cNvGrpSpPr>
          <p:nvPr/>
        </p:nvGrpSpPr>
        <p:grpSpPr bwMode="auto">
          <a:xfrm>
            <a:off x="5286380" y="1142988"/>
            <a:ext cx="3466540" cy="4572012"/>
            <a:chOff x="-834" y="-63"/>
            <a:chExt cx="2032" cy="2680"/>
          </a:xfrm>
        </p:grpSpPr>
        <p:sp>
          <p:nvSpPr>
            <p:cNvPr id="2" name="AutoShape 4"/>
            <p:cNvSpPr>
              <a:spLocks noChangeAspect="1" noChangeArrowheads="1" noTextEdit="1"/>
            </p:cNvSpPr>
            <p:nvPr userDrawn="1"/>
          </p:nvSpPr>
          <p:spPr bwMode="auto">
            <a:xfrm>
              <a:off x="-834" y="-63"/>
              <a:ext cx="2032" cy="2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0" name="Rectangle 6"/>
            <p:cNvSpPr>
              <a:spLocks noChangeArrowheads="1"/>
            </p:cNvSpPr>
            <p:nvPr userDrawn="1"/>
          </p:nvSpPr>
          <p:spPr bwMode="auto">
            <a:xfrm>
              <a:off x="-834" y="-63"/>
              <a:ext cx="2032" cy="2680"/>
            </a:xfrm>
            <a:prstGeom prst="rect">
              <a:avLst/>
            </a:prstGeom>
            <a:no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1" name="Freeform 7"/>
            <p:cNvSpPr>
              <a:spLocks/>
            </p:cNvSpPr>
            <p:nvPr userDrawn="1"/>
          </p:nvSpPr>
          <p:spPr bwMode="auto">
            <a:xfrm>
              <a:off x="-647" y="413"/>
              <a:ext cx="924" cy="2204"/>
            </a:xfrm>
            <a:custGeom>
              <a:avLst/>
              <a:gdLst/>
              <a:ahLst/>
              <a:cxnLst>
                <a:cxn ang="0">
                  <a:pos x="113" y="2"/>
                </a:cxn>
                <a:cxn ang="0">
                  <a:pos x="272" y="18"/>
                </a:cxn>
                <a:cxn ang="0">
                  <a:pos x="469" y="44"/>
                </a:cxn>
                <a:cxn ang="0">
                  <a:pos x="649" y="81"/>
                </a:cxn>
                <a:cxn ang="0">
                  <a:pos x="825" y="138"/>
                </a:cxn>
                <a:cxn ang="0">
                  <a:pos x="990" y="219"/>
                </a:cxn>
                <a:cxn ang="0">
                  <a:pos x="1143" y="332"/>
                </a:cxn>
                <a:cxn ang="0">
                  <a:pos x="1283" y="483"/>
                </a:cxn>
                <a:cxn ang="0">
                  <a:pos x="1406" y="676"/>
                </a:cxn>
                <a:cxn ang="0">
                  <a:pos x="1510" y="920"/>
                </a:cxn>
                <a:cxn ang="0">
                  <a:pos x="1591" y="1220"/>
                </a:cxn>
                <a:cxn ang="0">
                  <a:pos x="1648" y="1583"/>
                </a:cxn>
                <a:cxn ang="0">
                  <a:pos x="1679" y="2013"/>
                </a:cxn>
                <a:cxn ang="0">
                  <a:pos x="1679" y="2518"/>
                </a:cxn>
                <a:cxn ang="0">
                  <a:pos x="1694" y="2985"/>
                </a:cxn>
                <a:cxn ang="0">
                  <a:pos x="1720" y="3394"/>
                </a:cxn>
                <a:cxn ang="0">
                  <a:pos x="1752" y="3743"/>
                </a:cxn>
                <a:cxn ang="0">
                  <a:pos x="1786" y="4026"/>
                </a:cxn>
                <a:cxn ang="0">
                  <a:pos x="1817" y="4234"/>
                </a:cxn>
                <a:cxn ang="0">
                  <a:pos x="1840" y="4364"/>
                </a:cxn>
                <a:cxn ang="0">
                  <a:pos x="1848" y="4408"/>
                </a:cxn>
                <a:cxn ang="0">
                  <a:pos x="914" y="4403"/>
                </a:cxn>
                <a:cxn ang="0">
                  <a:pos x="922" y="4369"/>
                </a:cxn>
                <a:cxn ang="0">
                  <a:pos x="942" y="4299"/>
                </a:cxn>
                <a:cxn ang="0">
                  <a:pos x="971" y="4182"/>
                </a:cxn>
                <a:cxn ang="0">
                  <a:pos x="1012" y="4010"/>
                </a:cxn>
                <a:cxn ang="0">
                  <a:pos x="1067" y="3774"/>
                </a:cxn>
                <a:cxn ang="0">
                  <a:pos x="1138" y="3466"/>
                </a:cxn>
                <a:cxn ang="0">
                  <a:pos x="1226" y="3077"/>
                </a:cxn>
                <a:cxn ang="0">
                  <a:pos x="1325" y="2596"/>
                </a:cxn>
                <a:cxn ang="0">
                  <a:pos x="1388" y="2153"/>
                </a:cxn>
                <a:cxn ang="0">
                  <a:pos x="1413" y="1769"/>
                </a:cxn>
                <a:cxn ang="0">
                  <a:pos x="1403" y="1441"/>
                </a:cxn>
                <a:cxn ang="0">
                  <a:pos x="1367" y="1163"/>
                </a:cxn>
                <a:cxn ang="0">
                  <a:pos x="1309" y="933"/>
                </a:cxn>
                <a:cxn ang="0">
                  <a:pos x="1234" y="743"/>
                </a:cxn>
                <a:cxn ang="0">
                  <a:pos x="1148" y="590"/>
                </a:cxn>
                <a:cxn ang="0">
                  <a:pos x="1055" y="470"/>
                </a:cxn>
                <a:cxn ang="0">
                  <a:pos x="964" y="379"/>
                </a:cxn>
                <a:cxn ang="0">
                  <a:pos x="878" y="309"/>
                </a:cxn>
                <a:cxn ang="0">
                  <a:pos x="781" y="245"/>
                </a:cxn>
                <a:cxn ang="0">
                  <a:pos x="581" y="153"/>
                </a:cxn>
                <a:cxn ang="0">
                  <a:pos x="411" y="114"/>
                </a:cxn>
                <a:cxn ang="0">
                  <a:pos x="297" y="104"/>
                </a:cxn>
                <a:cxn ang="0">
                  <a:pos x="245" y="99"/>
                </a:cxn>
                <a:cxn ang="0">
                  <a:pos x="193" y="85"/>
                </a:cxn>
                <a:cxn ang="0">
                  <a:pos x="130" y="67"/>
                </a:cxn>
                <a:cxn ang="0">
                  <a:pos x="47" y="39"/>
                </a:cxn>
                <a:cxn ang="0">
                  <a:pos x="0" y="10"/>
                </a:cxn>
                <a:cxn ang="0">
                  <a:pos x="27" y="0"/>
                </a:cxn>
              </a:cxnLst>
              <a:rect l="0" t="0" r="r" b="b"/>
              <a:pathLst>
                <a:path w="1848" h="4408">
                  <a:moveTo>
                    <a:pt x="27" y="0"/>
                  </a:moveTo>
                  <a:lnTo>
                    <a:pt x="76" y="0"/>
                  </a:lnTo>
                  <a:lnTo>
                    <a:pt x="113" y="2"/>
                  </a:lnTo>
                  <a:lnTo>
                    <a:pt x="157" y="5"/>
                  </a:lnTo>
                  <a:lnTo>
                    <a:pt x="211" y="11"/>
                  </a:lnTo>
                  <a:lnTo>
                    <a:pt x="272" y="18"/>
                  </a:lnTo>
                  <a:lnTo>
                    <a:pt x="346" y="26"/>
                  </a:lnTo>
                  <a:lnTo>
                    <a:pt x="407" y="34"/>
                  </a:lnTo>
                  <a:lnTo>
                    <a:pt x="469" y="44"/>
                  </a:lnTo>
                  <a:lnTo>
                    <a:pt x="529" y="54"/>
                  </a:lnTo>
                  <a:lnTo>
                    <a:pt x="589" y="67"/>
                  </a:lnTo>
                  <a:lnTo>
                    <a:pt x="649" y="81"/>
                  </a:lnTo>
                  <a:lnTo>
                    <a:pt x="709" y="98"/>
                  </a:lnTo>
                  <a:lnTo>
                    <a:pt x="766" y="115"/>
                  </a:lnTo>
                  <a:lnTo>
                    <a:pt x="825" y="138"/>
                  </a:lnTo>
                  <a:lnTo>
                    <a:pt x="880" y="161"/>
                  </a:lnTo>
                  <a:lnTo>
                    <a:pt x="935" y="189"/>
                  </a:lnTo>
                  <a:lnTo>
                    <a:pt x="990" y="219"/>
                  </a:lnTo>
                  <a:lnTo>
                    <a:pt x="1042" y="254"/>
                  </a:lnTo>
                  <a:lnTo>
                    <a:pt x="1094" y="291"/>
                  </a:lnTo>
                  <a:lnTo>
                    <a:pt x="1143" y="332"/>
                  </a:lnTo>
                  <a:lnTo>
                    <a:pt x="1192" y="377"/>
                  </a:lnTo>
                  <a:lnTo>
                    <a:pt x="1239" y="427"/>
                  </a:lnTo>
                  <a:lnTo>
                    <a:pt x="1283" y="483"/>
                  </a:lnTo>
                  <a:lnTo>
                    <a:pt x="1327" y="541"/>
                  </a:lnTo>
                  <a:lnTo>
                    <a:pt x="1367" y="606"/>
                  </a:lnTo>
                  <a:lnTo>
                    <a:pt x="1406" y="676"/>
                  </a:lnTo>
                  <a:lnTo>
                    <a:pt x="1444" y="752"/>
                  </a:lnTo>
                  <a:lnTo>
                    <a:pt x="1478" y="834"/>
                  </a:lnTo>
                  <a:lnTo>
                    <a:pt x="1510" y="920"/>
                  </a:lnTo>
                  <a:lnTo>
                    <a:pt x="1539" y="1014"/>
                  </a:lnTo>
                  <a:lnTo>
                    <a:pt x="1567" y="1113"/>
                  </a:lnTo>
                  <a:lnTo>
                    <a:pt x="1591" y="1220"/>
                  </a:lnTo>
                  <a:lnTo>
                    <a:pt x="1614" y="1334"/>
                  </a:lnTo>
                  <a:lnTo>
                    <a:pt x="1632" y="1454"/>
                  </a:lnTo>
                  <a:lnTo>
                    <a:pt x="1648" y="1583"/>
                  </a:lnTo>
                  <a:lnTo>
                    <a:pt x="1661" y="1717"/>
                  </a:lnTo>
                  <a:lnTo>
                    <a:pt x="1673" y="1862"/>
                  </a:lnTo>
                  <a:lnTo>
                    <a:pt x="1679" y="2013"/>
                  </a:lnTo>
                  <a:lnTo>
                    <a:pt x="1682" y="2172"/>
                  </a:lnTo>
                  <a:lnTo>
                    <a:pt x="1682" y="2341"/>
                  </a:lnTo>
                  <a:lnTo>
                    <a:pt x="1679" y="2518"/>
                  </a:lnTo>
                  <a:lnTo>
                    <a:pt x="1682" y="2679"/>
                  </a:lnTo>
                  <a:lnTo>
                    <a:pt x="1687" y="2835"/>
                  </a:lnTo>
                  <a:lnTo>
                    <a:pt x="1694" y="2985"/>
                  </a:lnTo>
                  <a:lnTo>
                    <a:pt x="1702" y="3128"/>
                  </a:lnTo>
                  <a:lnTo>
                    <a:pt x="1710" y="3264"/>
                  </a:lnTo>
                  <a:lnTo>
                    <a:pt x="1720" y="3394"/>
                  </a:lnTo>
                  <a:lnTo>
                    <a:pt x="1729" y="3518"/>
                  </a:lnTo>
                  <a:lnTo>
                    <a:pt x="1741" y="3635"/>
                  </a:lnTo>
                  <a:lnTo>
                    <a:pt x="1752" y="3743"/>
                  </a:lnTo>
                  <a:lnTo>
                    <a:pt x="1764" y="3846"/>
                  </a:lnTo>
                  <a:lnTo>
                    <a:pt x="1775" y="3940"/>
                  </a:lnTo>
                  <a:lnTo>
                    <a:pt x="1786" y="4026"/>
                  </a:lnTo>
                  <a:lnTo>
                    <a:pt x="1798" y="4104"/>
                  </a:lnTo>
                  <a:lnTo>
                    <a:pt x="1807" y="4172"/>
                  </a:lnTo>
                  <a:lnTo>
                    <a:pt x="1817" y="4234"/>
                  </a:lnTo>
                  <a:lnTo>
                    <a:pt x="1825" y="4286"/>
                  </a:lnTo>
                  <a:lnTo>
                    <a:pt x="1833" y="4330"/>
                  </a:lnTo>
                  <a:lnTo>
                    <a:pt x="1840" y="4364"/>
                  </a:lnTo>
                  <a:lnTo>
                    <a:pt x="1845" y="4389"/>
                  </a:lnTo>
                  <a:lnTo>
                    <a:pt x="1846" y="4403"/>
                  </a:lnTo>
                  <a:lnTo>
                    <a:pt x="1848" y="4408"/>
                  </a:lnTo>
                  <a:lnTo>
                    <a:pt x="912" y="4408"/>
                  </a:lnTo>
                  <a:lnTo>
                    <a:pt x="912" y="4406"/>
                  </a:lnTo>
                  <a:lnTo>
                    <a:pt x="914" y="4403"/>
                  </a:lnTo>
                  <a:lnTo>
                    <a:pt x="916" y="4395"/>
                  </a:lnTo>
                  <a:lnTo>
                    <a:pt x="919" y="4384"/>
                  </a:lnTo>
                  <a:lnTo>
                    <a:pt x="922" y="4369"/>
                  </a:lnTo>
                  <a:lnTo>
                    <a:pt x="929" y="4351"/>
                  </a:lnTo>
                  <a:lnTo>
                    <a:pt x="934" y="4327"/>
                  </a:lnTo>
                  <a:lnTo>
                    <a:pt x="942" y="4299"/>
                  </a:lnTo>
                  <a:lnTo>
                    <a:pt x="950" y="4265"/>
                  </a:lnTo>
                  <a:lnTo>
                    <a:pt x="960" y="4226"/>
                  </a:lnTo>
                  <a:lnTo>
                    <a:pt x="971" y="4182"/>
                  </a:lnTo>
                  <a:lnTo>
                    <a:pt x="982" y="4132"/>
                  </a:lnTo>
                  <a:lnTo>
                    <a:pt x="997" y="4073"/>
                  </a:lnTo>
                  <a:lnTo>
                    <a:pt x="1012" y="4010"/>
                  </a:lnTo>
                  <a:lnTo>
                    <a:pt x="1028" y="3938"/>
                  </a:lnTo>
                  <a:lnTo>
                    <a:pt x="1047" y="3860"/>
                  </a:lnTo>
                  <a:lnTo>
                    <a:pt x="1067" y="3774"/>
                  </a:lnTo>
                  <a:lnTo>
                    <a:pt x="1088" y="3680"/>
                  </a:lnTo>
                  <a:lnTo>
                    <a:pt x="1112" y="3578"/>
                  </a:lnTo>
                  <a:lnTo>
                    <a:pt x="1138" y="3466"/>
                  </a:lnTo>
                  <a:lnTo>
                    <a:pt x="1164" y="3345"/>
                  </a:lnTo>
                  <a:lnTo>
                    <a:pt x="1193" y="3217"/>
                  </a:lnTo>
                  <a:lnTo>
                    <a:pt x="1226" y="3077"/>
                  </a:lnTo>
                  <a:lnTo>
                    <a:pt x="1258" y="2928"/>
                  </a:lnTo>
                  <a:lnTo>
                    <a:pt x="1294" y="2759"/>
                  </a:lnTo>
                  <a:lnTo>
                    <a:pt x="1325" y="2596"/>
                  </a:lnTo>
                  <a:lnTo>
                    <a:pt x="1351" y="2442"/>
                  </a:lnTo>
                  <a:lnTo>
                    <a:pt x="1370" y="2294"/>
                  </a:lnTo>
                  <a:lnTo>
                    <a:pt x="1388" y="2153"/>
                  </a:lnTo>
                  <a:lnTo>
                    <a:pt x="1400" y="2018"/>
                  </a:lnTo>
                  <a:lnTo>
                    <a:pt x="1408" y="1890"/>
                  </a:lnTo>
                  <a:lnTo>
                    <a:pt x="1413" y="1769"/>
                  </a:lnTo>
                  <a:lnTo>
                    <a:pt x="1413" y="1654"/>
                  </a:lnTo>
                  <a:lnTo>
                    <a:pt x="1409" y="1544"/>
                  </a:lnTo>
                  <a:lnTo>
                    <a:pt x="1403" y="1441"/>
                  </a:lnTo>
                  <a:lnTo>
                    <a:pt x="1395" y="1342"/>
                  </a:lnTo>
                  <a:lnTo>
                    <a:pt x="1382" y="1251"/>
                  </a:lnTo>
                  <a:lnTo>
                    <a:pt x="1367" y="1163"/>
                  </a:lnTo>
                  <a:lnTo>
                    <a:pt x="1349" y="1082"/>
                  </a:lnTo>
                  <a:lnTo>
                    <a:pt x="1330" y="1004"/>
                  </a:lnTo>
                  <a:lnTo>
                    <a:pt x="1309" y="933"/>
                  </a:lnTo>
                  <a:lnTo>
                    <a:pt x="1284" y="864"/>
                  </a:lnTo>
                  <a:lnTo>
                    <a:pt x="1260" y="801"/>
                  </a:lnTo>
                  <a:lnTo>
                    <a:pt x="1234" y="743"/>
                  </a:lnTo>
                  <a:lnTo>
                    <a:pt x="1206" y="687"/>
                  </a:lnTo>
                  <a:lnTo>
                    <a:pt x="1177" y="637"/>
                  </a:lnTo>
                  <a:lnTo>
                    <a:pt x="1148" y="590"/>
                  </a:lnTo>
                  <a:lnTo>
                    <a:pt x="1117" y="548"/>
                  </a:lnTo>
                  <a:lnTo>
                    <a:pt x="1086" y="507"/>
                  </a:lnTo>
                  <a:lnTo>
                    <a:pt x="1055" y="470"/>
                  </a:lnTo>
                  <a:lnTo>
                    <a:pt x="1025" y="437"/>
                  </a:lnTo>
                  <a:lnTo>
                    <a:pt x="994" y="406"/>
                  </a:lnTo>
                  <a:lnTo>
                    <a:pt x="964" y="379"/>
                  </a:lnTo>
                  <a:lnTo>
                    <a:pt x="935" y="353"/>
                  </a:lnTo>
                  <a:lnTo>
                    <a:pt x="906" y="330"/>
                  </a:lnTo>
                  <a:lnTo>
                    <a:pt x="878" y="309"/>
                  </a:lnTo>
                  <a:lnTo>
                    <a:pt x="851" y="291"/>
                  </a:lnTo>
                  <a:lnTo>
                    <a:pt x="802" y="258"/>
                  </a:lnTo>
                  <a:lnTo>
                    <a:pt x="781" y="245"/>
                  </a:lnTo>
                  <a:lnTo>
                    <a:pt x="713" y="208"/>
                  </a:lnTo>
                  <a:lnTo>
                    <a:pt x="646" y="177"/>
                  </a:lnTo>
                  <a:lnTo>
                    <a:pt x="581" y="153"/>
                  </a:lnTo>
                  <a:lnTo>
                    <a:pt x="519" y="135"/>
                  </a:lnTo>
                  <a:lnTo>
                    <a:pt x="463" y="122"/>
                  </a:lnTo>
                  <a:lnTo>
                    <a:pt x="411" y="114"/>
                  </a:lnTo>
                  <a:lnTo>
                    <a:pt x="363" y="107"/>
                  </a:lnTo>
                  <a:lnTo>
                    <a:pt x="326" y="106"/>
                  </a:lnTo>
                  <a:lnTo>
                    <a:pt x="297" y="104"/>
                  </a:lnTo>
                  <a:lnTo>
                    <a:pt x="264" y="104"/>
                  </a:lnTo>
                  <a:lnTo>
                    <a:pt x="256" y="102"/>
                  </a:lnTo>
                  <a:lnTo>
                    <a:pt x="245" y="99"/>
                  </a:lnTo>
                  <a:lnTo>
                    <a:pt x="230" y="94"/>
                  </a:lnTo>
                  <a:lnTo>
                    <a:pt x="212" y="91"/>
                  </a:lnTo>
                  <a:lnTo>
                    <a:pt x="193" y="85"/>
                  </a:lnTo>
                  <a:lnTo>
                    <a:pt x="173" y="80"/>
                  </a:lnTo>
                  <a:lnTo>
                    <a:pt x="151" y="73"/>
                  </a:lnTo>
                  <a:lnTo>
                    <a:pt x="130" y="67"/>
                  </a:lnTo>
                  <a:lnTo>
                    <a:pt x="107" y="59"/>
                  </a:lnTo>
                  <a:lnTo>
                    <a:pt x="65" y="46"/>
                  </a:lnTo>
                  <a:lnTo>
                    <a:pt x="47" y="39"/>
                  </a:lnTo>
                  <a:lnTo>
                    <a:pt x="8" y="20"/>
                  </a:lnTo>
                  <a:lnTo>
                    <a:pt x="1" y="15"/>
                  </a:lnTo>
                  <a:lnTo>
                    <a:pt x="0" y="10"/>
                  </a:lnTo>
                  <a:lnTo>
                    <a:pt x="3" y="5"/>
                  </a:lnTo>
                  <a:lnTo>
                    <a:pt x="11" y="2"/>
                  </a:lnTo>
                  <a:lnTo>
                    <a:pt x="27"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2" name="Freeform 8"/>
            <p:cNvSpPr>
              <a:spLocks/>
            </p:cNvSpPr>
            <p:nvPr userDrawn="1"/>
          </p:nvSpPr>
          <p:spPr bwMode="auto">
            <a:xfrm>
              <a:off x="644" y="1287"/>
              <a:ext cx="383" cy="383"/>
            </a:xfrm>
            <a:custGeom>
              <a:avLst/>
              <a:gdLst/>
              <a:ahLst/>
              <a:cxnLst>
                <a:cxn ang="0">
                  <a:pos x="384" y="0"/>
                </a:cxn>
                <a:cxn ang="0">
                  <a:pos x="445" y="5"/>
                </a:cxn>
                <a:cxn ang="0">
                  <a:pos x="504" y="20"/>
                </a:cxn>
                <a:cxn ang="0">
                  <a:pos x="559" y="43"/>
                </a:cxn>
                <a:cxn ang="0">
                  <a:pos x="609" y="73"/>
                </a:cxn>
                <a:cxn ang="0">
                  <a:pos x="653" y="112"/>
                </a:cxn>
                <a:cxn ang="0">
                  <a:pos x="692" y="156"/>
                </a:cxn>
                <a:cxn ang="0">
                  <a:pos x="723" y="207"/>
                </a:cxn>
                <a:cxn ang="0">
                  <a:pos x="746" y="262"/>
                </a:cxn>
                <a:cxn ang="0">
                  <a:pos x="760" y="320"/>
                </a:cxn>
                <a:cxn ang="0">
                  <a:pos x="765" y="382"/>
                </a:cxn>
                <a:cxn ang="0">
                  <a:pos x="760" y="444"/>
                </a:cxn>
                <a:cxn ang="0">
                  <a:pos x="746" y="502"/>
                </a:cxn>
                <a:cxn ang="0">
                  <a:pos x="723" y="558"/>
                </a:cxn>
                <a:cxn ang="0">
                  <a:pos x="692" y="608"/>
                </a:cxn>
                <a:cxn ang="0">
                  <a:pos x="653" y="653"/>
                </a:cxn>
                <a:cxn ang="0">
                  <a:pos x="609" y="691"/>
                </a:cxn>
                <a:cxn ang="0">
                  <a:pos x="559" y="723"/>
                </a:cxn>
                <a:cxn ang="0">
                  <a:pos x="504" y="746"/>
                </a:cxn>
                <a:cxn ang="0">
                  <a:pos x="445" y="761"/>
                </a:cxn>
                <a:cxn ang="0">
                  <a:pos x="384" y="766"/>
                </a:cxn>
                <a:cxn ang="0">
                  <a:pos x="322" y="761"/>
                </a:cxn>
                <a:cxn ang="0">
                  <a:pos x="262" y="746"/>
                </a:cxn>
                <a:cxn ang="0">
                  <a:pos x="207" y="723"/>
                </a:cxn>
                <a:cxn ang="0">
                  <a:pos x="156" y="691"/>
                </a:cxn>
                <a:cxn ang="0">
                  <a:pos x="112" y="653"/>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2"/>
                </a:cxn>
                <a:cxn ang="0">
                  <a:pos x="156" y="73"/>
                </a:cxn>
                <a:cxn ang="0">
                  <a:pos x="207" y="43"/>
                </a:cxn>
                <a:cxn ang="0">
                  <a:pos x="262" y="20"/>
                </a:cxn>
                <a:cxn ang="0">
                  <a:pos x="322" y="5"/>
                </a:cxn>
                <a:cxn ang="0">
                  <a:pos x="384" y="0"/>
                </a:cxn>
              </a:cxnLst>
              <a:rect l="0" t="0" r="r" b="b"/>
              <a:pathLst>
                <a:path w="765" h="766">
                  <a:moveTo>
                    <a:pt x="384" y="0"/>
                  </a:moveTo>
                  <a:lnTo>
                    <a:pt x="445" y="5"/>
                  </a:lnTo>
                  <a:lnTo>
                    <a:pt x="504" y="20"/>
                  </a:lnTo>
                  <a:lnTo>
                    <a:pt x="559" y="43"/>
                  </a:lnTo>
                  <a:lnTo>
                    <a:pt x="609" y="73"/>
                  </a:lnTo>
                  <a:lnTo>
                    <a:pt x="653" y="112"/>
                  </a:lnTo>
                  <a:lnTo>
                    <a:pt x="692" y="156"/>
                  </a:lnTo>
                  <a:lnTo>
                    <a:pt x="723" y="207"/>
                  </a:lnTo>
                  <a:lnTo>
                    <a:pt x="746" y="262"/>
                  </a:lnTo>
                  <a:lnTo>
                    <a:pt x="760" y="320"/>
                  </a:lnTo>
                  <a:lnTo>
                    <a:pt x="765" y="382"/>
                  </a:lnTo>
                  <a:lnTo>
                    <a:pt x="760" y="444"/>
                  </a:lnTo>
                  <a:lnTo>
                    <a:pt x="746" y="502"/>
                  </a:lnTo>
                  <a:lnTo>
                    <a:pt x="723" y="558"/>
                  </a:lnTo>
                  <a:lnTo>
                    <a:pt x="692" y="608"/>
                  </a:lnTo>
                  <a:lnTo>
                    <a:pt x="653" y="653"/>
                  </a:lnTo>
                  <a:lnTo>
                    <a:pt x="609" y="691"/>
                  </a:lnTo>
                  <a:lnTo>
                    <a:pt x="559" y="723"/>
                  </a:lnTo>
                  <a:lnTo>
                    <a:pt x="504" y="746"/>
                  </a:lnTo>
                  <a:lnTo>
                    <a:pt x="445" y="761"/>
                  </a:lnTo>
                  <a:lnTo>
                    <a:pt x="384" y="766"/>
                  </a:lnTo>
                  <a:lnTo>
                    <a:pt x="322" y="761"/>
                  </a:lnTo>
                  <a:lnTo>
                    <a:pt x="262" y="746"/>
                  </a:lnTo>
                  <a:lnTo>
                    <a:pt x="207" y="723"/>
                  </a:lnTo>
                  <a:lnTo>
                    <a:pt x="156" y="691"/>
                  </a:lnTo>
                  <a:lnTo>
                    <a:pt x="112" y="653"/>
                  </a:lnTo>
                  <a:lnTo>
                    <a:pt x="73" y="608"/>
                  </a:lnTo>
                  <a:lnTo>
                    <a:pt x="42" y="558"/>
                  </a:lnTo>
                  <a:lnTo>
                    <a:pt x="20" y="502"/>
                  </a:lnTo>
                  <a:lnTo>
                    <a:pt x="5" y="444"/>
                  </a:lnTo>
                  <a:lnTo>
                    <a:pt x="0" y="382"/>
                  </a:lnTo>
                  <a:lnTo>
                    <a:pt x="5" y="320"/>
                  </a:lnTo>
                  <a:lnTo>
                    <a:pt x="20" y="262"/>
                  </a:lnTo>
                  <a:lnTo>
                    <a:pt x="42" y="207"/>
                  </a:lnTo>
                  <a:lnTo>
                    <a:pt x="73" y="156"/>
                  </a:lnTo>
                  <a:lnTo>
                    <a:pt x="112" y="112"/>
                  </a:lnTo>
                  <a:lnTo>
                    <a:pt x="156" y="73"/>
                  </a:lnTo>
                  <a:lnTo>
                    <a:pt x="207" y="43"/>
                  </a:lnTo>
                  <a:lnTo>
                    <a:pt x="262" y="20"/>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3" name="Freeform 9"/>
            <p:cNvSpPr>
              <a:spLocks/>
            </p:cNvSpPr>
            <p:nvPr userDrawn="1"/>
          </p:nvSpPr>
          <p:spPr bwMode="auto">
            <a:xfrm>
              <a:off x="243" y="1048"/>
              <a:ext cx="382" cy="382"/>
            </a:xfrm>
            <a:custGeom>
              <a:avLst/>
              <a:gdLst/>
              <a:ahLst/>
              <a:cxnLst>
                <a:cxn ang="0">
                  <a:pos x="382" y="0"/>
                </a:cxn>
                <a:cxn ang="0">
                  <a:pos x="443" y="5"/>
                </a:cxn>
                <a:cxn ang="0">
                  <a:pos x="502" y="20"/>
                </a:cxn>
                <a:cxn ang="0">
                  <a:pos x="557" y="42"/>
                </a:cxn>
                <a:cxn ang="0">
                  <a:pos x="607" y="73"/>
                </a:cxn>
                <a:cxn ang="0">
                  <a:pos x="653" y="112"/>
                </a:cxn>
                <a:cxn ang="0">
                  <a:pos x="690" y="156"/>
                </a:cxn>
                <a:cxn ang="0">
                  <a:pos x="723" y="206"/>
                </a:cxn>
                <a:cxn ang="0">
                  <a:pos x="745" y="262"/>
                </a:cxn>
                <a:cxn ang="0">
                  <a:pos x="760" y="320"/>
                </a:cxn>
                <a:cxn ang="0">
                  <a:pos x="765" y="382"/>
                </a:cxn>
                <a:cxn ang="0">
                  <a:pos x="760" y="444"/>
                </a:cxn>
                <a:cxn ang="0">
                  <a:pos x="745" y="502"/>
                </a:cxn>
                <a:cxn ang="0">
                  <a:pos x="723" y="557"/>
                </a:cxn>
                <a:cxn ang="0">
                  <a:pos x="690" y="608"/>
                </a:cxn>
                <a:cxn ang="0">
                  <a:pos x="653" y="653"/>
                </a:cxn>
                <a:cxn ang="0">
                  <a:pos x="607" y="691"/>
                </a:cxn>
                <a:cxn ang="0">
                  <a:pos x="557" y="723"/>
                </a:cxn>
                <a:cxn ang="0">
                  <a:pos x="502" y="746"/>
                </a:cxn>
                <a:cxn ang="0">
                  <a:pos x="443" y="760"/>
                </a:cxn>
                <a:cxn ang="0">
                  <a:pos x="382" y="765"/>
                </a:cxn>
                <a:cxn ang="0">
                  <a:pos x="320" y="760"/>
                </a:cxn>
                <a:cxn ang="0">
                  <a:pos x="261" y="746"/>
                </a:cxn>
                <a:cxn ang="0">
                  <a:pos x="206" y="723"/>
                </a:cxn>
                <a:cxn ang="0">
                  <a:pos x="156" y="691"/>
                </a:cxn>
                <a:cxn ang="0">
                  <a:pos x="112" y="653"/>
                </a:cxn>
                <a:cxn ang="0">
                  <a:pos x="73" y="608"/>
                </a:cxn>
                <a:cxn ang="0">
                  <a:pos x="42" y="557"/>
                </a:cxn>
                <a:cxn ang="0">
                  <a:pos x="19" y="502"/>
                </a:cxn>
                <a:cxn ang="0">
                  <a:pos x="5" y="444"/>
                </a:cxn>
                <a:cxn ang="0">
                  <a:pos x="0" y="382"/>
                </a:cxn>
                <a:cxn ang="0">
                  <a:pos x="5" y="320"/>
                </a:cxn>
                <a:cxn ang="0">
                  <a:pos x="19" y="262"/>
                </a:cxn>
                <a:cxn ang="0">
                  <a:pos x="42" y="206"/>
                </a:cxn>
                <a:cxn ang="0">
                  <a:pos x="73" y="156"/>
                </a:cxn>
                <a:cxn ang="0">
                  <a:pos x="112" y="112"/>
                </a:cxn>
                <a:cxn ang="0">
                  <a:pos x="156" y="73"/>
                </a:cxn>
                <a:cxn ang="0">
                  <a:pos x="206" y="42"/>
                </a:cxn>
                <a:cxn ang="0">
                  <a:pos x="261" y="20"/>
                </a:cxn>
                <a:cxn ang="0">
                  <a:pos x="320" y="5"/>
                </a:cxn>
                <a:cxn ang="0">
                  <a:pos x="382" y="0"/>
                </a:cxn>
              </a:cxnLst>
              <a:rect l="0" t="0" r="r" b="b"/>
              <a:pathLst>
                <a:path w="765" h="765">
                  <a:moveTo>
                    <a:pt x="382" y="0"/>
                  </a:moveTo>
                  <a:lnTo>
                    <a:pt x="443" y="5"/>
                  </a:lnTo>
                  <a:lnTo>
                    <a:pt x="502" y="20"/>
                  </a:lnTo>
                  <a:lnTo>
                    <a:pt x="557" y="42"/>
                  </a:lnTo>
                  <a:lnTo>
                    <a:pt x="607" y="73"/>
                  </a:lnTo>
                  <a:lnTo>
                    <a:pt x="653" y="112"/>
                  </a:lnTo>
                  <a:lnTo>
                    <a:pt x="690" y="156"/>
                  </a:lnTo>
                  <a:lnTo>
                    <a:pt x="723" y="206"/>
                  </a:lnTo>
                  <a:lnTo>
                    <a:pt x="745" y="262"/>
                  </a:lnTo>
                  <a:lnTo>
                    <a:pt x="760" y="320"/>
                  </a:lnTo>
                  <a:lnTo>
                    <a:pt x="765" y="382"/>
                  </a:lnTo>
                  <a:lnTo>
                    <a:pt x="760" y="444"/>
                  </a:lnTo>
                  <a:lnTo>
                    <a:pt x="745" y="502"/>
                  </a:lnTo>
                  <a:lnTo>
                    <a:pt x="723" y="557"/>
                  </a:lnTo>
                  <a:lnTo>
                    <a:pt x="690" y="608"/>
                  </a:lnTo>
                  <a:lnTo>
                    <a:pt x="653" y="653"/>
                  </a:lnTo>
                  <a:lnTo>
                    <a:pt x="607" y="691"/>
                  </a:lnTo>
                  <a:lnTo>
                    <a:pt x="557" y="723"/>
                  </a:lnTo>
                  <a:lnTo>
                    <a:pt x="502" y="746"/>
                  </a:lnTo>
                  <a:lnTo>
                    <a:pt x="443" y="760"/>
                  </a:lnTo>
                  <a:lnTo>
                    <a:pt x="382" y="765"/>
                  </a:lnTo>
                  <a:lnTo>
                    <a:pt x="320" y="760"/>
                  </a:lnTo>
                  <a:lnTo>
                    <a:pt x="261" y="746"/>
                  </a:lnTo>
                  <a:lnTo>
                    <a:pt x="206" y="723"/>
                  </a:lnTo>
                  <a:lnTo>
                    <a:pt x="156" y="691"/>
                  </a:lnTo>
                  <a:lnTo>
                    <a:pt x="112" y="653"/>
                  </a:lnTo>
                  <a:lnTo>
                    <a:pt x="73" y="608"/>
                  </a:lnTo>
                  <a:lnTo>
                    <a:pt x="42" y="557"/>
                  </a:lnTo>
                  <a:lnTo>
                    <a:pt x="19" y="502"/>
                  </a:lnTo>
                  <a:lnTo>
                    <a:pt x="5" y="444"/>
                  </a:lnTo>
                  <a:lnTo>
                    <a:pt x="0" y="382"/>
                  </a:lnTo>
                  <a:lnTo>
                    <a:pt x="5" y="320"/>
                  </a:lnTo>
                  <a:lnTo>
                    <a:pt x="19" y="262"/>
                  </a:lnTo>
                  <a:lnTo>
                    <a:pt x="42" y="206"/>
                  </a:lnTo>
                  <a:lnTo>
                    <a:pt x="73" y="156"/>
                  </a:lnTo>
                  <a:lnTo>
                    <a:pt x="112" y="112"/>
                  </a:lnTo>
                  <a:lnTo>
                    <a:pt x="156" y="73"/>
                  </a:lnTo>
                  <a:lnTo>
                    <a:pt x="206" y="42"/>
                  </a:lnTo>
                  <a:lnTo>
                    <a:pt x="261"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4" name="Freeform 10"/>
            <p:cNvSpPr>
              <a:spLocks/>
            </p:cNvSpPr>
            <p:nvPr userDrawn="1"/>
          </p:nvSpPr>
          <p:spPr bwMode="auto">
            <a:xfrm>
              <a:off x="257" y="1515"/>
              <a:ext cx="382" cy="383"/>
            </a:xfrm>
            <a:custGeom>
              <a:avLst/>
              <a:gdLst/>
              <a:ahLst/>
              <a:cxnLst>
                <a:cxn ang="0">
                  <a:pos x="382" y="0"/>
                </a:cxn>
                <a:cxn ang="0">
                  <a:pos x="444" y="5"/>
                </a:cxn>
                <a:cxn ang="0">
                  <a:pos x="504" y="19"/>
                </a:cxn>
                <a:cxn ang="0">
                  <a:pos x="559" y="42"/>
                </a:cxn>
                <a:cxn ang="0">
                  <a:pos x="610" y="75"/>
                </a:cxn>
                <a:cxn ang="0">
                  <a:pos x="653" y="112"/>
                </a:cxn>
                <a:cxn ang="0">
                  <a:pos x="692" y="157"/>
                </a:cxn>
                <a:cxn ang="0">
                  <a:pos x="723" y="208"/>
                </a:cxn>
                <a:cxn ang="0">
                  <a:pos x="746" y="263"/>
                </a:cxn>
                <a:cxn ang="0">
                  <a:pos x="761" y="322"/>
                </a:cxn>
                <a:cxn ang="0">
                  <a:pos x="765" y="383"/>
                </a:cxn>
                <a:cxn ang="0">
                  <a:pos x="761" y="445"/>
                </a:cxn>
                <a:cxn ang="0">
                  <a:pos x="746" y="504"/>
                </a:cxn>
                <a:cxn ang="0">
                  <a:pos x="723" y="559"/>
                </a:cxn>
                <a:cxn ang="0">
                  <a:pos x="692" y="609"/>
                </a:cxn>
                <a:cxn ang="0">
                  <a:pos x="653" y="653"/>
                </a:cxn>
                <a:cxn ang="0">
                  <a:pos x="610" y="692"/>
                </a:cxn>
                <a:cxn ang="0">
                  <a:pos x="559" y="723"/>
                </a:cxn>
                <a:cxn ang="0">
                  <a:pos x="504" y="746"/>
                </a:cxn>
                <a:cxn ang="0">
                  <a:pos x="444" y="760"/>
                </a:cxn>
                <a:cxn ang="0">
                  <a:pos x="382" y="765"/>
                </a:cxn>
                <a:cxn ang="0">
                  <a:pos x="320" y="760"/>
                </a:cxn>
                <a:cxn ang="0">
                  <a:pos x="262" y="746"/>
                </a:cxn>
                <a:cxn ang="0">
                  <a:pos x="207" y="723"/>
                </a:cxn>
                <a:cxn ang="0">
                  <a:pos x="156" y="692"/>
                </a:cxn>
                <a:cxn ang="0">
                  <a:pos x="113" y="653"/>
                </a:cxn>
                <a:cxn ang="0">
                  <a:pos x="74" y="609"/>
                </a:cxn>
                <a:cxn ang="0">
                  <a:pos x="43" y="559"/>
                </a:cxn>
                <a:cxn ang="0">
                  <a:pos x="20" y="504"/>
                </a:cxn>
                <a:cxn ang="0">
                  <a:pos x="5" y="445"/>
                </a:cxn>
                <a:cxn ang="0">
                  <a:pos x="0" y="383"/>
                </a:cxn>
                <a:cxn ang="0">
                  <a:pos x="5" y="322"/>
                </a:cxn>
                <a:cxn ang="0">
                  <a:pos x="20" y="263"/>
                </a:cxn>
                <a:cxn ang="0">
                  <a:pos x="43" y="208"/>
                </a:cxn>
                <a:cxn ang="0">
                  <a:pos x="74" y="157"/>
                </a:cxn>
                <a:cxn ang="0">
                  <a:pos x="113" y="112"/>
                </a:cxn>
                <a:cxn ang="0">
                  <a:pos x="156" y="75"/>
                </a:cxn>
                <a:cxn ang="0">
                  <a:pos x="207" y="42"/>
                </a:cxn>
                <a:cxn ang="0">
                  <a:pos x="262" y="19"/>
                </a:cxn>
                <a:cxn ang="0">
                  <a:pos x="320" y="5"/>
                </a:cxn>
                <a:cxn ang="0">
                  <a:pos x="382" y="0"/>
                </a:cxn>
              </a:cxnLst>
              <a:rect l="0" t="0" r="r" b="b"/>
              <a:pathLst>
                <a:path w="765" h="765">
                  <a:moveTo>
                    <a:pt x="382" y="0"/>
                  </a:moveTo>
                  <a:lnTo>
                    <a:pt x="444" y="5"/>
                  </a:lnTo>
                  <a:lnTo>
                    <a:pt x="504" y="19"/>
                  </a:lnTo>
                  <a:lnTo>
                    <a:pt x="559" y="42"/>
                  </a:lnTo>
                  <a:lnTo>
                    <a:pt x="610" y="75"/>
                  </a:lnTo>
                  <a:lnTo>
                    <a:pt x="653" y="112"/>
                  </a:lnTo>
                  <a:lnTo>
                    <a:pt x="692" y="157"/>
                  </a:lnTo>
                  <a:lnTo>
                    <a:pt x="723" y="208"/>
                  </a:lnTo>
                  <a:lnTo>
                    <a:pt x="746" y="263"/>
                  </a:lnTo>
                  <a:lnTo>
                    <a:pt x="761" y="322"/>
                  </a:lnTo>
                  <a:lnTo>
                    <a:pt x="765" y="383"/>
                  </a:lnTo>
                  <a:lnTo>
                    <a:pt x="761" y="445"/>
                  </a:lnTo>
                  <a:lnTo>
                    <a:pt x="746" y="504"/>
                  </a:lnTo>
                  <a:lnTo>
                    <a:pt x="723" y="559"/>
                  </a:lnTo>
                  <a:lnTo>
                    <a:pt x="692" y="609"/>
                  </a:lnTo>
                  <a:lnTo>
                    <a:pt x="653" y="653"/>
                  </a:lnTo>
                  <a:lnTo>
                    <a:pt x="610" y="692"/>
                  </a:lnTo>
                  <a:lnTo>
                    <a:pt x="559" y="723"/>
                  </a:lnTo>
                  <a:lnTo>
                    <a:pt x="504" y="746"/>
                  </a:lnTo>
                  <a:lnTo>
                    <a:pt x="444" y="760"/>
                  </a:lnTo>
                  <a:lnTo>
                    <a:pt x="382" y="765"/>
                  </a:lnTo>
                  <a:lnTo>
                    <a:pt x="320" y="760"/>
                  </a:lnTo>
                  <a:lnTo>
                    <a:pt x="262" y="746"/>
                  </a:lnTo>
                  <a:lnTo>
                    <a:pt x="207" y="723"/>
                  </a:lnTo>
                  <a:lnTo>
                    <a:pt x="156" y="692"/>
                  </a:lnTo>
                  <a:lnTo>
                    <a:pt x="113" y="653"/>
                  </a:lnTo>
                  <a:lnTo>
                    <a:pt x="74" y="609"/>
                  </a:lnTo>
                  <a:lnTo>
                    <a:pt x="43" y="559"/>
                  </a:lnTo>
                  <a:lnTo>
                    <a:pt x="20" y="504"/>
                  </a:lnTo>
                  <a:lnTo>
                    <a:pt x="5" y="445"/>
                  </a:lnTo>
                  <a:lnTo>
                    <a:pt x="0" y="383"/>
                  </a:lnTo>
                  <a:lnTo>
                    <a:pt x="5" y="322"/>
                  </a:lnTo>
                  <a:lnTo>
                    <a:pt x="20" y="263"/>
                  </a:lnTo>
                  <a:lnTo>
                    <a:pt x="43" y="208"/>
                  </a:lnTo>
                  <a:lnTo>
                    <a:pt x="74" y="157"/>
                  </a:lnTo>
                  <a:lnTo>
                    <a:pt x="113" y="112"/>
                  </a:lnTo>
                  <a:lnTo>
                    <a:pt x="156" y="75"/>
                  </a:lnTo>
                  <a:lnTo>
                    <a:pt x="207"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5" name="Freeform 11"/>
            <p:cNvSpPr>
              <a:spLocks/>
            </p:cNvSpPr>
            <p:nvPr userDrawn="1"/>
          </p:nvSpPr>
          <p:spPr bwMode="auto">
            <a:xfrm>
              <a:off x="612" y="774"/>
              <a:ext cx="382" cy="382"/>
            </a:xfrm>
            <a:custGeom>
              <a:avLst/>
              <a:gdLst/>
              <a:ahLst/>
              <a:cxnLst>
                <a:cxn ang="0">
                  <a:pos x="382" y="0"/>
                </a:cxn>
                <a:cxn ang="0">
                  <a:pos x="444" y="5"/>
                </a:cxn>
                <a:cxn ang="0">
                  <a:pos x="502" y="20"/>
                </a:cxn>
                <a:cxn ang="0">
                  <a:pos x="557" y="43"/>
                </a:cxn>
                <a:cxn ang="0">
                  <a:pos x="608" y="74"/>
                </a:cxn>
                <a:cxn ang="0">
                  <a:pos x="653" y="113"/>
                </a:cxn>
                <a:cxn ang="0">
                  <a:pos x="691" y="156"/>
                </a:cxn>
                <a:cxn ang="0">
                  <a:pos x="723" y="207"/>
                </a:cxn>
                <a:cxn ang="0">
                  <a:pos x="746" y="262"/>
                </a:cxn>
                <a:cxn ang="0">
                  <a:pos x="760" y="321"/>
                </a:cxn>
                <a:cxn ang="0">
                  <a:pos x="765" y="382"/>
                </a:cxn>
                <a:cxn ang="0">
                  <a:pos x="760" y="444"/>
                </a:cxn>
                <a:cxn ang="0">
                  <a:pos x="746" y="503"/>
                </a:cxn>
                <a:cxn ang="0">
                  <a:pos x="723" y="558"/>
                </a:cxn>
                <a:cxn ang="0">
                  <a:pos x="691" y="608"/>
                </a:cxn>
                <a:cxn ang="0">
                  <a:pos x="653" y="654"/>
                </a:cxn>
                <a:cxn ang="0">
                  <a:pos x="608" y="691"/>
                </a:cxn>
                <a:cxn ang="0">
                  <a:pos x="557" y="723"/>
                </a:cxn>
                <a:cxn ang="0">
                  <a:pos x="502" y="746"/>
                </a:cxn>
                <a:cxn ang="0">
                  <a:pos x="444" y="761"/>
                </a:cxn>
                <a:cxn ang="0">
                  <a:pos x="382" y="766"/>
                </a:cxn>
                <a:cxn ang="0">
                  <a:pos x="320" y="761"/>
                </a:cxn>
                <a:cxn ang="0">
                  <a:pos x="262" y="746"/>
                </a:cxn>
                <a:cxn ang="0">
                  <a:pos x="207" y="723"/>
                </a:cxn>
                <a:cxn ang="0">
                  <a:pos x="156" y="691"/>
                </a:cxn>
                <a:cxn ang="0">
                  <a:pos x="112" y="654"/>
                </a:cxn>
                <a:cxn ang="0">
                  <a:pos x="73" y="608"/>
                </a:cxn>
                <a:cxn ang="0">
                  <a:pos x="42" y="558"/>
                </a:cxn>
                <a:cxn ang="0">
                  <a:pos x="20" y="503"/>
                </a:cxn>
                <a:cxn ang="0">
                  <a:pos x="5" y="444"/>
                </a:cxn>
                <a:cxn ang="0">
                  <a:pos x="0" y="382"/>
                </a:cxn>
                <a:cxn ang="0">
                  <a:pos x="5" y="321"/>
                </a:cxn>
                <a:cxn ang="0">
                  <a:pos x="20" y="262"/>
                </a:cxn>
                <a:cxn ang="0">
                  <a:pos x="42" y="207"/>
                </a:cxn>
                <a:cxn ang="0">
                  <a:pos x="73" y="156"/>
                </a:cxn>
                <a:cxn ang="0">
                  <a:pos x="112" y="113"/>
                </a:cxn>
                <a:cxn ang="0">
                  <a:pos x="156" y="74"/>
                </a:cxn>
                <a:cxn ang="0">
                  <a:pos x="207"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1" y="156"/>
                  </a:lnTo>
                  <a:lnTo>
                    <a:pt x="723" y="207"/>
                  </a:lnTo>
                  <a:lnTo>
                    <a:pt x="746" y="262"/>
                  </a:lnTo>
                  <a:lnTo>
                    <a:pt x="760" y="321"/>
                  </a:lnTo>
                  <a:lnTo>
                    <a:pt x="765" y="382"/>
                  </a:lnTo>
                  <a:lnTo>
                    <a:pt x="760" y="444"/>
                  </a:lnTo>
                  <a:lnTo>
                    <a:pt x="746" y="503"/>
                  </a:lnTo>
                  <a:lnTo>
                    <a:pt x="723" y="558"/>
                  </a:lnTo>
                  <a:lnTo>
                    <a:pt x="691" y="608"/>
                  </a:lnTo>
                  <a:lnTo>
                    <a:pt x="653" y="654"/>
                  </a:lnTo>
                  <a:lnTo>
                    <a:pt x="608" y="691"/>
                  </a:lnTo>
                  <a:lnTo>
                    <a:pt x="557" y="723"/>
                  </a:lnTo>
                  <a:lnTo>
                    <a:pt x="502" y="746"/>
                  </a:lnTo>
                  <a:lnTo>
                    <a:pt x="444" y="761"/>
                  </a:lnTo>
                  <a:lnTo>
                    <a:pt x="382" y="766"/>
                  </a:lnTo>
                  <a:lnTo>
                    <a:pt x="320" y="761"/>
                  </a:lnTo>
                  <a:lnTo>
                    <a:pt x="262" y="746"/>
                  </a:lnTo>
                  <a:lnTo>
                    <a:pt x="207" y="723"/>
                  </a:lnTo>
                  <a:lnTo>
                    <a:pt x="156" y="691"/>
                  </a:lnTo>
                  <a:lnTo>
                    <a:pt x="112" y="654"/>
                  </a:lnTo>
                  <a:lnTo>
                    <a:pt x="73" y="608"/>
                  </a:lnTo>
                  <a:lnTo>
                    <a:pt x="42" y="558"/>
                  </a:lnTo>
                  <a:lnTo>
                    <a:pt x="20" y="503"/>
                  </a:lnTo>
                  <a:lnTo>
                    <a:pt x="5" y="444"/>
                  </a:lnTo>
                  <a:lnTo>
                    <a:pt x="0" y="382"/>
                  </a:lnTo>
                  <a:lnTo>
                    <a:pt x="5" y="321"/>
                  </a:lnTo>
                  <a:lnTo>
                    <a:pt x="20" y="262"/>
                  </a:lnTo>
                  <a:lnTo>
                    <a:pt x="42" y="207"/>
                  </a:lnTo>
                  <a:lnTo>
                    <a:pt x="73" y="156"/>
                  </a:lnTo>
                  <a:lnTo>
                    <a:pt x="112" y="113"/>
                  </a:lnTo>
                  <a:lnTo>
                    <a:pt x="156" y="74"/>
                  </a:lnTo>
                  <a:lnTo>
                    <a:pt x="207"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6" name="Freeform 12"/>
            <p:cNvSpPr>
              <a:spLocks/>
            </p:cNvSpPr>
            <p:nvPr userDrawn="1"/>
          </p:nvSpPr>
          <p:spPr bwMode="auto">
            <a:xfrm>
              <a:off x="186" y="584"/>
              <a:ext cx="383" cy="383"/>
            </a:xfrm>
            <a:custGeom>
              <a:avLst/>
              <a:gdLst/>
              <a:ahLst/>
              <a:cxnLst>
                <a:cxn ang="0">
                  <a:pos x="382" y="0"/>
                </a:cxn>
                <a:cxn ang="0">
                  <a:pos x="444" y="5"/>
                </a:cxn>
                <a:cxn ang="0">
                  <a:pos x="502" y="19"/>
                </a:cxn>
                <a:cxn ang="0">
                  <a:pos x="557" y="42"/>
                </a:cxn>
                <a:cxn ang="0">
                  <a:pos x="608" y="73"/>
                </a:cxn>
                <a:cxn ang="0">
                  <a:pos x="653" y="112"/>
                </a:cxn>
                <a:cxn ang="0">
                  <a:pos x="690" y="156"/>
                </a:cxn>
                <a:cxn ang="0">
                  <a:pos x="723" y="206"/>
                </a:cxn>
                <a:cxn ang="0">
                  <a:pos x="746" y="261"/>
                </a:cxn>
                <a:cxn ang="0">
                  <a:pos x="760" y="320"/>
                </a:cxn>
                <a:cxn ang="0">
                  <a:pos x="765" y="382"/>
                </a:cxn>
                <a:cxn ang="0">
                  <a:pos x="760" y="443"/>
                </a:cxn>
                <a:cxn ang="0">
                  <a:pos x="746" y="502"/>
                </a:cxn>
                <a:cxn ang="0">
                  <a:pos x="723" y="557"/>
                </a:cxn>
                <a:cxn ang="0">
                  <a:pos x="690" y="608"/>
                </a:cxn>
                <a:cxn ang="0">
                  <a:pos x="653" y="653"/>
                </a:cxn>
                <a:cxn ang="0">
                  <a:pos x="608" y="690"/>
                </a:cxn>
                <a:cxn ang="0">
                  <a:pos x="557" y="723"/>
                </a:cxn>
                <a:cxn ang="0">
                  <a:pos x="502" y="746"/>
                </a:cxn>
                <a:cxn ang="0">
                  <a:pos x="444" y="760"/>
                </a:cxn>
                <a:cxn ang="0">
                  <a:pos x="382" y="765"/>
                </a:cxn>
                <a:cxn ang="0">
                  <a:pos x="320" y="760"/>
                </a:cxn>
                <a:cxn ang="0">
                  <a:pos x="262" y="746"/>
                </a:cxn>
                <a:cxn ang="0">
                  <a:pos x="206" y="723"/>
                </a:cxn>
                <a:cxn ang="0">
                  <a:pos x="156" y="690"/>
                </a:cxn>
                <a:cxn ang="0">
                  <a:pos x="112" y="653"/>
                </a:cxn>
                <a:cxn ang="0">
                  <a:pos x="73" y="608"/>
                </a:cxn>
                <a:cxn ang="0">
                  <a:pos x="42" y="557"/>
                </a:cxn>
                <a:cxn ang="0">
                  <a:pos x="20" y="502"/>
                </a:cxn>
                <a:cxn ang="0">
                  <a:pos x="5" y="443"/>
                </a:cxn>
                <a:cxn ang="0">
                  <a:pos x="0" y="382"/>
                </a:cxn>
                <a:cxn ang="0">
                  <a:pos x="5" y="320"/>
                </a:cxn>
                <a:cxn ang="0">
                  <a:pos x="20"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4" y="5"/>
                  </a:lnTo>
                  <a:lnTo>
                    <a:pt x="502" y="19"/>
                  </a:lnTo>
                  <a:lnTo>
                    <a:pt x="557" y="42"/>
                  </a:lnTo>
                  <a:lnTo>
                    <a:pt x="608" y="73"/>
                  </a:lnTo>
                  <a:lnTo>
                    <a:pt x="653" y="112"/>
                  </a:lnTo>
                  <a:lnTo>
                    <a:pt x="690" y="156"/>
                  </a:lnTo>
                  <a:lnTo>
                    <a:pt x="723" y="206"/>
                  </a:lnTo>
                  <a:lnTo>
                    <a:pt x="746" y="261"/>
                  </a:lnTo>
                  <a:lnTo>
                    <a:pt x="760" y="320"/>
                  </a:lnTo>
                  <a:lnTo>
                    <a:pt x="765" y="382"/>
                  </a:lnTo>
                  <a:lnTo>
                    <a:pt x="760" y="443"/>
                  </a:lnTo>
                  <a:lnTo>
                    <a:pt x="746" y="502"/>
                  </a:lnTo>
                  <a:lnTo>
                    <a:pt x="723" y="557"/>
                  </a:lnTo>
                  <a:lnTo>
                    <a:pt x="690" y="608"/>
                  </a:lnTo>
                  <a:lnTo>
                    <a:pt x="653" y="653"/>
                  </a:lnTo>
                  <a:lnTo>
                    <a:pt x="608" y="690"/>
                  </a:lnTo>
                  <a:lnTo>
                    <a:pt x="557" y="723"/>
                  </a:lnTo>
                  <a:lnTo>
                    <a:pt x="502" y="746"/>
                  </a:lnTo>
                  <a:lnTo>
                    <a:pt x="444" y="760"/>
                  </a:lnTo>
                  <a:lnTo>
                    <a:pt x="382" y="765"/>
                  </a:lnTo>
                  <a:lnTo>
                    <a:pt x="320" y="760"/>
                  </a:lnTo>
                  <a:lnTo>
                    <a:pt x="262" y="746"/>
                  </a:lnTo>
                  <a:lnTo>
                    <a:pt x="206" y="723"/>
                  </a:lnTo>
                  <a:lnTo>
                    <a:pt x="156" y="690"/>
                  </a:lnTo>
                  <a:lnTo>
                    <a:pt x="112" y="653"/>
                  </a:lnTo>
                  <a:lnTo>
                    <a:pt x="73" y="608"/>
                  </a:lnTo>
                  <a:lnTo>
                    <a:pt x="42" y="557"/>
                  </a:lnTo>
                  <a:lnTo>
                    <a:pt x="20" y="502"/>
                  </a:lnTo>
                  <a:lnTo>
                    <a:pt x="5" y="443"/>
                  </a:lnTo>
                  <a:lnTo>
                    <a:pt x="0" y="382"/>
                  </a:lnTo>
                  <a:lnTo>
                    <a:pt x="5" y="320"/>
                  </a:lnTo>
                  <a:lnTo>
                    <a:pt x="20"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7" name="Freeform 13"/>
            <p:cNvSpPr>
              <a:spLocks/>
            </p:cNvSpPr>
            <p:nvPr userDrawn="1"/>
          </p:nvSpPr>
          <p:spPr bwMode="auto">
            <a:xfrm>
              <a:off x="556" y="308"/>
              <a:ext cx="382" cy="383"/>
            </a:xfrm>
            <a:custGeom>
              <a:avLst/>
              <a:gdLst/>
              <a:ahLst/>
              <a:cxnLst>
                <a:cxn ang="0">
                  <a:pos x="382" y="0"/>
                </a:cxn>
                <a:cxn ang="0">
                  <a:pos x="444" y="4"/>
                </a:cxn>
                <a:cxn ang="0">
                  <a:pos x="502" y="19"/>
                </a:cxn>
                <a:cxn ang="0">
                  <a:pos x="557" y="42"/>
                </a:cxn>
                <a:cxn ang="0">
                  <a:pos x="608" y="74"/>
                </a:cxn>
                <a:cxn ang="0">
                  <a:pos x="653" y="112"/>
                </a:cxn>
                <a:cxn ang="0">
                  <a:pos x="691" y="157"/>
                </a:cxn>
                <a:cxn ang="0">
                  <a:pos x="723" y="207"/>
                </a:cxn>
                <a:cxn ang="0">
                  <a:pos x="746" y="263"/>
                </a:cxn>
                <a:cxn ang="0">
                  <a:pos x="760" y="321"/>
                </a:cxn>
                <a:cxn ang="0">
                  <a:pos x="765" y="383"/>
                </a:cxn>
                <a:cxn ang="0">
                  <a:pos x="760" y="445"/>
                </a:cxn>
                <a:cxn ang="0">
                  <a:pos x="746" y="503"/>
                </a:cxn>
                <a:cxn ang="0">
                  <a:pos x="723" y="558"/>
                </a:cxn>
                <a:cxn ang="0">
                  <a:pos x="691" y="609"/>
                </a:cxn>
                <a:cxn ang="0">
                  <a:pos x="653" y="653"/>
                </a:cxn>
                <a:cxn ang="0">
                  <a:pos x="608" y="692"/>
                </a:cxn>
                <a:cxn ang="0">
                  <a:pos x="557" y="723"/>
                </a:cxn>
                <a:cxn ang="0">
                  <a:pos x="502" y="745"/>
                </a:cxn>
                <a:cxn ang="0">
                  <a:pos x="444" y="760"/>
                </a:cxn>
                <a:cxn ang="0">
                  <a:pos x="382" y="765"/>
                </a:cxn>
                <a:cxn ang="0">
                  <a:pos x="320" y="760"/>
                </a:cxn>
                <a:cxn ang="0">
                  <a:pos x="262" y="745"/>
                </a:cxn>
                <a:cxn ang="0">
                  <a:pos x="206" y="723"/>
                </a:cxn>
                <a:cxn ang="0">
                  <a:pos x="156" y="692"/>
                </a:cxn>
                <a:cxn ang="0">
                  <a:pos x="112" y="653"/>
                </a:cxn>
                <a:cxn ang="0">
                  <a:pos x="73" y="609"/>
                </a:cxn>
                <a:cxn ang="0">
                  <a:pos x="42" y="558"/>
                </a:cxn>
                <a:cxn ang="0">
                  <a:pos x="20" y="503"/>
                </a:cxn>
                <a:cxn ang="0">
                  <a:pos x="5" y="445"/>
                </a:cxn>
                <a:cxn ang="0">
                  <a:pos x="0" y="383"/>
                </a:cxn>
                <a:cxn ang="0">
                  <a:pos x="5" y="321"/>
                </a:cxn>
                <a:cxn ang="0">
                  <a:pos x="20" y="263"/>
                </a:cxn>
                <a:cxn ang="0">
                  <a:pos x="42" y="207"/>
                </a:cxn>
                <a:cxn ang="0">
                  <a:pos x="73" y="157"/>
                </a:cxn>
                <a:cxn ang="0">
                  <a:pos x="112" y="112"/>
                </a:cxn>
                <a:cxn ang="0">
                  <a:pos x="156" y="74"/>
                </a:cxn>
                <a:cxn ang="0">
                  <a:pos x="206" y="42"/>
                </a:cxn>
                <a:cxn ang="0">
                  <a:pos x="262" y="19"/>
                </a:cxn>
                <a:cxn ang="0">
                  <a:pos x="320" y="4"/>
                </a:cxn>
                <a:cxn ang="0">
                  <a:pos x="382" y="0"/>
                </a:cxn>
              </a:cxnLst>
              <a:rect l="0" t="0" r="r" b="b"/>
              <a:pathLst>
                <a:path w="765" h="765">
                  <a:moveTo>
                    <a:pt x="382" y="0"/>
                  </a:moveTo>
                  <a:lnTo>
                    <a:pt x="444" y="4"/>
                  </a:lnTo>
                  <a:lnTo>
                    <a:pt x="502" y="19"/>
                  </a:lnTo>
                  <a:lnTo>
                    <a:pt x="557" y="42"/>
                  </a:lnTo>
                  <a:lnTo>
                    <a:pt x="608" y="74"/>
                  </a:lnTo>
                  <a:lnTo>
                    <a:pt x="653" y="112"/>
                  </a:lnTo>
                  <a:lnTo>
                    <a:pt x="691" y="157"/>
                  </a:lnTo>
                  <a:lnTo>
                    <a:pt x="723" y="207"/>
                  </a:lnTo>
                  <a:lnTo>
                    <a:pt x="746" y="263"/>
                  </a:lnTo>
                  <a:lnTo>
                    <a:pt x="760" y="321"/>
                  </a:lnTo>
                  <a:lnTo>
                    <a:pt x="765" y="383"/>
                  </a:lnTo>
                  <a:lnTo>
                    <a:pt x="760" y="445"/>
                  </a:lnTo>
                  <a:lnTo>
                    <a:pt x="746" y="503"/>
                  </a:lnTo>
                  <a:lnTo>
                    <a:pt x="723" y="558"/>
                  </a:lnTo>
                  <a:lnTo>
                    <a:pt x="691" y="609"/>
                  </a:lnTo>
                  <a:lnTo>
                    <a:pt x="653" y="653"/>
                  </a:lnTo>
                  <a:lnTo>
                    <a:pt x="608" y="692"/>
                  </a:lnTo>
                  <a:lnTo>
                    <a:pt x="557" y="723"/>
                  </a:lnTo>
                  <a:lnTo>
                    <a:pt x="502" y="745"/>
                  </a:lnTo>
                  <a:lnTo>
                    <a:pt x="444" y="760"/>
                  </a:lnTo>
                  <a:lnTo>
                    <a:pt x="382" y="765"/>
                  </a:lnTo>
                  <a:lnTo>
                    <a:pt x="320" y="760"/>
                  </a:lnTo>
                  <a:lnTo>
                    <a:pt x="262" y="745"/>
                  </a:lnTo>
                  <a:lnTo>
                    <a:pt x="206" y="723"/>
                  </a:lnTo>
                  <a:lnTo>
                    <a:pt x="156" y="692"/>
                  </a:lnTo>
                  <a:lnTo>
                    <a:pt x="112" y="653"/>
                  </a:lnTo>
                  <a:lnTo>
                    <a:pt x="73" y="609"/>
                  </a:lnTo>
                  <a:lnTo>
                    <a:pt x="42" y="558"/>
                  </a:lnTo>
                  <a:lnTo>
                    <a:pt x="20" y="503"/>
                  </a:lnTo>
                  <a:lnTo>
                    <a:pt x="5" y="445"/>
                  </a:lnTo>
                  <a:lnTo>
                    <a:pt x="0" y="383"/>
                  </a:lnTo>
                  <a:lnTo>
                    <a:pt x="5" y="321"/>
                  </a:lnTo>
                  <a:lnTo>
                    <a:pt x="20" y="263"/>
                  </a:lnTo>
                  <a:lnTo>
                    <a:pt x="42" y="207"/>
                  </a:lnTo>
                  <a:lnTo>
                    <a:pt x="73" y="157"/>
                  </a:lnTo>
                  <a:lnTo>
                    <a:pt x="112" y="112"/>
                  </a:lnTo>
                  <a:lnTo>
                    <a:pt x="156" y="74"/>
                  </a:lnTo>
                  <a:lnTo>
                    <a:pt x="206" y="42"/>
                  </a:lnTo>
                  <a:lnTo>
                    <a:pt x="262" y="19"/>
                  </a:lnTo>
                  <a:lnTo>
                    <a:pt x="320" y="4"/>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8" name="Freeform 14"/>
            <p:cNvSpPr>
              <a:spLocks/>
            </p:cNvSpPr>
            <p:nvPr userDrawn="1"/>
          </p:nvSpPr>
          <p:spPr bwMode="auto">
            <a:xfrm>
              <a:off x="967" y="1089"/>
              <a:ext cx="223" cy="224"/>
            </a:xfrm>
            <a:custGeom>
              <a:avLst/>
              <a:gdLst/>
              <a:ahLst/>
              <a:cxnLst>
                <a:cxn ang="0">
                  <a:pos x="223" y="0"/>
                </a:cxn>
                <a:cxn ang="0">
                  <a:pos x="268" y="5"/>
                </a:cxn>
                <a:cxn ang="0">
                  <a:pos x="310" y="18"/>
                </a:cxn>
                <a:cxn ang="0">
                  <a:pos x="349" y="39"/>
                </a:cxn>
                <a:cxn ang="0">
                  <a:pos x="382" y="65"/>
                </a:cxn>
                <a:cxn ang="0">
                  <a:pos x="409" y="99"/>
                </a:cxn>
                <a:cxn ang="0">
                  <a:pos x="429" y="136"/>
                </a:cxn>
                <a:cxn ang="0">
                  <a:pos x="442" y="179"/>
                </a:cxn>
                <a:cxn ang="0">
                  <a:pos x="447" y="224"/>
                </a:cxn>
                <a:cxn ang="0">
                  <a:pos x="442" y="270"/>
                </a:cxn>
                <a:cxn ang="0">
                  <a:pos x="429" y="312"/>
                </a:cxn>
                <a:cxn ang="0">
                  <a:pos x="409" y="349"/>
                </a:cxn>
                <a:cxn ang="0">
                  <a:pos x="382" y="383"/>
                </a:cxn>
                <a:cxn ang="0">
                  <a:pos x="349" y="409"/>
                </a:cxn>
                <a:cxn ang="0">
                  <a:pos x="310" y="430"/>
                </a:cxn>
                <a:cxn ang="0">
                  <a:pos x="268" y="443"/>
                </a:cxn>
                <a:cxn ang="0">
                  <a:pos x="223" y="448"/>
                </a:cxn>
                <a:cxn ang="0">
                  <a:pos x="177" y="443"/>
                </a:cxn>
                <a:cxn ang="0">
                  <a:pos x="137" y="430"/>
                </a:cxn>
                <a:cxn ang="0">
                  <a:pos x="98" y="409"/>
                </a:cxn>
                <a:cxn ang="0">
                  <a:pos x="65" y="383"/>
                </a:cxn>
                <a:cxn ang="0">
                  <a:pos x="37" y="349"/>
                </a:cxn>
                <a:cxn ang="0">
                  <a:pos x="18" y="312"/>
                </a:cxn>
                <a:cxn ang="0">
                  <a:pos x="5" y="270"/>
                </a:cxn>
                <a:cxn ang="0">
                  <a:pos x="0" y="224"/>
                </a:cxn>
                <a:cxn ang="0">
                  <a:pos x="5" y="179"/>
                </a:cxn>
                <a:cxn ang="0">
                  <a:pos x="18" y="136"/>
                </a:cxn>
                <a:cxn ang="0">
                  <a:pos x="37" y="99"/>
                </a:cxn>
                <a:cxn ang="0">
                  <a:pos x="65" y="65"/>
                </a:cxn>
                <a:cxn ang="0">
                  <a:pos x="98" y="39"/>
                </a:cxn>
                <a:cxn ang="0">
                  <a:pos x="137" y="18"/>
                </a:cxn>
                <a:cxn ang="0">
                  <a:pos x="177" y="5"/>
                </a:cxn>
                <a:cxn ang="0">
                  <a:pos x="223" y="0"/>
                </a:cxn>
              </a:cxnLst>
              <a:rect l="0" t="0" r="r" b="b"/>
              <a:pathLst>
                <a:path w="447" h="448">
                  <a:moveTo>
                    <a:pt x="223" y="0"/>
                  </a:moveTo>
                  <a:lnTo>
                    <a:pt x="268" y="5"/>
                  </a:lnTo>
                  <a:lnTo>
                    <a:pt x="310" y="18"/>
                  </a:lnTo>
                  <a:lnTo>
                    <a:pt x="349" y="39"/>
                  </a:lnTo>
                  <a:lnTo>
                    <a:pt x="382" y="65"/>
                  </a:lnTo>
                  <a:lnTo>
                    <a:pt x="409" y="99"/>
                  </a:lnTo>
                  <a:lnTo>
                    <a:pt x="429" y="136"/>
                  </a:lnTo>
                  <a:lnTo>
                    <a:pt x="442" y="179"/>
                  </a:lnTo>
                  <a:lnTo>
                    <a:pt x="447" y="224"/>
                  </a:lnTo>
                  <a:lnTo>
                    <a:pt x="442" y="270"/>
                  </a:lnTo>
                  <a:lnTo>
                    <a:pt x="429" y="312"/>
                  </a:lnTo>
                  <a:lnTo>
                    <a:pt x="409" y="349"/>
                  </a:lnTo>
                  <a:lnTo>
                    <a:pt x="382" y="383"/>
                  </a:lnTo>
                  <a:lnTo>
                    <a:pt x="349" y="409"/>
                  </a:lnTo>
                  <a:lnTo>
                    <a:pt x="310" y="430"/>
                  </a:lnTo>
                  <a:lnTo>
                    <a:pt x="268" y="443"/>
                  </a:lnTo>
                  <a:lnTo>
                    <a:pt x="223" y="448"/>
                  </a:lnTo>
                  <a:lnTo>
                    <a:pt x="177" y="443"/>
                  </a:lnTo>
                  <a:lnTo>
                    <a:pt x="137" y="430"/>
                  </a:lnTo>
                  <a:lnTo>
                    <a:pt x="98" y="409"/>
                  </a:lnTo>
                  <a:lnTo>
                    <a:pt x="65" y="383"/>
                  </a:lnTo>
                  <a:lnTo>
                    <a:pt x="37" y="349"/>
                  </a:lnTo>
                  <a:lnTo>
                    <a:pt x="18" y="312"/>
                  </a:lnTo>
                  <a:lnTo>
                    <a:pt x="5" y="270"/>
                  </a:lnTo>
                  <a:lnTo>
                    <a:pt x="0" y="224"/>
                  </a:lnTo>
                  <a:lnTo>
                    <a:pt x="5" y="179"/>
                  </a:lnTo>
                  <a:lnTo>
                    <a:pt x="18" y="136"/>
                  </a:lnTo>
                  <a:lnTo>
                    <a:pt x="37" y="99"/>
                  </a:lnTo>
                  <a:lnTo>
                    <a:pt x="65" y="65"/>
                  </a:lnTo>
                  <a:lnTo>
                    <a:pt x="98" y="39"/>
                  </a:lnTo>
                  <a:lnTo>
                    <a:pt x="137" y="18"/>
                  </a:lnTo>
                  <a:lnTo>
                    <a:pt x="177" y="5"/>
                  </a:lnTo>
                  <a:lnTo>
                    <a:pt x="22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9" name="Freeform 15"/>
            <p:cNvSpPr>
              <a:spLocks/>
            </p:cNvSpPr>
            <p:nvPr userDrawn="1"/>
          </p:nvSpPr>
          <p:spPr bwMode="auto">
            <a:xfrm>
              <a:off x="-9" y="-63"/>
              <a:ext cx="224" cy="223"/>
            </a:xfrm>
            <a:custGeom>
              <a:avLst/>
              <a:gdLst/>
              <a:ahLst/>
              <a:cxnLst>
                <a:cxn ang="0">
                  <a:pos x="224" y="0"/>
                </a:cxn>
                <a:cxn ang="0">
                  <a:pos x="270" y="5"/>
                </a:cxn>
                <a:cxn ang="0">
                  <a:pos x="312" y="18"/>
                </a:cxn>
                <a:cxn ang="0">
                  <a:pos x="350" y="37"/>
                </a:cxn>
                <a:cxn ang="0">
                  <a:pos x="384" y="65"/>
                </a:cxn>
                <a:cxn ang="0">
                  <a:pos x="410" y="97"/>
                </a:cxn>
                <a:cxn ang="0">
                  <a:pos x="431" y="136"/>
                </a:cxn>
                <a:cxn ang="0">
                  <a:pos x="444" y="179"/>
                </a:cxn>
                <a:cxn ang="0">
                  <a:pos x="449" y="224"/>
                </a:cxn>
                <a:cxn ang="0">
                  <a:pos x="444" y="270"/>
                </a:cxn>
                <a:cxn ang="0">
                  <a:pos x="431" y="310"/>
                </a:cxn>
                <a:cxn ang="0">
                  <a:pos x="410" y="349"/>
                </a:cxn>
                <a:cxn ang="0">
                  <a:pos x="384" y="382"/>
                </a:cxn>
                <a:cxn ang="0">
                  <a:pos x="350" y="409"/>
                </a:cxn>
                <a:cxn ang="0">
                  <a:pos x="312" y="429"/>
                </a:cxn>
                <a:cxn ang="0">
                  <a:pos x="270" y="442"/>
                </a:cxn>
                <a:cxn ang="0">
                  <a:pos x="224" y="447"/>
                </a:cxn>
                <a:cxn ang="0">
                  <a:pos x="179" y="442"/>
                </a:cxn>
                <a:cxn ang="0">
                  <a:pos x="137" y="429"/>
                </a:cxn>
                <a:cxn ang="0">
                  <a:pos x="99" y="409"/>
                </a:cxn>
                <a:cxn ang="0">
                  <a:pos x="65" y="382"/>
                </a:cxn>
                <a:cxn ang="0">
                  <a:pos x="39" y="349"/>
                </a:cxn>
                <a:cxn ang="0">
                  <a:pos x="18" y="310"/>
                </a:cxn>
                <a:cxn ang="0">
                  <a:pos x="5" y="270"/>
                </a:cxn>
                <a:cxn ang="0">
                  <a:pos x="0" y="224"/>
                </a:cxn>
                <a:cxn ang="0">
                  <a:pos x="5" y="179"/>
                </a:cxn>
                <a:cxn ang="0">
                  <a:pos x="18" y="136"/>
                </a:cxn>
                <a:cxn ang="0">
                  <a:pos x="39" y="97"/>
                </a:cxn>
                <a:cxn ang="0">
                  <a:pos x="65" y="65"/>
                </a:cxn>
                <a:cxn ang="0">
                  <a:pos x="99" y="37"/>
                </a:cxn>
                <a:cxn ang="0">
                  <a:pos x="137" y="18"/>
                </a:cxn>
                <a:cxn ang="0">
                  <a:pos x="179" y="5"/>
                </a:cxn>
                <a:cxn ang="0">
                  <a:pos x="224" y="0"/>
                </a:cxn>
              </a:cxnLst>
              <a:rect l="0" t="0" r="r" b="b"/>
              <a:pathLst>
                <a:path w="449" h="447">
                  <a:moveTo>
                    <a:pt x="224" y="0"/>
                  </a:moveTo>
                  <a:lnTo>
                    <a:pt x="270" y="5"/>
                  </a:lnTo>
                  <a:lnTo>
                    <a:pt x="312" y="18"/>
                  </a:lnTo>
                  <a:lnTo>
                    <a:pt x="350" y="37"/>
                  </a:lnTo>
                  <a:lnTo>
                    <a:pt x="384" y="65"/>
                  </a:lnTo>
                  <a:lnTo>
                    <a:pt x="410" y="97"/>
                  </a:lnTo>
                  <a:lnTo>
                    <a:pt x="431" y="136"/>
                  </a:lnTo>
                  <a:lnTo>
                    <a:pt x="444" y="179"/>
                  </a:lnTo>
                  <a:lnTo>
                    <a:pt x="449" y="224"/>
                  </a:lnTo>
                  <a:lnTo>
                    <a:pt x="444" y="270"/>
                  </a:lnTo>
                  <a:lnTo>
                    <a:pt x="431" y="310"/>
                  </a:lnTo>
                  <a:lnTo>
                    <a:pt x="410" y="349"/>
                  </a:lnTo>
                  <a:lnTo>
                    <a:pt x="384" y="382"/>
                  </a:lnTo>
                  <a:lnTo>
                    <a:pt x="350" y="409"/>
                  </a:lnTo>
                  <a:lnTo>
                    <a:pt x="312" y="429"/>
                  </a:lnTo>
                  <a:lnTo>
                    <a:pt x="270" y="442"/>
                  </a:lnTo>
                  <a:lnTo>
                    <a:pt x="224" y="447"/>
                  </a:lnTo>
                  <a:lnTo>
                    <a:pt x="179" y="442"/>
                  </a:lnTo>
                  <a:lnTo>
                    <a:pt x="137" y="429"/>
                  </a:lnTo>
                  <a:lnTo>
                    <a:pt x="99" y="409"/>
                  </a:lnTo>
                  <a:lnTo>
                    <a:pt x="65" y="382"/>
                  </a:lnTo>
                  <a:lnTo>
                    <a:pt x="39" y="349"/>
                  </a:lnTo>
                  <a:lnTo>
                    <a:pt x="18" y="310"/>
                  </a:lnTo>
                  <a:lnTo>
                    <a:pt x="5" y="270"/>
                  </a:lnTo>
                  <a:lnTo>
                    <a:pt x="0" y="224"/>
                  </a:lnTo>
                  <a:lnTo>
                    <a:pt x="5" y="179"/>
                  </a:lnTo>
                  <a:lnTo>
                    <a:pt x="18" y="136"/>
                  </a:lnTo>
                  <a:lnTo>
                    <a:pt x="39" y="97"/>
                  </a:lnTo>
                  <a:lnTo>
                    <a:pt x="65" y="65"/>
                  </a:lnTo>
                  <a:lnTo>
                    <a:pt x="99" y="37"/>
                  </a:lnTo>
                  <a:lnTo>
                    <a:pt x="137" y="18"/>
                  </a:lnTo>
                  <a:lnTo>
                    <a:pt x="179"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0" name="Freeform 16"/>
            <p:cNvSpPr>
              <a:spLocks/>
            </p:cNvSpPr>
            <p:nvPr userDrawn="1"/>
          </p:nvSpPr>
          <p:spPr bwMode="auto">
            <a:xfrm>
              <a:off x="-397" y="140"/>
              <a:ext cx="223" cy="223"/>
            </a:xfrm>
            <a:custGeom>
              <a:avLst/>
              <a:gdLst/>
              <a:ahLst/>
              <a:cxnLst>
                <a:cxn ang="0">
                  <a:pos x="222" y="0"/>
                </a:cxn>
                <a:cxn ang="0">
                  <a:pos x="268" y="5"/>
                </a:cxn>
                <a:cxn ang="0">
                  <a:pos x="310" y="18"/>
                </a:cxn>
                <a:cxn ang="0">
                  <a:pos x="349" y="38"/>
                </a:cxn>
                <a:cxn ang="0">
                  <a:pos x="382" y="65"/>
                </a:cxn>
                <a:cxn ang="0">
                  <a:pos x="409" y="98"/>
                </a:cxn>
                <a:cxn ang="0">
                  <a:pos x="429" y="137"/>
                </a:cxn>
                <a:cxn ang="0">
                  <a:pos x="442" y="177"/>
                </a:cxn>
                <a:cxn ang="0">
                  <a:pos x="447" y="223"/>
                </a:cxn>
                <a:cxn ang="0">
                  <a:pos x="442" y="268"/>
                </a:cxn>
                <a:cxn ang="0">
                  <a:pos x="429" y="311"/>
                </a:cxn>
                <a:cxn ang="0">
                  <a:pos x="409" y="350"/>
                </a:cxn>
                <a:cxn ang="0">
                  <a:pos x="382" y="382"/>
                </a:cxn>
                <a:cxn ang="0">
                  <a:pos x="349" y="410"/>
                </a:cxn>
                <a:cxn ang="0">
                  <a:pos x="310" y="429"/>
                </a:cxn>
                <a:cxn ang="0">
                  <a:pos x="268" y="442"/>
                </a:cxn>
                <a:cxn ang="0">
                  <a:pos x="222" y="447"/>
                </a:cxn>
                <a:cxn ang="0">
                  <a:pos x="177" y="442"/>
                </a:cxn>
                <a:cxn ang="0">
                  <a:pos x="136" y="429"/>
                </a:cxn>
                <a:cxn ang="0">
                  <a:pos x="97" y="410"/>
                </a:cxn>
                <a:cxn ang="0">
                  <a:pos x="65" y="382"/>
                </a:cxn>
                <a:cxn ang="0">
                  <a:pos x="37" y="350"/>
                </a:cxn>
                <a:cxn ang="0">
                  <a:pos x="18" y="311"/>
                </a:cxn>
                <a:cxn ang="0">
                  <a:pos x="5" y="268"/>
                </a:cxn>
                <a:cxn ang="0">
                  <a:pos x="0" y="223"/>
                </a:cxn>
                <a:cxn ang="0">
                  <a:pos x="5" y="177"/>
                </a:cxn>
                <a:cxn ang="0">
                  <a:pos x="18" y="137"/>
                </a:cxn>
                <a:cxn ang="0">
                  <a:pos x="37" y="98"/>
                </a:cxn>
                <a:cxn ang="0">
                  <a:pos x="65" y="65"/>
                </a:cxn>
                <a:cxn ang="0">
                  <a:pos x="97" y="38"/>
                </a:cxn>
                <a:cxn ang="0">
                  <a:pos x="136" y="18"/>
                </a:cxn>
                <a:cxn ang="0">
                  <a:pos x="177" y="5"/>
                </a:cxn>
                <a:cxn ang="0">
                  <a:pos x="222" y="0"/>
                </a:cxn>
              </a:cxnLst>
              <a:rect l="0" t="0" r="r" b="b"/>
              <a:pathLst>
                <a:path w="447" h="447">
                  <a:moveTo>
                    <a:pt x="222" y="0"/>
                  </a:moveTo>
                  <a:lnTo>
                    <a:pt x="268" y="5"/>
                  </a:lnTo>
                  <a:lnTo>
                    <a:pt x="310" y="18"/>
                  </a:lnTo>
                  <a:lnTo>
                    <a:pt x="349" y="38"/>
                  </a:lnTo>
                  <a:lnTo>
                    <a:pt x="382" y="65"/>
                  </a:lnTo>
                  <a:lnTo>
                    <a:pt x="409" y="98"/>
                  </a:lnTo>
                  <a:lnTo>
                    <a:pt x="429" y="137"/>
                  </a:lnTo>
                  <a:lnTo>
                    <a:pt x="442" y="177"/>
                  </a:lnTo>
                  <a:lnTo>
                    <a:pt x="447" y="223"/>
                  </a:lnTo>
                  <a:lnTo>
                    <a:pt x="442" y="268"/>
                  </a:lnTo>
                  <a:lnTo>
                    <a:pt x="429" y="311"/>
                  </a:lnTo>
                  <a:lnTo>
                    <a:pt x="409" y="350"/>
                  </a:lnTo>
                  <a:lnTo>
                    <a:pt x="382" y="382"/>
                  </a:lnTo>
                  <a:lnTo>
                    <a:pt x="349" y="410"/>
                  </a:lnTo>
                  <a:lnTo>
                    <a:pt x="310" y="429"/>
                  </a:lnTo>
                  <a:lnTo>
                    <a:pt x="268" y="442"/>
                  </a:lnTo>
                  <a:lnTo>
                    <a:pt x="222" y="447"/>
                  </a:lnTo>
                  <a:lnTo>
                    <a:pt x="177" y="442"/>
                  </a:lnTo>
                  <a:lnTo>
                    <a:pt x="136" y="429"/>
                  </a:lnTo>
                  <a:lnTo>
                    <a:pt x="97" y="410"/>
                  </a:lnTo>
                  <a:lnTo>
                    <a:pt x="65" y="382"/>
                  </a:lnTo>
                  <a:lnTo>
                    <a:pt x="37" y="350"/>
                  </a:lnTo>
                  <a:lnTo>
                    <a:pt x="18" y="311"/>
                  </a:lnTo>
                  <a:lnTo>
                    <a:pt x="5" y="268"/>
                  </a:lnTo>
                  <a:lnTo>
                    <a:pt x="0" y="223"/>
                  </a:lnTo>
                  <a:lnTo>
                    <a:pt x="5" y="177"/>
                  </a:lnTo>
                  <a:lnTo>
                    <a:pt x="18" y="137"/>
                  </a:lnTo>
                  <a:lnTo>
                    <a:pt x="37" y="98"/>
                  </a:lnTo>
                  <a:lnTo>
                    <a:pt x="65" y="65"/>
                  </a:lnTo>
                  <a:lnTo>
                    <a:pt x="97" y="38"/>
                  </a:lnTo>
                  <a:lnTo>
                    <a:pt x="136" y="18"/>
                  </a:lnTo>
                  <a:lnTo>
                    <a:pt x="177" y="5"/>
                  </a:lnTo>
                  <a:lnTo>
                    <a:pt x="22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1" name="Freeform 17"/>
            <p:cNvSpPr>
              <a:spLocks/>
            </p:cNvSpPr>
            <p:nvPr userDrawn="1"/>
          </p:nvSpPr>
          <p:spPr bwMode="auto">
            <a:xfrm>
              <a:off x="-734" y="872"/>
              <a:ext cx="224" cy="224"/>
            </a:xfrm>
            <a:custGeom>
              <a:avLst/>
              <a:gdLst/>
              <a:ahLst/>
              <a:cxnLst>
                <a:cxn ang="0">
                  <a:pos x="224" y="0"/>
                </a:cxn>
                <a:cxn ang="0">
                  <a:pos x="269" y="5"/>
                </a:cxn>
                <a:cxn ang="0">
                  <a:pos x="312" y="18"/>
                </a:cxn>
                <a:cxn ang="0">
                  <a:pos x="349" y="39"/>
                </a:cxn>
                <a:cxn ang="0">
                  <a:pos x="381" y="65"/>
                </a:cxn>
                <a:cxn ang="0">
                  <a:pos x="409" y="99"/>
                </a:cxn>
                <a:cxn ang="0">
                  <a:pos x="430" y="137"/>
                </a:cxn>
                <a:cxn ang="0">
                  <a:pos x="443" y="179"/>
                </a:cxn>
                <a:cxn ang="0">
                  <a:pos x="448" y="224"/>
                </a:cxn>
                <a:cxn ang="0">
                  <a:pos x="443" y="270"/>
                </a:cxn>
                <a:cxn ang="0">
                  <a:pos x="430" y="312"/>
                </a:cxn>
                <a:cxn ang="0">
                  <a:pos x="409" y="349"/>
                </a:cxn>
                <a:cxn ang="0">
                  <a:pos x="381" y="382"/>
                </a:cxn>
                <a:cxn ang="0">
                  <a:pos x="349" y="410"/>
                </a:cxn>
                <a:cxn ang="0">
                  <a:pos x="312" y="431"/>
                </a:cxn>
                <a:cxn ang="0">
                  <a:pos x="269" y="444"/>
                </a:cxn>
                <a:cxn ang="0">
                  <a:pos x="224" y="448"/>
                </a:cxn>
                <a:cxn ang="0">
                  <a:pos x="178" y="444"/>
                </a:cxn>
                <a:cxn ang="0">
                  <a:pos x="136" y="431"/>
                </a:cxn>
                <a:cxn ang="0">
                  <a:pos x="99" y="410"/>
                </a:cxn>
                <a:cxn ang="0">
                  <a:pos x="65" y="382"/>
                </a:cxn>
                <a:cxn ang="0">
                  <a:pos x="39" y="349"/>
                </a:cxn>
                <a:cxn ang="0">
                  <a:pos x="18" y="312"/>
                </a:cxn>
                <a:cxn ang="0">
                  <a:pos x="5" y="270"/>
                </a:cxn>
                <a:cxn ang="0">
                  <a:pos x="0" y="224"/>
                </a:cxn>
                <a:cxn ang="0">
                  <a:pos x="5" y="179"/>
                </a:cxn>
                <a:cxn ang="0">
                  <a:pos x="18" y="137"/>
                </a:cxn>
                <a:cxn ang="0">
                  <a:pos x="39" y="99"/>
                </a:cxn>
                <a:cxn ang="0">
                  <a:pos x="65" y="65"/>
                </a:cxn>
                <a:cxn ang="0">
                  <a:pos x="99" y="39"/>
                </a:cxn>
                <a:cxn ang="0">
                  <a:pos x="136" y="18"/>
                </a:cxn>
                <a:cxn ang="0">
                  <a:pos x="178" y="5"/>
                </a:cxn>
                <a:cxn ang="0">
                  <a:pos x="224" y="0"/>
                </a:cxn>
              </a:cxnLst>
              <a:rect l="0" t="0" r="r" b="b"/>
              <a:pathLst>
                <a:path w="448" h="448">
                  <a:moveTo>
                    <a:pt x="224" y="0"/>
                  </a:moveTo>
                  <a:lnTo>
                    <a:pt x="269" y="5"/>
                  </a:lnTo>
                  <a:lnTo>
                    <a:pt x="312" y="18"/>
                  </a:lnTo>
                  <a:lnTo>
                    <a:pt x="349" y="39"/>
                  </a:lnTo>
                  <a:lnTo>
                    <a:pt x="381" y="65"/>
                  </a:lnTo>
                  <a:lnTo>
                    <a:pt x="409" y="99"/>
                  </a:lnTo>
                  <a:lnTo>
                    <a:pt x="430" y="137"/>
                  </a:lnTo>
                  <a:lnTo>
                    <a:pt x="443" y="179"/>
                  </a:lnTo>
                  <a:lnTo>
                    <a:pt x="448" y="224"/>
                  </a:lnTo>
                  <a:lnTo>
                    <a:pt x="443" y="270"/>
                  </a:lnTo>
                  <a:lnTo>
                    <a:pt x="430" y="312"/>
                  </a:lnTo>
                  <a:lnTo>
                    <a:pt x="409" y="349"/>
                  </a:lnTo>
                  <a:lnTo>
                    <a:pt x="381" y="382"/>
                  </a:lnTo>
                  <a:lnTo>
                    <a:pt x="349" y="410"/>
                  </a:lnTo>
                  <a:lnTo>
                    <a:pt x="312" y="431"/>
                  </a:lnTo>
                  <a:lnTo>
                    <a:pt x="269" y="444"/>
                  </a:lnTo>
                  <a:lnTo>
                    <a:pt x="224" y="448"/>
                  </a:lnTo>
                  <a:lnTo>
                    <a:pt x="178" y="444"/>
                  </a:lnTo>
                  <a:lnTo>
                    <a:pt x="136" y="431"/>
                  </a:lnTo>
                  <a:lnTo>
                    <a:pt x="99" y="410"/>
                  </a:lnTo>
                  <a:lnTo>
                    <a:pt x="65" y="382"/>
                  </a:lnTo>
                  <a:lnTo>
                    <a:pt x="39" y="349"/>
                  </a:lnTo>
                  <a:lnTo>
                    <a:pt x="18" y="312"/>
                  </a:lnTo>
                  <a:lnTo>
                    <a:pt x="5" y="270"/>
                  </a:lnTo>
                  <a:lnTo>
                    <a:pt x="0" y="224"/>
                  </a:lnTo>
                  <a:lnTo>
                    <a:pt x="5" y="179"/>
                  </a:lnTo>
                  <a:lnTo>
                    <a:pt x="18" y="137"/>
                  </a:lnTo>
                  <a:lnTo>
                    <a:pt x="39" y="99"/>
                  </a:lnTo>
                  <a:lnTo>
                    <a:pt x="65" y="65"/>
                  </a:lnTo>
                  <a:lnTo>
                    <a:pt x="99" y="39"/>
                  </a:lnTo>
                  <a:lnTo>
                    <a:pt x="136" y="18"/>
                  </a:lnTo>
                  <a:lnTo>
                    <a:pt x="178"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2" name="Freeform 18"/>
            <p:cNvSpPr>
              <a:spLocks/>
            </p:cNvSpPr>
            <p:nvPr userDrawn="1"/>
          </p:nvSpPr>
          <p:spPr bwMode="auto">
            <a:xfrm>
              <a:off x="266" y="-2"/>
              <a:ext cx="383" cy="383"/>
            </a:xfrm>
            <a:custGeom>
              <a:avLst/>
              <a:gdLst/>
              <a:ahLst/>
              <a:cxnLst>
                <a:cxn ang="0">
                  <a:pos x="382" y="0"/>
                </a:cxn>
                <a:cxn ang="0">
                  <a:pos x="443" y="5"/>
                </a:cxn>
                <a:cxn ang="0">
                  <a:pos x="502" y="19"/>
                </a:cxn>
                <a:cxn ang="0">
                  <a:pos x="557" y="42"/>
                </a:cxn>
                <a:cxn ang="0">
                  <a:pos x="607" y="75"/>
                </a:cxn>
                <a:cxn ang="0">
                  <a:pos x="653" y="112"/>
                </a:cxn>
                <a:cxn ang="0">
                  <a:pos x="690" y="157"/>
                </a:cxn>
                <a:cxn ang="0">
                  <a:pos x="723" y="208"/>
                </a:cxn>
                <a:cxn ang="0">
                  <a:pos x="745" y="263"/>
                </a:cxn>
                <a:cxn ang="0">
                  <a:pos x="760" y="322"/>
                </a:cxn>
                <a:cxn ang="0">
                  <a:pos x="765" y="383"/>
                </a:cxn>
                <a:cxn ang="0">
                  <a:pos x="760" y="445"/>
                </a:cxn>
                <a:cxn ang="0">
                  <a:pos x="745" y="504"/>
                </a:cxn>
                <a:cxn ang="0">
                  <a:pos x="723" y="559"/>
                </a:cxn>
                <a:cxn ang="0">
                  <a:pos x="690" y="609"/>
                </a:cxn>
                <a:cxn ang="0">
                  <a:pos x="653" y="653"/>
                </a:cxn>
                <a:cxn ang="0">
                  <a:pos x="607" y="692"/>
                </a:cxn>
                <a:cxn ang="0">
                  <a:pos x="557" y="723"/>
                </a:cxn>
                <a:cxn ang="0">
                  <a:pos x="502" y="746"/>
                </a:cxn>
                <a:cxn ang="0">
                  <a:pos x="443" y="760"/>
                </a:cxn>
                <a:cxn ang="0">
                  <a:pos x="382" y="765"/>
                </a:cxn>
                <a:cxn ang="0">
                  <a:pos x="320" y="760"/>
                </a:cxn>
                <a:cxn ang="0">
                  <a:pos x="261" y="746"/>
                </a:cxn>
                <a:cxn ang="0">
                  <a:pos x="206" y="723"/>
                </a:cxn>
                <a:cxn ang="0">
                  <a:pos x="156" y="692"/>
                </a:cxn>
                <a:cxn ang="0">
                  <a:pos x="112" y="653"/>
                </a:cxn>
                <a:cxn ang="0">
                  <a:pos x="73" y="609"/>
                </a:cxn>
                <a:cxn ang="0">
                  <a:pos x="42" y="559"/>
                </a:cxn>
                <a:cxn ang="0">
                  <a:pos x="19" y="504"/>
                </a:cxn>
                <a:cxn ang="0">
                  <a:pos x="5" y="445"/>
                </a:cxn>
                <a:cxn ang="0">
                  <a:pos x="0" y="383"/>
                </a:cxn>
                <a:cxn ang="0">
                  <a:pos x="5" y="322"/>
                </a:cxn>
                <a:cxn ang="0">
                  <a:pos x="19" y="263"/>
                </a:cxn>
                <a:cxn ang="0">
                  <a:pos x="42" y="208"/>
                </a:cxn>
                <a:cxn ang="0">
                  <a:pos x="73" y="157"/>
                </a:cxn>
                <a:cxn ang="0">
                  <a:pos x="112" y="112"/>
                </a:cxn>
                <a:cxn ang="0">
                  <a:pos x="156" y="75"/>
                </a:cxn>
                <a:cxn ang="0">
                  <a:pos x="206" y="42"/>
                </a:cxn>
                <a:cxn ang="0">
                  <a:pos x="261" y="19"/>
                </a:cxn>
                <a:cxn ang="0">
                  <a:pos x="320" y="5"/>
                </a:cxn>
                <a:cxn ang="0">
                  <a:pos x="382" y="0"/>
                </a:cxn>
              </a:cxnLst>
              <a:rect l="0" t="0" r="r" b="b"/>
              <a:pathLst>
                <a:path w="765" h="765">
                  <a:moveTo>
                    <a:pt x="382" y="0"/>
                  </a:moveTo>
                  <a:lnTo>
                    <a:pt x="443" y="5"/>
                  </a:lnTo>
                  <a:lnTo>
                    <a:pt x="502" y="19"/>
                  </a:lnTo>
                  <a:lnTo>
                    <a:pt x="557" y="42"/>
                  </a:lnTo>
                  <a:lnTo>
                    <a:pt x="607" y="75"/>
                  </a:lnTo>
                  <a:lnTo>
                    <a:pt x="653" y="112"/>
                  </a:lnTo>
                  <a:lnTo>
                    <a:pt x="690" y="157"/>
                  </a:lnTo>
                  <a:lnTo>
                    <a:pt x="723" y="208"/>
                  </a:lnTo>
                  <a:lnTo>
                    <a:pt x="745" y="263"/>
                  </a:lnTo>
                  <a:lnTo>
                    <a:pt x="760" y="322"/>
                  </a:lnTo>
                  <a:lnTo>
                    <a:pt x="765" y="383"/>
                  </a:lnTo>
                  <a:lnTo>
                    <a:pt x="760" y="445"/>
                  </a:lnTo>
                  <a:lnTo>
                    <a:pt x="745" y="504"/>
                  </a:lnTo>
                  <a:lnTo>
                    <a:pt x="723" y="559"/>
                  </a:lnTo>
                  <a:lnTo>
                    <a:pt x="690" y="609"/>
                  </a:lnTo>
                  <a:lnTo>
                    <a:pt x="653" y="653"/>
                  </a:lnTo>
                  <a:lnTo>
                    <a:pt x="607" y="692"/>
                  </a:lnTo>
                  <a:lnTo>
                    <a:pt x="557" y="723"/>
                  </a:lnTo>
                  <a:lnTo>
                    <a:pt x="502" y="746"/>
                  </a:lnTo>
                  <a:lnTo>
                    <a:pt x="443" y="760"/>
                  </a:lnTo>
                  <a:lnTo>
                    <a:pt x="382" y="765"/>
                  </a:lnTo>
                  <a:lnTo>
                    <a:pt x="320" y="760"/>
                  </a:lnTo>
                  <a:lnTo>
                    <a:pt x="261" y="746"/>
                  </a:lnTo>
                  <a:lnTo>
                    <a:pt x="206" y="723"/>
                  </a:lnTo>
                  <a:lnTo>
                    <a:pt x="156" y="692"/>
                  </a:lnTo>
                  <a:lnTo>
                    <a:pt x="112" y="653"/>
                  </a:lnTo>
                  <a:lnTo>
                    <a:pt x="73" y="609"/>
                  </a:lnTo>
                  <a:lnTo>
                    <a:pt x="42" y="559"/>
                  </a:lnTo>
                  <a:lnTo>
                    <a:pt x="19" y="504"/>
                  </a:lnTo>
                  <a:lnTo>
                    <a:pt x="5" y="445"/>
                  </a:lnTo>
                  <a:lnTo>
                    <a:pt x="0" y="383"/>
                  </a:lnTo>
                  <a:lnTo>
                    <a:pt x="5" y="322"/>
                  </a:lnTo>
                  <a:lnTo>
                    <a:pt x="19" y="263"/>
                  </a:lnTo>
                  <a:lnTo>
                    <a:pt x="42" y="208"/>
                  </a:lnTo>
                  <a:lnTo>
                    <a:pt x="73" y="157"/>
                  </a:lnTo>
                  <a:lnTo>
                    <a:pt x="112" y="112"/>
                  </a:lnTo>
                  <a:lnTo>
                    <a:pt x="156" y="75"/>
                  </a:lnTo>
                  <a:lnTo>
                    <a:pt x="206" y="42"/>
                  </a:lnTo>
                  <a:lnTo>
                    <a:pt x="261"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3" name="Freeform 19"/>
            <p:cNvSpPr>
              <a:spLocks/>
            </p:cNvSpPr>
            <p:nvPr userDrawn="1"/>
          </p:nvSpPr>
          <p:spPr bwMode="auto">
            <a:xfrm>
              <a:off x="-94" y="242"/>
              <a:ext cx="382" cy="383"/>
            </a:xfrm>
            <a:custGeom>
              <a:avLst/>
              <a:gdLst/>
              <a:ahLst/>
              <a:cxnLst>
                <a:cxn ang="0">
                  <a:pos x="383" y="0"/>
                </a:cxn>
                <a:cxn ang="0">
                  <a:pos x="445" y="5"/>
                </a:cxn>
                <a:cxn ang="0">
                  <a:pos x="503" y="19"/>
                </a:cxn>
                <a:cxn ang="0">
                  <a:pos x="558" y="42"/>
                </a:cxn>
                <a:cxn ang="0">
                  <a:pos x="609" y="73"/>
                </a:cxn>
                <a:cxn ang="0">
                  <a:pos x="653" y="112"/>
                </a:cxn>
                <a:cxn ang="0">
                  <a:pos x="692" y="156"/>
                </a:cxn>
                <a:cxn ang="0">
                  <a:pos x="723" y="206"/>
                </a:cxn>
                <a:cxn ang="0">
                  <a:pos x="745" y="261"/>
                </a:cxn>
                <a:cxn ang="0">
                  <a:pos x="760" y="322"/>
                </a:cxn>
                <a:cxn ang="0">
                  <a:pos x="765" y="383"/>
                </a:cxn>
                <a:cxn ang="0">
                  <a:pos x="760" y="445"/>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5"/>
                </a:cxn>
                <a:cxn ang="0">
                  <a:pos x="0" y="383"/>
                </a:cxn>
                <a:cxn ang="0">
                  <a:pos x="5" y="322"/>
                </a:cxn>
                <a:cxn ang="0">
                  <a:pos x="19" y="261"/>
                </a:cxn>
                <a:cxn ang="0">
                  <a:pos x="42" y="206"/>
                </a:cxn>
                <a:cxn ang="0">
                  <a:pos x="74" y="156"/>
                </a:cxn>
                <a:cxn ang="0">
                  <a:pos x="112" y="112"/>
                </a:cxn>
                <a:cxn ang="0">
                  <a:pos x="157" y="73"/>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3"/>
                  </a:lnTo>
                  <a:lnTo>
                    <a:pt x="653" y="112"/>
                  </a:lnTo>
                  <a:lnTo>
                    <a:pt x="692" y="156"/>
                  </a:lnTo>
                  <a:lnTo>
                    <a:pt x="723" y="206"/>
                  </a:lnTo>
                  <a:lnTo>
                    <a:pt x="745" y="261"/>
                  </a:lnTo>
                  <a:lnTo>
                    <a:pt x="760" y="322"/>
                  </a:lnTo>
                  <a:lnTo>
                    <a:pt x="765" y="383"/>
                  </a:lnTo>
                  <a:lnTo>
                    <a:pt x="760" y="445"/>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5"/>
                  </a:lnTo>
                  <a:lnTo>
                    <a:pt x="0" y="383"/>
                  </a:lnTo>
                  <a:lnTo>
                    <a:pt x="5" y="322"/>
                  </a:lnTo>
                  <a:lnTo>
                    <a:pt x="19" y="261"/>
                  </a:lnTo>
                  <a:lnTo>
                    <a:pt x="42" y="206"/>
                  </a:lnTo>
                  <a:lnTo>
                    <a:pt x="74" y="156"/>
                  </a:lnTo>
                  <a:lnTo>
                    <a:pt x="112" y="112"/>
                  </a:lnTo>
                  <a:lnTo>
                    <a:pt x="157" y="73"/>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4" name="Freeform 20"/>
            <p:cNvSpPr>
              <a:spLocks/>
            </p:cNvSpPr>
            <p:nvPr userDrawn="1"/>
          </p:nvSpPr>
          <p:spPr bwMode="auto">
            <a:xfrm>
              <a:off x="-834" y="247"/>
              <a:ext cx="383" cy="383"/>
            </a:xfrm>
            <a:custGeom>
              <a:avLst/>
              <a:gdLst/>
              <a:ahLst/>
              <a:cxnLst>
                <a:cxn ang="0">
                  <a:pos x="382" y="0"/>
                </a:cxn>
                <a:cxn ang="0">
                  <a:pos x="443" y="5"/>
                </a:cxn>
                <a:cxn ang="0">
                  <a:pos x="504" y="19"/>
                </a:cxn>
                <a:cxn ang="0">
                  <a:pos x="559" y="42"/>
                </a:cxn>
                <a:cxn ang="0">
                  <a:pos x="609" y="73"/>
                </a:cxn>
                <a:cxn ang="0">
                  <a:pos x="653" y="112"/>
                </a:cxn>
                <a:cxn ang="0">
                  <a:pos x="692" y="156"/>
                </a:cxn>
                <a:cxn ang="0">
                  <a:pos x="723" y="206"/>
                </a:cxn>
                <a:cxn ang="0">
                  <a:pos x="746" y="261"/>
                </a:cxn>
                <a:cxn ang="0">
                  <a:pos x="760" y="320"/>
                </a:cxn>
                <a:cxn ang="0">
                  <a:pos x="765" y="381"/>
                </a:cxn>
                <a:cxn ang="0">
                  <a:pos x="760" y="443"/>
                </a:cxn>
                <a:cxn ang="0">
                  <a:pos x="746" y="502"/>
                </a:cxn>
                <a:cxn ang="0">
                  <a:pos x="723" y="557"/>
                </a:cxn>
                <a:cxn ang="0">
                  <a:pos x="692" y="607"/>
                </a:cxn>
                <a:cxn ang="0">
                  <a:pos x="653" y="653"/>
                </a:cxn>
                <a:cxn ang="0">
                  <a:pos x="609" y="690"/>
                </a:cxn>
                <a:cxn ang="0">
                  <a:pos x="559" y="723"/>
                </a:cxn>
                <a:cxn ang="0">
                  <a:pos x="504" y="745"/>
                </a:cxn>
                <a:cxn ang="0">
                  <a:pos x="443" y="760"/>
                </a:cxn>
                <a:cxn ang="0">
                  <a:pos x="382" y="765"/>
                </a:cxn>
                <a:cxn ang="0">
                  <a:pos x="320" y="760"/>
                </a:cxn>
                <a:cxn ang="0">
                  <a:pos x="262" y="745"/>
                </a:cxn>
                <a:cxn ang="0">
                  <a:pos x="206" y="723"/>
                </a:cxn>
                <a:cxn ang="0">
                  <a:pos x="156" y="690"/>
                </a:cxn>
                <a:cxn ang="0">
                  <a:pos x="112" y="653"/>
                </a:cxn>
                <a:cxn ang="0">
                  <a:pos x="73" y="607"/>
                </a:cxn>
                <a:cxn ang="0">
                  <a:pos x="42" y="557"/>
                </a:cxn>
                <a:cxn ang="0">
                  <a:pos x="19" y="502"/>
                </a:cxn>
                <a:cxn ang="0">
                  <a:pos x="5" y="443"/>
                </a:cxn>
                <a:cxn ang="0">
                  <a:pos x="0" y="381"/>
                </a:cxn>
                <a:cxn ang="0">
                  <a:pos x="5" y="320"/>
                </a:cxn>
                <a:cxn ang="0">
                  <a:pos x="19"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3" y="5"/>
                  </a:lnTo>
                  <a:lnTo>
                    <a:pt x="504" y="19"/>
                  </a:lnTo>
                  <a:lnTo>
                    <a:pt x="559" y="42"/>
                  </a:lnTo>
                  <a:lnTo>
                    <a:pt x="609" y="73"/>
                  </a:lnTo>
                  <a:lnTo>
                    <a:pt x="653" y="112"/>
                  </a:lnTo>
                  <a:lnTo>
                    <a:pt x="692" y="156"/>
                  </a:lnTo>
                  <a:lnTo>
                    <a:pt x="723" y="206"/>
                  </a:lnTo>
                  <a:lnTo>
                    <a:pt x="746" y="261"/>
                  </a:lnTo>
                  <a:lnTo>
                    <a:pt x="760" y="320"/>
                  </a:lnTo>
                  <a:lnTo>
                    <a:pt x="765" y="381"/>
                  </a:lnTo>
                  <a:lnTo>
                    <a:pt x="760" y="443"/>
                  </a:lnTo>
                  <a:lnTo>
                    <a:pt x="746" y="502"/>
                  </a:lnTo>
                  <a:lnTo>
                    <a:pt x="723" y="557"/>
                  </a:lnTo>
                  <a:lnTo>
                    <a:pt x="692" y="607"/>
                  </a:lnTo>
                  <a:lnTo>
                    <a:pt x="653" y="653"/>
                  </a:lnTo>
                  <a:lnTo>
                    <a:pt x="609" y="690"/>
                  </a:lnTo>
                  <a:lnTo>
                    <a:pt x="559" y="723"/>
                  </a:lnTo>
                  <a:lnTo>
                    <a:pt x="504" y="745"/>
                  </a:lnTo>
                  <a:lnTo>
                    <a:pt x="443" y="760"/>
                  </a:lnTo>
                  <a:lnTo>
                    <a:pt x="382" y="765"/>
                  </a:lnTo>
                  <a:lnTo>
                    <a:pt x="320" y="760"/>
                  </a:lnTo>
                  <a:lnTo>
                    <a:pt x="262" y="745"/>
                  </a:lnTo>
                  <a:lnTo>
                    <a:pt x="206" y="723"/>
                  </a:lnTo>
                  <a:lnTo>
                    <a:pt x="156" y="690"/>
                  </a:lnTo>
                  <a:lnTo>
                    <a:pt x="112" y="653"/>
                  </a:lnTo>
                  <a:lnTo>
                    <a:pt x="73" y="607"/>
                  </a:lnTo>
                  <a:lnTo>
                    <a:pt x="42" y="557"/>
                  </a:lnTo>
                  <a:lnTo>
                    <a:pt x="19" y="502"/>
                  </a:lnTo>
                  <a:lnTo>
                    <a:pt x="5" y="443"/>
                  </a:lnTo>
                  <a:lnTo>
                    <a:pt x="0" y="381"/>
                  </a:lnTo>
                  <a:lnTo>
                    <a:pt x="5" y="320"/>
                  </a:lnTo>
                  <a:lnTo>
                    <a:pt x="19"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5" name="Freeform 21"/>
            <p:cNvSpPr>
              <a:spLocks/>
            </p:cNvSpPr>
            <p:nvPr userDrawn="1"/>
          </p:nvSpPr>
          <p:spPr bwMode="auto">
            <a:xfrm>
              <a:off x="-503" y="607"/>
              <a:ext cx="382" cy="383"/>
            </a:xfrm>
            <a:custGeom>
              <a:avLst/>
              <a:gdLst/>
              <a:ahLst/>
              <a:cxnLst>
                <a:cxn ang="0">
                  <a:pos x="382" y="0"/>
                </a:cxn>
                <a:cxn ang="0">
                  <a:pos x="444" y="5"/>
                </a:cxn>
                <a:cxn ang="0">
                  <a:pos x="502" y="20"/>
                </a:cxn>
                <a:cxn ang="0">
                  <a:pos x="557" y="43"/>
                </a:cxn>
                <a:cxn ang="0">
                  <a:pos x="608" y="74"/>
                </a:cxn>
                <a:cxn ang="0">
                  <a:pos x="653" y="113"/>
                </a:cxn>
                <a:cxn ang="0">
                  <a:pos x="690" y="156"/>
                </a:cxn>
                <a:cxn ang="0">
                  <a:pos x="723" y="207"/>
                </a:cxn>
                <a:cxn ang="0">
                  <a:pos x="746" y="262"/>
                </a:cxn>
                <a:cxn ang="0">
                  <a:pos x="760" y="320"/>
                </a:cxn>
                <a:cxn ang="0">
                  <a:pos x="765" y="382"/>
                </a:cxn>
                <a:cxn ang="0">
                  <a:pos x="760" y="444"/>
                </a:cxn>
                <a:cxn ang="0">
                  <a:pos x="746" y="502"/>
                </a:cxn>
                <a:cxn ang="0">
                  <a:pos x="723" y="558"/>
                </a:cxn>
                <a:cxn ang="0">
                  <a:pos x="690" y="608"/>
                </a:cxn>
                <a:cxn ang="0">
                  <a:pos x="653" y="654"/>
                </a:cxn>
                <a:cxn ang="0">
                  <a:pos x="608" y="691"/>
                </a:cxn>
                <a:cxn ang="0">
                  <a:pos x="557" y="723"/>
                </a:cxn>
                <a:cxn ang="0">
                  <a:pos x="502" y="746"/>
                </a:cxn>
                <a:cxn ang="0">
                  <a:pos x="444" y="761"/>
                </a:cxn>
                <a:cxn ang="0">
                  <a:pos x="382" y="766"/>
                </a:cxn>
                <a:cxn ang="0">
                  <a:pos x="320" y="761"/>
                </a:cxn>
                <a:cxn ang="0">
                  <a:pos x="262" y="746"/>
                </a:cxn>
                <a:cxn ang="0">
                  <a:pos x="206" y="723"/>
                </a:cxn>
                <a:cxn ang="0">
                  <a:pos x="156" y="691"/>
                </a:cxn>
                <a:cxn ang="0">
                  <a:pos x="112" y="654"/>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3"/>
                </a:cxn>
                <a:cxn ang="0">
                  <a:pos x="156" y="74"/>
                </a:cxn>
                <a:cxn ang="0">
                  <a:pos x="206"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0" y="156"/>
                  </a:lnTo>
                  <a:lnTo>
                    <a:pt x="723" y="207"/>
                  </a:lnTo>
                  <a:lnTo>
                    <a:pt x="746" y="262"/>
                  </a:lnTo>
                  <a:lnTo>
                    <a:pt x="760" y="320"/>
                  </a:lnTo>
                  <a:lnTo>
                    <a:pt x="765" y="382"/>
                  </a:lnTo>
                  <a:lnTo>
                    <a:pt x="760" y="444"/>
                  </a:lnTo>
                  <a:lnTo>
                    <a:pt x="746" y="502"/>
                  </a:lnTo>
                  <a:lnTo>
                    <a:pt x="723" y="558"/>
                  </a:lnTo>
                  <a:lnTo>
                    <a:pt x="690" y="608"/>
                  </a:lnTo>
                  <a:lnTo>
                    <a:pt x="653" y="654"/>
                  </a:lnTo>
                  <a:lnTo>
                    <a:pt x="608" y="691"/>
                  </a:lnTo>
                  <a:lnTo>
                    <a:pt x="557" y="723"/>
                  </a:lnTo>
                  <a:lnTo>
                    <a:pt x="502" y="746"/>
                  </a:lnTo>
                  <a:lnTo>
                    <a:pt x="444" y="761"/>
                  </a:lnTo>
                  <a:lnTo>
                    <a:pt x="382" y="766"/>
                  </a:lnTo>
                  <a:lnTo>
                    <a:pt x="320" y="761"/>
                  </a:lnTo>
                  <a:lnTo>
                    <a:pt x="262" y="746"/>
                  </a:lnTo>
                  <a:lnTo>
                    <a:pt x="206" y="723"/>
                  </a:lnTo>
                  <a:lnTo>
                    <a:pt x="156" y="691"/>
                  </a:lnTo>
                  <a:lnTo>
                    <a:pt x="112" y="654"/>
                  </a:lnTo>
                  <a:lnTo>
                    <a:pt x="73" y="608"/>
                  </a:lnTo>
                  <a:lnTo>
                    <a:pt x="42" y="558"/>
                  </a:lnTo>
                  <a:lnTo>
                    <a:pt x="20" y="502"/>
                  </a:lnTo>
                  <a:lnTo>
                    <a:pt x="5" y="444"/>
                  </a:lnTo>
                  <a:lnTo>
                    <a:pt x="0" y="382"/>
                  </a:lnTo>
                  <a:lnTo>
                    <a:pt x="5" y="320"/>
                  </a:lnTo>
                  <a:lnTo>
                    <a:pt x="20" y="262"/>
                  </a:lnTo>
                  <a:lnTo>
                    <a:pt x="42" y="207"/>
                  </a:lnTo>
                  <a:lnTo>
                    <a:pt x="73" y="156"/>
                  </a:lnTo>
                  <a:lnTo>
                    <a:pt x="112" y="113"/>
                  </a:lnTo>
                  <a:lnTo>
                    <a:pt x="156" y="74"/>
                  </a:lnTo>
                  <a:lnTo>
                    <a:pt x="206"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6" name="Freeform 22"/>
            <p:cNvSpPr>
              <a:spLocks/>
            </p:cNvSpPr>
            <p:nvPr userDrawn="1"/>
          </p:nvSpPr>
          <p:spPr bwMode="auto">
            <a:xfrm>
              <a:off x="-369" y="1046"/>
              <a:ext cx="383" cy="383"/>
            </a:xfrm>
            <a:custGeom>
              <a:avLst/>
              <a:gdLst/>
              <a:ahLst/>
              <a:cxnLst>
                <a:cxn ang="0">
                  <a:pos x="383" y="0"/>
                </a:cxn>
                <a:cxn ang="0">
                  <a:pos x="445" y="5"/>
                </a:cxn>
                <a:cxn ang="0">
                  <a:pos x="503" y="19"/>
                </a:cxn>
                <a:cxn ang="0">
                  <a:pos x="558" y="42"/>
                </a:cxn>
                <a:cxn ang="0">
                  <a:pos x="609" y="75"/>
                </a:cxn>
                <a:cxn ang="0">
                  <a:pos x="653" y="112"/>
                </a:cxn>
                <a:cxn ang="0">
                  <a:pos x="692" y="157"/>
                </a:cxn>
                <a:cxn ang="0">
                  <a:pos x="723" y="208"/>
                </a:cxn>
                <a:cxn ang="0">
                  <a:pos x="745" y="263"/>
                </a:cxn>
                <a:cxn ang="0">
                  <a:pos x="760" y="321"/>
                </a:cxn>
                <a:cxn ang="0">
                  <a:pos x="765" y="383"/>
                </a:cxn>
                <a:cxn ang="0">
                  <a:pos x="760" y="445"/>
                </a:cxn>
                <a:cxn ang="0">
                  <a:pos x="745" y="503"/>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3"/>
                </a:cxn>
                <a:cxn ang="0">
                  <a:pos x="5" y="445"/>
                </a:cxn>
                <a:cxn ang="0">
                  <a:pos x="0" y="383"/>
                </a:cxn>
                <a:cxn ang="0">
                  <a:pos x="5" y="321"/>
                </a:cxn>
                <a:cxn ang="0">
                  <a:pos x="19" y="263"/>
                </a:cxn>
                <a:cxn ang="0">
                  <a:pos x="42" y="208"/>
                </a:cxn>
                <a:cxn ang="0">
                  <a:pos x="74" y="157"/>
                </a:cxn>
                <a:cxn ang="0">
                  <a:pos x="112" y="112"/>
                </a:cxn>
                <a:cxn ang="0">
                  <a:pos x="157" y="75"/>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5"/>
                  </a:lnTo>
                  <a:lnTo>
                    <a:pt x="653" y="112"/>
                  </a:lnTo>
                  <a:lnTo>
                    <a:pt x="692" y="157"/>
                  </a:lnTo>
                  <a:lnTo>
                    <a:pt x="723" y="208"/>
                  </a:lnTo>
                  <a:lnTo>
                    <a:pt x="745" y="263"/>
                  </a:lnTo>
                  <a:lnTo>
                    <a:pt x="760" y="321"/>
                  </a:lnTo>
                  <a:lnTo>
                    <a:pt x="765" y="383"/>
                  </a:lnTo>
                  <a:lnTo>
                    <a:pt x="760" y="445"/>
                  </a:lnTo>
                  <a:lnTo>
                    <a:pt x="745" y="503"/>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3"/>
                  </a:lnTo>
                  <a:lnTo>
                    <a:pt x="5" y="445"/>
                  </a:lnTo>
                  <a:lnTo>
                    <a:pt x="0" y="383"/>
                  </a:lnTo>
                  <a:lnTo>
                    <a:pt x="5" y="321"/>
                  </a:lnTo>
                  <a:lnTo>
                    <a:pt x="19" y="263"/>
                  </a:lnTo>
                  <a:lnTo>
                    <a:pt x="42" y="208"/>
                  </a:lnTo>
                  <a:lnTo>
                    <a:pt x="74" y="157"/>
                  </a:lnTo>
                  <a:lnTo>
                    <a:pt x="112" y="112"/>
                  </a:lnTo>
                  <a:lnTo>
                    <a:pt x="157" y="75"/>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7" name="Freeform 23"/>
            <p:cNvSpPr>
              <a:spLocks/>
            </p:cNvSpPr>
            <p:nvPr userDrawn="1"/>
          </p:nvSpPr>
          <p:spPr bwMode="auto">
            <a:xfrm>
              <a:off x="-797" y="1149"/>
              <a:ext cx="383" cy="383"/>
            </a:xfrm>
            <a:custGeom>
              <a:avLst/>
              <a:gdLst/>
              <a:ahLst/>
              <a:cxnLst>
                <a:cxn ang="0">
                  <a:pos x="383" y="0"/>
                </a:cxn>
                <a:cxn ang="0">
                  <a:pos x="445" y="5"/>
                </a:cxn>
                <a:cxn ang="0">
                  <a:pos x="503" y="20"/>
                </a:cxn>
                <a:cxn ang="0">
                  <a:pos x="558" y="42"/>
                </a:cxn>
                <a:cxn ang="0">
                  <a:pos x="609" y="73"/>
                </a:cxn>
                <a:cxn ang="0">
                  <a:pos x="653" y="112"/>
                </a:cxn>
                <a:cxn ang="0">
                  <a:pos x="692" y="156"/>
                </a:cxn>
                <a:cxn ang="0">
                  <a:pos x="723" y="206"/>
                </a:cxn>
                <a:cxn ang="0">
                  <a:pos x="745" y="262"/>
                </a:cxn>
                <a:cxn ang="0">
                  <a:pos x="760" y="320"/>
                </a:cxn>
                <a:cxn ang="0">
                  <a:pos x="765" y="382"/>
                </a:cxn>
                <a:cxn ang="0">
                  <a:pos x="760" y="444"/>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4"/>
                </a:cxn>
                <a:cxn ang="0">
                  <a:pos x="0" y="382"/>
                </a:cxn>
                <a:cxn ang="0">
                  <a:pos x="5" y="320"/>
                </a:cxn>
                <a:cxn ang="0">
                  <a:pos x="19" y="262"/>
                </a:cxn>
                <a:cxn ang="0">
                  <a:pos x="42" y="206"/>
                </a:cxn>
                <a:cxn ang="0">
                  <a:pos x="74" y="156"/>
                </a:cxn>
                <a:cxn ang="0">
                  <a:pos x="112" y="112"/>
                </a:cxn>
                <a:cxn ang="0">
                  <a:pos x="157" y="73"/>
                </a:cxn>
                <a:cxn ang="0">
                  <a:pos x="208" y="42"/>
                </a:cxn>
                <a:cxn ang="0">
                  <a:pos x="263" y="20"/>
                </a:cxn>
                <a:cxn ang="0">
                  <a:pos x="321" y="5"/>
                </a:cxn>
                <a:cxn ang="0">
                  <a:pos x="383" y="0"/>
                </a:cxn>
              </a:cxnLst>
              <a:rect l="0" t="0" r="r" b="b"/>
              <a:pathLst>
                <a:path w="765" h="765">
                  <a:moveTo>
                    <a:pt x="383" y="0"/>
                  </a:moveTo>
                  <a:lnTo>
                    <a:pt x="445" y="5"/>
                  </a:lnTo>
                  <a:lnTo>
                    <a:pt x="503" y="20"/>
                  </a:lnTo>
                  <a:lnTo>
                    <a:pt x="558" y="42"/>
                  </a:lnTo>
                  <a:lnTo>
                    <a:pt x="609" y="73"/>
                  </a:lnTo>
                  <a:lnTo>
                    <a:pt x="653" y="112"/>
                  </a:lnTo>
                  <a:lnTo>
                    <a:pt x="692" y="156"/>
                  </a:lnTo>
                  <a:lnTo>
                    <a:pt x="723" y="206"/>
                  </a:lnTo>
                  <a:lnTo>
                    <a:pt x="745" y="262"/>
                  </a:lnTo>
                  <a:lnTo>
                    <a:pt x="760" y="320"/>
                  </a:lnTo>
                  <a:lnTo>
                    <a:pt x="765" y="382"/>
                  </a:lnTo>
                  <a:lnTo>
                    <a:pt x="760" y="444"/>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4"/>
                  </a:lnTo>
                  <a:lnTo>
                    <a:pt x="0" y="382"/>
                  </a:lnTo>
                  <a:lnTo>
                    <a:pt x="5" y="320"/>
                  </a:lnTo>
                  <a:lnTo>
                    <a:pt x="19" y="262"/>
                  </a:lnTo>
                  <a:lnTo>
                    <a:pt x="42" y="206"/>
                  </a:lnTo>
                  <a:lnTo>
                    <a:pt x="74" y="156"/>
                  </a:lnTo>
                  <a:lnTo>
                    <a:pt x="112" y="112"/>
                  </a:lnTo>
                  <a:lnTo>
                    <a:pt x="157" y="73"/>
                  </a:lnTo>
                  <a:lnTo>
                    <a:pt x="208" y="42"/>
                  </a:lnTo>
                  <a:lnTo>
                    <a:pt x="263" y="20"/>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8" name="Freeform 24"/>
            <p:cNvSpPr>
              <a:spLocks/>
            </p:cNvSpPr>
            <p:nvPr userDrawn="1"/>
          </p:nvSpPr>
          <p:spPr bwMode="auto">
            <a:xfrm>
              <a:off x="-450" y="1492"/>
              <a:ext cx="383" cy="382"/>
            </a:xfrm>
            <a:custGeom>
              <a:avLst/>
              <a:gdLst/>
              <a:ahLst/>
              <a:cxnLst>
                <a:cxn ang="0">
                  <a:pos x="384" y="0"/>
                </a:cxn>
                <a:cxn ang="0">
                  <a:pos x="445" y="5"/>
                </a:cxn>
                <a:cxn ang="0">
                  <a:pos x="504" y="19"/>
                </a:cxn>
                <a:cxn ang="0">
                  <a:pos x="559" y="42"/>
                </a:cxn>
                <a:cxn ang="0">
                  <a:pos x="609" y="74"/>
                </a:cxn>
                <a:cxn ang="0">
                  <a:pos x="653" y="112"/>
                </a:cxn>
                <a:cxn ang="0">
                  <a:pos x="692" y="157"/>
                </a:cxn>
                <a:cxn ang="0">
                  <a:pos x="723" y="208"/>
                </a:cxn>
                <a:cxn ang="0">
                  <a:pos x="746" y="263"/>
                </a:cxn>
                <a:cxn ang="0">
                  <a:pos x="760" y="321"/>
                </a:cxn>
                <a:cxn ang="0">
                  <a:pos x="765" y="383"/>
                </a:cxn>
                <a:cxn ang="0">
                  <a:pos x="760" y="445"/>
                </a:cxn>
                <a:cxn ang="0">
                  <a:pos x="746" y="503"/>
                </a:cxn>
                <a:cxn ang="0">
                  <a:pos x="723" y="559"/>
                </a:cxn>
                <a:cxn ang="0">
                  <a:pos x="692" y="609"/>
                </a:cxn>
                <a:cxn ang="0">
                  <a:pos x="653" y="653"/>
                </a:cxn>
                <a:cxn ang="0">
                  <a:pos x="609" y="692"/>
                </a:cxn>
                <a:cxn ang="0">
                  <a:pos x="559" y="723"/>
                </a:cxn>
                <a:cxn ang="0">
                  <a:pos x="504" y="745"/>
                </a:cxn>
                <a:cxn ang="0">
                  <a:pos x="445" y="760"/>
                </a:cxn>
                <a:cxn ang="0">
                  <a:pos x="384" y="765"/>
                </a:cxn>
                <a:cxn ang="0">
                  <a:pos x="322" y="760"/>
                </a:cxn>
                <a:cxn ang="0">
                  <a:pos x="263" y="745"/>
                </a:cxn>
                <a:cxn ang="0">
                  <a:pos x="208" y="723"/>
                </a:cxn>
                <a:cxn ang="0">
                  <a:pos x="158" y="692"/>
                </a:cxn>
                <a:cxn ang="0">
                  <a:pos x="112" y="653"/>
                </a:cxn>
                <a:cxn ang="0">
                  <a:pos x="75" y="609"/>
                </a:cxn>
                <a:cxn ang="0">
                  <a:pos x="43" y="559"/>
                </a:cxn>
                <a:cxn ang="0">
                  <a:pos x="20" y="503"/>
                </a:cxn>
                <a:cxn ang="0">
                  <a:pos x="5" y="445"/>
                </a:cxn>
                <a:cxn ang="0">
                  <a:pos x="0" y="383"/>
                </a:cxn>
                <a:cxn ang="0">
                  <a:pos x="5" y="321"/>
                </a:cxn>
                <a:cxn ang="0">
                  <a:pos x="20" y="263"/>
                </a:cxn>
                <a:cxn ang="0">
                  <a:pos x="43" y="208"/>
                </a:cxn>
                <a:cxn ang="0">
                  <a:pos x="75" y="157"/>
                </a:cxn>
                <a:cxn ang="0">
                  <a:pos x="112" y="112"/>
                </a:cxn>
                <a:cxn ang="0">
                  <a:pos x="158" y="74"/>
                </a:cxn>
                <a:cxn ang="0">
                  <a:pos x="208" y="42"/>
                </a:cxn>
                <a:cxn ang="0">
                  <a:pos x="263" y="19"/>
                </a:cxn>
                <a:cxn ang="0">
                  <a:pos x="322" y="5"/>
                </a:cxn>
                <a:cxn ang="0">
                  <a:pos x="384" y="0"/>
                </a:cxn>
              </a:cxnLst>
              <a:rect l="0" t="0" r="r" b="b"/>
              <a:pathLst>
                <a:path w="765" h="765">
                  <a:moveTo>
                    <a:pt x="384" y="0"/>
                  </a:moveTo>
                  <a:lnTo>
                    <a:pt x="445" y="5"/>
                  </a:lnTo>
                  <a:lnTo>
                    <a:pt x="504" y="19"/>
                  </a:lnTo>
                  <a:lnTo>
                    <a:pt x="559" y="42"/>
                  </a:lnTo>
                  <a:lnTo>
                    <a:pt x="609" y="74"/>
                  </a:lnTo>
                  <a:lnTo>
                    <a:pt x="653" y="112"/>
                  </a:lnTo>
                  <a:lnTo>
                    <a:pt x="692" y="157"/>
                  </a:lnTo>
                  <a:lnTo>
                    <a:pt x="723" y="208"/>
                  </a:lnTo>
                  <a:lnTo>
                    <a:pt x="746" y="263"/>
                  </a:lnTo>
                  <a:lnTo>
                    <a:pt x="760" y="321"/>
                  </a:lnTo>
                  <a:lnTo>
                    <a:pt x="765" y="383"/>
                  </a:lnTo>
                  <a:lnTo>
                    <a:pt x="760" y="445"/>
                  </a:lnTo>
                  <a:lnTo>
                    <a:pt x="746" y="503"/>
                  </a:lnTo>
                  <a:lnTo>
                    <a:pt x="723" y="559"/>
                  </a:lnTo>
                  <a:lnTo>
                    <a:pt x="692" y="609"/>
                  </a:lnTo>
                  <a:lnTo>
                    <a:pt x="653" y="653"/>
                  </a:lnTo>
                  <a:lnTo>
                    <a:pt x="609" y="692"/>
                  </a:lnTo>
                  <a:lnTo>
                    <a:pt x="559" y="723"/>
                  </a:lnTo>
                  <a:lnTo>
                    <a:pt x="504" y="745"/>
                  </a:lnTo>
                  <a:lnTo>
                    <a:pt x="445" y="760"/>
                  </a:lnTo>
                  <a:lnTo>
                    <a:pt x="384" y="765"/>
                  </a:lnTo>
                  <a:lnTo>
                    <a:pt x="322" y="760"/>
                  </a:lnTo>
                  <a:lnTo>
                    <a:pt x="263" y="745"/>
                  </a:lnTo>
                  <a:lnTo>
                    <a:pt x="208" y="723"/>
                  </a:lnTo>
                  <a:lnTo>
                    <a:pt x="158" y="692"/>
                  </a:lnTo>
                  <a:lnTo>
                    <a:pt x="112" y="653"/>
                  </a:lnTo>
                  <a:lnTo>
                    <a:pt x="75" y="609"/>
                  </a:lnTo>
                  <a:lnTo>
                    <a:pt x="43" y="559"/>
                  </a:lnTo>
                  <a:lnTo>
                    <a:pt x="20" y="503"/>
                  </a:lnTo>
                  <a:lnTo>
                    <a:pt x="5" y="445"/>
                  </a:lnTo>
                  <a:lnTo>
                    <a:pt x="0" y="383"/>
                  </a:lnTo>
                  <a:lnTo>
                    <a:pt x="5" y="321"/>
                  </a:lnTo>
                  <a:lnTo>
                    <a:pt x="20" y="263"/>
                  </a:lnTo>
                  <a:lnTo>
                    <a:pt x="43" y="208"/>
                  </a:lnTo>
                  <a:lnTo>
                    <a:pt x="75" y="157"/>
                  </a:lnTo>
                  <a:lnTo>
                    <a:pt x="112" y="112"/>
                  </a:lnTo>
                  <a:lnTo>
                    <a:pt x="158" y="74"/>
                  </a:lnTo>
                  <a:lnTo>
                    <a:pt x="208" y="42"/>
                  </a:lnTo>
                  <a:lnTo>
                    <a:pt x="263" y="19"/>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grpSp>
    </p:spTree>
  </p:cSld>
  <p:clrMap bg1="lt1" tx1="dk1" bg2="lt2" tx2="dk2" accent1="accent1" accent2="accent2" accent3="accent3" accent4="accent4" accent5="accent5" accent6="accent6" hlink="hlink" folHlink="folHlink"/>
  <p:sldLayoutIdLst>
    <p:sldLayoutId id="2147483650" r:id="rId1"/>
    <p:sldLayoutId id="2147483649"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1.bin"/><Relationship Id="rId5" Type="http://schemas.openxmlformats.org/officeDocument/2006/relationships/image" Target="../media/image12.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18.png"/><Relationship Id="rId5"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loudme.com/sv" TargetMode="Externa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4" Type="http://schemas.openxmlformats.org/officeDocument/2006/relationships/image" Target="../media/image9.jpeg"/><Relationship Id="rId5" Type="http://schemas.openxmlformats.org/officeDocument/2006/relationships/image" Target="../media/image10.jpeg"/><Relationship Id="rId6" Type="http://schemas.openxmlformats.org/officeDocument/2006/relationships/image" Target="../media/image11.jpe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E01 –</a:t>
            </a:r>
            <a:r>
              <a:rPr lang="sv-SE" b="1" dirty="0" smtClean="0"/>
              <a:t> "Born </a:t>
            </a:r>
            <a:r>
              <a:rPr lang="sv-SE" b="1" dirty="0" err="1" smtClean="0"/>
              <a:t>to</a:t>
            </a:r>
            <a:r>
              <a:rPr lang="sv-SE" b="1" dirty="0" smtClean="0"/>
              <a:t> </a:t>
            </a:r>
            <a:r>
              <a:rPr lang="sv-SE" b="1" dirty="0" err="1" smtClean="0"/>
              <a:t>Run</a:t>
            </a:r>
            <a:r>
              <a:rPr lang="sv-SE" b="1" dirty="0" smtClean="0"/>
              <a:t>"</a:t>
            </a:r>
            <a:endParaRPr lang="sv-SE" b="1" dirty="0"/>
          </a:p>
        </p:txBody>
      </p:sp>
      <p:sp>
        <p:nvSpPr>
          <p:cNvPr id="15" name="TextBox 14"/>
          <p:cNvSpPr txBox="1"/>
          <p:nvPr/>
        </p:nvSpPr>
        <p:spPr>
          <a:xfrm>
            <a:off x="395536" y="1201316"/>
            <a:ext cx="4275955" cy="954107"/>
          </a:xfrm>
          <a:prstGeom prst="rect">
            <a:avLst/>
          </a:prstGeom>
          <a:noFill/>
        </p:spPr>
        <p:txBody>
          <a:bodyPr wrap="none" rtlCol="0">
            <a:spAutoFit/>
          </a:bodyPr>
          <a:lstStyle/>
          <a:p>
            <a:r>
              <a:rPr lang="sv-SE" sz="2800" b="1" dirty="0" smtClean="0">
                <a:latin typeface="Minya Nouvelle" pitchFamily="2" charset="0"/>
              </a:rPr>
              <a:t>Föreläsning 1, </a:t>
            </a:r>
            <a:r>
              <a:rPr lang="sv-SE" sz="2800" b="1" dirty="0" smtClean="0">
                <a:latin typeface="Minya Nouvelle" pitchFamily="2" charset="0"/>
              </a:rPr>
              <a:t>HT2013</a:t>
            </a:r>
            <a:endParaRPr lang="sv-SE" sz="2800" b="1" dirty="0" smtClean="0">
              <a:latin typeface="Minya Nouvelle" pitchFamily="2" charset="0"/>
            </a:endParaRPr>
          </a:p>
          <a:p>
            <a:r>
              <a:rPr lang="sv-SE" sz="2800" dirty="0" smtClean="0">
                <a:latin typeface="Minya Nouvelle" pitchFamily="2" charset="0"/>
              </a:rPr>
              <a:t>Introduktion till JavaScript</a:t>
            </a:r>
          </a:p>
        </p:txBody>
      </p:sp>
      <p:sp>
        <p:nvSpPr>
          <p:cNvPr id="3" name="Rectangle 2"/>
          <p:cNvSpPr/>
          <p:nvPr/>
        </p:nvSpPr>
        <p:spPr>
          <a:xfrm>
            <a:off x="179512" y="4875465"/>
            <a:ext cx="4572000" cy="646331"/>
          </a:xfrm>
          <a:prstGeom prst="rect">
            <a:avLst/>
          </a:prstGeom>
        </p:spPr>
        <p:txBody>
          <a:bodyPr>
            <a:spAutoFit/>
          </a:bodyPr>
          <a:lstStyle/>
          <a:p>
            <a:r>
              <a:rPr lang="sv-SE" b="1" dirty="0" smtClean="0">
                <a:latin typeface="Minya Nouvelle" pitchFamily="2" charset="0"/>
              </a:rPr>
              <a:t>Kurs:</a:t>
            </a:r>
            <a:endParaRPr lang="sv-SE" b="1" dirty="0">
              <a:latin typeface="Minya Nouvelle" pitchFamily="2" charset="0"/>
            </a:endParaRPr>
          </a:p>
          <a:p>
            <a:r>
              <a:rPr lang="sv-SE" dirty="0" smtClean="0">
                <a:latin typeface="Minya Nouvelle" pitchFamily="2" charset="0"/>
              </a:rPr>
              <a:t>1dv403 Webbteknik I</a:t>
            </a:r>
            <a:endParaRPr lang="sv-SE" dirty="0">
              <a:latin typeface="Minya Nouvelle" pitchFamily="2" charset="0"/>
            </a:endParaRPr>
          </a:p>
        </p:txBody>
      </p:sp>
      <p:pic>
        <p:nvPicPr>
          <p:cNvPr id="115714" name="Picture 2" descr="C:\Dropbox\Avatar\Avatar228x2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2137420"/>
            <a:ext cx="2736304" cy="27363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215810" y="4827713"/>
            <a:ext cx="2088232" cy="369332"/>
          </a:xfrm>
          <a:prstGeom prst="rect">
            <a:avLst/>
          </a:prstGeom>
          <a:noFill/>
        </p:spPr>
        <p:txBody>
          <a:bodyPr wrap="square" rtlCol="0">
            <a:spAutoFit/>
          </a:bodyPr>
          <a:lstStyle/>
          <a:p>
            <a:pPr algn="r"/>
            <a:r>
              <a:rPr lang="sv-SE" dirty="0" smtClean="0">
                <a:latin typeface="Minya Nouvelle" pitchFamily="2" charset="0"/>
              </a:rPr>
              <a:t>Johan Leitet</a:t>
            </a:r>
          </a:p>
        </p:txBody>
      </p:sp>
    </p:spTree>
    <p:extLst>
      <p:ext uri="{BB962C8B-B14F-4D97-AF65-F5344CB8AC3E}">
        <p14:creationId xmlns:p14="http://schemas.microsoft.com/office/powerpoint/2010/main" val="386260794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Potatis, potäter</a:t>
            </a:r>
            <a:endParaRPr lang="sv-SE" dirty="0"/>
          </a:p>
        </p:txBody>
      </p:sp>
      <p:sp>
        <p:nvSpPr>
          <p:cNvPr id="3" name="Subtitle 2"/>
          <p:cNvSpPr>
            <a:spLocks noGrp="1"/>
          </p:cNvSpPr>
          <p:nvPr>
            <p:ph type="subTitle" idx="1"/>
          </p:nvPr>
        </p:nvSpPr>
        <p:spPr>
          <a:xfrm>
            <a:off x="1259632" y="1633364"/>
            <a:ext cx="3137572" cy="2555935"/>
          </a:xfrm>
        </p:spPr>
        <p:txBody>
          <a:bodyPr/>
          <a:lstStyle/>
          <a:p>
            <a:r>
              <a:rPr lang="sv-SE" sz="3600" strike="sngStrike" dirty="0" err="1" smtClean="0"/>
              <a:t>Livescript</a:t>
            </a:r>
            <a:endParaRPr lang="sv-SE" sz="3600" strike="sngStrike" dirty="0" smtClean="0"/>
          </a:p>
          <a:p>
            <a:r>
              <a:rPr lang="sv-SE" sz="3600" dirty="0" smtClean="0"/>
              <a:t>JavaScript</a:t>
            </a:r>
          </a:p>
          <a:p>
            <a:r>
              <a:rPr lang="sv-SE" sz="3600" dirty="0" err="1" smtClean="0"/>
              <a:t>ECMAScript</a:t>
            </a:r>
            <a:endParaRPr lang="sv-SE" sz="3600" dirty="0" smtClean="0"/>
          </a:p>
          <a:p>
            <a:r>
              <a:rPr lang="sv-SE" sz="3600" dirty="0" err="1" smtClean="0"/>
              <a:t>JScript</a:t>
            </a:r>
            <a:endParaRPr lang="sv-SE" sz="3600" dirty="0"/>
          </a:p>
        </p:txBody>
      </p:sp>
      <p:graphicFrame>
        <p:nvGraphicFramePr>
          <p:cNvPr id="4" name="Object 3"/>
          <p:cNvGraphicFramePr>
            <a:graphicFrameLocks noChangeAspect="1"/>
          </p:cNvGraphicFramePr>
          <p:nvPr>
            <p:extLst>
              <p:ext uri="{D42A27DB-BD31-4B8C-83A1-F6EECF244321}">
                <p14:modId xmlns:p14="http://schemas.microsoft.com/office/powerpoint/2010/main" val="2980144473"/>
              </p:ext>
            </p:extLst>
          </p:nvPr>
        </p:nvGraphicFramePr>
        <p:xfrm>
          <a:off x="5580112" y="1273324"/>
          <a:ext cx="3097212" cy="790575"/>
        </p:xfrm>
        <a:graphic>
          <a:graphicData uri="http://schemas.openxmlformats.org/presentationml/2006/ole">
            <mc:AlternateContent xmlns:mc="http://schemas.openxmlformats.org/markup-compatibility/2006">
              <mc:Choice xmlns:v="urn:schemas-microsoft-com:vml" Requires="v">
                <p:oleObj spid="_x0000_s11298" name="Image" r:id="rId4" imgW="1904762" imgH="583921" progId="">
                  <p:embed/>
                </p:oleObj>
              </mc:Choice>
              <mc:Fallback>
                <p:oleObj name="Image" r:id="rId4" imgW="1904762" imgH="583921"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0112" y="1273324"/>
                        <a:ext cx="3097212"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Box 4"/>
          <p:cNvSpPr txBox="1"/>
          <p:nvPr/>
        </p:nvSpPr>
        <p:spPr>
          <a:xfrm>
            <a:off x="5652120" y="2497460"/>
            <a:ext cx="3207929" cy="1815882"/>
          </a:xfrm>
          <a:prstGeom prst="rect">
            <a:avLst/>
          </a:prstGeom>
          <a:noFill/>
        </p:spPr>
        <p:txBody>
          <a:bodyPr wrap="none" rtlCol="0">
            <a:spAutoFit/>
          </a:bodyPr>
          <a:lstStyle/>
          <a:p>
            <a:r>
              <a:rPr lang="sv-SE" sz="2800" dirty="0" smtClean="0">
                <a:latin typeface="Minya Nouvelle" pitchFamily="2" charset="0"/>
              </a:rPr>
              <a:t>1999: ES3</a:t>
            </a:r>
          </a:p>
          <a:p>
            <a:r>
              <a:rPr lang="sv-SE" sz="2800" dirty="0" smtClean="0">
                <a:latin typeface="Minya Nouvelle" pitchFamily="2" charset="0"/>
              </a:rPr>
              <a:t>2009: ES5 - Default</a:t>
            </a:r>
            <a:br>
              <a:rPr lang="sv-SE" sz="2800" dirty="0" smtClean="0">
                <a:latin typeface="Minya Nouvelle" pitchFamily="2" charset="0"/>
              </a:rPr>
            </a:br>
            <a:r>
              <a:rPr lang="sv-SE" sz="2800" dirty="0" smtClean="0">
                <a:latin typeface="Minya Nouvelle" pitchFamily="2" charset="0"/>
              </a:rPr>
              <a:t>              - </a:t>
            </a:r>
            <a:r>
              <a:rPr lang="sv-SE" sz="2800" dirty="0" err="1" smtClean="0">
                <a:latin typeface="Minya Nouvelle" pitchFamily="2" charset="0"/>
              </a:rPr>
              <a:t>Strict</a:t>
            </a:r>
            <a:endParaRPr lang="sv-SE" sz="2800" dirty="0" smtClean="0">
              <a:latin typeface="Minya Nouvelle" pitchFamily="2" charset="0"/>
            </a:endParaRPr>
          </a:p>
          <a:p>
            <a:endParaRPr lang="sv-SE" sz="2800" dirty="0">
              <a:latin typeface="Minya Nouvelle" pitchFamily="2" charset="0"/>
            </a:endParaRP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God Parts vs. Bad Parts</a:t>
            </a:r>
            <a:endParaRPr lang="sv-SE" dirty="0"/>
          </a:p>
        </p:txBody>
      </p:sp>
      <p:pic>
        <p:nvPicPr>
          <p:cNvPr id="3074" name="Picture 2" descr="http://t0.gstatic.com/images?q=tbn:ANd9GcRkVKBMRv9YSGfAOlkY_9-MLmu9rT4WJwce2T0kSlbxUmaJFnrsl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1645854"/>
            <a:ext cx="2736304" cy="358791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5" name="Subtitle 4"/>
          <p:cNvSpPr>
            <a:spLocks noGrp="1"/>
          </p:cNvSpPr>
          <p:nvPr>
            <p:ph type="subTitle" idx="1"/>
          </p:nvPr>
        </p:nvSpPr>
        <p:spPr>
          <a:xfrm>
            <a:off x="714348" y="1129308"/>
            <a:ext cx="6400800" cy="1460500"/>
          </a:xfrm>
        </p:spPr>
        <p:txBody>
          <a:bodyPr/>
          <a:lstStyle/>
          <a:p>
            <a:r>
              <a:rPr lang="sv-SE" dirty="0" smtClean="0"/>
              <a:t>Tyvärr får vi dras med tråkigheter som:</a:t>
            </a:r>
          </a:p>
          <a:p>
            <a:pPr marL="342900" indent="-342900">
              <a:buFont typeface="Arial" charset="0"/>
              <a:buChar char="•"/>
            </a:pPr>
            <a:r>
              <a:rPr lang="sv-SE" sz="2000" dirty="0" smtClean="0"/>
              <a:t>Globala variabler</a:t>
            </a:r>
          </a:p>
          <a:p>
            <a:pPr marL="342900" indent="-342900">
              <a:buFont typeface="Arial" charset="0"/>
              <a:buChar char="•"/>
            </a:pPr>
            <a:r>
              <a:rPr lang="sv-SE" sz="2000" dirty="0" smtClean="0"/>
              <a:t>Endast ”</a:t>
            </a:r>
            <a:r>
              <a:rPr lang="sv-SE" sz="2000" dirty="0" err="1" smtClean="0"/>
              <a:t>function</a:t>
            </a:r>
            <a:r>
              <a:rPr lang="sv-SE" sz="2000" dirty="0" smtClean="0"/>
              <a:t> </a:t>
            </a:r>
            <a:r>
              <a:rPr lang="sv-SE" sz="2000" dirty="0" err="1" smtClean="0"/>
              <a:t>scope</a:t>
            </a:r>
            <a:r>
              <a:rPr lang="sv-SE" sz="2000" dirty="0" smtClean="0"/>
              <a:t>”</a:t>
            </a:r>
          </a:p>
          <a:p>
            <a:pPr marL="342900" indent="-342900">
              <a:buFont typeface="Arial" charset="0"/>
              <a:buChar char="•"/>
            </a:pPr>
            <a:r>
              <a:rPr lang="sv-SE" sz="2000" dirty="0" smtClean="0"/>
              <a:t>Automatiska semikolon</a:t>
            </a:r>
          </a:p>
          <a:p>
            <a:pPr marL="342900" indent="-342900">
              <a:buFont typeface="Arial" charset="0"/>
              <a:buChar char="•"/>
            </a:pPr>
            <a:r>
              <a:rPr lang="sv-SE" sz="2000" dirty="0" smtClean="0"/>
              <a:t>Löst typat språk</a:t>
            </a:r>
          </a:p>
          <a:p>
            <a:pPr marL="342900" indent="-342900">
              <a:buFont typeface="Arial" charset="0"/>
              <a:buChar char="•"/>
            </a:pPr>
            <a:r>
              <a:rPr lang="sv-SE" sz="2000" dirty="0" smtClean="0"/>
              <a:t>==</a:t>
            </a:r>
          </a:p>
          <a:p>
            <a:pPr marL="342900" indent="-342900">
              <a:buFont typeface="Arial" charset="0"/>
              <a:buChar char="•"/>
            </a:pPr>
            <a:r>
              <a:rPr lang="sv-SE" sz="2000" dirty="0" err="1" smtClean="0"/>
              <a:t>Eval</a:t>
            </a:r>
            <a:endParaRPr lang="sv-SE" sz="2000" dirty="0" smtClean="0"/>
          </a:p>
          <a:p>
            <a:pPr marL="342900" indent="-342900">
              <a:buFont typeface="Arial" charset="0"/>
              <a:buChar char="•"/>
            </a:pPr>
            <a:r>
              <a:rPr lang="sv-SE" sz="2000" dirty="0" smtClean="0"/>
              <a:t>switch fall </a:t>
            </a:r>
            <a:r>
              <a:rPr lang="sv-SE" sz="2000" dirty="0" err="1" smtClean="0"/>
              <a:t>trough</a:t>
            </a:r>
            <a:endParaRPr lang="sv-SE" sz="2000" dirty="0" smtClean="0"/>
          </a:p>
          <a:p>
            <a:pPr marL="342900" indent="-342900">
              <a:buFont typeface="Arial" charset="0"/>
              <a:buChar char="•"/>
            </a:pPr>
            <a:endParaRPr lang="sv-SE" dirty="0" smtClean="0"/>
          </a:p>
          <a:p>
            <a:r>
              <a:rPr lang="sv-SE" dirty="0" smtClean="0"/>
              <a:t>Tips: Nyttja </a:t>
            </a:r>
            <a:r>
              <a:rPr lang="sv-SE" b="1" dirty="0" err="1" smtClean="0"/>
              <a:t>JSLint</a:t>
            </a:r>
            <a:endParaRPr lang="sv-SE" b="1"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Server - Klient</a:t>
            </a:r>
            <a:endParaRPr lang="sv-SE" dirty="0"/>
          </a:p>
        </p:txBody>
      </p:sp>
      <p:pic>
        <p:nvPicPr>
          <p:cNvPr id="13314" name="Picture 2" descr="P:\Icons\128x128\shadow\server.png"/>
          <p:cNvPicPr>
            <a:picLocks noChangeAspect="1" noChangeArrowheads="1"/>
          </p:cNvPicPr>
          <p:nvPr/>
        </p:nvPicPr>
        <p:blipFill>
          <a:blip r:embed="rId2" cstate="print"/>
          <a:srcRect/>
          <a:stretch>
            <a:fillRect/>
          </a:stretch>
        </p:blipFill>
        <p:spPr bwMode="auto">
          <a:xfrm>
            <a:off x="827584" y="1633364"/>
            <a:ext cx="1646238" cy="1646237"/>
          </a:xfrm>
          <a:prstGeom prst="rect">
            <a:avLst/>
          </a:prstGeom>
          <a:noFill/>
        </p:spPr>
      </p:pic>
      <p:pic>
        <p:nvPicPr>
          <p:cNvPr id="13315" name="Picture 3" descr="P:\Icons\128x128\shadow\monitor.png"/>
          <p:cNvPicPr>
            <a:picLocks noChangeAspect="1" noChangeArrowheads="1"/>
          </p:cNvPicPr>
          <p:nvPr/>
        </p:nvPicPr>
        <p:blipFill>
          <a:blip r:embed="rId3" cstate="print"/>
          <a:srcRect/>
          <a:stretch>
            <a:fillRect/>
          </a:stretch>
        </p:blipFill>
        <p:spPr bwMode="auto">
          <a:xfrm>
            <a:off x="6372200" y="1633364"/>
            <a:ext cx="1646237" cy="1646237"/>
          </a:xfrm>
          <a:prstGeom prst="rect">
            <a:avLst/>
          </a:prstGeom>
          <a:noFill/>
        </p:spPr>
      </p:pic>
      <p:pic>
        <p:nvPicPr>
          <p:cNvPr id="13316" name="Picture 4" descr="P:\Icons\128x128\shadow\text_code_csharp.png"/>
          <p:cNvPicPr>
            <a:picLocks noChangeAspect="1" noChangeArrowheads="1"/>
          </p:cNvPicPr>
          <p:nvPr/>
        </p:nvPicPr>
        <p:blipFill>
          <a:blip r:embed="rId4" cstate="print"/>
          <a:srcRect/>
          <a:stretch>
            <a:fillRect/>
          </a:stretch>
        </p:blipFill>
        <p:spPr bwMode="auto">
          <a:xfrm>
            <a:off x="2195736" y="3289548"/>
            <a:ext cx="720079" cy="720079"/>
          </a:xfrm>
          <a:prstGeom prst="rect">
            <a:avLst/>
          </a:prstGeom>
          <a:noFill/>
        </p:spPr>
      </p:pic>
      <p:pic>
        <p:nvPicPr>
          <p:cNvPr id="13317" name="Picture 5" descr="P:\Icons\128x128\shadow\text_code_javascript.png"/>
          <p:cNvPicPr>
            <a:picLocks noChangeAspect="1" noChangeArrowheads="1"/>
          </p:cNvPicPr>
          <p:nvPr/>
        </p:nvPicPr>
        <p:blipFill>
          <a:blip r:embed="rId5" cstate="print"/>
          <a:srcRect/>
          <a:stretch>
            <a:fillRect/>
          </a:stretch>
        </p:blipFill>
        <p:spPr bwMode="auto">
          <a:xfrm>
            <a:off x="7308304" y="3721596"/>
            <a:ext cx="1440159" cy="1440161"/>
          </a:xfrm>
          <a:prstGeom prst="rect">
            <a:avLst/>
          </a:prstGeom>
          <a:noFill/>
        </p:spPr>
      </p:pic>
      <p:sp>
        <p:nvSpPr>
          <p:cNvPr id="3" name="Left-Right Arrow 2"/>
          <p:cNvSpPr/>
          <p:nvPr/>
        </p:nvSpPr>
        <p:spPr>
          <a:xfrm>
            <a:off x="2771800" y="1993404"/>
            <a:ext cx="3240360" cy="720080"/>
          </a:xfrm>
          <a:prstGeom prst="leftRightArrow">
            <a:avLst/>
          </a:prstGeom>
          <a:ln>
            <a:tailEnd type="arrow"/>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sv-SE"/>
          </a:p>
        </p:txBody>
      </p:sp>
      <p:sp>
        <p:nvSpPr>
          <p:cNvPr id="4" name="TextBox 3"/>
          <p:cNvSpPr txBox="1"/>
          <p:nvPr/>
        </p:nvSpPr>
        <p:spPr>
          <a:xfrm>
            <a:off x="3275856" y="2167237"/>
            <a:ext cx="2100255" cy="369332"/>
          </a:xfrm>
          <a:prstGeom prst="rect">
            <a:avLst/>
          </a:prstGeom>
          <a:noFill/>
        </p:spPr>
        <p:txBody>
          <a:bodyPr wrap="none" rtlCol="0">
            <a:spAutoFit/>
          </a:bodyPr>
          <a:lstStyle/>
          <a:p>
            <a:r>
              <a:rPr lang="sv-SE" dirty="0" err="1" smtClean="0">
                <a:latin typeface="Minya Nouvelle" pitchFamily="2" charset="0"/>
              </a:rPr>
              <a:t>Response</a:t>
            </a:r>
            <a:r>
              <a:rPr lang="sv-SE" dirty="0" smtClean="0">
                <a:latin typeface="Minya Nouvelle" pitchFamily="2" charset="0"/>
              </a:rPr>
              <a:t>/</a:t>
            </a:r>
            <a:r>
              <a:rPr lang="sv-SE" dirty="0" err="1" smtClean="0">
                <a:latin typeface="Minya Nouvelle" pitchFamily="2" charset="0"/>
              </a:rPr>
              <a:t>Request</a:t>
            </a:r>
            <a:endParaRPr lang="sv-SE" dirty="0" smtClean="0">
              <a:latin typeface="Minya Nouvelle" pitchFamily="2" charset="0"/>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Hur?</a:t>
            </a:r>
            <a:endParaRPr lang="sv-SE" dirty="0"/>
          </a:p>
        </p:txBody>
      </p:sp>
      <p:sp>
        <p:nvSpPr>
          <p:cNvPr id="5" name="AutoShape 4"/>
          <p:cNvSpPr>
            <a:spLocks noChangeArrowheads="1"/>
          </p:cNvSpPr>
          <p:nvPr/>
        </p:nvSpPr>
        <p:spPr bwMode="auto">
          <a:xfrm>
            <a:off x="571500" y="2247825"/>
            <a:ext cx="8067675" cy="2553891"/>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spAutoFit/>
          </a:bodyPr>
          <a:lstStyle/>
          <a:p>
            <a:r>
              <a:rPr lang="en-GB" sz="2400" b="1" dirty="0">
                <a:solidFill>
                  <a:srgbClr val="000000"/>
                </a:solidFill>
                <a:latin typeface="Courier New" pitchFamily="49" charset="0"/>
                <a:cs typeface="Times New Roman" pitchFamily="18" charset="0"/>
              </a:rPr>
              <a:t>&lt;script type=”text/</a:t>
            </a:r>
            <a:r>
              <a:rPr lang="en-GB" sz="2400" b="1" dirty="0" err="1">
                <a:solidFill>
                  <a:srgbClr val="000000"/>
                </a:solidFill>
                <a:latin typeface="Courier New" pitchFamily="49" charset="0"/>
                <a:cs typeface="Times New Roman" pitchFamily="18" charset="0"/>
              </a:rPr>
              <a:t>javascript</a:t>
            </a:r>
            <a:r>
              <a:rPr lang="en-GB" sz="2400" b="1" dirty="0">
                <a:solidFill>
                  <a:srgbClr val="000000"/>
                </a:solidFill>
                <a:latin typeface="Courier New" pitchFamily="49" charset="0"/>
                <a:cs typeface="Times New Roman" pitchFamily="18" charset="0"/>
              </a:rPr>
              <a:t>”&gt;</a:t>
            </a:r>
            <a:br>
              <a:rPr lang="en-GB" sz="2400" b="1" dirty="0">
                <a:solidFill>
                  <a:srgbClr val="000000"/>
                </a:solidFill>
                <a:latin typeface="Courier New" pitchFamily="49" charset="0"/>
                <a:cs typeface="Times New Roman" pitchFamily="18" charset="0"/>
              </a:rPr>
            </a:br>
            <a:endParaRPr lang="en-GB" sz="2400" b="1" dirty="0" smtClean="0">
              <a:solidFill>
                <a:srgbClr val="000000"/>
              </a:solidFill>
              <a:latin typeface="Courier New" pitchFamily="49" charset="0"/>
              <a:cs typeface="Times New Roman" pitchFamily="18" charset="0"/>
            </a:endParaRPr>
          </a:p>
          <a:p>
            <a:endParaRPr lang="en-GB" sz="2400" b="1" dirty="0" smtClean="0">
              <a:solidFill>
                <a:srgbClr val="000000"/>
              </a:solidFill>
              <a:latin typeface="Courier New" pitchFamily="49" charset="0"/>
              <a:cs typeface="Times New Roman" pitchFamily="18" charset="0"/>
            </a:endParaRPr>
          </a:p>
          <a:p>
            <a:endParaRPr lang="en-GB" sz="2400" b="1" dirty="0">
              <a:solidFill>
                <a:srgbClr val="000000"/>
              </a:solidFill>
              <a:latin typeface="Courier New" pitchFamily="49" charset="0"/>
              <a:cs typeface="Times New Roman" pitchFamily="18" charset="0"/>
            </a:endParaRPr>
          </a:p>
          <a:p>
            <a:endParaRPr lang="en-GB" sz="2400" b="1" dirty="0">
              <a:solidFill>
                <a:srgbClr val="000000"/>
              </a:solidFill>
              <a:latin typeface="Courier New" pitchFamily="49" charset="0"/>
              <a:cs typeface="Times New Roman" pitchFamily="18" charset="0"/>
            </a:endParaRPr>
          </a:p>
          <a:p>
            <a:r>
              <a:rPr lang="en-GB" sz="2400" b="1" dirty="0" smtClean="0">
                <a:solidFill>
                  <a:srgbClr val="000000"/>
                </a:solidFill>
                <a:latin typeface="Courier New" pitchFamily="49" charset="0"/>
                <a:cs typeface="Times New Roman" pitchFamily="18" charset="0"/>
              </a:rPr>
              <a:t>&lt;/</a:t>
            </a:r>
            <a:r>
              <a:rPr lang="en-GB" sz="2400" b="1" dirty="0">
                <a:solidFill>
                  <a:srgbClr val="000000"/>
                </a:solidFill>
                <a:latin typeface="Courier New" pitchFamily="49" charset="0"/>
                <a:cs typeface="Times New Roman" pitchFamily="18" charset="0"/>
              </a:rPr>
              <a:t>script&gt;</a:t>
            </a:r>
            <a:r>
              <a:rPr lang="sv-SE" sz="2000" b="1" dirty="0">
                <a:latin typeface="Courier New" pitchFamily="49" charset="0"/>
              </a:rPr>
              <a:t> </a:t>
            </a:r>
          </a:p>
        </p:txBody>
      </p:sp>
      <p:sp>
        <p:nvSpPr>
          <p:cNvPr id="6" name="TextBox 5"/>
          <p:cNvSpPr txBox="1"/>
          <p:nvPr/>
        </p:nvSpPr>
        <p:spPr>
          <a:xfrm>
            <a:off x="3563888" y="1561356"/>
            <a:ext cx="2478564" cy="369332"/>
          </a:xfrm>
          <a:prstGeom prst="rect">
            <a:avLst/>
          </a:prstGeom>
          <a:noFill/>
        </p:spPr>
        <p:txBody>
          <a:bodyPr wrap="none" rtlCol="0">
            <a:spAutoFit/>
          </a:bodyPr>
          <a:lstStyle/>
          <a:p>
            <a:r>
              <a:rPr lang="sv-SE" dirty="0" smtClean="0">
                <a:solidFill>
                  <a:srgbClr val="FF0000"/>
                </a:solidFill>
                <a:latin typeface="Minya Nouvelle" pitchFamily="2" charset="0"/>
              </a:rPr>
              <a:t>Här skriver vi vår kod</a:t>
            </a:r>
          </a:p>
        </p:txBody>
      </p:sp>
      <p:sp>
        <p:nvSpPr>
          <p:cNvPr id="8" name="Freeform 7"/>
          <p:cNvSpPr/>
          <p:nvPr/>
        </p:nvSpPr>
        <p:spPr>
          <a:xfrm>
            <a:off x="3578087" y="1870939"/>
            <a:ext cx="4250850" cy="1608945"/>
          </a:xfrm>
          <a:custGeom>
            <a:avLst/>
            <a:gdLst>
              <a:gd name="connsiteX0" fmla="*/ 228600 w 4250850"/>
              <a:gd name="connsiteY0" fmla="*/ 87070 h 1608945"/>
              <a:gd name="connsiteX1" fmla="*/ 3528391 w 4250850"/>
              <a:gd name="connsiteY1" fmla="*/ 67191 h 1608945"/>
              <a:gd name="connsiteX2" fmla="*/ 4134678 w 4250850"/>
              <a:gd name="connsiteY2" fmla="*/ 1041226 h 1608945"/>
              <a:gd name="connsiteX3" fmla="*/ 1848678 w 4250850"/>
              <a:gd name="connsiteY3" fmla="*/ 1597818 h 1608945"/>
              <a:gd name="connsiteX4" fmla="*/ 0 w 4250850"/>
              <a:gd name="connsiteY4" fmla="*/ 1359278 h 1608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0850" h="1608945">
                <a:moveTo>
                  <a:pt x="228600" y="87070"/>
                </a:moveTo>
                <a:cubicBezTo>
                  <a:pt x="1328530" y="80444"/>
                  <a:pt x="2877378" y="-91835"/>
                  <a:pt x="3528391" y="67191"/>
                </a:cubicBezTo>
                <a:cubicBezTo>
                  <a:pt x="4179404" y="226217"/>
                  <a:pt x="4414630" y="786122"/>
                  <a:pt x="4134678" y="1041226"/>
                </a:cubicBezTo>
                <a:cubicBezTo>
                  <a:pt x="3854726" y="1296330"/>
                  <a:pt x="2537791" y="1544809"/>
                  <a:pt x="1848678" y="1597818"/>
                </a:cubicBezTo>
                <a:cubicBezTo>
                  <a:pt x="1159565" y="1650827"/>
                  <a:pt x="579782" y="1505052"/>
                  <a:pt x="0" y="1359278"/>
                </a:cubicBezTo>
              </a:path>
            </a:pathLst>
          </a:cu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Tree>
    <p:extLst>
      <p:ext uri="{BB962C8B-B14F-4D97-AF65-F5344CB8AC3E}">
        <p14:creationId xmlns:p14="http://schemas.microsoft.com/office/powerpoint/2010/main" val="46461240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Var?</a:t>
            </a:r>
            <a:endParaRPr lang="sv-SE" dirty="0"/>
          </a:p>
        </p:txBody>
      </p:sp>
      <p:sp>
        <p:nvSpPr>
          <p:cNvPr id="4" name="AutoShape 4"/>
          <p:cNvSpPr>
            <a:spLocks noChangeArrowheads="1"/>
          </p:cNvSpPr>
          <p:nvPr/>
        </p:nvSpPr>
        <p:spPr bwMode="auto">
          <a:xfrm>
            <a:off x="1187624" y="1213386"/>
            <a:ext cx="6840760" cy="3779758"/>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wrap="square" anchor="ctr">
            <a:spAutoFit/>
          </a:bodyPr>
          <a:lstStyle/>
          <a:p>
            <a:r>
              <a:rPr lang="en-GB" dirty="0">
                <a:solidFill>
                  <a:srgbClr val="000000"/>
                </a:solidFill>
                <a:latin typeface="Courier New" pitchFamily="49" charset="0"/>
                <a:ea typeface="Times New Roman" pitchFamily="18" charset="0"/>
                <a:cs typeface="Courier New" pitchFamily="49" charset="0"/>
              </a:rPr>
              <a:t>&lt;html&gt;</a:t>
            </a:r>
          </a:p>
          <a:p>
            <a:r>
              <a:rPr lang="en-GB" dirty="0">
                <a:solidFill>
                  <a:srgbClr val="000000"/>
                </a:solidFill>
                <a:latin typeface="Courier New" pitchFamily="49" charset="0"/>
                <a:ea typeface="Times New Roman" pitchFamily="18" charset="0"/>
                <a:cs typeface="Courier New" pitchFamily="49" charset="0"/>
              </a:rPr>
              <a:t> &lt;head&gt;</a:t>
            </a:r>
          </a:p>
          <a:p>
            <a:r>
              <a:rPr lang="en-GB" b="1" dirty="0">
                <a:solidFill>
                  <a:srgbClr val="000000"/>
                </a:solidFill>
                <a:latin typeface="Courier New" pitchFamily="49" charset="0"/>
                <a:ea typeface="Times New Roman" pitchFamily="18" charset="0"/>
                <a:cs typeface="Courier New" pitchFamily="49" charset="0"/>
              </a:rPr>
              <a:t>      </a:t>
            </a:r>
            <a:r>
              <a:rPr lang="en-GB" b="1" dirty="0" smtClean="0">
                <a:solidFill>
                  <a:srgbClr val="000000"/>
                </a:solidFill>
                <a:latin typeface="Courier New" pitchFamily="49" charset="0"/>
                <a:ea typeface="Times New Roman" pitchFamily="18" charset="0"/>
                <a:cs typeface="Courier New" pitchFamily="49" charset="0"/>
              </a:rPr>
              <a:t> &lt;script type="text/</a:t>
            </a:r>
            <a:r>
              <a:rPr lang="en-GB" b="1" dirty="0" err="1" smtClean="0">
                <a:solidFill>
                  <a:srgbClr val="000000"/>
                </a:solidFill>
                <a:latin typeface="Courier New" pitchFamily="49" charset="0"/>
                <a:ea typeface="Times New Roman" pitchFamily="18" charset="0"/>
                <a:cs typeface="Courier New" pitchFamily="49" charset="0"/>
              </a:rPr>
              <a:t>javascript</a:t>
            </a:r>
            <a:r>
              <a:rPr lang="en-GB" b="1" dirty="0" smtClean="0">
                <a:solidFill>
                  <a:srgbClr val="000000"/>
                </a:solidFill>
                <a:latin typeface="Courier New" pitchFamily="49" charset="0"/>
                <a:ea typeface="Times New Roman" pitchFamily="18" charset="0"/>
                <a:cs typeface="Courier New" pitchFamily="49" charset="0"/>
              </a:rPr>
              <a:t>"&gt;</a:t>
            </a:r>
            <a:endParaRPr lang="en-GB" b="1" dirty="0">
              <a:solidFill>
                <a:srgbClr val="000000"/>
              </a:solidFill>
              <a:latin typeface="Courier New" pitchFamily="49" charset="0"/>
              <a:ea typeface="Times New Roman" pitchFamily="18" charset="0"/>
              <a:cs typeface="Courier New" pitchFamily="49" charset="0"/>
            </a:endParaRPr>
          </a:p>
          <a:p>
            <a:r>
              <a:rPr lang="en-GB" b="1" dirty="0" smtClean="0">
                <a:solidFill>
                  <a:srgbClr val="000000"/>
                </a:solidFill>
                <a:latin typeface="Courier New" pitchFamily="49" charset="0"/>
                <a:ea typeface="Times New Roman" pitchFamily="18" charset="0"/>
                <a:cs typeface="Courier New" pitchFamily="49" charset="0"/>
              </a:rPr>
              <a:t>	</a:t>
            </a:r>
          </a:p>
          <a:p>
            <a:r>
              <a:rPr lang="en-GB" b="1" dirty="0">
                <a:solidFill>
                  <a:srgbClr val="000000"/>
                </a:solidFill>
                <a:latin typeface="Courier New" pitchFamily="49" charset="0"/>
                <a:ea typeface="Times New Roman" pitchFamily="18" charset="0"/>
                <a:cs typeface="Courier New" pitchFamily="49" charset="0"/>
              </a:rPr>
              <a:t>	</a:t>
            </a:r>
            <a:r>
              <a:rPr lang="en-GB" b="1" dirty="0" smtClean="0">
                <a:solidFill>
                  <a:srgbClr val="000000"/>
                </a:solidFill>
                <a:latin typeface="Courier New" pitchFamily="49" charset="0"/>
                <a:ea typeface="Times New Roman" pitchFamily="18" charset="0"/>
                <a:cs typeface="Courier New" pitchFamily="49" charset="0"/>
              </a:rPr>
              <a:t>&lt;/</a:t>
            </a:r>
            <a:r>
              <a:rPr lang="en-GB" b="1" dirty="0">
                <a:solidFill>
                  <a:srgbClr val="000000"/>
                </a:solidFill>
                <a:latin typeface="Courier New" pitchFamily="49" charset="0"/>
                <a:ea typeface="Times New Roman" pitchFamily="18" charset="0"/>
                <a:cs typeface="Courier New" pitchFamily="49" charset="0"/>
              </a:rPr>
              <a:t>script&gt;</a:t>
            </a:r>
          </a:p>
          <a:p>
            <a:r>
              <a:rPr lang="en-GB" dirty="0">
                <a:solidFill>
                  <a:srgbClr val="000000"/>
                </a:solidFill>
                <a:latin typeface="Courier New" pitchFamily="49" charset="0"/>
                <a:ea typeface="Times New Roman" pitchFamily="18" charset="0"/>
                <a:cs typeface="Courier New" pitchFamily="49" charset="0"/>
              </a:rPr>
              <a:t> &lt;/head&gt;</a:t>
            </a:r>
          </a:p>
          <a:p>
            <a:r>
              <a:rPr lang="en-GB" dirty="0">
                <a:solidFill>
                  <a:srgbClr val="000000"/>
                </a:solidFill>
                <a:latin typeface="Courier New" pitchFamily="49" charset="0"/>
                <a:ea typeface="Times New Roman" pitchFamily="18" charset="0"/>
                <a:cs typeface="Courier New" pitchFamily="49" charset="0"/>
              </a:rPr>
              <a:t> &lt;body&gt;</a:t>
            </a:r>
          </a:p>
          <a:p>
            <a:r>
              <a:rPr lang="en-GB" b="1" dirty="0">
                <a:solidFill>
                  <a:srgbClr val="000000"/>
                </a:solidFill>
                <a:latin typeface="Courier New" pitchFamily="49" charset="0"/>
                <a:ea typeface="Times New Roman" pitchFamily="18" charset="0"/>
                <a:cs typeface="Courier New" pitchFamily="49" charset="0"/>
              </a:rPr>
              <a:t>   &lt;script type="text/</a:t>
            </a:r>
            <a:r>
              <a:rPr lang="en-GB" b="1" dirty="0" err="1">
                <a:solidFill>
                  <a:srgbClr val="000000"/>
                </a:solidFill>
                <a:latin typeface="Courier New" pitchFamily="49" charset="0"/>
                <a:ea typeface="Times New Roman" pitchFamily="18" charset="0"/>
                <a:cs typeface="Courier New" pitchFamily="49" charset="0"/>
              </a:rPr>
              <a:t>javascript</a:t>
            </a:r>
            <a:r>
              <a:rPr lang="en-GB" b="1" dirty="0">
                <a:solidFill>
                  <a:srgbClr val="000000"/>
                </a:solidFill>
                <a:latin typeface="Courier New" pitchFamily="49" charset="0"/>
                <a:ea typeface="Times New Roman" pitchFamily="18" charset="0"/>
                <a:cs typeface="Courier New" pitchFamily="49" charset="0"/>
              </a:rPr>
              <a:t>"&gt;</a:t>
            </a:r>
          </a:p>
          <a:p>
            <a:endParaRPr lang="en-GB" b="1" dirty="0" smtClean="0">
              <a:solidFill>
                <a:srgbClr val="000000"/>
              </a:solidFill>
              <a:latin typeface="Courier New" pitchFamily="49" charset="0"/>
              <a:ea typeface="Times New Roman" pitchFamily="18" charset="0"/>
              <a:cs typeface="Courier New" pitchFamily="49" charset="0"/>
            </a:endParaRPr>
          </a:p>
          <a:p>
            <a:r>
              <a:rPr lang="en-GB" b="1" dirty="0" smtClean="0">
                <a:solidFill>
                  <a:srgbClr val="000000"/>
                </a:solidFill>
                <a:latin typeface="Courier New" pitchFamily="49" charset="0"/>
                <a:ea typeface="Times New Roman" pitchFamily="18" charset="0"/>
                <a:cs typeface="Courier New" pitchFamily="49" charset="0"/>
              </a:rPr>
              <a:t>   &lt;/</a:t>
            </a:r>
            <a:r>
              <a:rPr lang="en-GB" b="1" dirty="0">
                <a:solidFill>
                  <a:srgbClr val="000000"/>
                </a:solidFill>
                <a:latin typeface="Courier New" pitchFamily="49" charset="0"/>
                <a:ea typeface="Times New Roman" pitchFamily="18" charset="0"/>
                <a:cs typeface="Courier New" pitchFamily="49" charset="0"/>
              </a:rPr>
              <a:t>script&gt;</a:t>
            </a:r>
          </a:p>
          <a:p>
            <a:r>
              <a:rPr lang="en-GB" dirty="0">
                <a:solidFill>
                  <a:srgbClr val="000000"/>
                </a:solidFill>
                <a:latin typeface="Courier New" pitchFamily="49" charset="0"/>
                <a:ea typeface="Times New Roman" pitchFamily="18" charset="0"/>
                <a:cs typeface="Courier New" pitchFamily="49" charset="0"/>
              </a:rPr>
              <a:t> &lt;/body&gt;</a:t>
            </a:r>
          </a:p>
          <a:p>
            <a:r>
              <a:rPr lang="en-GB" dirty="0">
                <a:solidFill>
                  <a:srgbClr val="000000"/>
                </a:solidFill>
                <a:latin typeface="Courier New" pitchFamily="49" charset="0"/>
                <a:ea typeface="Times New Roman" pitchFamily="18" charset="0"/>
                <a:cs typeface="Courier New" pitchFamily="49" charset="0"/>
              </a:rPr>
              <a:t>&lt;/html&gt;</a:t>
            </a:r>
            <a:endParaRPr lang="sv-SE" dirty="0">
              <a:solidFill>
                <a:srgbClr val="000000"/>
              </a:solidFill>
              <a:latin typeface="Courier New" pitchFamily="49" charset="0"/>
              <a:ea typeface="Times New Roman" pitchFamily="18" charset="0"/>
              <a:cs typeface="Courier New" pitchFamily="49" charset="0"/>
            </a:endParaRPr>
          </a:p>
        </p:txBody>
      </p:sp>
      <p:pic>
        <p:nvPicPr>
          <p:cNvPr id="5" name="Picture 3" descr="P:\Icons\48x48\shadow\text_code_color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328" y="1057300"/>
            <a:ext cx="560796" cy="56079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55576" y="5009029"/>
            <a:ext cx="8208912" cy="584775"/>
          </a:xfrm>
          <a:prstGeom prst="rect">
            <a:avLst/>
          </a:prstGeom>
          <a:noFill/>
        </p:spPr>
        <p:txBody>
          <a:bodyPr wrap="square" rtlCol="0">
            <a:spAutoFit/>
          </a:bodyPr>
          <a:lstStyle/>
          <a:p>
            <a:r>
              <a:rPr lang="sv-SE" sz="1600" dirty="0" smtClean="0">
                <a:latin typeface="Minya Nouvelle" pitchFamily="2" charset="0"/>
              </a:rPr>
              <a:t>Du bör dock alltid undvika att blanda HTML-kod och JavaScript i samma fil. Bättre är att lägga </a:t>
            </a:r>
            <a:r>
              <a:rPr lang="sv-SE" sz="1600" dirty="0" err="1" smtClean="0">
                <a:latin typeface="Minya Nouvelle" pitchFamily="2" charset="0"/>
              </a:rPr>
              <a:t>JavaScripten</a:t>
            </a:r>
            <a:r>
              <a:rPr lang="sv-SE" sz="1600" dirty="0" smtClean="0">
                <a:latin typeface="Minya Nouvelle" pitchFamily="2" charset="0"/>
              </a:rPr>
              <a:t> i separata filer.</a:t>
            </a:r>
          </a:p>
        </p:txBody>
      </p:sp>
    </p:spTree>
    <p:extLst>
      <p:ext uri="{BB962C8B-B14F-4D97-AF65-F5344CB8AC3E}">
        <p14:creationId xmlns:p14="http://schemas.microsoft.com/office/powerpoint/2010/main" val="229388597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Utskrift</a:t>
            </a:r>
            <a:endParaRPr lang="sv-SE" dirty="0"/>
          </a:p>
        </p:txBody>
      </p:sp>
      <p:sp>
        <p:nvSpPr>
          <p:cNvPr id="4" name="TextBox 3"/>
          <p:cNvSpPr txBox="1"/>
          <p:nvPr/>
        </p:nvSpPr>
        <p:spPr>
          <a:xfrm>
            <a:off x="1619672" y="1503864"/>
            <a:ext cx="3392275" cy="1569660"/>
          </a:xfrm>
          <a:prstGeom prst="rect">
            <a:avLst/>
          </a:prstGeom>
          <a:noFill/>
        </p:spPr>
        <p:txBody>
          <a:bodyPr wrap="none" rtlCol="0">
            <a:spAutoFit/>
          </a:bodyPr>
          <a:lstStyle/>
          <a:p>
            <a:r>
              <a:rPr lang="sv-SE" sz="3200" dirty="0" err="1" smtClean="0">
                <a:latin typeface="Minya Nouvelle" pitchFamily="2" charset="0"/>
              </a:rPr>
              <a:t>document.write</a:t>
            </a:r>
            <a:r>
              <a:rPr lang="sv-SE" sz="3200" dirty="0" smtClean="0">
                <a:latin typeface="Minya Nouvelle" pitchFamily="2" charset="0"/>
              </a:rPr>
              <a:t>()</a:t>
            </a:r>
          </a:p>
          <a:p>
            <a:r>
              <a:rPr lang="sv-SE" sz="3200" dirty="0" smtClean="0">
                <a:latin typeface="Minya Nouvelle" pitchFamily="2" charset="0"/>
              </a:rPr>
              <a:t>alert()</a:t>
            </a:r>
          </a:p>
          <a:p>
            <a:r>
              <a:rPr lang="sv-SE" sz="3200" dirty="0" smtClean="0">
                <a:latin typeface="Minya Nouvelle" pitchFamily="2" charset="0"/>
              </a:rPr>
              <a:t>console.log()</a:t>
            </a:r>
          </a:p>
        </p:txBody>
      </p:sp>
      <p:pic>
        <p:nvPicPr>
          <p:cNvPr id="15362" name="Picture 2" descr="L:\WorkSpace\tstjo\Icons\v_collection_png\256x256\shadow\sign_warn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3672" y="1496606"/>
            <a:ext cx="1584176" cy="158417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792085" y="4081635"/>
            <a:ext cx="6109045" cy="461665"/>
          </a:xfrm>
          <a:prstGeom prst="rect">
            <a:avLst/>
          </a:prstGeom>
          <a:noFill/>
        </p:spPr>
        <p:txBody>
          <a:bodyPr wrap="none" rtlCol="0">
            <a:spAutoFit/>
          </a:bodyPr>
          <a:lstStyle/>
          <a:p>
            <a:r>
              <a:rPr lang="sv-SE" sz="2400" b="1" dirty="0" smtClean="0">
                <a:latin typeface="Minya Nouvelle" pitchFamily="2" charset="0"/>
              </a:rPr>
              <a:t>Skapande av element i DOM-strukturen</a:t>
            </a:r>
          </a:p>
        </p:txBody>
      </p:sp>
      <p:pic>
        <p:nvPicPr>
          <p:cNvPr id="15364" name="Picture 4" descr="L:\WorkSpace\tstjo\Icons\v_collection_png\128x128\shadow\arrow_right_gree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885" y="3702866"/>
            <a:ext cx="1219200" cy="121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36196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alert()</a:t>
            </a:r>
            <a:endParaRPr lang="sv-SE" dirty="0"/>
          </a:p>
        </p:txBody>
      </p:sp>
      <p:pic>
        <p:nvPicPr>
          <p:cNvPr id="1026" name="Picture 2" descr="C:\Users\tstjo\AppData\Local\Temp\SNAGHTML69305e6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1273324"/>
            <a:ext cx="2376264" cy="7609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tstjo\AppData\Local\Temp\SNAGHTML6932143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063631"/>
            <a:ext cx="1657350" cy="1533526"/>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6"/>
          <p:cNvSpPr>
            <a:spLocks noChangeArrowheads="1"/>
          </p:cNvSpPr>
          <p:nvPr/>
        </p:nvSpPr>
        <p:spPr bwMode="auto">
          <a:xfrm>
            <a:off x="2483768" y="2353444"/>
            <a:ext cx="6048672" cy="1328023"/>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wrap="square" anchor="ctr">
            <a:spAutoFit/>
          </a:bodyPr>
          <a:lstStyle/>
          <a:p>
            <a:r>
              <a:rPr lang="en-GB" sz="2400" dirty="0">
                <a:solidFill>
                  <a:srgbClr val="000000"/>
                </a:solidFill>
                <a:latin typeface="Courier New" pitchFamily="49" charset="0"/>
                <a:cs typeface="Times New Roman" pitchFamily="18" charset="0"/>
              </a:rPr>
              <a:t>&lt;</a:t>
            </a:r>
            <a:r>
              <a:rPr lang="en-GB" sz="2400" dirty="0" smtClean="0">
                <a:solidFill>
                  <a:srgbClr val="000000"/>
                </a:solidFill>
                <a:latin typeface="Courier New" pitchFamily="49" charset="0"/>
                <a:cs typeface="Times New Roman" pitchFamily="18" charset="0"/>
              </a:rPr>
              <a:t>script type="text/</a:t>
            </a:r>
            <a:r>
              <a:rPr lang="en-GB" sz="2400" dirty="0" err="1" smtClean="0">
                <a:solidFill>
                  <a:srgbClr val="000000"/>
                </a:solidFill>
                <a:latin typeface="Courier New" pitchFamily="49" charset="0"/>
                <a:cs typeface="Times New Roman" pitchFamily="18" charset="0"/>
              </a:rPr>
              <a:t>javascript</a:t>
            </a:r>
            <a:r>
              <a:rPr lang="en-GB" sz="2400" dirty="0" smtClean="0">
                <a:solidFill>
                  <a:srgbClr val="000000"/>
                </a:solidFill>
                <a:latin typeface="Courier New" pitchFamily="49" charset="0"/>
                <a:cs typeface="Times New Roman" pitchFamily="18" charset="0"/>
              </a:rPr>
              <a:t>"&gt;</a:t>
            </a:r>
            <a:r>
              <a:rPr lang="en-GB" sz="2400" dirty="0">
                <a:solidFill>
                  <a:srgbClr val="000000"/>
                </a:solidFill>
                <a:latin typeface="Courier New" pitchFamily="49" charset="0"/>
                <a:cs typeface="Times New Roman" pitchFamily="18" charset="0"/>
              </a:rPr>
              <a:t/>
            </a:r>
            <a:br>
              <a:rPr lang="en-GB" sz="2400" dirty="0">
                <a:solidFill>
                  <a:srgbClr val="000000"/>
                </a:solidFill>
                <a:latin typeface="Courier New" pitchFamily="49" charset="0"/>
                <a:cs typeface="Times New Roman" pitchFamily="18" charset="0"/>
              </a:rPr>
            </a:br>
            <a:r>
              <a:rPr lang="en-GB" sz="2400" b="1" dirty="0">
                <a:solidFill>
                  <a:srgbClr val="000000"/>
                </a:solidFill>
                <a:latin typeface="Courier New" pitchFamily="49" charset="0"/>
                <a:cs typeface="Times New Roman" pitchFamily="18" charset="0"/>
              </a:rPr>
              <a:t>   </a:t>
            </a:r>
            <a:r>
              <a:rPr lang="en-GB" sz="2400" b="1" dirty="0" smtClean="0">
                <a:solidFill>
                  <a:srgbClr val="000000"/>
                </a:solidFill>
                <a:latin typeface="Courier New" pitchFamily="49" charset="0"/>
                <a:cs typeface="Times New Roman" pitchFamily="18" charset="0"/>
              </a:rPr>
              <a:t>alert("Dude!");</a:t>
            </a:r>
            <a:endParaRPr lang="en-GB" sz="2400" b="1" dirty="0">
              <a:solidFill>
                <a:srgbClr val="000000"/>
              </a:solidFill>
              <a:latin typeface="Courier New" pitchFamily="49" charset="0"/>
              <a:cs typeface="Times New Roman" pitchFamily="18" charset="0"/>
            </a:endParaRPr>
          </a:p>
          <a:p>
            <a:r>
              <a:rPr lang="en-GB" sz="2400" dirty="0">
                <a:solidFill>
                  <a:srgbClr val="000000"/>
                </a:solidFill>
                <a:latin typeface="Courier New" pitchFamily="49" charset="0"/>
                <a:cs typeface="Times New Roman" pitchFamily="18" charset="0"/>
              </a:rPr>
              <a:t>&lt;/script&gt;</a:t>
            </a:r>
            <a:r>
              <a:rPr lang="sv-SE" sz="2000" b="1" dirty="0">
                <a:latin typeface="Courier New" pitchFamily="49" charset="0"/>
              </a:rPr>
              <a:t> </a:t>
            </a:r>
          </a:p>
        </p:txBody>
      </p:sp>
      <p:pic>
        <p:nvPicPr>
          <p:cNvPr id="7" name="Picture 3" descr="P:\Icons\48x48\shadow\text_code_color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080679"/>
            <a:ext cx="560796" cy="560797"/>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5104" y="3962522"/>
            <a:ext cx="22860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165156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document.write</a:t>
            </a:r>
            <a:r>
              <a:rPr lang="sv-SE" dirty="0" smtClean="0"/>
              <a:t>()</a:t>
            </a:r>
            <a:endParaRPr lang="sv-SE" dirty="0"/>
          </a:p>
        </p:txBody>
      </p:sp>
      <p:sp>
        <p:nvSpPr>
          <p:cNvPr id="4" name="AutoShape 4"/>
          <p:cNvSpPr>
            <a:spLocks noChangeArrowheads="1"/>
          </p:cNvSpPr>
          <p:nvPr/>
        </p:nvSpPr>
        <p:spPr bwMode="auto">
          <a:xfrm>
            <a:off x="539552" y="1633721"/>
            <a:ext cx="8067675" cy="132802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r>
              <a:rPr lang="en-GB" sz="2400" dirty="0">
                <a:solidFill>
                  <a:srgbClr val="000000"/>
                </a:solidFill>
                <a:latin typeface="Courier New" pitchFamily="49" charset="0"/>
                <a:cs typeface="Times New Roman" pitchFamily="18" charset="0"/>
              </a:rPr>
              <a:t>&lt;</a:t>
            </a:r>
            <a:r>
              <a:rPr lang="en-GB" sz="2400" dirty="0" smtClean="0">
                <a:solidFill>
                  <a:srgbClr val="000000"/>
                </a:solidFill>
                <a:latin typeface="Courier New" pitchFamily="49" charset="0"/>
                <a:cs typeface="Times New Roman" pitchFamily="18" charset="0"/>
              </a:rPr>
              <a:t>script type="text/</a:t>
            </a:r>
            <a:r>
              <a:rPr lang="en-GB" sz="2400" dirty="0" err="1" smtClean="0">
                <a:solidFill>
                  <a:srgbClr val="000000"/>
                </a:solidFill>
                <a:latin typeface="Courier New" pitchFamily="49" charset="0"/>
                <a:cs typeface="Times New Roman" pitchFamily="18" charset="0"/>
              </a:rPr>
              <a:t>javascript</a:t>
            </a:r>
            <a:r>
              <a:rPr lang="en-GB" sz="2400" dirty="0" smtClean="0">
                <a:solidFill>
                  <a:srgbClr val="000000"/>
                </a:solidFill>
                <a:latin typeface="Courier New" pitchFamily="49" charset="0"/>
                <a:cs typeface="Times New Roman" pitchFamily="18" charset="0"/>
              </a:rPr>
              <a:t>"&gt;</a:t>
            </a:r>
            <a:r>
              <a:rPr lang="en-GB" sz="2400" dirty="0">
                <a:solidFill>
                  <a:srgbClr val="000000"/>
                </a:solidFill>
                <a:latin typeface="Courier New" pitchFamily="49" charset="0"/>
                <a:cs typeface="Times New Roman" pitchFamily="18" charset="0"/>
              </a:rPr>
              <a:t/>
            </a:r>
            <a:br>
              <a:rPr lang="en-GB" sz="2400" dirty="0">
                <a:solidFill>
                  <a:srgbClr val="000000"/>
                </a:solidFill>
                <a:latin typeface="Courier New" pitchFamily="49" charset="0"/>
                <a:cs typeface="Times New Roman" pitchFamily="18" charset="0"/>
              </a:rPr>
            </a:br>
            <a:r>
              <a:rPr lang="en-GB" sz="2400" b="1" dirty="0">
                <a:solidFill>
                  <a:srgbClr val="000000"/>
                </a:solidFill>
                <a:latin typeface="Courier New" pitchFamily="49" charset="0"/>
                <a:cs typeface="Times New Roman" pitchFamily="18" charset="0"/>
              </a:rPr>
              <a:t>   </a:t>
            </a:r>
            <a:r>
              <a:rPr lang="en-GB" sz="2400" b="1" dirty="0" err="1">
                <a:solidFill>
                  <a:srgbClr val="000000"/>
                </a:solidFill>
                <a:latin typeface="Courier New" pitchFamily="49" charset="0"/>
                <a:cs typeface="Times New Roman" pitchFamily="18" charset="0"/>
              </a:rPr>
              <a:t>document.write</a:t>
            </a:r>
            <a:r>
              <a:rPr lang="en-GB" sz="2400" b="1" dirty="0" smtClean="0">
                <a:solidFill>
                  <a:srgbClr val="000000"/>
                </a:solidFill>
                <a:latin typeface="Courier New" pitchFamily="49" charset="0"/>
                <a:cs typeface="Times New Roman" pitchFamily="18" charset="0"/>
              </a:rPr>
              <a:t>("&lt;</a:t>
            </a:r>
            <a:r>
              <a:rPr lang="en-GB" sz="2400" b="1" dirty="0">
                <a:solidFill>
                  <a:srgbClr val="000000"/>
                </a:solidFill>
                <a:latin typeface="Courier New" pitchFamily="49" charset="0"/>
                <a:cs typeface="Times New Roman" pitchFamily="18" charset="0"/>
              </a:rPr>
              <a:t>p&gt;Hello World&lt;/p</a:t>
            </a:r>
            <a:r>
              <a:rPr lang="en-GB" sz="2400" b="1" dirty="0" smtClean="0">
                <a:solidFill>
                  <a:srgbClr val="000000"/>
                </a:solidFill>
                <a:latin typeface="Courier New" pitchFamily="49" charset="0"/>
                <a:cs typeface="Times New Roman" pitchFamily="18" charset="0"/>
              </a:rPr>
              <a:t>&gt;");</a:t>
            </a:r>
            <a:r>
              <a:rPr lang="en-GB" sz="2400" b="1" dirty="0">
                <a:solidFill>
                  <a:srgbClr val="000000"/>
                </a:solidFill>
                <a:latin typeface="Courier New" pitchFamily="49" charset="0"/>
                <a:cs typeface="Times New Roman" pitchFamily="18" charset="0"/>
              </a:rPr>
              <a:t/>
            </a:r>
            <a:br>
              <a:rPr lang="en-GB" sz="2400" b="1" dirty="0">
                <a:solidFill>
                  <a:srgbClr val="000000"/>
                </a:solidFill>
                <a:latin typeface="Courier New" pitchFamily="49" charset="0"/>
                <a:cs typeface="Times New Roman" pitchFamily="18" charset="0"/>
              </a:rPr>
            </a:br>
            <a:r>
              <a:rPr lang="en-GB" sz="2400" dirty="0">
                <a:solidFill>
                  <a:srgbClr val="000000"/>
                </a:solidFill>
                <a:latin typeface="Courier New" pitchFamily="49" charset="0"/>
                <a:cs typeface="Times New Roman" pitchFamily="18" charset="0"/>
              </a:rPr>
              <a:t>&lt;/script&gt;</a:t>
            </a:r>
            <a:r>
              <a:rPr lang="sv-SE" sz="2000" b="1" dirty="0">
                <a:latin typeface="Courier New" pitchFamily="49" charset="0"/>
              </a:rPr>
              <a:t> </a:t>
            </a:r>
          </a:p>
        </p:txBody>
      </p:sp>
      <p:sp>
        <p:nvSpPr>
          <p:cNvPr id="6" name="TextBox 5"/>
          <p:cNvSpPr txBox="1"/>
          <p:nvPr/>
        </p:nvSpPr>
        <p:spPr>
          <a:xfrm>
            <a:off x="1763688" y="3433564"/>
            <a:ext cx="7056784" cy="1200329"/>
          </a:xfrm>
          <a:prstGeom prst="rect">
            <a:avLst/>
          </a:prstGeom>
          <a:noFill/>
        </p:spPr>
        <p:txBody>
          <a:bodyPr wrap="square" rtlCol="0">
            <a:spAutoFit/>
          </a:bodyPr>
          <a:lstStyle/>
          <a:p>
            <a:r>
              <a:rPr lang="sv-SE" dirty="0" err="1" smtClean="0">
                <a:latin typeface="Minya Nouvelle" pitchFamily="2" charset="0"/>
              </a:rPr>
              <a:t>document.write</a:t>
            </a:r>
            <a:r>
              <a:rPr lang="sv-SE" dirty="0" smtClean="0">
                <a:latin typeface="Minya Nouvelle" pitchFamily="2" charset="0"/>
              </a:rPr>
              <a:t>() ska du absolut inte vänja dig vid att </a:t>
            </a:r>
            <a:br>
              <a:rPr lang="sv-SE" dirty="0" smtClean="0">
                <a:latin typeface="Minya Nouvelle" pitchFamily="2" charset="0"/>
              </a:rPr>
            </a:br>
            <a:r>
              <a:rPr lang="sv-SE" dirty="0" smtClean="0">
                <a:latin typeface="Minya Nouvelle" pitchFamily="2" charset="0"/>
              </a:rPr>
              <a:t>arbeta med.</a:t>
            </a:r>
          </a:p>
          <a:p>
            <a:r>
              <a:rPr lang="sv-SE" dirty="0" smtClean="0">
                <a:latin typeface="Minya Nouvelle" pitchFamily="2" charset="0"/>
              </a:rPr>
              <a:t>Som vi senare kommer att se finns det bättre sätt att sköta utskrift till dokumentet.</a:t>
            </a:r>
          </a:p>
        </p:txBody>
      </p:sp>
      <p:pic>
        <p:nvPicPr>
          <p:cNvPr id="7" name="Picture 2" descr="L:\WorkSpace\tstjo\Icons\v_collection_png\256x256\shadow\sign_warnin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3673688"/>
            <a:ext cx="720080" cy="72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15005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console.log()</a:t>
            </a:r>
            <a:endParaRPr lang="sv-SE" dirty="0"/>
          </a:p>
        </p:txBody>
      </p:sp>
      <p:sp>
        <p:nvSpPr>
          <p:cNvPr id="4" name="AutoShape 4"/>
          <p:cNvSpPr>
            <a:spLocks noChangeArrowheads="1"/>
          </p:cNvSpPr>
          <p:nvPr/>
        </p:nvSpPr>
        <p:spPr bwMode="auto">
          <a:xfrm>
            <a:off x="539552" y="1273324"/>
            <a:ext cx="8067675" cy="132802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r>
              <a:rPr lang="en-GB" sz="2400" dirty="0">
                <a:solidFill>
                  <a:srgbClr val="000000"/>
                </a:solidFill>
                <a:latin typeface="Courier New" pitchFamily="49" charset="0"/>
                <a:cs typeface="Times New Roman" pitchFamily="18" charset="0"/>
              </a:rPr>
              <a:t>&lt;</a:t>
            </a:r>
            <a:r>
              <a:rPr lang="en-GB" sz="2400" dirty="0" smtClean="0">
                <a:solidFill>
                  <a:srgbClr val="000000"/>
                </a:solidFill>
                <a:latin typeface="Courier New" pitchFamily="49" charset="0"/>
                <a:cs typeface="Times New Roman" pitchFamily="18" charset="0"/>
              </a:rPr>
              <a:t>script type="text/</a:t>
            </a:r>
            <a:r>
              <a:rPr lang="en-GB" sz="2400" dirty="0" err="1" smtClean="0">
                <a:solidFill>
                  <a:srgbClr val="000000"/>
                </a:solidFill>
                <a:latin typeface="Courier New" pitchFamily="49" charset="0"/>
                <a:cs typeface="Times New Roman" pitchFamily="18" charset="0"/>
              </a:rPr>
              <a:t>javascript</a:t>
            </a:r>
            <a:r>
              <a:rPr lang="en-GB" sz="2400" dirty="0">
                <a:solidFill>
                  <a:srgbClr val="000000"/>
                </a:solidFill>
                <a:latin typeface="Courier New" pitchFamily="49" charset="0"/>
                <a:cs typeface="Times New Roman" pitchFamily="18" charset="0"/>
              </a:rPr>
              <a:t>"</a:t>
            </a:r>
            <a:r>
              <a:rPr lang="en-GB" sz="2400" dirty="0" smtClean="0">
                <a:solidFill>
                  <a:srgbClr val="000000"/>
                </a:solidFill>
                <a:latin typeface="Courier New" pitchFamily="49" charset="0"/>
                <a:cs typeface="Times New Roman" pitchFamily="18" charset="0"/>
              </a:rPr>
              <a:t>&gt;</a:t>
            </a:r>
            <a:r>
              <a:rPr lang="en-GB" sz="2400" dirty="0">
                <a:solidFill>
                  <a:srgbClr val="000000"/>
                </a:solidFill>
                <a:latin typeface="Courier New" pitchFamily="49" charset="0"/>
                <a:cs typeface="Times New Roman" pitchFamily="18" charset="0"/>
              </a:rPr>
              <a:t/>
            </a:r>
            <a:br>
              <a:rPr lang="en-GB" sz="2400" dirty="0">
                <a:solidFill>
                  <a:srgbClr val="000000"/>
                </a:solidFill>
                <a:latin typeface="Courier New" pitchFamily="49" charset="0"/>
                <a:cs typeface="Times New Roman" pitchFamily="18" charset="0"/>
              </a:rPr>
            </a:br>
            <a:r>
              <a:rPr lang="en-GB" sz="2400" b="1" dirty="0">
                <a:solidFill>
                  <a:srgbClr val="000000"/>
                </a:solidFill>
                <a:latin typeface="Courier New" pitchFamily="49" charset="0"/>
                <a:cs typeface="Times New Roman" pitchFamily="18" charset="0"/>
              </a:rPr>
              <a:t>   console.log</a:t>
            </a:r>
            <a:r>
              <a:rPr lang="en-GB" sz="2400" b="1" dirty="0" smtClean="0">
                <a:solidFill>
                  <a:srgbClr val="000000"/>
                </a:solidFill>
                <a:latin typeface="Courier New" pitchFamily="49" charset="0"/>
                <a:cs typeface="Times New Roman" pitchFamily="18" charset="0"/>
              </a:rPr>
              <a:t>("4 </a:t>
            </a:r>
            <a:r>
              <a:rPr lang="en-GB" sz="2400" b="1" dirty="0">
                <a:solidFill>
                  <a:srgbClr val="000000"/>
                </a:solidFill>
                <a:latin typeface="Courier New" pitchFamily="49" charset="0"/>
                <a:cs typeface="Times New Roman" pitchFamily="18" charset="0"/>
              </a:rPr>
              <a:t>8 15 16 23 </a:t>
            </a:r>
            <a:r>
              <a:rPr lang="en-GB" sz="2400" b="1" dirty="0" smtClean="0">
                <a:solidFill>
                  <a:srgbClr val="000000"/>
                </a:solidFill>
                <a:latin typeface="Courier New" pitchFamily="49" charset="0"/>
                <a:cs typeface="Times New Roman" pitchFamily="18" charset="0"/>
              </a:rPr>
              <a:t>42");</a:t>
            </a:r>
            <a:r>
              <a:rPr lang="en-GB" sz="2400" b="1" dirty="0">
                <a:solidFill>
                  <a:srgbClr val="000000"/>
                </a:solidFill>
                <a:latin typeface="Courier New" pitchFamily="49" charset="0"/>
                <a:cs typeface="Times New Roman" pitchFamily="18" charset="0"/>
              </a:rPr>
              <a:t/>
            </a:r>
            <a:br>
              <a:rPr lang="en-GB" sz="2400" b="1" dirty="0">
                <a:solidFill>
                  <a:srgbClr val="000000"/>
                </a:solidFill>
                <a:latin typeface="Courier New" pitchFamily="49" charset="0"/>
                <a:cs typeface="Times New Roman" pitchFamily="18" charset="0"/>
              </a:rPr>
            </a:br>
            <a:r>
              <a:rPr lang="en-GB" sz="2400" dirty="0">
                <a:solidFill>
                  <a:srgbClr val="000000"/>
                </a:solidFill>
                <a:latin typeface="Courier New" pitchFamily="49" charset="0"/>
                <a:cs typeface="Times New Roman" pitchFamily="18" charset="0"/>
              </a:rPr>
              <a:t>&lt;/script&gt;</a:t>
            </a:r>
            <a:r>
              <a:rPr lang="sv-SE" sz="2000" b="1" dirty="0">
                <a:latin typeface="Courier New" pitchFamily="49" charset="0"/>
              </a:rPr>
              <a:t> </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220934"/>
            <a:ext cx="2771775" cy="12001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3220934"/>
            <a:ext cx="2952328" cy="117640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descr="L:\WorkSpace\tstjo\Icons\v_collection_png\256x256\shadow\sign_warnin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536" y="4873724"/>
            <a:ext cx="576064" cy="5760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71600" y="5017740"/>
            <a:ext cx="1401602" cy="338554"/>
          </a:xfrm>
          <a:prstGeom prst="rect">
            <a:avLst/>
          </a:prstGeom>
          <a:noFill/>
        </p:spPr>
        <p:txBody>
          <a:bodyPr wrap="none" rtlCol="0">
            <a:spAutoFit/>
          </a:bodyPr>
          <a:lstStyle/>
          <a:p>
            <a:r>
              <a:rPr lang="sv-SE" sz="1600" dirty="0" smtClean="0">
                <a:latin typeface="Minya Nouvelle" pitchFamily="2" charset="0"/>
              </a:rPr>
              <a:t>&gt;= IE8, &gt;= FF4</a:t>
            </a:r>
          </a:p>
        </p:txBody>
      </p:sp>
    </p:spTree>
    <p:extLst>
      <p:ext uri="{BB962C8B-B14F-4D97-AF65-F5344CB8AC3E}">
        <p14:creationId xmlns:p14="http://schemas.microsoft.com/office/powerpoint/2010/main" val="122414037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Inläsning</a:t>
            </a:r>
            <a:endParaRPr lang="sv-SE" dirty="0"/>
          </a:p>
        </p:txBody>
      </p:sp>
      <p:sp>
        <p:nvSpPr>
          <p:cNvPr id="4" name="TextBox 3"/>
          <p:cNvSpPr txBox="1"/>
          <p:nvPr/>
        </p:nvSpPr>
        <p:spPr>
          <a:xfrm>
            <a:off x="2771800" y="1996306"/>
            <a:ext cx="1805302" cy="584775"/>
          </a:xfrm>
          <a:prstGeom prst="rect">
            <a:avLst/>
          </a:prstGeom>
          <a:noFill/>
        </p:spPr>
        <p:txBody>
          <a:bodyPr wrap="none" rtlCol="0">
            <a:spAutoFit/>
          </a:bodyPr>
          <a:lstStyle/>
          <a:p>
            <a:r>
              <a:rPr lang="sv-SE" sz="3200" dirty="0" smtClean="0">
                <a:latin typeface="Minya Nouvelle" pitchFamily="2" charset="0"/>
              </a:rPr>
              <a:t>prompt()</a:t>
            </a:r>
          </a:p>
        </p:txBody>
      </p:sp>
      <p:pic>
        <p:nvPicPr>
          <p:cNvPr id="15362" name="Picture 2" descr="L:\WorkSpace\tstjo\Icons\v_collection_png\256x256\shadow\sign_warn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3672" y="1496606"/>
            <a:ext cx="1584176" cy="158417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792085" y="4081635"/>
            <a:ext cx="5283819" cy="461665"/>
          </a:xfrm>
          <a:prstGeom prst="rect">
            <a:avLst/>
          </a:prstGeom>
          <a:noFill/>
        </p:spPr>
        <p:txBody>
          <a:bodyPr wrap="none" rtlCol="0">
            <a:spAutoFit/>
          </a:bodyPr>
          <a:lstStyle/>
          <a:p>
            <a:r>
              <a:rPr lang="sv-SE" sz="2400" b="1" dirty="0" smtClean="0">
                <a:latin typeface="Minya Nouvelle" pitchFamily="2" charset="0"/>
              </a:rPr>
              <a:t>Inläsning från formulärkontroller</a:t>
            </a:r>
          </a:p>
        </p:txBody>
      </p:sp>
      <p:pic>
        <p:nvPicPr>
          <p:cNvPr id="15364" name="Picture 4" descr="L:\WorkSpace\tstjo\Icons\v_collection_png\128x128\shadow\arrow_right_gree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885" y="3702866"/>
            <a:ext cx="1219200" cy="121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711632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E01 - </a:t>
            </a:r>
            <a:r>
              <a:rPr lang="sv-SE" b="1" dirty="0" smtClean="0"/>
              <a:t>"Born to </a:t>
            </a:r>
            <a:r>
              <a:rPr lang="sv-SE" b="1" dirty="0" err="1" smtClean="0"/>
              <a:t>Run</a:t>
            </a:r>
            <a:r>
              <a:rPr lang="sv-SE" b="1" dirty="0" smtClean="0"/>
              <a:t>"</a:t>
            </a:r>
            <a:endParaRPr lang="sv-SE" b="1" dirty="0"/>
          </a:p>
        </p:txBody>
      </p:sp>
      <p:sp>
        <p:nvSpPr>
          <p:cNvPr id="3" name="TextBox 2"/>
          <p:cNvSpPr txBox="1"/>
          <p:nvPr/>
        </p:nvSpPr>
        <p:spPr>
          <a:xfrm>
            <a:off x="1403648" y="1378601"/>
            <a:ext cx="6001708" cy="2893100"/>
          </a:xfrm>
          <a:prstGeom prst="rect">
            <a:avLst/>
          </a:prstGeom>
          <a:noFill/>
        </p:spPr>
        <p:txBody>
          <a:bodyPr wrap="none" rtlCol="0">
            <a:spAutoFit/>
          </a:bodyPr>
          <a:lstStyle/>
          <a:p>
            <a:r>
              <a:rPr lang="sv-SE" sz="2800" b="1" dirty="0" smtClean="0">
                <a:latin typeface="Minya Nouvelle" pitchFamily="2" charset="0"/>
              </a:rPr>
              <a:t>Dagens agenda</a:t>
            </a:r>
          </a:p>
          <a:p>
            <a:endParaRPr lang="sv-SE" sz="2800" dirty="0" smtClean="0">
              <a:latin typeface="Minya Nouvelle" pitchFamily="2" charset="0"/>
            </a:endParaRPr>
          </a:p>
          <a:p>
            <a:pPr marL="285750" indent="-285750">
              <a:buFont typeface="Arial" charset="0"/>
              <a:buChar char="•"/>
            </a:pPr>
            <a:r>
              <a:rPr lang="sv-SE" dirty="0" smtClean="0">
                <a:latin typeface="Minya Nouvelle" pitchFamily="2" charset="0"/>
              </a:rPr>
              <a:t>Kort introduktion</a:t>
            </a:r>
          </a:p>
          <a:p>
            <a:pPr marL="285750" indent="-285750">
              <a:buFont typeface="Arial" charset="0"/>
              <a:buChar char="•"/>
            </a:pPr>
            <a:r>
              <a:rPr lang="sv-SE" dirty="0" smtClean="0">
                <a:latin typeface="Minya Nouvelle" pitchFamily="2" charset="0"/>
              </a:rPr>
              <a:t>Varför står jag här?</a:t>
            </a:r>
          </a:p>
          <a:p>
            <a:pPr marL="285750" indent="-285750">
              <a:buFont typeface="Arial" charset="0"/>
              <a:buChar char="•"/>
            </a:pPr>
            <a:r>
              <a:rPr lang="sv-SE" dirty="0" smtClean="0">
                <a:latin typeface="Minya Nouvelle" pitchFamily="2" charset="0"/>
              </a:rPr>
              <a:t>Vad är JavaScript och vad kan man använda det till?</a:t>
            </a:r>
          </a:p>
          <a:p>
            <a:pPr marL="285750" indent="-285750">
              <a:buFont typeface="Arial" charset="0"/>
              <a:buChar char="•"/>
            </a:pPr>
            <a:r>
              <a:rPr lang="sv-SE" dirty="0" smtClean="0">
                <a:latin typeface="Minya Nouvelle" pitchFamily="2" charset="0"/>
              </a:rPr>
              <a:t>Bra delar, dåliga delar</a:t>
            </a:r>
          </a:p>
          <a:p>
            <a:pPr marL="285750" indent="-285750">
              <a:buFont typeface="Arial" charset="0"/>
              <a:buChar char="•"/>
            </a:pPr>
            <a:r>
              <a:rPr lang="sv-SE" dirty="0" smtClean="0">
                <a:latin typeface="Minya Nouvelle" pitchFamily="2" charset="0"/>
              </a:rPr>
              <a:t>Att komma igång med JS i webbläsaren</a:t>
            </a: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p:txBody>
      </p:sp>
      <p:pic>
        <p:nvPicPr>
          <p:cNvPr id="12290" name="Picture 2" descr="P:\Icons\128x128\shadow\scroll_preferenc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500856"/>
            <a:ext cx="1646237" cy="16462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prompt()</a:t>
            </a:r>
            <a:endParaRPr lang="sv-SE" dirty="0"/>
          </a:p>
        </p:txBody>
      </p:sp>
      <p:sp>
        <p:nvSpPr>
          <p:cNvPr id="4" name="AutoShape 4"/>
          <p:cNvSpPr>
            <a:spLocks noChangeArrowheads="1"/>
          </p:cNvSpPr>
          <p:nvPr/>
        </p:nvSpPr>
        <p:spPr bwMode="auto">
          <a:xfrm>
            <a:off x="539552" y="1273324"/>
            <a:ext cx="8067675" cy="132802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r>
              <a:rPr lang="en-GB" sz="2400" dirty="0">
                <a:solidFill>
                  <a:srgbClr val="000000"/>
                </a:solidFill>
                <a:latin typeface="Courier New" pitchFamily="49" charset="0"/>
                <a:cs typeface="Times New Roman" pitchFamily="18" charset="0"/>
              </a:rPr>
              <a:t>&lt;</a:t>
            </a:r>
            <a:r>
              <a:rPr lang="en-GB" sz="2400" dirty="0" smtClean="0">
                <a:solidFill>
                  <a:srgbClr val="000000"/>
                </a:solidFill>
                <a:latin typeface="Courier New" pitchFamily="49" charset="0"/>
                <a:cs typeface="Times New Roman" pitchFamily="18" charset="0"/>
              </a:rPr>
              <a:t>script type="text/</a:t>
            </a:r>
            <a:r>
              <a:rPr lang="en-GB" sz="2400" dirty="0" err="1" smtClean="0">
                <a:solidFill>
                  <a:srgbClr val="000000"/>
                </a:solidFill>
                <a:latin typeface="Courier New" pitchFamily="49" charset="0"/>
                <a:cs typeface="Times New Roman" pitchFamily="18" charset="0"/>
              </a:rPr>
              <a:t>javascript</a:t>
            </a:r>
            <a:r>
              <a:rPr lang="en-GB" sz="2400" dirty="0">
                <a:solidFill>
                  <a:srgbClr val="000000"/>
                </a:solidFill>
                <a:latin typeface="Courier New" pitchFamily="49" charset="0"/>
                <a:cs typeface="Times New Roman" pitchFamily="18" charset="0"/>
              </a:rPr>
              <a:t>"</a:t>
            </a:r>
            <a:r>
              <a:rPr lang="en-GB" sz="2400" dirty="0" smtClean="0">
                <a:solidFill>
                  <a:srgbClr val="000000"/>
                </a:solidFill>
                <a:latin typeface="Courier New" pitchFamily="49" charset="0"/>
                <a:cs typeface="Times New Roman" pitchFamily="18" charset="0"/>
              </a:rPr>
              <a:t>&gt;</a:t>
            </a:r>
            <a:r>
              <a:rPr lang="en-GB" sz="2400" dirty="0">
                <a:solidFill>
                  <a:srgbClr val="000000"/>
                </a:solidFill>
                <a:latin typeface="Courier New" pitchFamily="49" charset="0"/>
                <a:cs typeface="Times New Roman" pitchFamily="18" charset="0"/>
              </a:rPr>
              <a:t/>
            </a:r>
            <a:br>
              <a:rPr lang="en-GB" sz="2400" dirty="0">
                <a:solidFill>
                  <a:srgbClr val="000000"/>
                </a:solidFill>
                <a:latin typeface="Courier New" pitchFamily="49" charset="0"/>
                <a:cs typeface="Times New Roman" pitchFamily="18" charset="0"/>
              </a:rPr>
            </a:br>
            <a:r>
              <a:rPr lang="en-GB" sz="2400" b="1" dirty="0">
                <a:solidFill>
                  <a:srgbClr val="000000"/>
                </a:solidFill>
                <a:latin typeface="Courier New" pitchFamily="49" charset="0"/>
                <a:cs typeface="Times New Roman" pitchFamily="18" charset="0"/>
              </a:rPr>
              <a:t>   </a:t>
            </a:r>
            <a:r>
              <a:rPr lang="en-GB" sz="2400" b="1" dirty="0" smtClean="0">
                <a:solidFill>
                  <a:srgbClr val="000000"/>
                </a:solidFill>
                <a:latin typeface="Courier New" pitchFamily="49" charset="0"/>
                <a:cs typeface="Times New Roman" pitchFamily="18" charset="0"/>
              </a:rPr>
              <a:t>console.log( prompt("</a:t>
            </a:r>
            <a:r>
              <a:rPr lang="en-GB" sz="2400" b="1" dirty="0" err="1" smtClean="0">
                <a:solidFill>
                  <a:srgbClr val="000000"/>
                </a:solidFill>
                <a:latin typeface="Courier New" pitchFamily="49" charset="0"/>
                <a:cs typeface="Times New Roman" pitchFamily="18" charset="0"/>
              </a:rPr>
              <a:t>Eko</a:t>
            </a:r>
            <a:r>
              <a:rPr lang="en-GB" sz="2400" b="1" dirty="0" smtClean="0">
                <a:solidFill>
                  <a:srgbClr val="000000"/>
                </a:solidFill>
                <a:latin typeface="Courier New" pitchFamily="49" charset="0"/>
                <a:cs typeface="Times New Roman" pitchFamily="18" charset="0"/>
              </a:rPr>
              <a:t>:") );</a:t>
            </a:r>
            <a:r>
              <a:rPr lang="en-GB" sz="2400" b="1" dirty="0">
                <a:solidFill>
                  <a:srgbClr val="000000"/>
                </a:solidFill>
                <a:latin typeface="Courier New" pitchFamily="49" charset="0"/>
                <a:cs typeface="Times New Roman" pitchFamily="18" charset="0"/>
              </a:rPr>
              <a:t/>
            </a:r>
            <a:br>
              <a:rPr lang="en-GB" sz="2400" b="1" dirty="0">
                <a:solidFill>
                  <a:srgbClr val="000000"/>
                </a:solidFill>
                <a:latin typeface="Courier New" pitchFamily="49" charset="0"/>
                <a:cs typeface="Times New Roman" pitchFamily="18" charset="0"/>
              </a:rPr>
            </a:br>
            <a:r>
              <a:rPr lang="en-GB" sz="2400" dirty="0">
                <a:solidFill>
                  <a:srgbClr val="000000"/>
                </a:solidFill>
                <a:latin typeface="Courier New" pitchFamily="49" charset="0"/>
                <a:cs typeface="Times New Roman" pitchFamily="18" charset="0"/>
              </a:rPr>
              <a:t>&lt;/script&gt;</a:t>
            </a:r>
            <a:r>
              <a:rPr lang="sv-SE" sz="2000" b="1" dirty="0">
                <a:latin typeface="Courier New" pitchFamily="49" charset="0"/>
              </a:rPr>
              <a:t> </a:t>
            </a:r>
          </a:p>
        </p:txBody>
      </p:sp>
      <p:pic>
        <p:nvPicPr>
          <p:cNvPr id="7" name="Picture 2" descr="L:\WorkSpace\tstjo\Icons\v_collection_png\256x256\shadow\sign_warnin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4873724"/>
            <a:ext cx="576064" cy="5760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71600" y="5017740"/>
            <a:ext cx="5245347" cy="338554"/>
          </a:xfrm>
          <a:prstGeom prst="rect">
            <a:avLst/>
          </a:prstGeom>
          <a:noFill/>
        </p:spPr>
        <p:txBody>
          <a:bodyPr wrap="none" rtlCol="0">
            <a:spAutoFit/>
          </a:bodyPr>
          <a:lstStyle/>
          <a:p>
            <a:r>
              <a:rPr lang="sv-SE" sz="1600" dirty="0" smtClean="0">
                <a:latin typeface="Minya Nouvelle" pitchFamily="2" charset="0"/>
              </a:rPr>
              <a:t>Använd enbart i testsyfte! Är avaktiverad i IE och FF.</a:t>
            </a:r>
          </a:p>
        </p:txBody>
      </p:sp>
      <p:sp>
        <p:nvSpPr>
          <p:cNvPr id="3" name="Right Arrow 2"/>
          <p:cNvSpPr/>
          <p:nvPr/>
        </p:nvSpPr>
        <p:spPr>
          <a:xfrm>
            <a:off x="4405511" y="3361556"/>
            <a:ext cx="432048" cy="432048"/>
          </a:xfrm>
          <a:prstGeom prst="rightArrow">
            <a:avLst/>
          </a:prstGeom>
          <a:ln>
            <a:tailEnd type="arrow"/>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sv-SE"/>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2712" y="2879763"/>
            <a:ext cx="3115830" cy="1395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2892" y="2802665"/>
            <a:ext cx="2570584" cy="147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356448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409575" y="1129308"/>
            <a:ext cx="8518140" cy="1200329"/>
          </a:xfrm>
          <a:prstGeom prst="rect">
            <a:avLst/>
          </a:prstGeom>
          <a:noFill/>
        </p:spPr>
        <p:txBody>
          <a:bodyPr wrap="square" rtlCol="0">
            <a:spAutoFit/>
          </a:bodyPr>
          <a:lstStyle/>
          <a:p>
            <a:r>
              <a:rPr lang="sv-SE" dirty="0">
                <a:latin typeface="Minya Nouvelle" pitchFamily="2" charset="0"/>
              </a:rPr>
              <a:t>Ofta kan det vara en god idé att lägga sin kod i externa filer, med andra ord, inte baka in javascriptkoden i HTML-koden. Bland annat så är det då enkelt att återanvända vår kod.</a:t>
            </a:r>
          </a:p>
          <a:p>
            <a:endParaRPr lang="sv-SE" dirty="0" smtClean="0">
              <a:latin typeface="Minya Nouvelle" pitchFamily="2" charset="0"/>
            </a:endParaRPr>
          </a:p>
        </p:txBody>
      </p:sp>
      <p:sp>
        <p:nvSpPr>
          <p:cNvPr id="2" name="Title 1"/>
          <p:cNvSpPr>
            <a:spLocks noGrp="1"/>
          </p:cNvSpPr>
          <p:nvPr>
            <p:ph type="ctrTitle"/>
          </p:nvPr>
        </p:nvSpPr>
        <p:spPr/>
        <p:txBody>
          <a:bodyPr/>
          <a:lstStyle/>
          <a:p>
            <a:r>
              <a:rPr lang="sv-SE" dirty="0" smtClean="0"/>
              <a:t>Skript i externa filer</a:t>
            </a:r>
            <a:endParaRPr lang="sv-SE" dirty="0"/>
          </a:p>
        </p:txBody>
      </p:sp>
      <p:sp>
        <p:nvSpPr>
          <p:cNvPr id="4" name="AutoShape 4"/>
          <p:cNvSpPr>
            <a:spLocks noChangeArrowheads="1"/>
          </p:cNvSpPr>
          <p:nvPr/>
        </p:nvSpPr>
        <p:spPr bwMode="auto">
          <a:xfrm>
            <a:off x="409575" y="2305497"/>
            <a:ext cx="8266113" cy="407987"/>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spAutoFit/>
          </a:bodyPr>
          <a:lstStyle/>
          <a:p>
            <a:r>
              <a:rPr lang="en-GB" sz="1800" dirty="0">
                <a:solidFill>
                  <a:srgbClr val="000000"/>
                </a:solidFill>
                <a:latin typeface="Courier New" pitchFamily="49" charset="0"/>
                <a:ea typeface="Times New Roman" pitchFamily="18" charset="0"/>
                <a:cs typeface="Courier New" pitchFamily="49" charset="0"/>
              </a:rPr>
              <a:t>&lt;script </a:t>
            </a:r>
            <a:r>
              <a:rPr lang="en-GB" sz="1800" dirty="0" err="1" smtClean="0">
                <a:solidFill>
                  <a:srgbClr val="000000"/>
                </a:solidFill>
                <a:latin typeface="Courier New" pitchFamily="49" charset="0"/>
                <a:ea typeface="Times New Roman" pitchFamily="18" charset="0"/>
                <a:cs typeface="Courier New" pitchFamily="49" charset="0"/>
              </a:rPr>
              <a:t>src</a:t>
            </a:r>
            <a:r>
              <a:rPr lang="en-GB" sz="1800" dirty="0">
                <a:solidFill>
                  <a:srgbClr val="000000"/>
                </a:solidFill>
                <a:latin typeface="Courier New" pitchFamily="49" charset="0"/>
                <a:ea typeface="Times New Roman" pitchFamily="18" charset="0"/>
                <a:cs typeface="Courier New" pitchFamily="49" charset="0"/>
              </a:rPr>
              <a:t>="filnamn.js"&gt;&lt;/script&gt;</a:t>
            </a:r>
            <a:endParaRPr lang="sv-SE" sz="1800" dirty="0">
              <a:solidFill>
                <a:srgbClr val="000000"/>
              </a:solidFill>
              <a:latin typeface="Courier New" pitchFamily="49" charset="0"/>
              <a:ea typeface="Times New Roman" pitchFamily="18" charset="0"/>
              <a:cs typeface="Courier New" pitchFamily="49" charset="0"/>
            </a:endParaRPr>
          </a:p>
        </p:txBody>
      </p:sp>
      <p:grpSp>
        <p:nvGrpSpPr>
          <p:cNvPr id="7" name="Group 6"/>
          <p:cNvGrpSpPr/>
          <p:nvPr/>
        </p:nvGrpSpPr>
        <p:grpSpPr>
          <a:xfrm>
            <a:off x="428596" y="3414262"/>
            <a:ext cx="8499119" cy="1171430"/>
            <a:chOff x="428596" y="3054222"/>
            <a:chExt cx="8499119" cy="1171430"/>
          </a:xfrm>
        </p:grpSpPr>
        <p:sp>
          <p:nvSpPr>
            <p:cNvPr id="5" name="AutoShape 4"/>
            <p:cNvSpPr>
              <a:spLocks noChangeArrowheads="1"/>
            </p:cNvSpPr>
            <p:nvPr/>
          </p:nvSpPr>
          <p:spPr bwMode="auto">
            <a:xfrm>
              <a:off x="428596" y="3306251"/>
              <a:ext cx="8358246" cy="919401"/>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wrap="square" anchor="ctr">
              <a:spAutoFit/>
            </a:bodyPr>
            <a:lstStyle/>
            <a:p>
              <a:r>
                <a:rPr lang="en-GB" sz="1600" dirty="0" smtClean="0">
                  <a:solidFill>
                    <a:srgbClr val="000000"/>
                  </a:solidFill>
                  <a:latin typeface="Courier New" pitchFamily="49" charset="0"/>
                  <a:ea typeface="Times New Roman" pitchFamily="18" charset="0"/>
                  <a:cs typeface="Courier New" pitchFamily="49" charset="0"/>
                </a:rPr>
                <a:t/>
              </a:r>
              <a:br>
                <a:rPr lang="en-GB" sz="1600" dirty="0" smtClean="0">
                  <a:solidFill>
                    <a:srgbClr val="000000"/>
                  </a:solidFill>
                  <a:latin typeface="Courier New" pitchFamily="49" charset="0"/>
                  <a:ea typeface="Times New Roman" pitchFamily="18" charset="0"/>
                  <a:cs typeface="Courier New" pitchFamily="49" charset="0"/>
                </a:rPr>
              </a:br>
              <a:r>
                <a:rPr lang="en-GB" sz="1600" dirty="0" smtClean="0">
                  <a:solidFill>
                    <a:srgbClr val="000000"/>
                  </a:solidFill>
                  <a:latin typeface="Courier New" pitchFamily="49" charset="0"/>
                  <a:ea typeface="Times New Roman" pitchFamily="18" charset="0"/>
                  <a:cs typeface="Courier New" pitchFamily="49" charset="0"/>
                </a:rPr>
                <a:t>alert(</a:t>
              </a:r>
              <a:r>
                <a:rPr lang="en-US" sz="1600" i="1" dirty="0" smtClean="0">
                  <a:solidFill>
                    <a:srgbClr val="000000"/>
                  </a:solidFill>
                  <a:latin typeface="Courier New" pitchFamily="49" charset="0"/>
                  <a:ea typeface="Times New Roman" pitchFamily="18" charset="0"/>
                  <a:cs typeface="Courier New" pitchFamily="49" charset="0"/>
                </a:rPr>
                <a:t>4+8+15+16+23+42</a:t>
              </a:r>
              <a:r>
                <a:rPr lang="en-GB" sz="1600" dirty="0" smtClean="0">
                  <a:solidFill>
                    <a:srgbClr val="000000"/>
                  </a:solidFill>
                  <a:latin typeface="Courier New" pitchFamily="49" charset="0"/>
                  <a:ea typeface="Times New Roman" pitchFamily="18" charset="0"/>
                  <a:cs typeface="Courier New" pitchFamily="49" charset="0"/>
                </a:rPr>
                <a:t>);</a:t>
              </a:r>
            </a:p>
            <a:p>
              <a:endParaRPr lang="sv-SE" sz="1600" dirty="0">
                <a:solidFill>
                  <a:srgbClr val="000000"/>
                </a:solidFill>
                <a:latin typeface="Courier New" pitchFamily="49" charset="0"/>
                <a:ea typeface="Times New Roman" pitchFamily="18" charset="0"/>
                <a:cs typeface="Courier New" pitchFamily="49" charset="0"/>
              </a:endParaRPr>
            </a:p>
          </p:txBody>
        </p:sp>
        <p:pic>
          <p:nvPicPr>
            <p:cNvPr id="6" name="Picture 5" descr="P:\Icons\128x128\shadow\text_code_javascript.png"/>
            <p:cNvPicPr>
              <a:picLocks noChangeAspect="1" noChangeArrowheads="1"/>
            </p:cNvPicPr>
            <p:nvPr/>
          </p:nvPicPr>
          <p:blipFill>
            <a:blip r:embed="rId3" cstate="print"/>
            <a:srcRect/>
            <a:stretch>
              <a:fillRect/>
            </a:stretch>
          </p:blipFill>
          <p:spPr bwMode="auto">
            <a:xfrm>
              <a:off x="8423660" y="3054222"/>
              <a:ext cx="504055" cy="504057"/>
            </a:xfrm>
            <a:prstGeom prst="rect">
              <a:avLst/>
            </a:prstGeom>
            <a:noFill/>
          </p:spPr>
        </p:pic>
      </p:grpSp>
      <p:sp>
        <p:nvSpPr>
          <p:cNvPr id="9" name="TextBox 8"/>
          <p:cNvSpPr txBox="1"/>
          <p:nvPr/>
        </p:nvSpPr>
        <p:spPr>
          <a:xfrm>
            <a:off x="7155267" y="3361556"/>
            <a:ext cx="1305165" cy="369332"/>
          </a:xfrm>
          <a:prstGeom prst="rect">
            <a:avLst/>
          </a:prstGeom>
          <a:noFill/>
        </p:spPr>
        <p:txBody>
          <a:bodyPr wrap="none" rtlCol="0">
            <a:spAutoFit/>
          </a:bodyPr>
          <a:lstStyle/>
          <a:p>
            <a:r>
              <a:rPr lang="sv-SE" dirty="0" smtClean="0">
                <a:latin typeface="Minya Nouvelle" pitchFamily="2" charset="0"/>
              </a:rPr>
              <a:t>filnamn.js</a:t>
            </a:r>
          </a:p>
        </p:txBody>
      </p:sp>
      <p:pic>
        <p:nvPicPr>
          <p:cNvPr id="2051" name="Picture 3" descr="P:\Icons\48x48\shadow\text_code_color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6919" y="1996727"/>
            <a:ext cx="560796" cy="560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045581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499992" y="49188"/>
            <a:ext cx="7772400" cy="773113"/>
          </a:xfrm>
          <a:prstGeom prst="rect">
            <a:avLst/>
          </a:prstGeom>
        </p:spPr>
        <p:txBody>
          <a:bodyPr/>
          <a:lstStyle/>
          <a:p>
            <a:r>
              <a:rPr lang="sv-SE" dirty="0" smtClean="0">
                <a:latin typeface="Minya Nouvelle" charset="0"/>
              </a:rPr>
              <a:t>Var?</a:t>
            </a:r>
            <a:endParaRPr lang="sv-SE" dirty="0">
              <a:latin typeface="Minya Nouvelle" charset="0"/>
            </a:endParaRPr>
          </a:p>
        </p:txBody>
      </p:sp>
      <p:sp>
        <p:nvSpPr>
          <p:cNvPr id="4" name="AutoShape 4"/>
          <p:cNvSpPr>
            <a:spLocks noChangeArrowheads="1"/>
          </p:cNvSpPr>
          <p:nvPr/>
        </p:nvSpPr>
        <p:spPr bwMode="auto">
          <a:xfrm>
            <a:off x="971600" y="283443"/>
            <a:ext cx="6840760" cy="40862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wrap="square" anchor="ctr">
            <a:spAutoFit/>
          </a:bodyPr>
          <a:lstStyle/>
          <a:p>
            <a:r>
              <a:rPr lang="en-GB" dirty="0">
                <a:solidFill>
                  <a:srgbClr val="000000"/>
                </a:solidFill>
                <a:latin typeface="Courier New" pitchFamily="49" charset="0"/>
                <a:ea typeface="Times New Roman" pitchFamily="18" charset="0"/>
                <a:cs typeface="Courier New" pitchFamily="49" charset="0"/>
              </a:rPr>
              <a:t>&lt;html&gt;</a:t>
            </a:r>
          </a:p>
          <a:p>
            <a:r>
              <a:rPr lang="en-GB" dirty="0">
                <a:solidFill>
                  <a:srgbClr val="000000"/>
                </a:solidFill>
                <a:latin typeface="Courier New" pitchFamily="49" charset="0"/>
                <a:ea typeface="Times New Roman" pitchFamily="18" charset="0"/>
                <a:cs typeface="Courier New" pitchFamily="49" charset="0"/>
              </a:rPr>
              <a:t> &lt;head&gt;</a:t>
            </a:r>
          </a:p>
          <a:p>
            <a:r>
              <a:rPr lang="en-GB" dirty="0" smtClean="0">
                <a:solidFill>
                  <a:srgbClr val="000000"/>
                </a:solidFill>
                <a:latin typeface="Courier New" pitchFamily="49" charset="0"/>
                <a:ea typeface="Times New Roman" pitchFamily="18" charset="0"/>
                <a:cs typeface="Courier New" pitchFamily="49" charset="0"/>
              </a:rPr>
              <a:t>   &lt;link </a:t>
            </a:r>
            <a:r>
              <a:rPr lang="en-GB" dirty="0" err="1" smtClean="0">
                <a:solidFill>
                  <a:srgbClr val="000000"/>
                </a:solidFill>
                <a:latin typeface="Courier New" pitchFamily="49" charset="0"/>
                <a:ea typeface="Times New Roman" pitchFamily="18" charset="0"/>
                <a:cs typeface="Courier New" pitchFamily="49" charset="0"/>
              </a:rPr>
              <a:t>rel</a:t>
            </a:r>
            <a:r>
              <a:rPr lang="en-GB" dirty="0" smtClean="0">
                <a:solidFill>
                  <a:srgbClr val="000000"/>
                </a:solidFill>
                <a:latin typeface="Courier New" pitchFamily="49" charset="0"/>
                <a:ea typeface="Times New Roman" pitchFamily="18" charset="0"/>
                <a:cs typeface="Courier New" pitchFamily="49" charset="0"/>
              </a:rPr>
              <a:t>="</a:t>
            </a:r>
            <a:r>
              <a:rPr lang="en-GB" dirty="0" err="1" smtClean="0">
                <a:solidFill>
                  <a:srgbClr val="000000"/>
                </a:solidFill>
                <a:latin typeface="Courier New" pitchFamily="49" charset="0"/>
                <a:ea typeface="Times New Roman" pitchFamily="18" charset="0"/>
                <a:cs typeface="Courier New" pitchFamily="49" charset="0"/>
              </a:rPr>
              <a:t>stylesheet</a:t>
            </a:r>
            <a:r>
              <a:rPr lang="en-GB" dirty="0" smtClean="0">
                <a:solidFill>
                  <a:srgbClr val="000000"/>
                </a:solidFill>
                <a:latin typeface="Courier New" pitchFamily="49" charset="0"/>
                <a:ea typeface="Times New Roman" pitchFamily="18" charset="0"/>
                <a:cs typeface="Courier New" pitchFamily="49" charset="0"/>
              </a:rPr>
              <a:t>" </a:t>
            </a:r>
            <a:r>
              <a:rPr lang="en-GB" dirty="0" err="1" smtClean="0">
                <a:solidFill>
                  <a:srgbClr val="000000"/>
                </a:solidFill>
                <a:latin typeface="Courier New" pitchFamily="49" charset="0"/>
                <a:ea typeface="Times New Roman" pitchFamily="18" charset="0"/>
                <a:cs typeface="Courier New" pitchFamily="49" charset="0"/>
              </a:rPr>
              <a:t>href</a:t>
            </a:r>
            <a:r>
              <a:rPr lang="en-GB" dirty="0" smtClean="0">
                <a:solidFill>
                  <a:srgbClr val="000000"/>
                </a:solidFill>
                <a:latin typeface="Courier New" pitchFamily="49" charset="0"/>
                <a:ea typeface="Times New Roman" pitchFamily="18" charset="0"/>
                <a:cs typeface="Courier New" pitchFamily="49" charset="0"/>
              </a:rPr>
              <a:t>="style.css" /&gt;</a:t>
            </a:r>
          </a:p>
          <a:p>
            <a:r>
              <a:rPr lang="en-GB" dirty="0" smtClean="0">
                <a:solidFill>
                  <a:srgbClr val="000000"/>
                </a:solidFill>
                <a:latin typeface="Courier New" pitchFamily="49" charset="0"/>
                <a:ea typeface="Times New Roman" pitchFamily="18" charset="0"/>
                <a:cs typeface="Courier New" pitchFamily="49" charset="0"/>
              </a:rPr>
              <a:t>    …</a:t>
            </a:r>
          </a:p>
          <a:p>
            <a:r>
              <a:rPr lang="en-GB" b="1" dirty="0" smtClean="0">
                <a:solidFill>
                  <a:srgbClr val="000000"/>
                </a:solidFill>
                <a:latin typeface="Courier New" pitchFamily="49" charset="0"/>
                <a:ea typeface="Times New Roman" pitchFamily="18" charset="0"/>
                <a:cs typeface="Courier New" pitchFamily="49" charset="0"/>
              </a:rPr>
              <a:t>   </a:t>
            </a:r>
            <a:r>
              <a:rPr lang="en-GB" b="1" i="1" dirty="0" smtClean="0">
                <a:solidFill>
                  <a:srgbClr val="000000"/>
                </a:solidFill>
                <a:latin typeface="Courier New" pitchFamily="49" charset="0"/>
                <a:ea typeface="Times New Roman" pitchFamily="18" charset="0"/>
                <a:cs typeface="Courier New" pitchFamily="49" charset="0"/>
              </a:rPr>
              <a:t>&lt;script </a:t>
            </a:r>
            <a:r>
              <a:rPr lang="en-GB" b="1" i="1" dirty="0" err="1" smtClean="0">
                <a:solidFill>
                  <a:srgbClr val="000000"/>
                </a:solidFill>
                <a:latin typeface="Courier New" pitchFamily="49" charset="0"/>
                <a:ea typeface="Times New Roman" pitchFamily="18" charset="0"/>
                <a:cs typeface="Courier New" pitchFamily="49" charset="0"/>
              </a:rPr>
              <a:t>src</a:t>
            </a:r>
            <a:r>
              <a:rPr lang="en-GB" b="1" i="1" dirty="0" smtClean="0">
                <a:solidFill>
                  <a:srgbClr val="000000"/>
                </a:solidFill>
                <a:latin typeface="Courier New" pitchFamily="49" charset="0"/>
                <a:ea typeface="Times New Roman" pitchFamily="18" charset="0"/>
                <a:cs typeface="Courier New" pitchFamily="49" charset="0"/>
              </a:rPr>
              <a:t>="A.js"&gt;&lt;/script&gt;</a:t>
            </a:r>
            <a:br>
              <a:rPr lang="en-GB" b="1" i="1" dirty="0" smtClean="0">
                <a:solidFill>
                  <a:srgbClr val="000000"/>
                </a:solidFill>
                <a:latin typeface="Courier New" pitchFamily="49" charset="0"/>
                <a:ea typeface="Times New Roman" pitchFamily="18" charset="0"/>
                <a:cs typeface="Courier New" pitchFamily="49" charset="0"/>
              </a:rPr>
            </a:br>
            <a:r>
              <a:rPr lang="en-GB" b="1" i="1" dirty="0" smtClean="0">
                <a:solidFill>
                  <a:srgbClr val="000000"/>
                </a:solidFill>
                <a:latin typeface="Courier New" pitchFamily="49" charset="0"/>
                <a:ea typeface="Times New Roman" pitchFamily="18" charset="0"/>
                <a:cs typeface="Courier New" pitchFamily="49" charset="0"/>
              </a:rPr>
              <a:t>   &lt;</a:t>
            </a:r>
            <a:r>
              <a:rPr lang="en-GB" b="1" i="1" dirty="0">
                <a:solidFill>
                  <a:srgbClr val="000000"/>
                </a:solidFill>
                <a:latin typeface="Courier New" pitchFamily="49" charset="0"/>
                <a:ea typeface="Times New Roman" pitchFamily="18" charset="0"/>
                <a:cs typeface="Courier New" pitchFamily="49" charset="0"/>
              </a:rPr>
              <a:t>script </a:t>
            </a:r>
            <a:r>
              <a:rPr lang="en-GB" b="1" i="1" dirty="0" err="1" smtClean="0">
                <a:solidFill>
                  <a:srgbClr val="000000"/>
                </a:solidFill>
                <a:latin typeface="Courier New" pitchFamily="49" charset="0"/>
                <a:ea typeface="Times New Roman" pitchFamily="18" charset="0"/>
                <a:cs typeface="Courier New" pitchFamily="49" charset="0"/>
              </a:rPr>
              <a:t>src</a:t>
            </a:r>
            <a:r>
              <a:rPr lang="en-GB" b="1" i="1" dirty="0" smtClean="0">
                <a:solidFill>
                  <a:srgbClr val="000000"/>
                </a:solidFill>
                <a:latin typeface="Courier New" pitchFamily="49" charset="0"/>
                <a:ea typeface="Times New Roman" pitchFamily="18" charset="0"/>
                <a:cs typeface="Courier New" pitchFamily="49" charset="0"/>
              </a:rPr>
              <a:t>="B.js</a:t>
            </a:r>
            <a:r>
              <a:rPr lang="en-GB" b="1" i="1" dirty="0">
                <a:solidFill>
                  <a:srgbClr val="000000"/>
                </a:solidFill>
                <a:latin typeface="Courier New" pitchFamily="49" charset="0"/>
                <a:ea typeface="Times New Roman" pitchFamily="18" charset="0"/>
                <a:cs typeface="Courier New" pitchFamily="49" charset="0"/>
              </a:rPr>
              <a:t>"</a:t>
            </a:r>
            <a:r>
              <a:rPr lang="en-GB" b="1" i="1" dirty="0" smtClean="0">
                <a:solidFill>
                  <a:srgbClr val="000000"/>
                </a:solidFill>
                <a:latin typeface="Courier New" pitchFamily="49" charset="0"/>
                <a:ea typeface="Times New Roman" pitchFamily="18" charset="0"/>
                <a:cs typeface="Courier New" pitchFamily="49" charset="0"/>
              </a:rPr>
              <a:t>&gt;&lt;/</a:t>
            </a:r>
            <a:r>
              <a:rPr lang="en-GB" b="1" i="1" dirty="0">
                <a:solidFill>
                  <a:srgbClr val="000000"/>
                </a:solidFill>
                <a:latin typeface="Courier New" pitchFamily="49" charset="0"/>
                <a:ea typeface="Times New Roman" pitchFamily="18" charset="0"/>
                <a:cs typeface="Courier New" pitchFamily="49" charset="0"/>
              </a:rPr>
              <a:t>script&gt;</a:t>
            </a:r>
            <a:endParaRPr lang="en-GB" i="1" dirty="0">
              <a:solidFill>
                <a:srgbClr val="000000"/>
              </a:solidFill>
              <a:latin typeface="Courier New" pitchFamily="49" charset="0"/>
              <a:ea typeface="Times New Roman" pitchFamily="18" charset="0"/>
              <a:cs typeface="Courier New" pitchFamily="49" charset="0"/>
            </a:endParaRPr>
          </a:p>
          <a:p>
            <a:r>
              <a:rPr lang="en-GB" dirty="0" smtClean="0">
                <a:solidFill>
                  <a:srgbClr val="000000"/>
                </a:solidFill>
                <a:latin typeface="Courier New" pitchFamily="49" charset="0"/>
                <a:ea typeface="Times New Roman" pitchFamily="18" charset="0"/>
                <a:cs typeface="Courier New" pitchFamily="49" charset="0"/>
              </a:rPr>
              <a:t> &lt;/head&gt;</a:t>
            </a:r>
          </a:p>
          <a:p>
            <a:r>
              <a:rPr lang="en-GB" dirty="0" smtClean="0">
                <a:solidFill>
                  <a:srgbClr val="000000"/>
                </a:solidFill>
                <a:latin typeface="Courier New" pitchFamily="49" charset="0"/>
                <a:ea typeface="Times New Roman" pitchFamily="18" charset="0"/>
                <a:cs typeface="Courier New" pitchFamily="49" charset="0"/>
              </a:rPr>
              <a:t> </a:t>
            </a:r>
            <a:r>
              <a:rPr lang="en-GB" dirty="0">
                <a:solidFill>
                  <a:srgbClr val="000000"/>
                </a:solidFill>
                <a:latin typeface="Courier New" pitchFamily="49" charset="0"/>
                <a:ea typeface="Times New Roman" pitchFamily="18" charset="0"/>
                <a:cs typeface="Courier New" pitchFamily="49" charset="0"/>
              </a:rPr>
              <a:t>&lt;body</a:t>
            </a:r>
            <a:r>
              <a:rPr lang="en-GB" dirty="0" smtClean="0">
                <a:solidFill>
                  <a:srgbClr val="000000"/>
                </a:solidFill>
                <a:latin typeface="Courier New" pitchFamily="49" charset="0"/>
                <a:ea typeface="Times New Roman" pitchFamily="18" charset="0"/>
                <a:cs typeface="Courier New" pitchFamily="49" charset="0"/>
              </a:rPr>
              <a:t>&gt;</a:t>
            </a:r>
          </a:p>
          <a:p>
            <a:r>
              <a:rPr lang="en-GB" dirty="0" smtClean="0">
                <a:solidFill>
                  <a:srgbClr val="000000"/>
                </a:solidFill>
                <a:latin typeface="Courier New" pitchFamily="49" charset="0"/>
                <a:ea typeface="Times New Roman" pitchFamily="18" charset="0"/>
                <a:cs typeface="Courier New" pitchFamily="49" charset="0"/>
              </a:rPr>
              <a:t>      …</a:t>
            </a:r>
            <a:endParaRPr lang="en-GB" dirty="0">
              <a:solidFill>
                <a:srgbClr val="000000"/>
              </a:solidFill>
              <a:latin typeface="Courier New" pitchFamily="49" charset="0"/>
              <a:ea typeface="Times New Roman" pitchFamily="18" charset="0"/>
              <a:cs typeface="Courier New" pitchFamily="49" charset="0"/>
            </a:endParaRPr>
          </a:p>
          <a:p>
            <a:r>
              <a:rPr lang="en-GB" b="1" dirty="0" smtClean="0">
                <a:solidFill>
                  <a:srgbClr val="000000"/>
                </a:solidFill>
                <a:latin typeface="Courier New" pitchFamily="49" charset="0"/>
                <a:ea typeface="Times New Roman" pitchFamily="18" charset="0"/>
                <a:cs typeface="Courier New" pitchFamily="49" charset="0"/>
              </a:rPr>
              <a:t>   </a:t>
            </a:r>
            <a:r>
              <a:rPr lang="en-GB" b="1" dirty="0">
                <a:solidFill>
                  <a:srgbClr val="000000"/>
                </a:solidFill>
                <a:latin typeface="Courier New" pitchFamily="49" charset="0"/>
                <a:ea typeface="Times New Roman" pitchFamily="18" charset="0"/>
                <a:cs typeface="Courier New" pitchFamily="49" charset="0"/>
              </a:rPr>
              <a:t>&lt;script </a:t>
            </a:r>
            <a:r>
              <a:rPr lang="en-GB" b="1" dirty="0" err="1" smtClean="0">
                <a:solidFill>
                  <a:srgbClr val="000000"/>
                </a:solidFill>
                <a:latin typeface="Courier New" pitchFamily="49" charset="0"/>
                <a:ea typeface="Times New Roman" pitchFamily="18" charset="0"/>
                <a:cs typeface="Courier New" pitchFamily="49" charset="0"/>
              </a:rPr>
              <a:t>src</a:t>
            </a:r>
            <a:r>
              <a:rPr lang="en-GB" b="1" dirty="0" smtClean="0">
                <a:solidFill>
                  <a:srgbClr val="000000"/>
                </a:solidFill>
                <a:latin typeface="Courier New" pitchFamily="49" charset="0"/>
                <a:ea typeface="Times New Roman" pitchFamily="18" charset="0"/>
                <a:cs typeface="Courier New" pitchFamily="49" charset="0"/>
              </a:rPr>
              <a:t>="hatch.js"&gt;&lt;/</a:t>
            </a:r>
            <a:r>
              <a:rPr lang="en-GB" b="1" dirty="0">
                <a:solidFill>
                  <a:srgbClr val="000000"/>
                </a:solidFill>
                <a:latin typeface="Courier New" pitchFamily="49" charset="0"/>
                <a:ea typeface="Times New Roman" pitchFamily="18" charset="0"/>
                <a:cs typeface="Courier New" pitchFamily="49" charset="0"/>
              </a:rPr>
              <a:t>script&gt;</a:t>
            </a:r>
          </a:p>
          <a:p>
            <a:r>
              <a:rPr lang="en-GB" dirty="0">
                <a:solidFill>
                  <a:srgbClr val="000000"/>
                </a:solidFill>
                <a:latin typeface="Courier New" pitchFamily="49" charset="0"/>
                <a:ea typeface="Times New Roman" pitchFamily="18" charset="0"/>
                <a:cs typeface="Courier New" pitchFamily="49" charset="0"/>
              </a:rPr>
              <a:t> &lt;/body&gt;</a:t>
            </a:r>
          </a:p>
          <a:p>
            <a:r>
              <a:rPr lang="en-GB" dirty="0">
                <a:solidFill>
                  <a:srgbClr val="000000"/>
                </a:solidFill>
                <a:latin typeface="Courier New" pitchFamily="49" charset="0"/>
                <a:ea typeface="Times New Roman" pitchFamily="18" charset="0"/>
                <a:cs typeface="Courier New" pitchFamily="49" charset="0"/>
              </a:rPr>
              <a:t>&lt;/html</a:t>
            </a:r>
            <a:r>
              <a:rPr lang="en-GB" dirty="0" smtClean="0">
                <a:solidFill>
                  <a:srgbClr val="000000"/>
                </a:solidFill>
                <a:latin typeface="Courier New" pitchFamily="49" charset="0"/>
                <a:ea typeface="Times New Roman" pitchFamily="18" charset="0"/>
                <a:cs typeface="Courier New" pitchFamily="49" charset="0"/>
              </a:rPr>
              <a:t>&gt;</a:t>
            </a:r>
          </a:p>
          <a:p>
            <a:endParaRPr lang="sv-SE" dirty="0">
              <a:solidFill>
                <a:srgbClr val="000000"/>
              </a:solidFill>
              <a:latin typeface="Courier New" pitchFamily="49" charset="0"/>
              <a:ea typeface="Times New Roman" pitchFamily="18" charset="0"/>
              <a:cs typeface="Courier New" pitchFamily="49" charset="0"/>
            </a:endParaRPr>
          </a:p>
        </p:txBody>
      </p:sp>
      <p:pic>
        <p:nvPicPr>
          <p:cNvPr id="5" name="Picture 3" descr="P:\Icons\48x48\shadow\text_code_color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304" y="280590"/>
            <a:ext cx="560796" cy="56079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23528" y="5180395"/>
            <a:ext cx="3152401" cy="369332"/>
          </a:xfrm>
          <a:prstGeom prst="rect">
            <a:avLst/>
          </a:prstGeom>
        </p:spPr>
        <p:txBody>
          <a:bodyPr wrap="none">
            <a:spAutoFit/>
          </a:bodyPr>
          <a:lstStyle/>
          <a:p>
            <a:r>
              <a:rPr lang="sv-SE" i="1" dirty="0"/>
              <a:t>http://caniuse.com/script-defer</a:t>
            </a:r>
          </a:p>
        </p:txBody>
      </p:sp>
      <p:sp>
        <p:nvSpPr>
          <p:cNvPr id="7" name="Rectangle 6"/>
          <p:cNvSpPr/>
          <p:nvPr/>
        </p:nvSpPr>
        <p:spPr>
          <a:xfrm>
            <a:off x="2162844" y="4513684"/>
            <a:ext cx="4458272" cy="369332"/>
          </a:xfrm>
          <a:prstGeom prst="rect">
            <a:avLst/>
          </a:prstGeom>
        </p:spPr>
        <p:txBody>
          <a:bodyPr wrap="none">
            <a:spAutoFit/>
          </a:bodyPr>
          <a:lstStyle/>
          <a:p>
            <a:r>
              <a:rPr lang="en-GB" b="1" dirty="0">
                <a:solidFill>
                  <a:srgbClr val="000000"/>
                </a:solidFill>
                <a:latin typeface="Courier New" pitchFamily="49" charset="0"/>
                <a:ea typeface="Times New Roman" pitchFamily="18" charset="0"/>
                <a:cs typeface="Courier New" pitchFamily="49" charset="0"/>
              </a:rPr>
              <a:t>&lt;</a:t>
            </a:r>
            <a:r>
              <a:rPr lang="en-GB" b="1" dirty="0" smtClean="0">
                <a:solidFill>
                  <a:srgbClr val="000000"/>
                </a:solidFill>
                <a:latin typeface="Courier New" pitchFamily="49" charset="0"/>
                <a:ea typeface="Times New Roman" pitchFamily="18" charset="0"/>
                <a:cs typeface="Courier New" pitchFamily="49" charset="0"/>
              </a:rPr>
              <a:t>script defer </a:t>
            </a:r>
            <a:r>
              <a:rPr lang="en-GB" b="1" dirty="0" err="1">
                <a:solidFill>
                  <a:srgbClr val="000000"/>
                </a:solidFill>
                <a:latin typeface="Courier New" pitchFamily="49" charset="0"/>
                <a:ea typeface="Times New Roman" pitchFamily="18" charset="0"/>
                <a:cs typeface="Courier New" pitchFamily="49" charset="0"/>
              </a:rPr>
              <a:t>src</a:t>
            </a:r>
            <a:r>
              <a:rPr lang="en-GB" b="1" dirty="0" smtClean="0">
                <a:solidFill>
                  <a:srgbClr val="000000"/>
                </a:solidFill>
                <a:latin typeface="Courier New" pitchFamily="49" charset="0"/>
                <a:ea typeface="Times New Roman" pitchFamily="18" charset="0"/>
                <a:cs typeface="Courier New" pitchFamily="49" charset="0"/>
              </a:rPr>
              <a:t>="A"&gt;&lt;/</a:t>
            </a:r>
            <a:r>
              <a:rPr lang="en-GB" b="1" dirty="0">
                <a:solidFill>
                  <a:srgbClr val="000000"/>
                </a:solidFill>
                <a:latin typeface="Courier New" pitchFamily="49" charset="0"/>
                <a:ea typeface="Times New Roman" pitchFamily="18" charset="0"/>
                <a:cs typeface="Courier New" pitchFamily="49" charset="0"/>
              </a:rPr>
              <a:t>script&gt;</a:t>
            </a:r>
          </a:p>
        </p:txBody>
      </p:sp>
      <p:sp>
        <p:nvSpPr>
          <p:cNvPr id="8" name="TextBox 7"/>
          <p:cNvSpPr txBox="1"/>
          <p:nvPr/>
        </p:nvSpPr>
        <p:spPr>
          <a:xfrm>
            <a:off x="6372200" y="4116476"/>
            <a:ext cx="2794580" cy="1477328"/>
          </a:xfrm>
          <a:prstGeom prst="rect">
            <a:avLst/>
          </a:prstGeom>
          <a:noFill/>
        </p:spPr>
        <p:txBody>
          <a:bodyPr wrap="square" rtlCol="0">
            <a:spAutoFit/>
          </a:bodyPr>
          <a:lstStyle/>
          <a:p>
            <a:r>
              <a:rPr lang="sv-SE" dirty="0" err="1" smtClean="0">
                <a:solidFill>
                  <a:srgbClr val="FF0000"/>
                </a:solidFill>
                <a:latin typeface="Minya Nouvelle" pitchFamily="2" charset="0"/>
              </a:rPr>
              <a:t>Defer</a:t>
            </a:r>
            <a:r>
              <a:rPr lang="sv-SE" dirty="0" smtClean="0">
                <a:solidFill>
                  <a:srgbClr val="FF0000"/>
                </a:solidFill>
                <a:latin typeface="Minya Nouvelle" pitchFamily="2" charset="0"/>
              </a:rPr>
              <a:t> kan användas för att tala om att ingen påverkan på dokumentet kommer att ske, ladda parallellt.</a:t>
            </a:r>
          </a:p>
        </p:txBody>
      </p:sp>
      <p:sp>
        <p:nvSpPr>
          <p:cNvPr id="9" name="Freeform 8"/>
          <p:cNvSpPr/>
          <p:nvPr/>
        </p:nvSpPr>
        <p:spPr>
          <a:xfrm>
            <a:off x="3776870" y="4850296"/>
            <a:ext cx="2574234" cy="473602"/>
          </a:xfrm>
          <a:custGeom>
            <a:avLst/>
            <a:gdLst>
              <a:gd name="connsiteX0" fmla="*/ 2574234 w 2574234"/>
              <a:gd name="connsiteY0" fmla="*/ 327991 h 473602"/>
              <a:gd name="connsiteX1" fmla="*/ 1003852 w 2574234"/>
              <a:gd name="connsiteY1" fmla="*/ 457200 h 473602"/>
              <a:gd name="connsiteX2" fmla="*/ 0 w 2574234"/>
              <a:gd name="connsiteY2" fmla="*/ 0 h 473602"/>
            </a:gdLst>
            <a:ahLst/>
            <a:cxnLst>
              <a:cxn ang="0">
                <a:pos x="connsiteX0" y="connsiteY0"/>
              </a:cxn>
              <a:cxn ang="0">
                <a:pos x="connsiteX1" y="connsiteY1"/>
              </a:cxn>
              <a:cxn ang="0">
                <a:pos x="connsiteX2" y="connsiteY2"/>
              </a:cxn>
            </a:cxnLst>
            <a:rect l="l" t="t" r="r" b="b"/>
            <a:pathLst>
              <a:path w="2574234" h="473602">
                <a:moveTo>
                  <a:pt x="2574234" y="327991"/>
                </a:moveTo>
                <a:cubicBezTo>
                  <a:pt x="2003562" y="419928"/>
                  <a:pt x="1432891" y="511865"/>
                  <a:pt x="1003852" y="457200"/>
                </a:cubicBezTo>
                <a:cubicBezTo>
                  <a:pt x="574813" y="402535"/>
                  <a:pt x="287406" y="201267"/>
                  <a:pt x="0" y="0"/>
                </a:cubicBezTo>
              </a:path>
            </a:pathLst>
          </a:custGeom>
          <a:noFill/>
          <a:ln w="1905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Tree>
    <p:extLst>
      <p:ext uri="{BB962C8B-B14F-4D97-AF65-F5344CB8AC3E}">
        <p14:creationId xmlns:p14="http://schemas.microsoft.com/office/powerpoint/2010/main" val="35708476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539552" y="1829048"/>
            <a:ext cx="4141694" cy="1460500"/>
          </a:xfrm>
        </p:spPr>
        <p:txBody>
          <a:bodyPr/>
          <a:lstStyle/>
          <a:p>
            <a:r>
              <a:rPr lang="en-US" b="1" dirty="0"/>
              <a:t>When </a:t>
            </a:r>
            <a:r>
              <a:rPr lang="en-US" b="1" dirty="0" err="1"/>
              <a:t>Crockford</a:t>
            </a:r>
            <a:r>
              <a:rPr lang="en-US" b="1" dirty="0"/>
              <a:t> speaks, the console logs.</a:t>
            </a:r>
          </a:p>
        </p:txBody>
      </p:sp>
      <p:pic>
        <p:nvPicPr>
          <p:cNvPr id="3074" name="Picture 2" descr="http://crockfordfacts.com/crockfor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4668" y="300612"/>
            <a:ext cx="3955804" cy="5149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79512" y="5224472"/>
            <a:ext cx="4047903" cy="338554"/>
          </a:xfrm>
          <a:prstGeom prst="rect">
            <a:avLst/>
          </a:prstGeom>
          <a:noFill/>
        </p:spPr>
        <p:txBody>
          <a:bodyPr wrap="none" rtlCol="0">
            <a:spAutoFit/>
          </a:bodyPr>
          <a:lstStyle/>
          <a:p>
            <a:r>
              <a:rPr lang="sv-SE" sz="1600" dirty="0">
                <a:latin typeface="Minya Nouvelle" pitchFamily="2" charset="0"/>
              </a:rPr>
              <a:t>Källa: http://</a:t>
            </a:r>
            <a:r>
              <a:rPr lang="sv-SE" sz="1600" dirty="0" smtClean="0">
                <a:latin typeface="Minya Nouvelle" pitchFamily="2" charset="0"/>
              </a:rPr>
              <a:t>twitter.com/crockfordfacts</a:t>
            </a:r>
          </a:p>
        </p:txBody>
      </p:sp>
    </p:spTree>
    <p:extLst>
      <p:ext uri="{BB962C8B-B14F-4D97-AF65-F5344CB8AC3E}">
        <p14:creationId xmlns:p14="http://schemas.microsoft.com/office/powerpoint/2010/main" val="145971487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descr="http://farm3.static.flickr.com/2685/4481976068_f5a054da71.jpg"/>
          <p:cNvPicPr>
            <a:picLocks noChangeAspect="1" noChangeArrowheads="1"/>
          </p:cNvPicPr>
          <p:nvPr/>
        </p:nvPicPr>
        <p:blipFill>
          <a:blip r:embed="rId3" cstate="print"/>
          <a:srcRect/>
          <a:stretch>
            <a:fillRect/>
          </a:stretch>
        </p:blipFill>
        <p:spPr bwMode="auto">
          <a:xfrm>
            <a:off x="5016389" y="193204"/>
            <a:ext cx="3898404" cy="2596338"/>
          </a:xfrm>
          <a:prstGeom prst="rect">
            <a:avLst/>
          </a:prstGeom>
          <a:noFill/>
        </p:spPr>
      </p:pic>
      <p:sp>
        <p:nvSpPr>
          <p:cNvPr id="3" name="Subtitle 2"/>
          <p:cNvSpPr>
            <a:spLocks noGrp="1"/>
          </p:cNvSpPr>
          <p:nvPr>
            <p:ph type="subTitle" idx="1"/>
          </p:nvPr>
        </p:nvSpPr>
        <p:spPr>
          <a:xfrm>
            <a:off x="214282" y="2713484"/>
            <a:ext cx="6400800" cy="1460500"/>
          </a:xfrm>
        </p:spPr>
        <p:txBody>
          <a:bodyPr/>
          <a:lstStyle/>
          <a:p>
            <a:pPr algn="ctr"/>
            <a:r>
              <a:rPr lang="en-US" sz="7200" b="1" dirty="0" smtClean="0"/>
              <a:t>“</a:t>
            </a:r>
            <a:r>
              <a:rPr lang="en-US" sz="3200" dirty="0" smtClean="0"/>
              <a:t>JavaScript is the world's most misunderstood programming language</a:t>
            </a:r>
            <a:endParaRPr lang="sv-SE" sz="3200" dirty="0"/>
          </a:p>
        </p:txBody>
      </p:sp>
      <p:sp>
        <p:nvSpPr>
          <p:cNvPr id="4" name="Rectangle 3"/>
          <p:cNvSpPr/>
          <p:nvPr/>
        </p:nvSpPr>
        <p:spPr>
          <a:xfrm>
            <a:off x="4400981" y="4349923"/>
            <a:ext cx="3627403" cy="307777"/>
          </a:xfrm>
          <a:prstGeom prst="rect">
            <a:avLst/>
          </a:prstGeom>
        </p:spPr>
        <p:txBody>
          <a:bodyPr wrap="none">
            <a:spAutoFit/>
          </a:bodyPr>
          <a:lstStyle/>
          <a:p>
            <a:r>
              <a:rPr lang="sv-SE" sz="1400" i="1" dirty="0" smtClean="0"/>
              <a:t>http://javascript.crockford.com/javascript.html</a:t>
            </a:r>
            <a:endParaRPr lang="sv-SE" sz="1400" i="1" dirty="0"/>
          </a:p>
        </p:txBody>
      </p:sp>
      <p:sp>
        <p:nvSpPr>
          <p:cNvPr id="7" name="Rectangle 6"/>
          <p:cNvSpPr/>
          <p:nvPr/>
        </p:nvSpPr>
        <p:spPr>
          <a:xfrm>
            <a:off x="5732580" y="2762352"/>
            <a:ext cx="3259290" cy="677108"/>
          </a:xfrm>
          <a:prstGeom prst="rect">
            <a:avLst/>
          </a:prstGeom>
        </p:spPr>
        <p:txBody>
          <a:bodyPr wrap="none">
            <a:spAutoFit/>
          </a:bodyPr>
          <a:lstStyle/>
          <a:p>
            <a:pPr algn="r"/>
            <a:r>
              <a:rPr lang="it-IT" sz="900" i="1" dirty="0" smtClean="0"/>
              <a:t>Licens: Creative Commons Attribution-NonCommercial-ShareAlike</a:t>
            </a:r>
          </a:p>
          <a:p>
            <a:pPr algn="r"/>
            <a:r>
              <a:rPr lang="it-IT" sz="900" i="1" dirty="0" smtClean="0"/>
              <a:t>Foto: Eric Miraglia</a:t>
            </a:r>
          </a:p>
          <a:p>
            <a:pPr algn="r"/>
            <a:endParaRPr lang="it-IT" sz="900" i="1" dirty="0" smtClean="0"/>
          </a:p>
          <a:p>
            <a:pPr algn="r"/>
            <a:endParaRPr lang="sv-SE" sz="1050" i="1"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JavaScript – Till vadå?</a:t>
            </a:r>
            <a:endParaRPr lang="sv-SE" dirty="0"/>
          </a:p>
        </p:txBody>
      </p:sp>
      <p:sp>
        <p:nvSpPr>
          <p:cNvPr id="4" name="TextBox 3"/>
          <p:cNvSpPr txBox="1"/>
          <p:nvPr/>
        </p:nvSpPr>
        <p:spPr>
          <a:xfrm>
            <a:off x="2483768" y="4657700"/>
            <a:ext cx="1999265" cy="369332"/>
          </a:xfrm>
          <a:prstGeom prst="rect">
            <a:avLst/>
          </a:prstGeom>
          <a:noFill/>
        </p:spPr>
        <p:txBody>
          <a:bodyPr wrap="none" rtlCol="0">
            <a:spAutoFit/>
          </a:bodyPr>
          <a:lstStyle/>
          <a:p>
            <a:r>
              <a:rPr lang="sv-SE" dirty="0" smtClean="0">
                <a:latin typeface="Minya Nouvelle" pitchFamily="2" charset="0"/>
              </a:rPr>
              <a:t>Databashanterare</a:t>
            </a:r>
          </a:p>
        </p:txBody>
      </p:sp>
      <p:sp>
        <p:nvSpPr>
          <p:cNvPr id="5" name="TextBox 4"/>
          <p:cNvSpPr txBox="1"/>
          <p:nvPr/>
        </p:nvSpPr>
        <p:spPr>
          <a:xfrm>
            <a:off x="4483033" y="3834254"/>
            <a:ext cx="1728192" cy="461665"/>
          </a:xfrm>
          <a:prstGeom prst="rect">
            <a:avLst/>
          </a:prstGeom>
          <a:noFill/>
        </p:spPr>
        <p:txBody>
          <a:bodyPr wrap="square" rtlCol="0">
            <a:spAutoFit/>
          </a:bodyPr>
          <a:lstStyle/>
          <a:p>
            <a:r>
              <a:rPr lang="sv-SE" sz="2400" dirty="0" smtClean="0">
                <a:latin typeface="Minya Nouvelle" pitchFamily="2" charset="0"/>
              </a:rPr>
              <a:t>Webbserver</a:t>
            </a:r>
            <a:endParaRPr lang="sv-SE" dirty="0" smtClean="0">
              <a:latin typeface="Minya Nouvelle" pitchFamily="2" charset="0"/>
            </a:endParaRPr>
          </a:p>
        </p:txBody>
      </p:sp>
      <p:sp>
        <p:nvSpPr>
          <p:cNvPr id="6" name="TextBox 5"/>
          <p:cNvSpPr txBox="1"/>
          <p:nvPr/>
        </p:nvSpPr>
        <p:spPr>
          <a:xfrm>
            <a:off x="2267744" y="1561356"/>
            <a:ext cx="2335896" cy="461665"/>
          </a:xfrm>
          <a:prstGeom prst="rect">
            <a:avLst/>
          </a:prstGeom>
          <a:noFill/>
        </p:spPr>
        <p:txBody>
          <a:bodyPr wrap="none" rtlCol="0">
            <a:spAutoFit/>
          </a:bodyPr>
          <a:lstStyle/>
          <a:p>
            <a:r>
              <a:rPr lang="sv-SE" sz="2400" dirty="0" err="1" smtClean="0">
                <a:latin typeface="Minya Nouvelle" pitchFamily="2" charset="0"/>
              </a:rPr>
              <a:t>App</a:t>
            </a:r>
            <a:r>
              <a:rPr lang="sv-SE" sz="2400" dirty="0" smtClean="0">
                <a:latin typeface="Minya Nouvelle" pitchFamily="2" charset="0"/>
              </a:rPr>
              <a:t>-utveckling</a:t>
            </a:r>
          </a:p>
        </p:txBody>
      </p:sp>
      <p:sp>
        <p:nvSpPr>
          <p:cNvPr id="7" name="TextBox 6"/>
          <p:cNvSpPr txBox="1"/>
          <p:nvPr/>
        </p:nvSpPr>
        <p:spPr>
          <a:xfrm>
            <a:off x="1907704" y="3834254"/>
            <a:ext cx="1532792" cy="369332"/>
          </a:xfrm>
          <a:prstGeom prst="rect">
            <a:avLst/>
          </a:prstGeom>
          <a:noFill/>
        </p:spPr>
        <p:txBody>
          <a:bodyPr wrap="none" rtlCol="0">
            <a:spAutoFit/>
          </a:bodyPr>
          <a:lstStyle/>
          <a:p>
            <a:r>
              <a:rPr lang="sv-SE" dirty="0" smtClean="0">
                <a:latin typeface="Minya Nouvelle" pitchFamily="2" charset="0"/>
              </a:rPr>
              <a:t>TV-apparater</a:t>
            </a:r>
          </a:p>
        </p:txBody>
      </p:sp>
      <p:sp>
        <p:nvSpPr>
          <p:cNvPr id="8" name="TextBox 7"/>
          <p:cNvSpPr txBox="1"/>
          <p:nvPr/>
        </p:nvSpPr>
        <p:spPr>
          <a:xfrm>
            <a:off x="5868144" y="1777380"/>
            <a:ext cx="2397901" cy="646331"/>
          </a:xfrm>
          <a:prstGeom prst="rect">
            <a:avLst/>
          </a:prstGeom>
          <a:noFill/>
        </p:spPr>
        <p:txBody>
          <a:bodyPr wrap="none" rtlCol="0">
            <a:spAutoFit/>
          </a:bodyPr>
          <a:lstStyle/>
          <a:p>
            <a:r>
              <a:rPr lang="sv-SE" sz="3600" b="1" dirty="0" smtClean="0">
                <a:latin typeface="Minya Nouvelle" pitchFamily="2" charset="0"/>
              </a:rPr>
              <a:t>Webbsidor</a:t>
            </a:r>
          </a:p>
        </p:txBody>
      </p:sp>
      <p:sp>
        <p:nvSpPr>
          <p:cNvPr id="9" name="TextBox 8"/>
          <p:cNvSpPr txBox="1"/>
          <p:nvPr/>
        </p:nvSpPr>
        <p:spPr>
          <a:xfrm>
            <a:off x="467544" y="2550304"/>
            <a:ext cx="4023281" cy="523220"/>
          </a:xfrm>
          <a:prstGeom prst="rect">
            <a:avLst/>
          </a:prstGeom>
          <a:noFill/>
        </p:spPr>
        <p:txBody>
          <a:bodyPr wrap="none" rtlCol="0">
            <a:spAutoFit/>
          </a:bodyPr>
          <a:lstStyle/>
          <a:p>
            <a:r>
              <a:rPr lang="sv-SE" sz="2800" b="1" dirty="0" smtClean="0">
                <a:latin typeface="Minya Nouvelle" pitchFamily="2" charset="0"/>
              </a:rPr>
              <a:t>Webbapplikationer</a:t>
            </a:r>
            <a:r>
              <a:rPr lang="sv-SE" b="1" dirty="0" smtClean="0">
                <a:latin typeface="Minya Nouvelle" pitchFamily="2" charset="0"/>
              </a:rPr>
              <a:t> (RIA)</a:t>
            </a:r>
          </a:p>
        </p:txBody>
      </p:sp>
      <p:sp>
        <p:nvSpPr>
          <p:cNvPr id="10" name="TextBox 9"/>
          <p:cNvSpPr txBox="1"/>
          <p:nvPr/>
        </p:nvSpPr>
        <p:spPr>
          <a:xfrm>
            <a:off x="4807426" y="2857500"/>
            <a:ext cx="2182008" cy="338554"/>
          </a:xfrm>
          <a:prstGeom prst="rect">
            <a:avLst/>
          </a:prstGeom>
          <a:noFill/>
        </p:spPr>
        <p:txBody>
          <a:bodyPr wrap="none" rtlCol="0">
            <a:spAutoFit/>
          </a:bodyPr>
          <a:lstStyle/>
          <a:p>
            <a:r>
              <a:rPr lang="sv-SE" sz="1600" dirty="0" smtClean="0">
                <a:latin typeface="Minya Nouvelle" pitchFamily="2" charset="0"/>
              </a:rPr>
              <a:t>Skripta programvaror</a:t>
            </a:r>
          </a:p>
        </p:txBody>
      </p:sp>
      <p:sp>
        <p:nvSpPr>
          <p:cNvPr id="13" name="TextBox 12"/>
          <p:cNvSpPr txBox="1"/>
          <p:nvPr/>
        </p:nvSpPr>
        <p:spPr>
          <a:xfrm>
            <a:off x="6084168" y="4441676"/>
            <a:ext cx="869982" cy="338554"/>
          </a:xfrm>
          <a:prstGeom prst="rect">
            <a:avLst/>
          </a:prstGeom>
          <a:noFill/>
        </p:spPr>
        <p:txBody>
          <a:bodyPr wrap="none" rtlCol="0">
            <a:spAutoFit/>
          </a:bodyPr>
          <a:lstStyle/>
          <a:p>
            <a:r>
              <a:rPr lang="sv-SE" sz="1600" dirty="0" smtClean="0">
                <a:solidFill>
                  <a:srgbClr val="FF0000"/>
                </a:solidFill>
                <a:latin typeface="Minya Nouvelle" pitchFamily="2" charset="0"/>
              </a:rPr>
              <a:t>Node.js</a:t>
            </a:r>
          </a:p>
        </p:txBody>
      </p:sp>
      <p:sp>
        <p:nvSpPr>
          <p:cNvPr id="14" name="Freeform 13"/>
          <p:cNvSpPr/>
          <p:nvPr/>
        </p:nvSpPr>
        <p:spPr>
          <a:xfrm>
            <a:off x="5188226" y="4228784"/>
            <a:ext cx="1480931" cy="283581"/>
          </a:xfrm>
          <a:custGeom>
            <a:avLst/>
            <a:gdLst>
              <a:gd name="connsiteX0" fmla="*/ 1480931 w 1480931"/>
              <a:gd name="connsiteY0" fmla="*/ 283581 h 283581"/>
              <a:gd name="connsiteX1" fmla="*/ 1242391 w 1480931"/>
              <a:gd name="connsiteY1" fmla="*/ 5286 h 283581"/>
              <a:gd name="connsiteX2" fmla="*/ 298174 w 1480931"/>
              <a:gd name="connsiteY2" fmla="*/ 94738 h 283581"/>
              <a:gd name="connsiteX3" fmla="*/ 0 w 1480931"/>
              <a:gd name="connsiteY3" fmla="*/ 15225 h 283581"/>
            </a:gdLst>
            <a:ahLst/>
            <a:cxnLst>
              <a:cxn ang="0">
                <a:pos x="connsiteX0" y="connsiteY0"/>
              </a:cxn>
              <a:cxn ang="0">
                <a:pos x="connsiteX1" y="connsiteY1"/>
              </a:cxn>
              <a:cxn ang="0">
                <a:pos x="connsiteX2" y="connsiteY2"/>
              </a:cxn>
              <a:cxn ang="0">
                <a:pos x="connsiteX3" y="connsiteY3"/>
              </a:cxn>
            </a:cxnLst>
            <a:rect l="l" t="t" r="r" b="b"/>
            <a:pathLst>
              <a:path w="1480931" h="283581">
                <a:moveTo>
                  <a:pt x="1480931" y="283581"/>
                </a:moveTo>
                <a:cubicBezTo>
                  <a:pt x="1460224" y="160170"/>
                  <a:pt x="1439517" y="36760"/>
                  <a:pt x="1242391" y="5286"/>
                </a:cubicBezTo>
                <a:cubicBezTo>
                  <a:pt x="1045265" y="-26188"/>
                  <a:pt x="505239" y="93081"/>
                  <a:pt x="298174" y="94738"/>
                </a:cubicBezTo>
                <a:cubicBezTo>
                  <a:pt x="91109" y="96394"/>
                  <a:pt x="45554" y="55809"/>
                  <a:pt x="0" y="15225"/>
                </a:cubicBezTo>
              </a:path>
            </a:pathLst>
          </a:custGeom>
          <a:ln>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15" name="TextBox 14"/>
          <p:cNvSpPr txBox="1"/>
          <p:nvPr/>
        </p:nvSpPr>
        <p:spPr>
          <a:xfrm>
            <a:off x="7092280" y="3196054"/>
            <a:ext cx="514885" cy="307777"/>
          </a:xfrm>
          <a:prstGeom prst="rect">
            <a:avLst/>
          </a:prstGeom>
          <a:noFill/>
        </p:spPr>
        <p:txBody>
          <a:bodyPr wrap="none" rtlCol="0">
            <a:spAutoFit/>
          </a:bodyPr>
          <a:lstStyle/>
          <a:p>
            <a:r>
              <a:rPr lang="sv-SE" sz="1400" dirty="0" smtClean="0">
                <a:solidFill>
                  <a:srgbClr val="FF0000"/>
                </a:solidFill>
                <a:latin typeface="Minya Nouvelle" pitchFamily="2" charset="0"/>
              </a:rPr>
              <a:t>PDF</a:t>
            </a:r>
          </a:p>
        </p:txBody>
      </p:sp>
      <p:sp>
        <p:nvSpPr>
          <p:cNvPr id="16" name="TextBox 15"/>
          <p:cNvSpPr txBox="1"/>
          <p:nvPr/>
        </p:nvSpPr>
        <p:spPr>
          <a:xfrm>
            <a:off x="6902374" y="3433564"/>
            <a:ext cx="1342034" cy="307777"/>
          </a:xfrm>
          <a:prstGeom prst="rect">
            <a:avLst/>
          </a:prstGeom>
          <a:noFill/>
        </p:spPr>
        <p:txBody>
          <a:bodyPr wrap="none" rtlCol="0">
            <a:spAutoFit/>
          </a:bodyPr>
          <a:lstStyle/>
          <a:p>
            <a:r>
              <a:rPr lang="sv-SE" sz="1400" dirty="0" smtClean="0">
                <a:solidFill>
                  <a:srgbClr val="FF0000"/>
                </a:solidFill>
                <a:latin typeface="Minya Nouvelle" pitchFamily="2" charset="0"/>
              </a:rPr>
              <a:t>PS/</a:t>
            </a:r>
            <a:r>
              <a:rPr lang="sv-SE" sz="1400" dirty="0" err="1" smtClean="0">
                <a:solidFill>
                  <a:srgbClr val="FF0000"/>
                </a:solidFill>
                <a:latin typeface="Minya Nouvelle" pitchFamily="2" charset="0"/>
              </a:rPr>
              <a:t>Illustrator</a:t>
            </a:r>
            <a:endParaRPr lang="sv-SE" sz="1400" dirty="0" smtClean="0">
              <a:solidFill>
                <a:srgbClr val="FF0000"/>
              </a:solidFill>
              <a:latin typeface="Minya Nouvelle" pitchFamily="2" charset="0"/>
            </a:endParaRPr>
          </a:p>
        </p:txBody>
      </p:sp>
      <p:sp>
        <p:nvSpPr>
          <p:cNvPr id="17" name="Freeform 16"/>
          <p:cNvSpPr/>
          <p:nvPr/>
        </p:nvSpPr>
        <p:spPr>
          <a:xfrm>
            <a:off x="5695141" y="3200400"/>
            <a:ext cx="1401398" cy="228600"/>
          </a:xfrm>
          <a:custGeom>
            <a:avLst/>
            <a:gdLst>
              <a:gd name="connsiteX0" fmla="*/ 1401398 w 1401398"/>
              <a:gd name="connsiteY0" fmla="*/ 228600 h 228600"/>
              <a:gd name="connsiteX1" fmla="*/ 993894 w 1401398"/>
              <a:gd name="connsiteY1" fmla="*/ 49696 h 228600"/>
              <a:gd name="connsiteX2" fmla="*/ 129189 w 1401398"/>
              <a:gd name="connsiteY2" fmla="*/ 99391 h 228600"/>
              <a:gd name="connsiteX3" fmla="*/ 19859 w 1401398"/>
              <a:gd name="connsiteY3" fmla="*/ 0 h 228600"/>
            </a:gdLst>
            <a:ahLst/>
            <a:cxnLst>
              <a:cxn ang="0">
                <a:pos x="connsiteX0" y="connsiteY0"/>
              </a:cxn>
              <a:cxn ang="0">
                <a:pos x="connsiteX1" y="connsiteY1"/>
              </a:cxn>
              <a:cxn ang="0">
                <a:pos x="connsiteX2" y="connsiteY2"/>
              </a:cxn>
              <a:cxn ang="0">
                <a:pos x="connsiteX3" y="connsiteY3"/>
              </a:cxn>
            </a:cxnLst>
            <a:rect l="l" t="t" r="r" b="b"/>
            <a:pathLst>
              <a:path w="1401398" h="228600">
                <a:moveTo>
                  <a:pt x="1401398" y="228600"/>
                </a:moveTo>
                <a:cubicBezTo>
                  <a:pt x="1303663" y="149915"/>
                  <a:pt x="1205929" y="71231"/>
                  <a:pt x="993894" y="49696"/>
                </a:cubicBezTo>
                <a:cubicBezTo>
                  <a:pt x="781859" y="28161"/>
                  <a:pt x="291528" y="107674"/>
                  <a:pt x="129189" y="99391"/>
                </a:cubicBezTo>
                <a:cubicBezTo>
                  <a:pt x="-33150" y="91108"/>
                  <a:pt x="-6646" y="45554"/>
                  <a:pt x="19859" y="0"/>
                </a:cubicBezTo>
              </a:path>
            </a:pathLst>
          </a:custGeom>
          <a:ln>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18" name="Freeform 17"/>
          <p:cNvSpPr/>
          <p:nvPr/>
        </p:nvSpPr>
        <p:spPr>
          <a:xfrm>
            <a:off x="1689652" y="4349704"/>
            <a:ext cx="1739348" cy="341566"/>
          </a:xfrm>
          <a:custGeom>
            <a:avLst/>
            <a:gdLst>
              <a:gd name="connsiteX0" fmla="*/ 0 w 1739348"/>
              <a:gd name="connsiteY0" fmla="*/ 192479 h 341566"/>
              <a:gd name="connsiteX1" fmla="*/ 1063487 w 1739348"/>
              <a:gd name="connsiteY1" fmla="*/ 3635 h 341566"/>
              <a:gd name="connsiteX2" fmla="*/ 1739348 w 1739348"/>
              <a:gd name="connsiteY2" fmla="*/ 341566 h 341566"/>
            </a:gdLst>
            <a:ahLst/>
            <a:cxnLst>
              <a:cxn ang="0">
                <a:pos x="connsiteX0" y="connsiteY0"/>
              </a:cxn>
              <a:cxn ang="0">
                <a:pos x="connsiteX1" y="connsiteY1"/>
              </a:cxn>
              <a:cxn ang="0">
                <a:pos x="connsiteX2" y="connsiteY2"/>
              </a:cxn>
            </a:cxnLst>
            <a:rect l="l" t="t" r="r" b="b"/>
            <a:pathLst>
              <a:path w="1739348" h="341566">
                <a:moveTo>
                  <a:pt x="0" y="192479"/>
                </a:moveTo>
                <a:cubicBezTo>
                  <a:pt x="386798" y="85633"/>
                  <a:pt x="773596" y="-21213"/>
                  <a:pt x="1063487" y="3635"/>
                </a:cubicBezTo>
                <a:cubicBezTo>
                  <a:pt x="1353378" y="28483"/>
                  <a:pt x="1546363" y="185024"/>
                  <a:pt x="1739348" y="341566"/>
                </a:cubicBezTo>
              </a:path>
            </a:pathLst>
          </a:custGeom>
          <a:ln>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19" name="TextBox 18"/>
          <p:cNvSpPr txBox="1"/>
          <p:nvPr/>
        </p:nvSpPr>
        <p:spPr>
          <a:xfrm>
            <a:off x="1037722" y="4525125"/>
            <a:ext cx="1032655" cy="338554"/>
          </a:xfrm>
          <a:prstGeom prst="rect">
            <a:avLst/>
          </a:prstGeom>
          <a:noFill/>
        </p:spPr>
        <p:txBody>
          <a:bodyPr wrap="none" rtlCol="0">
            <a:spAutoFit/>
          </a:bodyPr>
          <a:lstStyle/>
          <a:p>
            <a:r>
              <a:rPr lang="sv-SE" sz="1600" dirty="0" err="1" smtClean="0">
                <a:solidFill>
                  <a:srgbClr val="FF0000"/>
                </a:solidFill>
                <a:latin typeface="Minya Nouvelle" pitchFamily="2" charset="0"/>
              </a:rPr>
              <a:t>CouchDB</a:t>
            </a:r>
            <a:endParaRPr lang="sv-SE" sz="1600" dirty="0" smtClean="0">
              <a:solidFill>
                <a:srgbClr val="FF0000"/>
              </a:solidFill>
              <a:latin typeface="Minya Nouvelle" pitchFamily="2" charset="0"/>
            </a:endParaRPr>
          </a:p>
        </p:txBody>
      </p:sp>
      <p:sp>
        <p:nvSpPr>
          <p:cNvPr id="20" name="TextBox 19"/>
          <p:cNvSpPr txBox="1"/>
          <p:nvPr/>
        </p:nvSpPr>
        <p:spPr>
          <a:xfrm>
            <a:off x="827584" y="1129308"/>
            <a:ext cx="1317348" cy="738664"/>
          </a:xfrm>
          <a:prstGeom prst="rect">
            <a:avLst/>
          </a:prstGeom>
          <a:noFill/>
        </p:spPr>
        <p:txBody>
          <a:bodyPr wrap="none" rtlCol="0">
            <a:spAutoFit/>
          </a:bodyPr>
          <a:lstStyle/>
          <a:p>
            <a:r>
              <a:rPr lang="sv-SE" sz="1400" dirty="0" err="1" smtClean="0">
                <a:solidFill>
                  <a:srgbClr val="FF0000"/>
                </a:solidFill>
                <a:latin typeface="Minya Nouvelle" pitchFamily="2" charset="0"/>
              </a:rPr>
              <a:t>Phonegap</a:t>
            </a:r>
            <a:r>
              <a:rPr lang="sv-SE" sz="1400" dirty="0" smtClean="0">
                <a:solidFill>
                  <a:srgbClr val="FF0000"/>
                </a:solidFill>
                <a:latin typeface="Minya Nouvelle" pitchFamily="2" charset="0"/>
              </a:rPr>
              <a:t/>
            </a:r>
            <a:br>
              <a:rPr lang="sv-SE" sz="1400" dirty="0" smtClean="0">
                <a:solidFill>
                  <a:srgbClr val="FF0000"/>
                </a:solidFill>
                <a:latin typeface="Minya Nouvelle" pitchFamily="2" charset="0"/>
              </a:rPr>
            </a:br>
            <a:r>
              <a:rPr lang="sv-SE" sz="1400" dirty="0" err="1" smtClean="0">
                <a:solidFill>
                  <a:srgbClr val="FF0000"/>
                </a:solidFill>
                <a:latin typeface="Minya Nouvelle" pitchFamily="2" charset="0"/>
              </a:rPr>
              <a:t>iWebkit</a:t>
            </a:r>
            <a:endParaRPr lang="sv-SE" sz="1400" dirty="0" smtClean="0">
              <a:solidFill>
                <a:srgbClr val="FF0000"/>
              </a:solidFill>
              <a:latin typeface="Minya Nouvelle" pitchFamily="2" charset="0"/>
            </a:endParaRPr>
          </a:p>
          <a:p>
            <a:r>
              <a:rPr lang="sv-SE" sz="1400" dirty="0" err="1" smtClean="0">
                <a:solidFill>
                  <a:srgbClr val="FF0000"/>
                </a:solidFill>
                <a:latin typeface="Minya Nouvelle" pitchFamily="2" charset="0"/>
              </a:rPr>
              <a:t>Sencha</a:t>
            </a:r>
            <a:r>
              <a:rPr lang="sv-SE" sz="1400" dirty="0" smtClean="0">
                <a:solidFill>
                  <a:srgbClr val="FF0000"/>
                </a:solidFill>
                <a:latin typeface="Minya Nouvelle" pitchFamily="2" charset="0"/>
              </a:rPr>
              <a:t> Touch</a:t>
            </a:r>
          </a:p>
        </p:txBody>
      </p:sp>
      <p:sp>
        <p:nvSpPr>
          <p:cNvPr id="21" name="Freeform 20"/>
          <p:cNvSpPr/>
          <p:nvPr/>
        </p:nvSpPr>
        <p:spPr>
          <a:xfrm>
            <a:off x="1759226" y="1190843"/>
            <a:ext cx="1699591" cy="449114"/>
          </a:xfrm>
          <a:custGeom>
            <a:avLst/>
            <a:gdLst>
              <a:gd name="connsiteX0" fmla="*/ 0 w 1699591"/>
              <a:gd name="connsiteY0" fmla="*/ 319905 h 449114"/>
              <a:gd name="connsiteX1" fmla="*/ 1222513 w 1699591"/>
              <a:gd name="connsiteY1" fmla="*/ 1853 h 449114"/>
              <a:gd name="connsiteX2" fmla="*/ 1699591 w 1699591"/>
              <a:gd name="connsiteY2" fmla="*/ 449114 h 449114"/>
            </a:gdLst>
            <a:ahLst/>
            <a:cxnLst>
              <a:cxn ang="0">
                <a:pos x="connsiteX0" y="connsiteY0"/>
              </a:cxn>
              <a:cxn ang="0">
                <a:pos x="connsiteX1" y="connsiteY1"/>
              </a:cxn>
              <a:cxn ang="0">
                <a:pos x="connsiteX2" y="connsiteY2"/>
              </a:cxn>
            </a:cxnLst>
            <a:rect l="l" t="t" r="r" b="b"/>
            <a:pathLst>
              <a:path w="1699591" h="449114">
                <a:moveTo>
                  <a:pt x="0" y="319905"/>
                </a:moveTo>
                <a:cubicBezTo>
                  <a:pt x="469624" y="150111"/>
                  <a:pt x="939248" y="-19682"/>
                  <a:pt x="1222513" y="1853"/>
                </a:cubicBezTo>
                <a:cubicBezTo>
                  <a:pt x="1505778" y="23388"/>
                  <a:pt x="1602684" y="236251"/>
                  <a:pt x="1699591" y="449114"/>
                </a:cubicBezTo>
              </a:path>
            </a:pathLst>
          </a:custGeom>
          <a:ln>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Klientsideskript</a:t>
            </a:r>
            <a:endParaRPr lang="sv-S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1129308"/>
            <a:ext cx="4465439" cy="2454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5" name="TextBox 104"/>
          <p:cNvSpPr txBox="1"/>
          <p:nvPr/>
        </p:nvSpPr>
        <p:spPr>
          <a:xfrm>
            <a:off x="539552" y="1129308"/>
            <a:ext cx="3384376" cy="2308324"/>
          </a:xfrm>
          <a:prstGeom prst="rect">
            <a:avLst/>
          </a:prstGeom>
          <a:noFill/>
        </p:spPr>
        <p:txBody>
          <a:bodyPr wrap="square" rtlCol="0">
            <a:spAutoFit/>
          </a:bodyPr>
          <a:lstStyle/>
          <a:p>
            <a:r>
              <a:rPr lang="sv-SE" dirty="0" smtClean="0">
                <a:latin typeface="Minya Nouvelle" pitchFamily="2" charset="0"/>
              </a:rPr>
              <a:t>Skriven kod som talar om för webbläsaren vad den ska göra.</a:t>
            </a:r>
          </a:p>
          <a:p>
            <a:endParaRPr lang="sv-SE" dirty="0">
              <a:latin typeface="Minya Nouvelle" pitchFamily="2" charset="0"/>
            </a:endParaRPr>
          </a:p>
          <a:p>
            <a:r>
              <a:rPr lang="sv-SE" dirty="0" smtClean="0">
                <a:latin typeface="Minya Nouvelle" pitchFamily="2" charset="0"/>
              </a:rPr>
              <a:t>Idag: Uteslutande JavaScript</a:t>
            </a:r>
          </a:p>
          <a:p>
            <a:endParaRPr lang="sv-SE" dirty="0">
              <a:latin typeface="Minya Nouvelle" pitchFamily="2" charset="0"/>
            </a:endParaRPr>
          </a:p>
          <a:p>
            <a:r>
              <a:rPr lang="sv-SE" dirty="0" smtClean="0">
                <a:latin typeface="Minya Nouvelle" pitchFamily="2" charset="0"/>
              </a:rPr>
              <a:t>Hade förr ryktet om sig att vara enkelt och ”inte ett riktigt programmeringsspråk” </a:t>
            </a:r>
          </a:p>
        </p:txBody>
      </p:sp>
      <p:sp>
        <p:nvSpPr>
          <p:cNvPr id="106" name="TextBox 105"/>
          <p:cNvSpPr txBox="1"/>
          <p:nvPr/>
        </p:nvSpPr>
        <p:spPr>
          <a:xfrm>
            <a:off x="5220072" y="4369668"/>
            <a:ext cx="717569" cy="338554"/>
          </a:xfrm>
          <a:prstGeom prst="rect">
            <a:avLst/>
          </a:prstGeom>
          <a:noFill/>
        </p:spPr>
        <p:txBody>
          <a:bodyPr wrap="none" rtlCol="0">
            <a:spAutoFit/>
          </a:bodyPr>
          <a:lstStyle/>
          <a:p>
            <a:r>
              <a:rPr lang="sv-SE" sz="1600" dirty="0" smtClean="0">
                <a:solidFill>
                  <a:srgbClr val="002060"/>
                </a:solidFill>
                <a:latin typeface="Minya Nouvelle" pitchFamily="2" charset="0"/>
              </a:rPr>
              <a:t>AJAX</a:t>
            </a:r>
          </a:p>
        </p:txBody>
      </p:sp>
      <p:sp>
        <p:nvSpPr>
          <p:cNvPr id="107" name="TextBox 106"/>
          <p:cNvSpPr txBox="1"/>
          <p:nvPr/>
        </p:nvSpPr>
        <p:spPr>
          <a:xfrm>
            <a:off x="1613630" y="3959106"/>
            <a:ext cx="3246402" cy="338554"/>
          </a:xfrm>
          <a:prstGeom prst="rect">
            <a:avLst/>
          </a:prstGeom>
          <a:noFill/>
        </p:spPr>
        <p:txBody>
          <a:bodyPr wrap="none" rtlCol="0">
            <a:spAutoFit/>
          </a:bodyPr>
          <a:lstStyle/>
          <a:p>
            <a:r>
              <a:rPr lang="sv-SE" sz="1600" dirty="0" smtClean="0">
                <a:solidFill>
                  <a:srgbClr val="002060"/>
                </a:solidFill>
                <a:latin typeface="Minya Nouvelle" pitchFamily="2" charset="0"/>
              </a:rPr>
              <a:t>Dynamiskt förändra en webbsida</a:t>
            </a:r>
          </a:p>
        </p:txBody>
      </p:sp>
      <p:sp>
        <p:nvSpPr>
          <p:cNvPr id="109" name="TextBox 108"/>
          <p:cNvSpPr txBox="1"/>
          <p:nvPr/>
        </p:nvSpPr>
        <p:spPr>
          <a:xfrm>
            <a:off x="2231740" y="4739000"/>
            <a:ext cx="2369559" cy="369332"/>
          </a:xfrm>
          <a:prstGeom prst="rect">
            <a:avLst/>
          </a:prstGeom>
          <a:noFill/>
        </p:spPr>
        <p:txBody>
          <a:bodyPr wrap="none" rtlCol="0">
            <a:spAutoFit/>
          </a:bodyPr>
          <a:lstStyle/>
          <a:p>
            <a:r>
              <a:rPr lang="sv-SE" dirty="0" smtClean="0">
                <a:solidFill>
                  <a:srgbClr val="002060"/>
                </a:solidFill>
                <a:latin typeface="Minya Nouvelle" pitchFamily="2" charset="0"/>
              </a:rPr>
              <a:t>Reagera på händelser</a:t>
            </a:r>
          </a:p>
        </p:txBody>
      </p:sp>
      <p:sp>
        <p:nvSpPr>
          <p:cNvPr id="110" name="TextBox 109"/>
          <p:cNvSpPr txBox="1"/>
          <p:nvPr/>
        </p:nvSpPr>
        <p:spPr>
          <a:xfrm>
            <a:off x="3563888" y="5108332"/>
            <a:ext cx="4641014" cy="338554"/>
          </a:xfrm>
          <a:prstGeom prst="rect">
            <a:avLst/>
          </a:prstGeom>
          <a:noFill/>
        </p:spPr>
        <p:txBody>
          <a:bodyPr wrap="none" rtlCol="0">
            <a:spAutoFit/>
          </a:bodyPr>
          <a:lstStyle/>
          <a:p>
            <a:r>
              <a:rPr lang="sv-SE" sz="1600" dirty="0" smtClean="0">
                <a:solidFill>
                  <a:srgbClr val="002060"/>
                </a:solidFill>
                <a:latin typeface="Minya Nouvelle" pitchFamily="2" charset="0"/>
              </a:rPr>
              <a:t>Kontrollera data innan den skickas till servern</a:t>
            </a:r>
          </a:p>
        </p:txBody>
      </p:sp>
      <p:sp>
        <p:nvSpPr>
          <p:cNvPr id="111" name="TextBox 110"/>
          <p:cNvSpPr txBox="1"/>
          <p:nvPr/>
        </p:nvSpPr>
        <p:spPr>
          <a:xfrm>
            <a:off x="5580112" y="3856320"/>
            <a:ext cx="2908168" cy="338554"/>
          </a:xfrm>
          <a:prstGeom prst="rect">
            <a:avLst/>
          </a:prstGeom>
          <a:noFill/>
        </p:spPr>
        <p:txBody>
          <a:bodyPr wrap="none" rtlCol="0">
            <a:spAutoFit/>
          </a:bodyPr>
          <a:lstStyle/>
          <a:p>
            <a:r>
              <a:rPr lang="sv-SE" sz="1600" dirty="0" smtClean="0">
                <a:solidFill>
                  <a:srgbClr val="002060"/>
                </a:solidFill>
                <a:latin typeface="Minya Nouvelle" pitchFamily="2" charset="0"/>
              </a:rPr>
              <a:t>Lagra data lokalt på klienten</a:t>
            </a:r>
          </a:p>
        </p:txBody>
      </p:sp>
      <p:sp>
        <p:nvSpPr>
          <p:cNvPr id="112" name="TextBox 111"/>
          <p:cNvSpPr txBox="1"/>
          <p:nvPr/>
        </p:nvSpPr>
        <p:spPr>
          <a:xfrm>
            <a:off x="611560" y="4369668"/>
            <a:ext cx="2557110" cy="338554"/>
          </a:xfrm>
          <a:prstGeom prst="rect">
            <a:avLst/>
          </a:prstGeom>
          <a:noFill/>
        </p:spPr>
        <p:txBody>
          <a:bodyPr wrap="none" rtlCol="0">
            <a:spAutoFit/>
          </a:bodyPr>
          <a:lstStyle/>
          <a:p>
            <a:r>
              <a:rPr lang="sv-SE" sz="1600" dirty="0" smtClean="0">
                <a:solidFill>
                  <a:srgbClr val="002060"/>
                </a:solidFill>
                <a:latin typeface="Minya Nouvelle" pitchFamily="2" charset="0"/>
              </a:rPr>
              <a:t>Information om klienten</a:t>
            </a:r>
          </a:p>
        </p:txBody>
      </p:sp>
      <p:sp>
        <p:nvSpPr>
          <p:cNvPr id="115" name="TextBox 114"/>
          <p:cNvSpPr txBox="1"/>
          <p:nvPr/>
        </p:nvSpPr>
        <p:spPr>
          <a:xfrm>
            <a:off x="5942663" y="4657700"/>
            <a:ext cx="1314784" cy="338554"/>
          </a:xfrm>
          <a:prstGeom prst="rect">
            <a:avLst/>
          </a:prstGeom>
          <a:noFill/>
        </p:spPr>
        <p:txBody>
          <a:bodyPr wrap="none" rtlCol="0">
            <a:spAutoFit/>
          </a:bodyPr>
          <a:lstStyle/>
          <a:p>
            <a:r>
              <a:rPr lang="sv-SE" sz="1600" dirty="0" err="1" smtClean="0">
                <a:solidFill>
                  <a:srgbClr val="002060"/>
                </a:solidFill>
                <a:latin typeface="Minya Nouvelle" pitchFamily="2" charset="0"/>
              </a:rPr>
              <a:t>Geolocation</a:t>
            </a:r>
            <a:endParaRPr lang="sv-SE" sz="1600" dirty="0" smtClean="0">
              <a:solidFill>
                <a:srgbClr val="002060"/>
              </a:solidFill>
              <a:latin typeface="Minya Nouvelle" pitchFamily="2" charset="0"/>
            </a:endParaRPr>
          </a:p>
        </p:txBody>
      </p:sp>
      <p:sp>
        <p:nvSpPr>
          <p:cNvPr id="114" name="TextBox 113"/>
          <p:cNvSpPr txBox="1"/>
          <p:nvPr/>
        </p:nvSpPr>
        <p:spPr>
          <a:xfrm>
            <a:off x="395536" y="5089748"/>
            <a:ext cx="1492716" cy="338554"/>
          </a:xfrm>
          <a:prstGeom prst="rect">
            <a:avLst/>
          </a:prstGeom>
          <a:noFill/>
        </p:spPr>
        <p:txBody>
          <a:bodyPr wrap="none" rtlCol="0">
            <a:spAutoFit/>
          </a:bodyPr>
          <a:lstStyle/>
          <a:p>
            <a:r>
              <a:rPr lang="sv-SE" sz="1600" dirty="0" smtClean="0">
                <a:solidFill>
                  <a:srgbClr val="002060"/>
                </a:solidFill>
                <a:latin typeface="Minya Nouvelle" pitchFamily="2" charset="0"/>
              </a:rPr>
              <a:t>Drag and </a:t>
            </a:r>
            <a:r>
              <a:rPr lang="sv-SE" sz="1600" dirty="0" err="1" smtClean="0">
                <a:solidFill>
                  <a:srgbClr val="002060"/>
                </a:solidFill>
                <a:latin typeface="Minya Nouvelle" pitchFamily="2" charset="0"/>
              </a:rPr>
              <a:t>Drop</a:t>
            </a:r>
            <a:endParaRPr lang="sv-SE" sz="1600" dirty="0" smtClean="0">
              <a:solidFill>
                <a:srgbClr val="002060"/>
              </a:solidFill>
              <a:latin typeface="Minya Nouvelle" pitchFamily="2" charset="0"/>
            </a:endParaRPr>
          </a:p>
        </p:txBody>
      </p:sp>
      <p:sp>
        <p:nvSpPr>
          <p:cNvPr id="118" name="TextBox 117"/>
          <p:cNvSpPr txBox="1"/>
          <p:nvPr/>
        </p:nvSpPr>
        <p:spPr>
          <a:xfrm>
            <a:off x="251520" y="3577580"/>
            <a:ext cx="2072940" cy="338554"/>
          </a:xfrm>
          <a:prstGeom prst="rect">
            <a:avLst/>
          </a:prstGeom>
          <a:noFill/>
        </p:spPr>
        <p:txBody>
          <a:bodyPr wrap="none" rtlCol="0">
            <a:spAutoFit/>
          </a:bodyPr>
          <a:lstStyle/>
          <a:p>
            <a:r>
              <a:rPr lang="sv-SE" sz="1600" dirty="0" smtClean="0">
                <a:solidFill>
                  <a:srgbClr val="002060"/>
                </a:solidFill>
                <a:latin typeface="Minya Nouvelle" pitchFamily="2" charset="0"/>
              </a:rPr>
              <a:t>Ljud/Video-kontroll</a:t>
            </a:r>
          </a:p>
        </p:txBody>
      </p:sp>
      <p:sp>
        <p:nvSpPr>
          <p:cNvPr id="120" name="TextBox 119"/>
          <p:cNvSpPr txBox="1"/>
          <p:nvPr/>
        </p:nvSpPr>
        <p:spPr>
          <a:xfrm>
            <a:off x="7073640" y="4319146"/>
            <a:ext cx="849913" cy="338554"/>
          </a:xfrm>
          <a:prstGeom prst="rect">
            <a:avLst/>
          </a:prstGeom>
          <a:noFill/>
        </p:spPr>
        <p:txBody>
          <a:bodyPr wrap="none" rtlCol="0">
            <a:spAutoFit/>
          </a:bodyPr>
          <a:lstStyle/>
          <a:p>
            <a:r>
              <a:rPr lang="sv-SE" sz="1600" dirty="0" smtClean="0">
                <a:solidFill>
                  <a:srgbClr val="002060"/>
                </a:solidFill>
                <a:latin typeface="Minya Nouvelle" pitchFamily="2" charset="0"/>
              </a:rPr>
              <a:t>Canvas</a:t>
            </a:r>
          </a:p>
        </p:txBody>
      </p:sp>
    </p:spTree>
    <p:extLst>
      <p:ext uri="{BB962C8B-B14F-4D97-AF65-F5344CB8AC3E}">
        <p14:creationId xmlns:p14="http://schemas.microsoft.com/office/powerpoint/2010/main" val="33037896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8">
                                            <p:txEl>
                                              <p:pRg st="0" end="0"/>
                                            </p:txEl>
                                          </p:spTgt>
                                        </p:tgtEl>
                                        <p:attrNameLst>
                                          <p:attrName>style.visibility</p:attrName>
                                        </p:attrNameLst>
                                      </p:cBhvr>
                                      <p:to>
                                        <p:strVal val="visible"/>
                                      </p:to>
                                    </p:set>
                                    <p:animEffect transition="in" filter="fade">
                                      <p:cBhvr>
                                        <p:cTn id="7" dur="500"/>
                                        <p:tgtEl>
                                          <p:spTgt spid="1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7">
                                            <p:txEl>
                                              <p:pRg st="0" end="0"/>
                                            </p:txEl>
                                          </p:spTgt>
                                        </p:tgtEl>
                                        <p:attrNameLst>
                                          <p:attrName>style.visibility</p:attrName>
                                        </p:attrNameLst>
                                      </p:cBhvr>
                                      <p:to>
                                        <p:strVal val="visible"/>
                                      </p:to>
                                    </p:set>
                                    <p:animEffect transition="in" filter="fade">
                                      <p:cBhvr>
                                        <p:cTn id="11" dur="500"/>
                                        <p:tgtEl>
                                          <p:spTgt spid="107">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2">
                                            <p:txEl>
                                              <p:pRg st="0" end="0"/>
                                            </p:txEl>
                                          </p:spTgt>
                                        </p:tgtEl>
                                        <p:attrNameLst>
                                          <p:attrName>style.visibility</p:attrName>
                                        </p:attrNameLst>
                                      </p:cBhvr>
                                      <p:to>
                                        <p:strVal val="visible"/>
                                      </p:to>
                                    </p:set>
                                    <p:animEffect transition="in" filter="fade">
                                      <p:cBhvr>
                                        <p:cTn id="15" dur="500"/>
                                        <p:tgtEl>
                                          <p:spTgt spid="112">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4">
                                            <p:txEl>
                                              <p:pRg st="0" end="0"/>
                                            </p:txEl>
                                          </p:spTgt>
                                        </p:tgtEl>
                                        <p:attrNameLst>
                                          <p:attrName>style.visibility</p:attrName>
                                        </p:attrNameLst>
                                      </p:cBhvr>
                                      <p:to>
                                        <p:strVal val="visible"/>
                                      </p:to>
                                    </p:set>
                                    <p:animEffect transition="in" filter="fade">
                                      <p:cBhvr>
                                        <p:cTn id="19" dur="500"/>
                                        <p:tgtEl>
                                          <p:spTgt spid="114">
                                            <p:txEl>
                                              <p:pRg st="0" end="0"/>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9">
                                            <p:txEl>
                                              <p:pRg st="0" end="0"/>
                                            </p:txEl>
                                          </p:spTgt>
                                        </p:tgtEl>
                                        <p:attrNameLst>
                                          <p:attrName>style.visibility</p:attrName>
                                        </p:attrNameLst>
                                      </p:cBhvr>
                                      <p:to>
                                        <p:strVal val="visible"/>
                                      </p:to>
                                    </p:set>
                                    <p:animEffect transition="in" filter="fade">
                                      <p:cBhvr>
                                        <p:cTn id="23" dur="500"/>
                                        <p:tgtEl>
                                          <p:spTgt spid="109">
                                            <p:txEl>
                                              <p:pRg st="0" end="0"/>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10">
                                            <p:txEl>
                                              <p:pRg st="0" end="0"/>
                                            </p:txEl>
                                          </p:spTgt>
                                        </p:tgtEl>
                                        <p:attrNameLst>
                                          <p:attrName>style.visibility</p:attrName>
                                        </p:attrNameLst>
                                      </p:cBhvr>
                                      <p:to>
                                        <p:strVal val="visible"/>
                                      </p:to>
                                    </p:set>
                                    <p:animEffect transition="in" filter="fade">
                                      <p:cBhvr>
                                        <p:cTn id="27" dur="500"/>
                                        <p:tgtEl>
                                          <p:spTgt spid="110">
                                            <p:txEl>
                                              <p:pRg st="0" end="0"/>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15">
                                            <p:txEl>
                                              <p:pRg st="0" end="0"/>
                                            </p:txEl>
                                          </p:spTgt>
                                        </p:tgtEl>
                                        <p:attrNameLst>
                                          <p:attrName>style.visibility</p:attrName>
                                        </p:attrNameLst>
                                      </p:cBhvr>
                                      <p:to>
                                        <p:strVal val="visible"/>
                                      </p:to>
                                    </p:set>
                                    <p:animEffect transition="in" filter="fade">
                                      <p:cBhvr>
                                        <p:cTn id="31" dur="500"/>
                                        <p:tgtEl>
                                          <p:spTgt spid="115">
                                            <p:txEl>
                                              <p:pRg st="0" end="0"/>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6">
                                            <p:txEl>
                                              <p:pRg st="0" end="0"/>
                                            </p:txEl>
                                          </p:spTgt>
                                        </p:tgtEl>
                                        <p:attrNameLst>
                                          <p:attrName>style.visibility</p:attrName>
                                        </p:attrNameLst>
                                      </p:cBhvr>
                                      <p:to>
                                        <p:strVal val="visible"/>
                                      </p:to>
                                    </p:set>
                                    <p:animEffect transition="in" filter="fade">
                                      <p:cBhvr>
                                        <p:cTn id="35" dur="500"/>
                                        <p:tgtEl>
                                          <p:spTgt spid="106">
                                            <p:txEl>
                                              <p:pRg st="0" end="0"/>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20">
                                            <p:txEl>
                                              <p:pRg st="0" end="0"/>
                                            </p:txEl>
                                          </p:spTgt>
                                        </p:tgtEl>
                                        <p:attrNameLst>
                                          <p:attrName>style.visibility</p:attrName>
                                        </p:attrNameLst>
                                      </p:cBhvr>
                                      <p:to>
                                        <p:strVal val="visible"/>
                                      </p:to>
                                    </p:set>
                                    <p:animEffect transition="in" filter="fade">
                                      <p:cBhvr>
                                        <p:cTn id="39" dur="500"/>
                                        <p:tgtEl>
                                          <p:spTgt spid="120">
                                            <p:txEl>
                                              <p:pRg st="0" end="0"/>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11">
                                            <p:txEl>
                                              <p:pRg st="0" end="0"/>
                                            </p:txEl>
                                          </p:spTgt>
                                        </p:tgtEl>
                                        <p:attrNameLst>
                                          <p:attrName>style.visibility</p:attrName>
                                        </p:attrNameLst>
                                      </p:cBhvr>
                                      <p:to>
                                        <p:strVal val="visible"/>
                                      </p:to>
                                    </p:set>
                                    <p:animEffect transition="in" filter="fade">
                                      <p:cBhvr>
                                        <p:cTn id="43" dur="500"/>
                                        <p:tgtEl>
                                          <p:spTgt spid="1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build="p"/>
      <p:bldP spid="107" grpId="0" build="p"/>
      <p:bldP spid="109" grpId="0" build="p"/>
      <p:bldP spid="110" grpId="0" build="p"/>
      <p:bldP spid="111" grpId="0" build="p"/>
      <p:bldP spid="112" grpId="0" build="p"/>
      <p:bldP spid="115" grpId="0" build="p"/>
      <p:bldP spid="114" grpId="0" build="p"/>
      <p:bldP spid="118" grpId="0" build="p"/>
      <p:bldP spid="12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JavaScript för webben</a:t>
            </a:r>
            <a:endParaRPr lang="sv-SE" dirty="0"/>
          </a:p>
        </p:txBody>
      </p:sp>
      <p:sp>
        <p:nvSpPr>
          <p:cNvPr id="4" name="TextBox 3"/>
          <p:cNvSpPr txBox="1"/>
          <p:nvPr/>
        </p:nvSpPr>
        <p:spPr>
          <a:xfrm>
            <a:off x="467544" y="1201316"/>
            <a:ext cx="8352928" cy="2554545"/>
          </a:xfrm>
          <a:prstGeom prst="rect">
            <a:avLst/>
          </a:prstGeom>
          <a:noFill/>
        </p:spPr>
        <p:txBody>
          <a:bodyPr wrap="square" rtlCol="0">
            <a:spAutoFit/>
          </a:bodyPr>
          <a:lstStyle/>
          <a:p>
            <a:r>
              <a:rPr lang="sv-SE" dirty="0" smtClean="0">
                <a:latin typeface="Minya Nouvelle" pitchFamily="2" charset="0"/>
              </a:rPr>
              <a:t>JavaScript huvudarena är givetvis webben där det används tillsammans med </a:t>
            </a:r>
            <a:r>
              <a:rPr lang="sv-SE" b="1" dirty="0" err="1" smtClean="0">
                <a:latin typeface="Minya Nouvelle" pitchFamily="2" charset="0"/>
              </a:rPr>
              <a:t>DOM</a:t>
            </a:r>
            <a:r>
              <a:rPr lang="sv-SE" dirty="0" err="1" smtClean="0">
                <a:latin typeface="Minya Nouvelle" pitchFamily="2" charset="0"/>
              </a:rPr>
              <a:t>:en</a:t>
            </a:r>
            <a:r>
              <a:rPr lang="sv-SE" dirty="0" smtClean="0">
                <a:latin typeface="Minya Nouvelle" pitchFamily="2" charset="0"/>
              </a:rPr>
              <a:t> och </a:t>
            </a:r>
            <a:r>
              <a:rPr lang="sv-SE" b="1" dirty="0" err="1" smtClean="0">
                <a:latin typeface="Minya Nouvelle" pitchFamily="2" charset="0"/>
              </a:rPr>
              <a:t>BOM</a:t>
            </a:r>
            <a:r>
              <a:rPr lang="sv-SE" dirty="0" err="1" smtClean="0">
                <a:latin typeface="Minya Nouvelle" pitchFamily="2" charset="0"/>
              </a:rPr>
              <a:t>:en</a:t>
            </a:r>
            <a:r>
              <a:rPr lang="sv-SE" dirty="0" smtClean="0">
                <a:latin typeface="Minya Nouvelle" pitchFamily="2" charset="0"/>
              </a:rPr>
              <a:t> för utföra sin magi.</a:t>
            </a:r>
          </a:p>
          <a:p>
            <a:endParaRPr lang="sv-SE" dirty="0">
              <a:latin typeface="Minya Nouvelle" pitchFamily="2" charset="0"/>
            </a:endParaRPr>
          </a:p>
          <a:p>
            <a:r>
              <a:rPr lang="sv-SE" dirty="0" smtClean="0">
                <a:latin typeface="Minya Nouvelle" pitchFamily="2" charset="0"/>
              </a:rPr>
              <a:t>Till sin hjälp har man ofta tillgång till verktyg som: </a:t>
            </a:r>
          </a:p>
          <a:p>
            <a:r>
              <a:rPr lang="sv-SE" b="1" dirty="0" err="1" smtClean="0">
                <a:latin typeface="Minya Nouvelle" pitchFamily="2" charset="0"/>
              </a:rPr>
              <a:t>jQuery</a:t>
            </a:r>
            <a:r>
              <a:rPr lang="sv-SE" b="1" dirty="0" smtClean="0">
                <a:latin typeface="Minya Nouvelle" pitchFamily="2" charset="0"/>
              </a:rPr>
              <a:t>, YUI, Dojo, </a:t>
            </a:r>
            <a:r>
              <a:rPr lang="sv-SE" b="1" dirty="0" err="1" smtClean="0">
                <a:latin typeface="Minya Nouvelle" pitchFamily="2" charset="0"/>
              </a:rPr>
              <a:t>ExtJS</a:t>
            </a:r>
            <a:r>
              <a:rPr lang="sv-SE" b="1" dirty="0" smtClean="0">
                <a:latin typeface="Minya Nouvelle" pitchFamily="2" charset="0"/>
              </a:rPr>
              <a:t>, </a:t>
            </a:r>
            <a:r>
              <a:rPr lang="sv-SE" b="1" dirty="0" err="1" smtClean="0">
                <a:latin typeface="Minya Nouvelle" pitchFamily="2" charset="0"/>
              </a:rPr>
              <a:t>Closure</a:t>
            </a:r>
            <a:r>
              <a:rPr lang="sv-SE" b="1" dirty="0" smtClean="0">
                <a:latin typeface="Minya Nouvelle" pitchFamily="2" charset="0"/>
              </a:rPr>
              <a:t> </a:t>
            </a:r>
            <a:r>
              <a:rPr lang="sv-SE" b="1" dirty="0" err="1" smtClean="0">
                <a:latin typeface="Minya Nouvelle" pitchFamily="2" charset="0"/>
              </a:rPr>
              <a:t>Library</a:t>
            </a:r>
            <a:r>
              <a:rPr lang="sv-SE" b="1" dirty="0" smtClean="0">
                <a:latin typeface="Minya Nouvelle" pitchFamily="2" charset="0"/>
              </a:rPr>
              <a:t>....</a:t>
            </a:r>
          </a:p>
          <a:p>
            <a:endParaRPr lang="sv-SE" b="1" dirty="0">
              <a:latin typeface="Minya Nouvelle" pitchFamily="2" charset="0"/>
            </a:endParaRPr>
          </a:p>
          <a:p>
            <a:r>
              <a:rPr lang="sv-SE" dirty="0" smtClean="0">
                <a:latin typeface="Minya Nouvelle" pitchFamily="2" charset="0"/>
              </a:rPr>
              <a:t>Och man arbetar med nya spännande </a:t>
            </a:r>
            <a:r>
              <a:rPr lang="sv-SE" dirty="0" err="1" smtClean="0">
                <a:latin typeface="Minya Nouvelle" pitchFamily="2" charset="0"/>
              </a:rPr>
              <a:t>API:er</a:t>
            </a:r>
            <a:r>
              <a:rPr lang="sv-SE" dirty="0" smtClean="0">
                <a:latin typeface="Minya Nouvelle" pitchFamily="2" charset="0"/>
              </a:rPr>
              <a:t> så som:</a:t>
            </a:r>
          </a:p>
          <a:p>
            <a:r>
              <a:rPr lang="sv-SE" sz="1600" b="1" dirty="0" smtClean="0">
                <a:latin typeface="Minya Nouvelle" pitchFamily="2" charset="0"/>
              </a:rPr>
              <a:t>Canvas, </a:t>
            </a:r>
            <a:r>
              <a:rPr lang="sv-SE" sz="1600" b="1" dirty="0" err="1" smtClean="0">
                <a:latin typeface="Minya Nouvelle" pitchFamily="2" charset="0"/>
              </a:rPr>
              <a:t>Geolocation</a:t>
            </a:r>
            <a:r>
              <a:rPr lang="sv-SE" sz="1600" b="1" dirty="0" smtClean="0">
                <a:latin typeface="Minya Nouvelle" pitchFamily="2" charset="0"/>
              </a:rPr>
              <a:t>, Drag and </a:t>
            </a:r>
            <a:r>
              <a:rPr lang="sv-SE" sz="1600" b="1" dirty="0" err="1" smtClean="0">
                <a:latin typeface="Minya Nouvelle" pitchFamily="2" charset="0"/>
              </a:rPr>
              <a:t>Drop</a:t>
            </a:r>
            <a:r>
              <a:rPr lang="sv-SE" sz="1600" b="1" dirty="0" smtClean="0">
                <a:latin typeface="Minya Nouvelle" pitchFamily="2" charset="0"/>
              </a:rPr>
              <a:t>, Web </a:t>
            </a:r>
            <a:r>
              <a:rPr lang="sv-SE" sz="1600" b="1" dirty="0" err="1" smtClean="0">
                <a:latin typeface="Minya Nouvelle" pitchFamily="2" charset="0"/>
              </a:rPr>
              <a:t>sockets</a:t>
            </a:r>
            <a:r>
              <a:rPr lang="sv-SE" sz="1600" b="1" dirty="0" smtClean="0">
                <a:latin typeface="Minya Nouvelle" pitchFamily="2" charset="0"/>
              </a:rPr>
              <a:t>, Web </a:t>
            </a:r>
            <a:r>
              <a:rPr lang="sv-SE" sz="1600" b="1" dirty="0" err="1" smtClean="0">
                <a:latin typeface="Minya Nouvelle" pitchFamily="2" charset="0"/>
              </a:rPr>
              <a:t>workers</a:t>
            </a:r>
            <a:r>
              <a:rPr lang="sv-SE" sz="1600" b="1" dirty="0" smtClean="0">
                <a:latin typeface="Minya Nouvelle" pitchFamily="2" charset="0"/>
              </a:rPr>
              <a:t>, Web </a:t>
            </a:r>
            <a:r>
              <a:rPr lang="sv-SE" sz="1600" b="1" dirty="0" err="1" smtClean="0">
                <a:latin typeface="Minya Nouvelle" pitchFamily="2" charset="0"/>
              </a:rPr>
              <a:t>Storage</a:t>
            </a:r>
            <a:r>
              <a:rPr lang="sv-SE" sz="1600" b="1" dirty="0" smtClean="0">
                <a:latin typeface="Minya Nouvelle" pitchFamily="2" charset="0"/>
              </a:rPr>
              <a:t>...</a:t>
            </a:r>
          </a:p>
          <a:p>
            <a:endParaRPr lang="sv-SE" dirty="0" smtClean="0">
              <a:latin typeface="Minya Nouvelle" pitchFamily="2" charset="0"/>
            </a:endParaRPr>
          </a:p>
        </p:txBody>
      </p:sp>
      <p:pic>
        <p:nvPicPr>
          <p:cNvPr id="12290" name="Picture 2">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4369668"/>
            <a:ext cx="2305050" cy="77152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Tree>
    <p:extLst>
      <p:ext uri="{BB962C8B-B14F-4D97-AF65-F5344CB8AC3E}">
        <p14:creationId xmlns:p14="http://schemas.microsoft.com/office/powerpoint/2010/main" val="47162231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sv-SE"/>
          </a:p>
        </p:txBody>
      </p:sp>
      <p:pic>
        <p:nvPicPr>
          <p:cNvPr id="9218" name="Picture 2" descr="File:Blue-punch-card-front.png"/>
          <p:cNvPicPr>
            <a:picLocks noChangeAspect="1" noChangeArrowheads="1"/>
          </p:cNvPicPr>
          <p:nvPr/>
        </p:nvPicPr>
        <p:blipFill>
          <a:blip r:embed="rId3" cstate="print"/>
          <a:srcRect/>
          <a:stretch>
            <a:fillRect/>
          </a:stretch>
        </p:blipFill>
        <p:spPr bwMode="auto">
          <a:xfrm rot="16200000">
            <a:off x="3186535" y="282526"/>
            <a:ext cx="2562225" cy="5695950"/>
          </a:xfrm>
          <a:prstGeom prst="rect">
            <a:avLst/>
          </a:prstGeom>
          <a:ln>
            <a:noFill/>
          </a:ln>
          <a:effectLst>
            <a:outerShdw blurRad="190500" algn="tl" rotWithShape="0">
              <a:srgbClr val="000000">
                <a:alpha val="70000"/>
              </a:srgbClr>
            </a:outerShdw>
          </a:effectLst>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sv-SE"/>
          </a:p>
        </p:txBody>
      </p:sp>
      <p:pic>
        <p:nvPicPr>
          <p:cNvPr id="10242" name="Picture 2" descr="File:C64-IMG 5318.jpg"/>
          <p:cNvPicPr>
            <a:picLocks noChangeAspect="1" noChangeArrowheads="1"/>
          </p:cNvPicPr>
          <p:nvPr/>
        </p:nvPicPr>
        <p:blipFill>
          <a:blip r:embed="rId2" cstate="print"/>
          <a:srcRect/>
          <a:stretch>
            <a:fillRect/>
          </a:stretch>
        </p:blipFill>
        <p:spPr bwMode="auto">
          <a:xfrm>
            <a:off x="1763688" y="841276"/>
            <a:ext cx="5819800" cy="387744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www.ibiblio.org/pioneers/images/pics/mosaic.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7555" y="1057300"/>
            <a:ext cx="2592288" cy="121040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9220" name="Picture 4" descr="http://t2.gstatic.com/images?q=tbn:ANd9GcTxYCUCFGHlXhRCk_TeLT2QEQu2ktKHmM__deVL0RUeOsAjax1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293" y="986035"/>
            <a:ext cx="1200150" cy="129540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pic>
        <p:nvPicPr>
          <p:cNvPr id="9" name="Picture 4" descr="http://t1.gstatic.com/images?q=tbn:ANd9GcQjnMCR6xZ7B57eJMDcom4CGATC2_Jxo6c69mFVXXXPLhsrqV2boQ"/>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7955" y="913284"/>
            <a:ext cx="1512168" cy="151216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57435" y="193204"/>
            <a:ext cx="679994" cy="369332"/>
          </a:xfrm>
          <a:prstGeom prst="rect">
            <a:avLst/>
          </a:prstGeom>
          <a:noFill/>
        </p:spPr>
        <p:txBody>
          <a:bodyPr wrap="none" rtlCol="0">
            <a:spAutoFit/>
          </a:bodyPr>
          <a:lstStyle/>
          <a:p>
            <a:r>
              <a:rPr lang="sv-SE" dirty="0" err="1" smtClean="0">
                <a:solidFill>
                  <a:srgbClr val="FF0000"/>
                </a:solidFill>
                <a:latin typeface="Minya Nouvelle" pitchFamily="2" charset="0"/>
              </a:rPr>
              <a:t>www</a:t>
            </a:r>
            <a:endParaRPr lang="sv-SE" dirty="0" smtClean="0">
              <a:solidFill>
                <a:srgbClr val="FF0000"/>
              </a:solidFill>
              <a:latin typeface="Minya Nouvelle" pitchFamily="2" charset="0"/>
            </a:endParaRPr>
          </a:p>
        </p:txBody>
      </p:sp>
      <p:sp>
        <p:nvSpPr>
          <p:cNvPr id="6" name="TextBox 5"/>
          <p:cNvSpPr txBox="1"/>
          <p:nvPr/>
        </p:nvSpPr>
        <p:spPr>
          <a:xfrm>
            <a:off x="4199184" y="2929508"/>
            <a:ext cx="782587" cy="369332"/>
          </a:xfrm>
          <a:prstGeom prst="rect">
            <a:avLst/>
          </a:prstGeom>
          <a:noFill/>
        </p:spPr>
        <p:txBody>
          <a:bodyPr wrap="none" rtlCol="0">
            <a:spAutoFit/>
          </a:bodyPr>
          <a:lstStyle/>
          <a:p>
            <a:r>
              <a:rPr lang="sv-SE" dirty="0" smtClean="0">
                <a:solidFill>
                  <a:srgbClr val="FF0000"/>
                </a:solidFill>
                <a:latin typeface="Minya Nouvelle" pitchFamily="2" charset="0"/>
              </a:rPr>
              <a:t>&lt;</a:t>
            </a:r>
            <a:r>
              <a:rPr lang="sv-SE" dirty="0" err="1" smtClean="0">
                <a:solidFill>
                  <a:srgbClr val="FF0000"/>
                </a:solidFill>
                <a:latin typeface="Minya Nouvelle" pitchFamily="2" charset="0"/>
              </a:rPr>
              <a:t>img</a:t>
            </a:r>
            <a:r>
              <a:rPr lang="sv-SE" dirty="0" smtClean="0">
                <a:solidFill>
                  <a:srgbClr val="FF0000"/>
                </a:solidFill>
                <a:latin typeface="Minya Nouvelle" pitchFamily="2" charset="0"/>
              </a:rPr>
              <a:t>&gt;</a:t>
            </a:r>
            <a:endParaRPr lang="sv-SE" dirty="0" smtClean="0">
              <a:latin typeface="Minya Nouvelle" pitchFamily="2" charset="0"/>
            </a:endParaRPr>
          </a:p>
        </p:txBody>
      </p:sp>
      <p:cxnSp>
        <p:nvCxnSpPr>
          <p:cNvPr id="8" name="Straight Arrow Connector 7"/>
          <p:cNvCxnSpPr/>
          <p:nvPr/>
        </p:nvCxnSpPr>
        <p:spPr>
          <a:xfrm>
            <a:off x="2173459" y="1633735"/>
            <a:ext cx="648072"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701851" y="1662503"/>
            <a:ext cx="792088" cy="686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Freeform 11"/>
          <p:cNvSpPr/>
          <p:nvPr/>
        </p:nvSpPr>
        <p:spPr>
          <a:xfrm>
            <a:off x="4974672" y="2157805"/>
            <a:ext cx="377686" cy="993913"/>
          </a:xfrm>
          <a:custGeom>
            <a:avLst/>
            <a:gdLst>
              <a:gd name="connsiteX0" fmla="*/ 0 w 377686"/>
              <a:gd name="connsiteY0" fmla="*/ 993913 h 993913"/>
              <a:gd name="connsiteX1" fmla="*/ 377686 w 377686"/>
              <a:gd name="connsiteY1" fmla="*/ 705678 h 993913"/>
              <a:gd name="connsiteX2" fmla="*/ 0 w 377686"/>
              <a:gd name="connsiteY2" fmla="*/ 0 h 993913"/>
            </a:gdLst>
            <a:ahLst/>
            <a:cxnLst>
              <a:cxn ang="0">
                <a:pos x="connsiteX0" y="connsiteY0"/>
              </a:cxn>
              <a:cxn ang="0">
                <a:pos x="connsiteX1" y="connsiteY1"/>
              </a:cxn>
              <a:cxn ang="0">
                <a:pos x="connsiteX2" y="connsiteY2"/>
              </a:cxn>
            </a:cxnLst>
            <a:rect l="l" t="t" r="r" b="b"/>
            <a:pathLst>
              <a:path w="377686" h="993913">
                <a:moveTo>
                  <a:pt x="0" y="993913"/>
                </a:moveTo>
                <a:cubicBezTo>
                  <a:pt x="188843" y="932621"/>
                  <a:pt x="377686" y="871330"/>
                  <a:pt x="377686" y="705678"/>
                </a:cubicBezTo>
                <a:cubicBezTo>
                  <a:pt x="377686" y="540026"/>
                  <a:pt x="188843" y="270013"/>
                  <a:pt x="0" y="0"/>
                </a:cubicBezTo>
              </a:path>
            </a:pathLst>
          </a:custGeom>
          <a:ln>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13" name="Freeform 12"/>
          <p:cNvSpPr/>
          <p:nvPr/>
        </p:nvSpPr>
        <p:spPr>
          <a:xfrm>
            <a:off x="1182917" y="398579"/>
            <a:ext cx="800076" cy="526774"/>
          </a:xfrm>
          <a:custGeom>
            <a:avLst/>
            <a:gdLst>
              <a:gd name="connsiteX0" fmla="*/ 800076 w 800076"/>
              <a:gd name="connsiteY0" fmla="*/ 0 h 526774"/>
              <a:gd name="connsiteX1" fmla="*/ 64581 w 800076"/>
              <a:gd name="connsiteY1" fmla="*/ 119270 h 526774"/>
              <a:gd name="connsiteX2" fmla="*/ 84459 w 800076"/>
              <a:gd name="connsiteY2" fmla="*/ 526774 h 526774"/>
            </a:gdLst>
            <a:ahLst/>
            <a:cxnLst>
              <a:cxn ang="0">
                <a:pos x="connsiteX0" y="connsiteY0"/>
              </a:cxn>
              <a:cxn ang="0">
                <a:pos x="connsiteX1" y="connsiteY1"/>
              </a:cxn>
              <a:cxn ang="0">
                <a:pos x="connsiteX2" y="connsiteY2"/>
              </a:cxn>
            </a:cxnLst>
            <a:rect l="l" t="t" r="r" b="b"/>
            <a:pathLst>
              <a:path w="800076" h="526774">
                <a:moveTo>
                  <a:pt x="800076" y="0"/>
                </a:moveTo>
                <a:cubicBezTo>
                  <a:pt x="554911" y="39757"/>
                  <a:pt x="183850" y="31474"/>
                  <a:pt x="64581" y="119270"/>
                </a:cubicBezTo>
                <a:cubicBezTo>
                  <a:pt x="-54688" y="207066"/>
                  <a:pt x="14885" y="366920"/>
                  <a:pt x="84459" y="526774"/>
                </a:cubicBezTo>
              </a:path>
            </a:pathLst>
          </a:custGeom>
          <a:ln>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pic>
        <p:nvPicPr>
          <p:cNvPr id="9226" name="Picture 10" descr="http://t1.gstatic.com/images?q=tbn:ANd9GcQfC25g8DFbyHCjLfSjVfox482V9Z8vF29naXvji47jgI3yVlOv"/>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89329" y="2929508"/>
            <a:ext cx="1409220" cy="211767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
        <p:nvSpPr>
          <p:cNvPr id="15" name="TextBox 14"/>
          <p:cNvSpPr txBox="1"/>
          <p:nvPr/>
        </p:nvSpPr>
        <p:spPr>
          <a:xfrm>
            <a:off x="7308304" y="3793604"/>
            <a:ext cx="1266693" cy="369332"/>
          </a:xfrm>
          <a:prstGeom prst="rect">
            <a:avLst/>
          </a:prstGeom>
          <a:noFill/>
        </p:spPr>
        <p:txBody>
          <a:bodyPr wrap="none" rtlCol="0">
            <a:spAutoFit/>
          </a:bodyPr>
          <a:lstStyle/>
          <a:p>
            <a:r>
              <a:rPr lang="sv-SE" dirty="0" err="1" smtClean="0">
                <a:solidFill>
                  <a:srgbClr val="FF0000"/>
                </a:solidFill>
                <a:latin typeface="Minya Nouvelle" pitchFamily="2" charset="0"/>
              </a:rPr>
              <a:t>LiveScript</a:t>
            </a:r>
            <a:endParaRPr lang="sv-SE" dirty="0" smtClean="0">
              <a:solidFill>
                <a:srgbClr val="FF0000"/>
              </a:solidFill>
              <a:latin typeface="Minya Nouvelle" pitchFamily="2" charset="0"/>
            </a:endParaRPr>
          </a:p>
        </p:txBody>
      </p:sp>
      <p:sp>
        <p:nvSpPr>
          <p:cNvPr id="16" name="Freeform 15"/>
          <p:cNvSpPr/>
          <p:nvPr/>
        </p:nvSpPr>
        <p:spPr>
          <a:xfrm>
            <a:off x="7101645" y="2679092"/>
            <a:ext cx="1142763" cy="452748"/>
          </a:xfrm>
          <a:custGeom>
            <a:avLst/>
            <a:gdLst>
              <a:gd name="connsiteX0" fmla="*/ 1013792 w 1142763"/>
              <a:gd name="connsiteY0" fmla="*/ 452748 h 452748"/>
              <a:gd name="connsiteX1" fmla="*/ 1053548 w 1142763"/>
              <a:gd name="connsiteY1" fmla="*/ 5487 h 452748"/>
              <a:gd name="connsiteX2" fmla="*/ 0 w 1142763"/>
              <a:gd name="connsiteY2" fmla="*/ 244026 h 452748"/>
            </a:gdLst>
            <a:ahLst/>
            <a:cxnLst>
              <a:cxn ang="0">
                <a:pos x="connsiteX0" y="connsiteY0"/>
              </a:cxn>
              <a:cxn ang="0">
                <a:pos x="connsiteX1" y="connsiteY1"/>
              </a:cxn>
              <a:cxn ang="0">
                <a:pos x="connsiteX2" y="connsiteY2"/>
              </a:cxn>
            </a:cxnLst>
            <a:rect l="l" t="t" r="r" b="b"/>
            <a:pathLst>
              <a:path w="1142763" h="452748">
                <a:moveTo>
                  <a:pt x="1013792" y="452748"/>
                </a:moveTo>
                <a:cubicBezTo>
                  <a:pt x="1118152" y="246511"/>
                  <a:pt x="1222513" y="40274"/>
                  <a:pt x="1053548" y="5487"/>
                </a:cubicBezTo>
                <a:cubicBezTo>
                  <a:pt x="884583" y="-29300"/>
                  <a:pt x="442291" y="107363"/>
                  <a:pt x="0" y="244026"/>
                </a:cubicBezTo>
              </a:path>
            </a:pathLst>
          </a:cu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olidFill>
            <a:srgbClr val="FF0000"/>
          </a:solidFill>
          <a:tailEnd type="arrow"/>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latin typeface="Minya Nouvelle" pitchFamily="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71104</TotalTime>
  <Words>960</Words>
  <Application>Microsoft Macintosh PowerPoint</Application>
  <PresentationFormat>On-screen Show (16:10)</PresentationFormat>
  <Paragraphs>184</Paragraphs>
  <Slides>23</Slides>
  <Notes>8</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7" baseType="lpstr">
      <vt:lpstr>Calibri</vt:lpstr>
      <vt:lpstr>Minya Nouvelle</vt:lpstr>
      <vt:lpstr>Office Theme</vt:lpstr>
      <vt:lpstr>Image</vt:lpstr>
      <vt:lpstr>E01 – "Born to Run"</vt:lpstr>
      <vt:lpstr>E01 - "Born to Run"</vt:lpstr>
      <vt:lpstr>PowerPoint Presentation</vt:lpstr>
      <vt:lpstr>JavaScript – Till vadå?</vt:lpstr>
      <vt:lpstr>Klientsideskript</vt:lpstr>
      <vt:lpstr>JavaScript för webben</vt:lpstr>
      <vt:lpstr>PowerPoint Presentation</vt:lpstr>
      <vt:lpstr>PowerPoint Presentation</vt:lpstr>
      <vt:lpstr>PowerPoint Presentation</vt:lpstr>
      <vt:lpstr>Potatis, potäter</vt:lpstr>
      <vt:lpstr>God Parts vs. Bad Parts</vt:lpstr>
      <vt:lpstr>Server - Klient</vt:lpstr>
      <vt:lpstr>Hur?</vt:lpstr>
      <vt:lpstr>Var?</vt:lpstr>
      <vt:lpstr>Utskrift</vt:lpstr>
      <vt:lpstr>alert()</vt:lpstr>
      <vt:lpstr>document.write()</vt:lpstr>
      <vt:lpstr>console.log()</vt:lpstr>
      <vt:lpstr>Inläsning</vt:lpstr>
      <vt:lpstr>prompt()</vt:lpstr>
      <vt:lpstr>Skript i externa filer</vt:lpstr>
      <vt:lpstr>Var?</vt:lpstr>
      <vt:lpstr>PowerPoint Presentation</vt:lpstr>
    </vt:vector>
  </TitlesOfParts>
  <Company>Högskolan i Kalmar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thajo</dc:creator>
  <cp:lastModifiedBy>Johan Leitet</cp:lastModifiedBy>
  <cp:revision>4935</cp:revision>
  <dcterms:created xsi:type="dcterms:W3CDTF">2009-01-05T10:26:14Z</dcterms:created>
  <dcterms:modified xsi:type="dcterms:W3CDTF">2013-11-11T14:59:23Z</dcterms:modified>
</cp:coreProperties>
</file>