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1" r:id="rId2"/>
    <p:sldId id="268" r:id="rId3"/>
    <p:sldId id="320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1" r:id="rId13"/>
    <p:sldId id="322" r:id="rId14"/>
    <p:sldId id="323" r:id="rId15"/>
    <p:sldId id="329" r:id="rId16"/>
    <p:sldId id="324" r:id="rId17"/>
    <p:sldId id="330" r:id="rId18"/>
    <p:sldId id="327" r:id="rId19"/>
    <p:sldId id="332" r:id="rId20"/>
    <p:sldId id="311" r:id="rId21"/>
    <p:sldId id="328" r:id="rId22"/>
    <p:sldId id="280" r:id="rId23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84371" autoAdjust="0"/>
  </p:normalViewPr>
  <p:slideViewPr>
    <p:cSldViewPr>
      <p:cViewPr varScale="1">
        <p:scale>
          <a:sx n="114" d="100"/>
          <a:sy n="114" d="100"/>
        </p:scale>
        <p:origin x="-116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14-11-28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14-11-28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developer.yahoo.com/yui/theater/video.php?v=zakas-tsaran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www.smashingmagazine.com/2009/07/07/web-form-validation-best-practices-and-tutorial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>
                <a:hlinkClick r:id="rId3"/>
              </a:rPr>
              <a:t>http://developer.yahoo.com/yui/theater/video.php?v=zakas-tsaran</a:t>
            </a:r>
            <a:endParaRPr lang="sv-SE" dirty="0" smtClean="0"/>
          </a:p>
          <a:p>
            <a:endParaRPr lang="sv-S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http://developer.yahoo.com/yui/theater/video.php?v=lembree-a11y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28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2) Beskriv vad som börjar hända</a:t>
            </a:r>
            <a:r>
              <a:rPr lang="sv-SE" baseline="0" dirty="0" smtClean="0"/>
              <a:t> då mer och mer av en applikation flyttar från server till klient. Angreppsytan ökar.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739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err="1" smtClean="0">
                <a:latin typeface="Minya Nouvelle" charset="0"/>
              </a:rPr>
              <a:t>Repudiation</a:t>
            </a:r>
            <a:r>
              <a:rPr lang="sv-SE" sz="1200" dirty="0" smtClean="0">
                <a:latin typeface="Minya Nouvelle" charset="0"/>
              </a:rPr>
              <a:t>-attacker</a:t>
            </a:r>
          </a:p>
          <a:p>
            <a:r>
              <a:rPr lang="sv-SE" sz="1200" dirty="0" smtClean="0">
                <a:latin typeface="Minya Nouvelle" charset="0"/>
              </a:rPr>
              <a:t>Användaren är inloggad samtidigt som hackern och skickar anrop via </a:t>
            </a:r>
            <a:r>
              <a:rPr lang="sv-SE" sz="1200" dirty="0" err="1" smtClean="0">
                <a:latin typeface="Minya Nouvelle" charset="0"/>
              </a:rPr>
              <a:t>XMLHTTPReques</a:t>
            </a:r>
            <a:r>
              <a:rPr lang="sv-SE" sz="1200" dirty="0" smtClean="0">
                <a:latin typeface="Minya Nouvelle" charset="0"/>
              </a:rPr>
              <a:t>-objektet (AJAX)</a:t>
            </a:r>
            <a:endParaRPr lang="sv-SE" sz="1200" dirty="0">
              <a:latin typeface="Minya Nouvell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38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err="1" smtClean="0">
                <a:latin typeface="Minya Nouvelle" charset="0"/>
              </a:rPr>
              <a:t>Repudiation</a:t>
            </a:r>
            <a:r>
              <a:rPr lang="sv-SE" sz="1200" dirty="0" smtClean="0">
                <a:latin typeface="Minya Nouvelle" charset="0"/>
              </a:rPr>
              <a:t>-attacker</a:t>
            </a:r>
          </a:p>
          <a:p>
            <a:r>
              <a:rPr lang="sv-SE" sz="1200" dirty="0" smtClean="0">
                <a:latin typeface="Minya Nouvelle" charset="0"/>
              </a:rPr>
              <a:t>Användaren är inloggad samtidigt som hackern och skickar anrop via </a:t>
            </a:r>
            <a:r>
              <a:rPr lang="sv-SE" sz="1200" dirty="0" err="1" smtClean="0">
                <a:latin typeface="Minya Nouvelle" charset="0"/>
              </a:rPr>
              <a:t>XMLHTTPReques</a:t>
            </a:r>
            <a:r>
              <a:rPr lang="sv-SE" sz="1200" dirty="0" smtClean="0">
                <a:latin typeface="Minya Nouvelle" charset="0"/>
              </a:rPr>
              <a:t>-objektet (AJAX)</a:t>
            </a:r>
            <a:endParaRPr lang="sv-SE" sz="1200" dirty="0">
              <a:latin typeface="Minya Nouvell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38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http://www.smashingmagazine.com/2009/07/07/web-form-validation-best-practices-and-tutorials/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318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Relationship Id="rId9" Type="http://schemas.openxmlformats.org/officeDocument/2006/relationships/image" Target="../media/image19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E11 –</a:t>
            </a:r>
            <a:r>
              <a:rPr lang="sv-SE" sz="3200" b="1" dirty="0" smtClean="0"/>
              <a:t> "</a:t>
            </a:r>
            <a:r>
              <a:rPr lang="sv-SE" sz="3200" b="1" dirty="0" err="1" smtClean="0"/>
              <a:t>Protection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4176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11, </a:t>
            </a:r>
            <a:r>
              <a:rPr lang="sv-SE" sz="2800" b="1" dirty="0" smtClean="0">
                <a:latin typeface="Minya Nouvelle" pitchFamily="2" charset="0"/>
              </a:rPr>
              <a:t>HT2014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Säkerhet, tillgänglighet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  <p:pic>
        <p:nvPicPr>
          <p:cNvPr id="7" name="Picture 6" descr="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37420"/>
            <a:ext cx="2641476" cy="26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dirty="0"/>
              <a:t>Skript ska inte automatiskt vidarebefordra användaren till en annan sida. 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43" y="1129308"/>
            <a:ext cx="2551113" cy="2459302"/>
          </a:xfrm>
          <a:prstGeom prst="rect">
            <a:avLst/>
          </a:prstGeom>
          <a:noFill/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32666" y="3599706"/>
            <a:ext cx="2643189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v-SE" sz="1600" dirty="0">
                <a:latin typeface="Minya Nouvelle" charset="0"/>
              </a:rPr>
              <a:t>Problem: Utan mus så är det mycket svårt att välja en länk utan att alla länkar man passerar triggar </a:t>
            </a:r>
            <a:r>
              <a:rPr lang="sv-SE" sz="1600" dirty="0" err="1">
                <a:latin typeface="Minya Nouvelle" charset="0"/>
              </a:rPr>
              <a:t>onchange</a:t>
            </a:r>
            <a:r>
              <a:rPr lang="sv-SE" sz="1600" dirty="0">
                <a:latin typeface="Minya Nouvelle" charset="0"/>
              </a:rPr>
              <a:t>.</a:t>
            </a:r>
          </a:p>
          <a:p>
            <a:endParaRPr lang="sv-SE" sz="1600" dirty="0">
              <a:latin typeface="Minya Nouvelle" charset="0"/>
            </a:endParaRPr>
          </a:p>
          <a:p>
            <a:r>
              <a:rPr lang="sv-SE" sz="1600" dirty="0">
                <a:latin typeface="Minya Nouvelle" charset="0"/>
              </a:rPr>
              <a:t>Tryck </a:t>
            </a:r>
            <a:r>
              <a:rPr lang="sv-SE" sz="1600" dirty="0" err="1">
                <a:latin typeface="Minya Nouvelle" charset="0"/>
              </a:rPr>
              <a:t>alt+pil</a:t>
            </a:r>
            <a:r>
              <a:rPr lang="sv-SE" sz="1600" dirty="0">
                <a:latin typeface="Minya Nouvelle" charset="0"/>
              </a:rPr>
              <a:t> för att bläddra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7066" y="1129308"/>
            <a:ext cx="733425" cy="174625"/>
          </a:xfrm>
          <a:prstGeom prst="rect">
            <a:avLst/>
          </a:prstGeom>
          <a:noFill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29308"/>
            <a:ext cx="2551112" cy="2459302"/>
          </a:xfrm>
          <a:prstGeom prst="rect">
            <a:avLst/>
          </a:prstGeom>
          <a:noFill/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717033" y="3675663"/>
            <a:ext cx="25400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dirty="0">
                <a:latin typeface="Minya Nouvelle" charset="0"/>
              </a:rPr>
              <a:t>Bättre. Hoppa över </a:t>
            </a:r>
            <a:r>
              <a:rPr lang="sv-SE" dirty="0" err="1">
                <a:latin typeface="Minya Nouvelle" charset="0"/>
              </a:rPr>
              <a:t>onchange</a:t>
            </a:r>
            <a:r>
              <a:rPr lang="sv-SE" dirty="0">
                <a:latin typeface="Minya Nouvelle" charset="0"/>
              </a:rPr>
              <a:t> och lägg en knapp för att trigga omdirigering.</a:t>
            </a:r>
            <a:endParaRPr lang="sv-SE" i="1" dirty="0">
              <a:latin typeface="Minya Nouvelle" charset="0"/>
            </a:endParaRPr>
          </a:p>
        </p:txBody>
      </p:sp>
      <p:pic>
        <p:nvPicPr>
          <p:cNvPr id="9" name="Picture 2" descr="P:\Icons\48x48\shadow\do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6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noscript</a:t>
            </a:r>
            <a:r>
              <a:rPr lang="sv-SE" dirty="0" smtClean="0"/>
              <a:t>&gt;</a:t>
            </a:r>
            <a:endParaRPr lang="sv-SE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155" y="1357526"/>
            <a:ext cx="8569325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 smtClean="0">
                <a:latin typeface="Courier New" pitchFamily="49" charset="0"/>
              </a:rPr>
              <a:t>&lt;</a:t>
            </a:r>
            <a:r>
              <a:rPr lang="sv-SE" sz="1600" b="1" dirty="0" err="1" smtClean="0">
                <a:latin typeface="Courier New" pitchFamily="49" charset="0"/>
              </a:rPr>
              <a:t>noscript</a:t>
            </a:r>
            <a:r>
              <a:rPr lang="sv-SE" sz="1600" b="1" dirty="0" smtClean="0">
                <a:latin typeface="Courier New" pitchFamily="49" charset="0"/>
              </a:rPr>
              <a:t>&gt;Denna webbsida kräver </a:t>
            </a:r>
            <a:r>
              <a:rPr lang="sv-SE" sz="1600" b="1" dirty="0" err="1" smtClean="0">
                <a:latin typeface="Courier New" pitchFamily="49" charset="0"/>
              </a:rPr>
              <a:t>Javascript</a:t>
            </a:r>
            <a:r>
              <a:rPr lang="sv-SE" sz="1600" b="1" dirty="0" smtClean="0">
                <a:latin typeface="Courier New" pitchFamily="49" charset="0"/>
              </a:rPr>
              <a:t> för att fungera&lt;/</a:t>
            </a:r>
            <a:r>
              <a:rPr lang="sv-SE" sz="1600" b="1" dirty="0" err="1">
                <a:latin typeface="Courier New" pitchFamily="49" charset="0"/>
              </a:rPr>
              <a:t>noscript</a:t>
            </a:r>
            <a:r>
              <a:rPr lang="sv-SE" sz="1600" b="1" dirty="0">
                <a:latin typeface="Courier New" pitchFamily="49" charset="0"/>
              </a:rPr>
              <a:t>&gt;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1" y="3411926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&lt;p id=”</a:t>
            </a:r>
            <a:r>
              <a:rPr lang="sv-SE" sz="1600" b="1" dirty="0" err="1">
                <a:latin typeface="Courier New" pitchFamily="49" charset="0"/>
              </a:rPr>
              <a:t>noscript</a:t>
            </a:r>
            <a:r>
              <a:rPr lang="sv-SE" sz="1600" b="1" dirty="0">
                <a:latin typeface="Courier New" pitchFamily="49" charset="0"/>
              </a:rPr>
              <a:t>”&gt;Denna applikation kräver </a:t>
            </a:r>
            <a:r>
              <a:rPr lang="sv-SE" sz="1600" b="1" dirty="0" smtClean="0">
                <a:latin typeface="Courier New" pitchFamily="49" charset="0"/>
              </a:rPr>
              <a:t>JavaScript</a:t>
            </a:r>
            <a:r>
              <a:rPr lang="sv-SE" sz="1600" b="1" dirty="0">
                <a:latin typeface="Courier New" pitchFamily="49" charset="0"/>
              </a:rPr>
              <a:t>&lt;/p&gt;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3851" y="4012530"/>
            <a:ext cx="8569325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sv-SE" sz="1600" b="1">
                <a:latin typeface="Courier New" pitchFamily="49" charset="0"/>
              </a:rPr>
              <a:t>document.getElementById(”noscript”).className = ”hide”;</a:t>
            </a:r>
          </a:p>
          <a:p>
            <a:pPr>
              <a:spcBef>
                <a:spcPct val="50000"/>
              </a:spcBef>
            </a:pPr>
            <a:r>
              <a:rPr lang="sv-SE" sz="1600" b="1">
                <a:latin typeface="Courier New" pitchFamily="49" charset="0"/>
              </a:rPr>
              <a:t>...</a:t>
            </a:r>
            <a:endParaRPr lang="sv-SE" sz="160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569468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Minya Nouvelle" pitchFamily="2" charset="0"/>
              </a:rPr>
              <a:t>alternativt</a:t>
            </a:r>
          </a:p>
        </p:txBody>
      </p:sp>
    </p:spTree>
    <p:extLst>
      <p:ext uri="{BB962C8B-B14F-4D97-AF65-F5344CB8AC3E}">
        <p14:creationId xmlns:p14="http://schemas.microsoft.com/office/powerpoint/2010/main" val="366091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Säkerhet</a:t>
            </a:r>
            <a:endParaRPr lang="sv-SE" dirty="0"/>
          </a:p>
        </p:txBody>
      </p:sp>
      <p:pic>
        <p:nvPicPr>
          <p:cNvPr id="2050" name="Picture 2" descr="P:\Icons\48x48\shadow\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:\Icons\128x128\shadow\shield_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18" y="2219375"/>
            <a:ext cx="1646238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1" y="2281436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smtClean="0">
                <a:latin typeface="Minya Nouvelle" pitchFamily="2" charset="0"/>
              </a:rPr>
              <a:t>Säkerhetsrisker med JavaScript i webbläsaren</a:t>
            </a:r>
          </a:p>
        </p:txBody>
      </p:sp>
    </p:spTree>
    <p:extLst>
      <p:ext uri="{BB962C8B-B14F-4D97-AF65-F5344CB8AC3E}">
        <p14:creationId xmlns:p14="http://schemas.microsoft.com/office/powerpoint/2010/main" val="210467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Säkerhetslösningar</a:t>
            </a:r>
            <a:endParaRPr lang="sv-SE" dirty="0"/>
          </a:p>
        </p:txBody>
      </p:sp>
      <p:pic>
        <p:nvPicPr>
          <p:cNvPr id="4" name="Picture 2" descr="P:\Icons\48x48\shadow\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7" y="1345332"/>
            <a:ext cx="8496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Skript körs i en sandlåda (</a:t>
            </a:r>
            <a:r>
              <a:rPr lang="sv-SE" b="1" dirty="0" err="1" smtClean="0">
                <a:latin typeface="Minya Nouvelle" pitchFamily="2" charset="0"/>
              </a:rPr>
              <a:t>sandboxing</a:t>
            </a:r>
            <a:r>
              <a:rPr lang="sv-SE" b="1" dirty="0" smtClean="0">
                <a:latin typeface="Minya Nouvelle" pitchFamily="2" charset="0"/>
              </a:rPr>
              <a:t>):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Webbläsaren </a:t>
            </a:r>
            <a:r>
              <a:rPr lang="sv-SE" dirty="0">
                <a:latin typeface="Minya Nouvelle" pitchFamily="2" charset="0"/>
              </a:rPr>
              <a:t>tillåter enbart att </a:t>
            </a:r>
            <a:r>
              <a:rPr lang="sv-SE" dirty="0" err="1">
                <a:latin typeface="Minya Nouvelle" pitchFamily="2" charset="0"/>
              </a:rPr>
              <a:t>javascript</a:t>
            </a:r>
            <a:r>
              <a:rPr lang="sv-SE" dirty="0">
                <a:latin typeface="Minya Nouvelle" pitchFamily="2" charset="0"/>
              </a:rPr>
              <a:t> kommunicerar med delar av webbläsaren och via vissa protokoll mot Internet.</a:t>
            </a:r>
          </a:p>
          <a:p>
            <a:r>
              <a:rPr lang="sv-SE" dirty="0">
                <a:latin typeface="Minya Nouvelle" pitchFamily="2" charset="0"/>
              </a:rPr>
              <a:t>Det går inte att t.ex. komma åt det lokala filsystemet.</a:t>
            </a:r>
          </a:p>
          <a:p>
            <a:endParaRPr lang="sv-SE" dirty="0">
              <a:latin typeface="Minya Nouvelle" pitchFamily="2" charset="0"/>
            </a:endParaRPr>
          </a:p>
          <a:p>
            <a:endParaRPr lang="sv-SE" dirty="0">
              <a:latin typeface="Minya Nouvelle" pitchFamily="2" charset="0"/>
            </a:endParaRPr>
          </a:p>
          <a:p>
            <a:r>
              <a:rPr lang="sv-SE" b="1" dirty="0">
                <a:latin typeface="Minya Nouvelle" pitchFamily="2" charset="0"/>
              </a:rPr>
              <a:t>Same site </a:t>
            </a:r>
            <a:r>
              <a:rPr lang="sv-SE" b="1" dirty="0" err="1" smtClean="0">
                <a:latin typeface="Minya Nouvelle" pitchFamily="2" charset="0"/>
              </a:rPr>
              <a:t>origin</a:t>
            </a:r>
            <a:r>
              <a:rPr lang="sv-SE" b="1" dirty="0">
                <a:latin typeface="Minya Nouvelle" pitchFamily="2" charset="0"/>
              </a:rPr>
              <a:t>:</a:t>
            </a:r>
          </a:p>
          <a:p>
            <a:r>
              <a:rPr lang="sv-SE" dirty="0" err="1" smtClean="0">
                <a:latin typeface="Minya Nouvelle" pitchFamily="2" charset="0"/>
              </a:rPr>
              <a:t>Javascript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>
                <a:latin typeface="Minya Nouvelle" pitchFamily="2" charset="0"/>
              </a:rPr>
              <a:t>kan enbart komma åt innehåll i fönster och </a:t>
            </a:r>
            <a:r>
              <a:rPr lang="sv-SE" dirty="0" err="1">
                <a:latin typeface="Minya Nouvelle" pitchFamily="2" charset="0"/>
              </a:rPr>
              <a:t>frames</a:t>
            </a:r>
            <a:r>
              <a:rPr lang="sv-SE" dirty="0">
                <a:latin typeface="Minya Nouvelle" pitchFamily="2" charset="0"/>
              </a:rPr>
              <a:t>  där dokumentet har samma ursprung som det dokument som exekverar skriptet. (host, port och protokoll)</a:t>
            </a:r>
          </a:p>
          <a:p>
            <a:r>
              <a:rPr lang="sv-SE" dirty="0">
                <a:latin typeface="Minya Nouvelle" pitchFamily="2" charset="0"/>
              </a:rPr>
              <a:t>Det samma gäller för </a:t>
            </a:r>
            <a:r>
              <a:rPr lang="sv-SE" dirty="0" err="1" smtClean="0">
                <a:latin typeface="Minya Nouvelle" pitchFamily="2" charset="0"/>
              </a:rPr>
              <a:t>HTTPRequest</a:t>
            </a:r>
            <a:r>
              <a:rPr lang="sv-SE" dirty="0" smtClean="0">
                <a:latin typeface="Minya Nouvelle" pitchFamily="2" charset="0"/>
              </a:rPr>
              <a:t>-objektet</a:t>
            </a:r>
            <a:r>
              <a:rPr lang="sv-SE" dirty="0">
                <a:latin typeface="Minya Nouvelle" pitchFamily="2" charset="0"/>
              </a:rPr>
              <a:t>.</a:t>
            </a:r>
            <a:br>
              <a:rPr lang="sv-SE" dirty="0">
                <a:latin typeface="Minya Nouvelle" pitchFamily="2" charset="0"/>
              </a:rPr>
            </a:br>
            <a:endParaRPr lang="sv-SE" dirty="0">
              <a:latin typeface="Minya Nouvelle" pitchFamily="2" charset="0"/>
            </a:endParaRPr>
          </a:p>
          <a:p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Eventuella problem</a:t>
            </a:r>
            <a:endParaRPr lang="sv-SE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0100" y="1058455"/>
            <a:ext cx="7572428" cy="42088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Koden är publik</a:t>
            </a:r>
            <a:br>
              <a:rPr lang="sv-SE" sz="1800" dirty="0" smtClean="0">
                <a:latin typeface="Minya Nouvelle" charset="0"/>
              </a:rPr>
            </a:br>
            <a:endParaRPr lang="sv-SE" sz="9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”Utvecklare” som förlitar sig på klientsidans kod</a:t>
            </a:r>
            <a:br>
              <a:rPr lang="sv-SE" sz="1800" dirty="0" smtClean="0">
                <a:latin typeface="Minya Nouvelle" charset="0"/>
              </a:rPr>
            </a:br>
            <a:r>
              <a:rPr lang="sv-SE" sz="1800" dirty="0" smtClean="0">
                <a:latin typeface="Minya Nouvelle" charset="0"/>
              </a:rPr>
              <a:t> - Vid validering</a:t>
            </a:r>
            <a:br>
              <a:rPr lang="sv-SE" sz="1800" dirty="0" smtClean="0">
                <a:latin typeface="Minya Nouvelle" charset="0"/>
              </a:rPr>
            </a:br>
            <a:r>
              <a:rPr lang="sv-SE" sz="1800" dirty="0" smtClean="0">
                <a:latin typeface="Minya Nouvelle" charset="0"/>
              </a:rPr>
              <a:t> - Vid inloggningsförfarande</a:t>
            </a:r>
            <a:br>
              <a:rPr lang="sv-SE" sz="1800" dirty="0" smtClean="0">
                <a:latin typeface="Minya Nouvelle" charset="0"/>
              </a:rPr>
            </a:br>
            <a:r>
              <a:rPr lang="sv-SE" sz="1800" dirty="0" smtClean="0">
                <a:latin typeface="Minya Nouvelle" charset="0"/>
              </a:rPr>
              <a:t> - För att stoppa användaren från att genomföra handlingar</a:t>
            </a:r>
          </a:p>
          <a:p>
            <a:pPr marL="342900" indent="-342900">
              <a:buFontTx/>
              <a:buAutoNum type="arabicParenR"/>
            </a:pPr>
            <a:endParaRPr lang="sv-SE" sz="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Ajax-applikationer ökar angreppsytan</a:t>
            </a:r>
          </a:p>
          <a:p>
            <a:pPr marL="342900" indent="-342900">
              <a:buFontTx/>
              <a:buAutoNum type="arabicParenR"/>
            </a:pPr>
            <a:endParaRPr lang="sv-SE" sz="105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dirty="0" smtClean="0">
                <a:latin typeface="Minya Nouvelle" charset="0"/>
              </a:rPr>
              <a:t>Nya </a:t>
            </a:r>
            <a:r>
              <a:rPr lang="sv-SE" dirty="0" err="1" smtClean="0">
                <a:latin typeface="Minya Nouvelle" charset="0"/>
              </a:rPr>
              <a:t>API:er</a:t>
            </a:r>
            <a:r>
              <a:rPr lang="sv-SE" dirty="0" smtClean="0">
                <a:latin typeface="Minya Nouvelle" charset="0"/>
              </a:rPr>
              <a:t>/ökad komplexitet ökar angreppsytan (HTML5)</a:t>
            </a: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endParaRPr lang="sv-SE" sz="9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Luckor i </a:t>
            </a:r>
            <a:r>
              <a:rPr lang="sv-SE" sz="1800" dirty="0" err="1" smtClean="0">
                <a:latin typeface="Minya Nouvelle" charset="0"/>
              </a:rPr>
              <a:t>webbläsarimplementationen</a:t>
            </a: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endParaRPr lang="sv-SE" sz="9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err="1" smtClean="0">
                <a:latin typeface="Minya Nouvelle" charset="0"/>
              </a:rPr>
              <a:t>Denial</a:t>
            </a:r>
            <a:r>
              <a:rPr lang="sv-SE" sz="1800" dirty="0" smtClean="0">
                <a:latin typeface="Minya Nouvelle" charset="0"/>
              </a:rPr>
              <a:t>-</a:t>
            </a:r>
            <a:r>
              <a:rPr lang="sv-SE" sz="1800" dirty="0" err="1" smtClean="0">
                <a:latin typeface="Minya Nouvelle" charset="0"/>
              </a:rPr>
              <a:t>of</a:t>
            </a:r>
            <a:r>
              <a:rPr lang="sv-SE" sz="1800" dirty="0" smtClean="0">
                <a:latin typeface="Minya Nouvelle" charset="0"/>
              </a:rPr>
              <a:t>-Service-problem (DOS-attack)</a:t>
            </a:r>
            <a:br>
              <a:rPr lang="sv-SE" sz="1800" dirty="0" smtClean="0">
                <a:latin typeface="Minya Nouvelle" charset="0"/>
              </a:rPr>
            </a:br>
            <a:endParaRPr lang="sv-SE" sz="800" b="1" dirty="0" smtClean="0">
              <a:latin typeface="Minya Nouvelle" charset="0"/>
            </a:endParaRPr>
          </a:p>
          <a:p>
            <a:r>
              <a:rPr lang="sv-SE" b="1" dirty="0" smtClean="0">
                <a:latin typeface="Minya Nouvelle" charset="0"/>
              </a:rPr>
              <a:t>7) </a:t>
            </a:r>
            <a:r>
              <a:rPr lang="sv-SE" sz="1800" b="1" dirty="0" smtClean="0">
                <a:latin typeface="Minya Nouvelle" charset="0"/>
              </a:rPr>
              <a:t>Cross-site </a:t>
            </a:r>
            <a:r>
              <a:rPr lang="sv-SE" sz="1800" b="1" dirty="0" err="1" smtClean="0">
                <a:latin typeface="Minya Nouvelle" charset="0"/>
              </a:rPr>
              <a:t>Scripting</a:t>
            </a:r>
            <a:r>
              <a:rPr lang="sv-SE" sz="1800" b="1" dirty="0" smtClean="0">
                <a:latin typeface="Minya Nouvelle" charset="0"/>
              </a:rPr>
              <a:t> (XSS)</a:t>
            </a:r>
            <a:r>
              <a:rPr lang="sv-SE" sz="1800" dirty="0" smtClean="0">
                <a:latin typeface="Minya Nouvelle" charset="0"/>
              </a:rPr>
              <a:t> </a:t>
            </a:r>
          </a:p>
          <a:p>
            <a:endParaRPr lang="sv-SE" sz="700" dirty="0">
              <a:latin typeface="Minya Nouvelle" charset="0"/>
            </a:endParaRPr>
          </a:p>
          <a:p>
            <a:r>
              <a:rPr lang="sv-SE" sz="1800" b="1" dirty="0" smtClean="0">
                <a:latin typeface="Minya Nouvelle" charset="0"/>
              </a:rPr>
              <a:t>8) Cross-Site </a:t>
            </a:r>
            <a:r>
              <a:rPr lang="sv-SE" sz="1800" b="1" dirty="0" err="1" smtClean="0">
                <a:latin typeface="Minya Nouvelle" charset="0"/>
              </a:rPr>
              <a:t>Request</a:t>
            </a:r>
            <a:r>
              <a:rPr lang="sv-SE" sz="1800" b="1" dirty="0" smtClean="0">
                <a:latin typeface="Minya Nouvelle" charset="0"/>
              </a:rPr>
              <a:t> </a:t>
            </a:r>
            <a:r>
              <a:rPr lang="sv-SE" sz="1800" b="1" dirty="0" err="1" smtClean="0">
                <a:latin typeface="Minya Nouvelle" charset="0"/>
              </a:rPr>
              <a:t>Forgery</a:t>
            </a:r>
            <a:r>
              <a:rPr lang="sv-SE" sz="1800" b="1" dirty="0" smtClean="0">
                <a:latin typeface="Minya Nouvelle" charset="0"/>
              </a:rPr>
              <a:t> (CSRF)</a:t>
            </a:r>
            <a:endParaRPr lang="sv-SE" sz="1800" b="1" dirty="0">
              <a:latin typeface="Minya Nouvelle" charset="0"/>
            </a:endParaRPr>
          </a:p>
        </p:txBody>
      </p:sp>
      <p:pic>
        <p:nvPicPr>
          <p:cNvPr id="7" name="Picture 2" descr="P:\Icons\48x48\shadow\sh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:\Icons\128x128\shadow\works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5344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XSS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201316"/>
            <a:ext cx="7818092" cy="1460500"/>
          </a:xfrm>
        </p:spPr>
        <p:txBody>
          <a:bodyPr/>
          <a:lstStyle/>
          <a:p>
            <a:r>
              <a:rPr lang="sv-SE" dirty="0" smtClean="0"/>
              <a:t>XSS går i korthet ut på att en attackerare får sin JavaScript-kod att komma ifrån samma server som originalkoden så att ”Same site </a:t>
            </a:r>
            <a:r>
              <a:rPr lang="sv-SE" dirty="0" err="1" smtClean="0"/>
              <a:t>origin</a:t>
            </a:r>
            <a:r>
              <a:rPr lang="sv-SE" dirty="0" smtClean="0"/>
              <a:t>” sätts ur spel</a:t>
            </a:r>
            <a:endParaRPr lang="sv-SE" dirty="0"/>
          </a:p>
        </p:txBody>
      </p:sp>
      <p:pic>
        <p:nvPicPr>
          <p:cNvPr id="4" name="Picture 3" descr="P:\Icons\128x128\shadow\serve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77580"/>
            <a:ext cx="1656184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:\Icons\128x128\shadow\workpl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7580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:\Icons\128x128\shadow\sp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87" y="2708688"/>
            <a:ext cx="679136" cy="6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shiel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7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XSS-attacker</a:t>
            </a:r>
            <a:endParaRPr lang="sv-SE" dirty="0"/>
          </a:p>
        </p:txBody>
      </p:sp>
      <p:pic>
        <p:nvPicPr>
          <p:cNvPr id="3074" name="Picture 2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38338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01315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37620"/>
            <a:ext cx="1098847" cy="10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P:\Icons\128x128\shadow\s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485183"/>
            <a:ext cx="676573" cy="6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763688" y="1849388"/>
            <a:ext cx="4896544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5" descr="P:\Icons\128x128\shadow\sp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46" y="2130426"/>
            <a:ext cx="223018" cy="2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1763688" y="2353444"/>
            <a:ext cx="5184576" cy="24700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 Box 17"/>
          <p:cNvSpPr txBox="1">
            <a:spLocks noChangeArrowheads="1"/>
          </p:cNvSpPr>
          <p:nvPr/>
        </p:nvSpPr>
        <p:spPr bwMode="auto">
          <a:xfrm rot="1545574">
            <a:off x="2014810" y="3377596"/>
            <a:ext cx="512191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hacker.com?data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=cookieinfo” /&gt;</a:t>
            </a:r>
          </a:p>
        </p:txBody>
      </p:sp>
      <p:pic>
        <p:nvPicPr>
          <p:cNvPr id="23" name="Picture 2" descr="P:\Icons\48x48\shadow\shiel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23851" y="5183242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 smtClean="0">
                <a:latin typeface="Courier New" pitchFamily="49" charset="0"/>
              </a:rPr>
              <a:t>text = </a:t>
            </a:r>
            <a:r>
              <a:rPr lang="sv-SE" sz="1600" b="1" dirty="0" err="1" smtClean="0">
                <a:latin typeface="Courier New" pitchFamily="49" charset="0"/>
              </a:rPr>
              <a:t>text.replace</a:t>
            </a:r>
            <a:r>
              <a:rPr lang="sv-SE" sz="1600" b="1" dirty="0" smtClean="0">
                <a:latin typeface="Courier New" pitchFamily="49" charset="0"/>
              </a:rPr>
              <a:t>(/&lt;/g, ”&amp;</a:t>
            </a:r>
            <a:r>
              <a:rPr lang="sv-SE" sz="1600" b="1" dirty="0" err="1" smtClean="0">
                <a:latin typeface="Courier New" pitchFamily="49" charset="0"/>
              </a:rPr>
              <a:t>lt</a:t>
            </a:r>
            <a:r>
              <a:rPr lang="sv-SE" sz="1600" b="1" dirty="0" smtClean="0">
                <a:latin typeface="Courier New" pitchFamily="49" charset="0"/>
              </a:rPr>
              <a:t>;”).</a:t>
            </a:r>
            <a:r>
              <a:rPr lang="sv-SE" sz="1600" b="1" dirty="0" err="1" smtClean="0">
                <a:latin typeface="Courier New" pitchFamily="49" charset="0"/>
              </a:rPr>
              <a:t>replace</a:t>
            </a:r>
            <a:r>
              <a:rPr lang="sv-SE" sz="1600" b="1" dirty="0" smtClean="0">
                <a:latin typeface="Courier New" pitchFamily="49" charset="0"/>
              </a:rPr>
              <a:t>(/&gt;/g, ”&amp;</a:t>
            </a:r>
            <a:r>
              <a:rPr lang="sv-SE" sz="1600" b="1" dirty="0" err="1" smtClean="0">
                <a:latin typeface="Courier New" pitchFamily="49" charset="0"/>
              </a:rPr>
              <a:t>gt</a:t>
            </a:r>
            <a:r>
              <a:rPr lang="sv-SE" sz="1600" b="1" dirty="0" smtClean="0">
                <a:latin typeface="Courier New" pitchFamily="49" charset="0"/>
              </a:rPr>
              <a:t>;”);</a:t>
            </a:r>
            <a:endParaRPr lang="sv-SE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2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pic>
        <p:nvPicPr>
          <p:cNvPr id="3074" name="Picture 2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40654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01315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61" y="4278933"/>
            <a:ext cx="1098847" cy="10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P:\Icons\128x128\shadow\s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369668"/>
            <a:ext cx="676573" cy="6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35696" y="1412544"/>
            <a:ext cx="4824536" cy="4368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36155" y="2857500"/>
            <a:ext cx="5331581" cy="7200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P:\Icons\48x48\shadow\shiel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2136630"/>
            <a:ext cx="147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Forum med inloggning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9409" y="3826242"/>
            <a:ext cx="189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solidFill>
                  <a:srgbClr val="FF0000"/>
                </a:solidFill>
                <a:latin typeface="Minya Nouvelle" pitchFamily="2" charset="0"/>
              </a:rPr>
              <a:t>[Hackerns sida]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3" y="4292602"/>
            <a:ext cx="1388961" cy="106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P:\Icons\128x128\shadow\workstation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730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:\Icons\128x128\shadow\sp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83" y="1412544"/>
            <a:ext cx="679136" cy="6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318685">
            <a:off x="2202473" y="132955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1) Skjut in skadlig kod.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425452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2) ”Arvid” går in på sidan</a:t>
            </a:r>
          </a:p>
        </p:txBody>
      </p:sp>
      <p:sp>
        <p:nvSpPr>
          <p:cNvPr id="12" name="Freeform 11"/>
          <p:cNvSpPr/>
          <p:nvPr/>
        </p:nvSpPr>
        <p:spPr>
          <a:xfrm>
            <a:off x="1441938" y="3200400"/>
            <a:ext cx="6532551" cy="1811665"/>
          </a:xfrm>
          <a:custGeom>
            <a:avLst/>
            <a:gdLst>
              <a:gd name="connsiteX0" fmla="*/ 0 w 6532551"/>
              <a:gd name="connsiteY0" fmla="*/ 0 h 1811665"/>
              <a:gd name="connsiteX1" fmla="*/ 5922499 w 6532551"/>
              <a:gd name="connsiteY1" fmla="*/ 1125415 h 1811665"/>
              <a:gd name="connsiteX2" fmla="*/ 5774788 w 6532551"/>
              <a:gd name="connsiteY2" fmla="*/ 1751428 h 1811665"/>
              <a:gd name="connsiteX3" fmla="*/ 900333 w 6532551"/>
              <a:gd name="connsiteY3" fmla="*/ 1751428 h 181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2551" h="1811665">
                <a:moveTo>
                  <a:pt x="0" y="0"/>
                </a:moveTo>
                <a:cubicBezTo>
                  <a:pt x="2480017" y="416755"/>
                  <a:pt x="4960034" y="833510"/>
                  <a:pt x="5922499" y="1125415"/>
                </a:cubicBezTo>
                <a:cubicBezTo>
                  <a:pt x="6884964" y="1417320"/>
                  <a:pt x="6611816" y="1647093"/>
                  <a:pt x="5774788" y="1751428"/>
                </a:cubicBezTo>
                <a:cubicBezTo>
                  <a:pt x="4937760" y="1855763"/>
                  <a:pt x="2919046" y="1803595"/>
                  <a:pt x="900333" y="1751428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Box 24"/>
          <p:cNvSpPr txBox="1"/>
          <p:nvPr/>
        </p:nvSpPr>
        <p:spPr>
          <a:xfrm rot="634675">
            <a:off x="2191088" y="3731078"/>
            <a:ext cx="453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3) ”Arvid” klickar på attackerarens länk</a:t>
            </a:r>
          </a:p>
        </p:txBody>
      </p:sp>
      <p:pic>
        <p:nvPicPr>
          <p:cNvPr id="7170" name="Picture 2" descr="P:\Icons\128x128\shadow\mous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92" y="3011041"/>
            <a:ext cx="378717" cy="3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6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Samy</a:t>
            </a:r>
            <a:r>
              <a:rPr lang="sv-SE" dirty="0" smtClean="0"/>
              <a:t> is my </a:t>
            </a:r>
            <a:r>
              <a:rPr lang="sv-SE" dirty="0" err="1" smtClean="0"/>
              <a:t>hero</a:t>
            </a:r>
            <a:endParaRPr lang="sv-S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3520978"/>
            <a:ext cx="8839200" cy="19288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mycode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style="BACKGROUND: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('java </a:t>
            </a:r>
            <a:br>
              <a:rPr lang="sv-S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script:eval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document.all.mycode.expr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)')"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="var B=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String.fromCharCode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(34);var A=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String.fromCharCode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(39);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g(){var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C;try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{var D=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document.body.createTextRange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();C=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D.htmlText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(e){}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(C){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C}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…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PPTA3A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856228"/>
            <a:ext cx="2808252" cy="857256"/>
          </a:xfrm>
          <a:prstGeom prst="rect">
            <a:avLst/>
          </a:prstGeom>
        </p:spPr>
      </p:pic>
      <p:pic>
        <p:nvPicPr>
          <p:cNvPr id="6" name="Picture 5" descr="PPT15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1201316"/>
            <a:ext cx="2066828" cy="2249027"/>
          </a:xfrm>
          <a:prstGeom prst="rect">
            <a:avLst/>
          </a:prstGeom>
        </p:spPr>
      </p:pic>
      <p:pic>
        <p:nvPicPr>
          <p:cNvPr id="7" name="Picture 2" descr="P:\Icons\48x48\shadow\shie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1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Cross-Site Request Forgery (CSRF)</a:t>
            </a:r>
            <a:endParaRPr lang="en-US" sz="3200" dirty="0"/>
          </a:p>
        </p:txBody>
      </p:sp>
      <p:pic>
        <p:nvPicPr>
          <p:cNvPr id="5" name="Picture 4" descr="P:\Icons\128x128\shadow\server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77580"/>
            <a:ext cx="1656184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7580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:\Icons\128x128\shadow\s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057300"/>
            <a:ext cx="679136" cy="6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:\Icons\128x128\shadow\server_network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45332"/>
            <a:ext cx="1584176" cy="15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9468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21396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2915816" y="3865612"/>
            <a:ext cx="3168352" cy="57606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59832" y="1705372"/>
            <a:ext cx="3024336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87824" y="2785492"/>
            <a:ext cx="3168352" cy="115212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9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E11 – </a:t>
            </a:r>
            <a:r>
              <a:rPr lang="sv-SE" dirty="0" err="1" smtClean="0"/>
              <a:t>Protection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Tillgänglighet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Säkerhet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Klient- servervalidering</a:t>
            </a:r>
            <a:endParaRPr lang="sv-S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00068" y="1489700"/>
            <a:ext cx="3020404" cy="3168000"/>
          </a:xfrm>
          <a:prstGeom prst="rect">
            <a:avLst/>
          </a:prstGeom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158" y="1489700"/>
            <a:ext cx="3020404" cy="3168000"/>
          </a:xfrm>
          <a:prstGeom prst="rect">
            <a:avLst/>
          </a:prstGeom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6158" y="1531908"/>
            <a:ext cx="299674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400" b="1" dirty="0">
                <a:latin typeface="Minya Nouvelle" charset="0"/>
              </a:rPr>
              <a:t>KLIENT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61939" y="1502291"/>
            <a:ext cx="302040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400" b="1" dirty="0">
                <a:latin typeface="Minya Nouvelle" charset="0"/>
              </a:rPr>
              <a:t>SERVER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9592" y="2035964"/>
            <a:ext cx="1947503" cy="14773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sv-SE"/>
              <a:t/>
            </a:r>
            <a:br>
              <a:rPr lang="sv-SE"/>
            </a:br>
            <a:r>
              <a:rPr lang="sv-SE"/>
              <a:t/>
            </a:r>
            <a:br>
              <a:rPr lang="sv-SE"/>
            </a:br>
            <a:endParaRPr lang="sv-SE"/>
          </a:p>
          <a:p>
            <a:pPr algn="ctr"/>
            <a:endParaRPr lang="sv-SE"/>
          </a:p>
          <a:p>
            <a:pPr algn="ctr"/>
            <a:endParaRPr lang="sv-SE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31962" y="3173284"/>
            <a:ext cx="1007790" cy="230832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900" b="1"/>
              <a:t>skicka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515265" y="3306165"/>
            <a:ext cx="0" cy="6740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50189" y="3980180"/>
            <a:ext cx="2549807" cy="470597"/>
          </a:xfrm>
          <a:prstGeom prst="rect">
            <a:avLst/>
          </a:prstGeom>
          <a:gradFill rotWithShape="1">
            <a:gsLst>
              <a:gs pos="0">
                <a:srgbClr val="F9EF93"/>
              </a:gs>
              <a:gs pos="100000">
                <a:srgbClr val="FDFBE3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50189" y="3936308"/>
            <a:ext cx="247581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SE" sz="1600" b="1" dirty="0">
                <a:latin typeface="Minya Nouvelle" charset="0"/>
              </a:rPr>
              <a:t>Ett klientskript validerar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 flipV="1">
            <a:off x="2624824" y="3186980"/>
            <a:ext cx="2960" cy="793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582981" y="3569618"/>
            <a:ext cx="105291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FF3300"/>
                </a:solidFill>
                <a:latin typeface="Minya Nouvelle" charset="0"/>
              </a:rPr>
              <a:t>FEL!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203848" y="4196205"/>
            <a:ext cx="2978788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427984" y="3908172"/>
            <a:ext cx="70374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33CC33"/>
                </a:solidFill>
                <a:latin typeface="Minya Nouvelle" charset="0"/>
              </a:rPr>
              <a:t>OK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200773" y="4025531"/>
            <a:ext cx="2281951" cy="470597"/>
          </a:xfrm>
          <a:prstGeom prst="rect">
            <a:avLst/>
          </a:prstGeom>
          <a:gradFill rotWithShape="1">
            <a:gsLst>
              <a:gs pos="0">
                <a:srgbClr val="F9EF93"/>
              </a:gs>
              <a:gs pos="100000">
                <a:srgbClr val="FDFAE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200773" y="4096969"/>
            <a:ext cx="221535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SE" b="1" dirty="0">
                <a:latin typeface="Minya Nouvelle" charset="0"/>
              </a:rPr>
              <a:t>Servern validerar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 flipV="1">
            <a:off x="2610734" y="2560031"/>
            <a:ext cx="3571902" cy="153167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 rot="1419249">
            <a:off x="4273376" y="3158538"/>
            <a:ext cx="8245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FF3300"/>
                </a:solidFill>
                <a:latin typeface="Minya Nouvelle" charset="0"/>
              </a:rPr>
              <a:t>FEL!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7417701" y="3442665"/>
            <a:ext cx="0" cy="563674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7380312" y="3623680"/>
            <a:ext cx="88184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33CC33"/>
                </a:solidFill>
                <a:latin typeface="Minya Nouvelle" charset="0"/>
              </a:rPr>
              <a:t>OK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6182636" y="2972068"/>
            <a:ext cx="2281951" cy="470597"/>
          </a:xfrm>
          <a:prstGeom prst="rect">
            <a:avLst/>
          </a:prstGeom>
          <a:gradFill rotWithShape="1">
            <a:gsLst>
              <a:gs pos="0">
                <a:srgbClr val="F9EF93"/>
              </a:gs>
              <a:gs pos="100000">
                <a:srgbClr val="FDFBE3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6182636" y="3034784"/>
            <a:ext cx="221535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SE" b="1" dirty="0">
                <a:latin typeface="Minya Nouvelle" charset="0"/>
              </a:rPr>
              <a:t>Behandla data</a:t>
            </a:r>
          </a:p>
        </p:txBody>
      </p:sp>
      <p:pic>
        <p:nvPicPr>
          <p:cNvPr id="4098" name="Picture 2" descr="P:\Icons\128x128\shadow\form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0" y="2148763"/>
            <a:ext cx="894853" cy="89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:\Icons\128x128\shadow\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71" y="1962869"/>
            <a:ext cx="950292" cy="95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:\Icons\48x48\shadow\shiel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12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/>
      <p:bldP spid="22" grpId="0" animBg="1"/>
      <p:bldP spid="23" grpId="0"/>
      <p:bldP spid="26" grpId="0" animBg="1"/>
      <p:bldP spid="27" grpId="0"/>
      <p:bldP spid="28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Validera in- och utdata</a:t>
            </a:r>
            <a:endParaRPr lang="sv-S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3221" y="1141214"/>
            <a:ext cx="238879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1800" b="1" dirty="0">
                <a:latin typeface="Minya Nouvelle" charset="0"/>
              </a:rPr>
              <a:t>Black </a:t>
            </a:r>
            <a:r>
              <a:rPr lang="sv-SE" sz="1800" b="1" dirty="0" err="1">
                <a:latin typeface="Minya Nouvelle" charset="0"/>
              </a:rPr>
              <a:t>listing</a:t>
            </a:r>
            <a:r>
              <a:rPr lang="sv-SE" sz="1800" b="1" dirty="0">
                <a:latin typeface="Minya Nouvelle" charset="0"/>
              </a:rPr>
              <a:t>-filter: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749" y="2929508"/>
            <a:ext cx="2952131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/^[^´”]$/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3221" y="1561902"/>
            <a:ext cx="246856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dirty="0">
                <a:latin typeface="Minya Nouvelle" charset="0"/>
              </a:rPr>
              <a:t>Undvik att ersätta farliga tecken. Det finns alltid vägar runt detta.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21734" y="1129308"/>
            <a:ext cx="24080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1800" b="1">
                <a:latin typeface="Minya Nouvelle" charset="0"/>
              </a:rPr>
              <a:t>White listing-filter: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04246" y="2950994"/>
            <a:ext cx="352819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/^[0-9A-ZÅÄÖa-zåäö_]$/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221734" y="1549995"/>
            <a:ext cx="2468563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>
                <a:latin typeface="Minya Nouvelle" charset="0"/>
              </a:rPr>
              <a:t>Tala explicit om vilka tecken som får anges. Mycket bättre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5734" y="3865612"/>
            <a:ext cx="8569325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sz="2000" dirty="0">
                <a:latin typeface="Minya Nouvelle" charset="0"/>
              </a:rPr>
              <a:t>Vad du gör på klienten spelar ingen roll. All säkerhet måste läggas på servern! </a:t>
            </a:r>
          </a:p>
          <a:p>
            <a:endParaRPr lang="sv-SE" sz="2000" dirty="0">
              <a:latin typeface="Minya Nouvelle" charset="0"/>
            </a:endParaRPr>
          </a:p>
          <a:p>
            <a:r>
              <a:rPr lang="sv-SE" sz="2000" dirty="0">
                <a:latin typeface="Minya Nouvelle" charset="0"/>
              </a:rPr>
              <a:t>Kom ihåg detta till nästa kurs...</a:t>
            </a:r>
          </a:p>
        </p:txBody>
      </p:sp>
      <p:pic>
        <p:nvPicPr>
          <p:cNvPr id="12" name="Picture 2" descr="P:\Icons\48x48\shadow\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5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 smtClean="0"/>
              <a:t>“To </a:t>
            </a:r>
            <a:r>
              <a:rPr lang="en-US" b="1" dirty="0"/>
              <a:t>spice things up in the bedroom, Douglas </a:t>
            </a:r>
            <a:r>
              <a:rPr lang="en-US" b="1" dirty="0" err="1"/>
              <a:t>Crockford</a:t>
            </a:r>
            <a:r>
              <a:rPr lang="en-US" b="1" dirty="0"/>
              <a:t> recommends violating the Same Origin Policy</a:t>
            </a:r>
            <a:r>
              <a:rPr lang="en-US" b="1" dirty="0" smtClean="0"/>
              <a:t>.”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</a:t>
            </a:r>
            <a:r>
              <a:rPr lang="sv-SE" dirty="0" smtClean="0">
                <a:latin typeface="Minya Nouvelle" pitchFamily="2" charset="0"/>
              </a:rPr>
              <a:t>crockfordfacts.com</a:t>
            </a:r>
          </a:p>
        </p:txBody>
      </p:sp>
    </p:spTree>
    <p:extLst>
      <p:ext uri="{BB962C8B-B14F-4D97-AF65-F5344CB8AC3E}">
        <p14:creationId xmlns:p14="http://schemas.microsoft.com/office/powerpoint/2010/main" val="144733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Webbsajt vs. </a:t>
            </a:r>
            <a:r>
              <a:rPr lang="sv-SE" dirty="0" err="1" smtClean="0"/>
              <a:t>Webbapp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009628"/>
            <a:ext cx="8856984" cy="1872208"/>
          </a:xfrm>
        </p:spPr>
        <p:txBody>
          <a:bodyPr/>
          <a:lstStyle/>
          <a:p>
            <a:pPr algn="ctr"/>
            <a:r>
              <a:rPr lang="sv-SE" sz="3200" dirty="0" smtClean="0"/>
              <a:t>Ska alla ”sidor” fungera utan JavaScript?</a:t>
            </a:r>
            <a:endParaRPr lang="sv-SE" sz="3200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55666"/>
            <a:ext cx="2448272" cy="187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49147"/>
            <a:ext cx="2687150" cy="187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3145532"/>
            <a:ext cx="216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Webbsida/webbsajt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8641" y="3145532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Webbapplikation</a:t>
            </a:r>
          </a:p>
        </p:txBody>
      </p:sp>
    </p:spTree>
    <p:extLst>
      <p:ext uri="{BB962C8B-B14F-4D97-AF65-F5344CB8AC3E}">
        <p14:creationId xmlns:p14="http://schemas.microsoft.com/office/powerpoint/2010/main" val="210008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Tillgänglighet</a:t>
            </a:r>
            <a:endParaRPr lang="sv-S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91680" y="1263446"/>
            <a:ext cx="6069013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sv-SE" sz="1800" dirty="0">
                <a:latin typeface="Minya Nouvelle" charset="0"/>
              </a:rPr>
              <a:t>Samma innehåll ska nås med eller utan JavaScript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Innehåll </a:t>
            </a:r>
            <a:r>
              <a:rPr lang="sv-SE" sz="1800" dirty="0">
                <a:latin typeface="Minya Nouvelle" charset="0"/>
              </a:rPr>
              <a:t>eller HTML-kod som enbart är givande med JavaScript ska också skapas med JavaScript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All </a:t>
            </a:r>
            <a:r>
              <a:rPr lang="sv-SE" sz="1800" dirty="0" err="1">
                <a:latin typeface="Minya Nouvelle" charset="0"/>
              </a:rPr>
              <a:t>JavaScript-funktionalitet</a:t>
            </a:r>
            <a:r>
              <a:rPr lang="sv-SE" sz="1800" dirty="0">
                <a:latin typeface="Minya Nouvelle" charset="0"/>
              </a:rPr>
              <a:t> ska fungera oavsett vilken metod som används för att surfa. (mus, tangentbord etc.)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>
                <a:latin typeface="Minya Nouvelle" charset="0"/>
              </a:rPr>
              <a:t>Element som normalt sett inte är interaktiva på en sida ska inte vara det med JavaScript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Skript </a:t>
            </a:r>
            <a:r>
              <a:rPr lang="sv-SE" sz="1800" dirty="0">
                <a:latin typeface="Minya Nouvelle" charset="0"/>
              </a:rPr>
              <a:t>ska inte automatiskt vidarebefordra användaren till en annan sida. </a:t>
            </a:r>
          </a:p>
        </p:txBody>
      </p:sp>
      <p:pic>
        <p:nvPicPr>
          <p:cNvPr id="5" name="Picture 2" descr="P:\Icons\48x48\shadow\do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61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1" y="1294810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&lt;a </a:t>
            </a:r>
            <a:r>
              <a:rPr lang="sv-SE" sz="1600" b="1" dirty="0" err="1">
                <a:latin typeface="Courier New" pitchFamily="49" charset="0"/>
              </a:rPr>
              <a:t>href</a:t>
            </a:r>
            <a:r>
              <a:rPr lang="sv-SE" sz="1600" b="1" dirty="0">
                <a:latin typeface="Courier New" pitchFamily="49" charset="0"/>
              </a:rPr>
              <a:t>=”</a:t>
            </a:r>
            <a:r>
              <a:rPr lang="sv-SE" sz="1600" b="1" dirty="0" err="1">
                <a:latin typeface="Courier New" pitchFamily="49" charset="0"/>
              </a:rPr>
              <a:t>dennasida.aspx?showMess</a:t>
            </a:r>
            <a:r>
              <a:rPr lang="sv-SE" sz="1600" b="1" dirty="0">
                <a:latin typeface="Courier New" pitchFamily="49" charset="0"/>
              </a:rPr>
              <a:t>=12” id=”</a:t>
            </a:r>
            <a:r>
              <a:rPr lang="sv-SE" sz="1600" b="1" dirty="0" err="1">
                <a:latin typeface="Courier New" pitchFamily="49" charset="0"/>
              </a:rPr>
              <a:t>showLink</a:t>
            </a:r>
            <a:r>
              <a:rPr lang="sv-SE" sz="1600" b="1" dirty="0">
                <a:latin typeface="Courier New" pitchFamily="49" charset="0"/>
              </a:rPr>
              <a:t>” /&gt;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3851" y="1957917"/>
            <a:ext cx="8569325" cy="16927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 err="1">
                <a:latin typeface="Courier New" pitchFamily="49" charset="0"/>
              </a:rPr>
              <a:t>showLink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document.getElementById</a:t>
            </a:r>
            <a:r>
              <a:rPr lang="sv-SE" sz="1600" b="1" dirty="0">
                <a:latin typeface="Courier New" pitchFamily="49" charset="0"/>
              </a:rPr>
              <a:t>(”</a:t>
            </a:r>
            <a:r>
              <a:rPr lang="sv-SE" sz="1600" b="1" dirty="0" err="1">
                <a:latin typeface="Courier New" pitchFamily="49" charset="0"/>
              </a:rPr>
              <a:t>showLink</a:t>
            </a:r>
            <a:r>
              <a:rPr lang="sv-SE" sz="1600" b="1" dirty="0">
                <a:latin typeface="Courier New" pitchFamily="49" charset="0"/>
              </a:rPr>
              <a:t>”);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 smtClean="0">
                <a:latin typeface="Courier New" pitchFamily="49" charset="0"/>
              </a:rPr>
              <a:t>showLink.add</a:t>
            </a:r>
            <a:r>
              <a:rPr lang="sv-SE" sz="1600" b="1" dirty="0" err="1" smtClean="0">
                <a:latin typeface="Courier New" pitchFamily="49" charset="0"/>
              </a:rPr>
              <a:t>EventListener</a:t>
            </a:r>
            <a:r>
              <a:rPr lang="sv-SE" sz="1600" b="1" dirty="0" smtClean="0">
                <a:latin typeface="Courier New" pitchFamily="49" charset="0"/>
              </a:rPr>
              <a:t>(”</a:t>
            </a:r>
            <a:r>
              <a:rPr lang="sv-SE" sz="1600" b="1" dirty="0" err="1" smtClean="0">
                <a:latin typeface="Courier New" pitchFamily="49" charset="0"/>
              </a:rPr>
              <a:t>click</a:t>
            </a:r>
            <a:r>
              <a:rPr lang="sv-SE" sz="1600" b="1" dirty="0" smtClean="0">
                <a:latin typeface="Courier New" pitchFamily="49" charset="0"/>
              </a:rPr>
              <a:t>”, </a:t>
            </a:r>
            <a:r>
              <a:rPr lang="sv-SE" sz="1600" b="1" dirty="0" err="1" smtClean="0">
                <a:latin typeface="Courier New" pitchFamily="49" charset="0"/>
              </a:rPr>
              <a:t>function</a:t>
            </a:r>
            <a:r>
              <a:rPr lang="sv-SE" sz="1600" b="1" dirty="0" smtClean="0">
                <a:latin typeface="Courier New" pitchFamily="49" charset="0"/>
              </a:rPr>
              <a:t>(e) {</a:t>
            </a:r>
          </a:p>
          <a:p>
            <a:pPr>
              <a:spcBef>
                <a:spcPct val="50000"/>
              </a:spcBef>
            </a:pPr>
            <a:r>
              <a:rPr lang="sv-SE" sz="1600" b="1" dirty="0" smtClean="0">
                <a:latin typeface="Courier New" pitchFamily="49" charset="0"/>
              </a:rPr>
              <a:t>  // Hämta meddelande 12 och visa det.</a:t>
            </a:r>
          </a:p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 </a:t>
            </a:r>
            <a:r>
              <a:rPr lang="sv-SE" sz="1600" b="1" dirty="0" smtClean="0">
                <a:latin typeface="Courier New" pitchFamily="49" charset="0"/>
              </a:rPr>
              <a:t> </a:t>
            </a:r>
            <a:r>
              <a:rPr lang="sv-SE" sz="1600" b="1" dirty="0" err="1" smtClean="0">
                <a:latin typeface="Courier New" pitchFamily="49" charset="0"/>
              </a:rPr>
              <a:t>e.preventDefault</a:t>
            </a:r>
            <a:r>
              <a:rPr lang="sv-SE" sz="1600" b="1" dirty="0" smtClean="0">
                <a:latin typeface="Courier New" pitchFamily="49" charset="0"/>
              </a:rPr>
              <a:t>();</a:t>
            </a:r>
            <a:endParaRPr lang="sv-SE" sz="16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sv-SE" sz="1600" b="1" dirty="0" smtClean="0">
                <a:latin typeface="Courier New" pitchFamily="49" charset="0"/>
              </a:rPr>
              <a:t>});</a:t>
            </a:r>
            <a:r>
              <a:rPr lang="sv-SE" sz="1600" b="1" dirty="0">
                <a:latin typeface="Courier New" pitchFamily="49" charset="0"/>
              </a:rPr>
              <a:t>	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1775" y="3788955"/>
            <a:ext cx="8732838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sz="1600" dirty="0">
                <a:latin typeface="Minya Nouvelle" charset="0"/>
              </a:rPr>
              <a:t>Om </a:t>
            </a:r>
            <a:r>
              <a:rPr lang="sv-SE" sz="1600" dirty="0" err="1">
                <a:latin typeface="Minya Nouvelle" charset="0"/>
              </a:rPr>
              <a:t>javascript</a:t>
            </a:r>
            <a:r>
              <a:rPr lang="sv-SE" sz="1600" dirty="0">
                <a:latin typeface="Minya Nouvelle" charset="0"/>
              </a:rPr>
              <a:t> är aktiverat så hämtar funktionen </a:t>
            </a:r>
            <a:r>
              <a:rPr lang="sv-SE" sz="1600" dirty="0" err="1">
                <a:latin typeface="Minya Nouvelle" charset="0"/>
              </a:rPr>
              <a:t>showMessage</a:t>
            </a:r>
            <a:r>
              <a:rPr lang="sv-SE" sz="1600" dirty="0">
                <a:latin typeface="Minya Nouvelle" charset="0"/>
              </a:rPr>
              <a:t> meddelandet från servern via ett asynkront anrop och visar det. Sedan returneras </a:t>
            </a:r>
            <a:r>
              <a:rPr lang="sv-SE" sz="1600" dirty="0" err="1">
                <a:latin typeface="Minya Nouvelle" charset="0"/>
              </a:rPr>
              <a:t>false</a:t>
            </a:r>
            <a:r>
              <a:rPr lang="sv-SE" sz="1600" dirty="0">
                <a:latin typeface="Minya Nouvelle" charset="0"/>
              </a:rPr>
              <a:t> för att undvika att länken aktiveras.</a:t>
            </a:r>
          </a:p>
          <a:p>
            <a:endParaRPr lang="sv-SE" sz="1600" dirty="0">
              <a:latin typeface="Minya Nouvelle" charset="0"/>
            </a:endParaRPr>
          </a:p>
          <a:p>
            <a:r>
              <a:rPr lang="sv-SE" sz="1600" dirty="0">
                <a:latin typeface="Minya Nouvelle" charset="0"/>
              </a:rPr>
              <a:t>Om </a:t>
            </a:r>
            <a:r>
              <a:rPr lang="sv-SE" sz="1600" dirty="0" err="1">
                <a:latin typeface="Minya Nouvelle" charset="0"/>
              </a:rPr>
              <a:t>javascript</a:t>
            </a:r>
            <a:r>
              <a:rPr lang="sv-SE" sz="1600" dirty="0">
                <a:latin typeface="Minya Nouvelle" charset="0"/>
              </a:rPr>
              <a:t> inte är aktiverat så kommer den aktuella sidan att laddas om. Servern kommer sedan att lägga till meddelandet på sidan och skicka tillbaka till klienten som kommer att visa meddelandet.</a:t>
            </a:r>
          </a:p>
          <a:p>
            <a:endParaRPr lang="sv-SE" sz="1600" dirty="0">
              <a:latin typeface="Minya Nouvelle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b="1" dirty="0">
                <a:latin typeface="Minya Nouvelle" charset="0"/>
              </a:rPr>
              <a:t>Samma innehåll ska nås med eller utan </a:t>
            </a:r>
            <a:r>
              <a:rPr lang="sv-SE" sz="2400" b="1" dirty="0" smtClean="0">
                <a:latin typeface="Minya Nouvelle" charset="0"/>
              </a:rPr>
              <a:t>JavaScript</a:t>
            </a:r>
            <a:endParaRPr lang="sv-SE" sz="2400" b="1" dirty="0"/>
          </a:p>
        </p:txBody>
      </p:sp>
    </p:spTree>
    <p:extLst>
      <p:ext uri="{BB962C8B-B14F-4D97-AF65-F5344CB8AC3E}">
        <p14:creationId xmlns:p14="http://schemas.microsoft.com/office/powerpoint/2010/main" val="397009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b="1" dirty="0"/>
              <a:t>Innehåll eller HTML-kod som enbart är givande med JavaScript ska också skapas med </a:t>
            </a:r>
            <a:r>
              <a:rPr lang="sv-SE" sz="2400" b="1" dirty="0" smtClean="0"/>
              <a:t>JavaScript</a:t>
            </a:r>
            <a:endParaRPr lang="sv-SE" sz="2400" b="1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1633364"/>
            <a:ext cx="8569325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dirty="0">
                <a:latin typeface="Courier New" pitchFamily="49" charset="0"/>
              </a:rPr>
              <a:t>&lt;input </a:t>
            </a:r>
            <a:r>
              <a:rPr lang="sv-SE" sz="1600" dirty="0" err="1">
                <a:latin typeface="Courier New" pitchFamily="49" charset="0"/>
              </a:rPr>
              <a:t>type</a:t>
            </a:r>
            <a:r>
              <a:rPr lang="sv-SE" sz="1600" dirty="0" smtClean="0">
                <a:latin typeface="Courier New" pitchFamily="49" charset="0"/>
              </a:rPr>
              <a:t>=”</a:t>
            </a:r>
            <a:r>
              <a:rPr lang="sv-SE" sz="1600" dirty="0" err="1" smtClean="0">
                <a:latin typeface="Courier New" pitchFamily="49" charset="0"/>
              </a:rPr>
              <a:t>submit</a:t>
            </a:r>
            <a:r>
              <a:rPr lang="sv-SE" sz="1600" dirty="0" smtClean="0">
                <a:latin typeface="Courier New" pitchFamily="49" charset="0"/>
              </a:rPr>
              <a:t>” </a:t>
            </a:r>
            <a:r>
              <a:rPr lang="sv-SE" sz="1600" dirty="0" err="1">
                <a:latin typeface="Courier New" pitchFamily="49" charset="0"/>
              </a:rPr>
              <a:t>value</a:t>
            </a:r>
            <a:r>
              <a:rPr lang="sv-SE" sz="1600" dirty="0">
                <a:latin typeface="Courier New" pitchFamily="49" charset="0"/>
              </a:rPr>
              <a:t>=”skicka” style=”</a:t>
            </a:r>
            <a:r>
              <a:rPr lang="sv-SE" sz="1600" dirty="0" err="1">
                <a:latin typeface="Courier New" pitchFamily="49" charset="0"/>
              </a:rPr>
              <a:t>display:none</a:t>
            </a:r>
            <a:r>
              <a:rPr lang="sv-SE" sz="1600" dirty="0">
                <a:latin typeface="Courier New" pitchFamily="49" charset="0"/>
              </a:rPr>
              <a:t>” /&gt;</a:t>
            </a:r>
          </a:p>
          <a:p>
            <a:pPr>
              <a:spcBef>
                <a:spcPct val="50000"/>
              </a:spcBef>
            </a:pPr>
            <a:r>
              <a:rPr lang="sv-SE" sz="1600" dirty="0">
                <a:latin typeface="Courier New" pitchFamily="49" charset="0"/>
              </a:rPr>
              <a:t>&lt;a </a:t>
            </a:r>
            <a:r>
              <a:rPr lang="sv-SE" sz="1600" dirty="0" err="1">
                <a:latin typeface="Courier New" pitchFamily="49" charset="0"/>
              </a:rPr>
              <a:t>href</a:t>
            </a:r>
            <a:r>
              <a:rPr lang="sv-SE" sz="1600" dirty="0">
                <a:latin typeface="Courier New" pitchFamily="49" charset="0"/>
              </a:rPr>
              <a:t>=”#” </a:t>
            </a:r>
            <a:r>
              <a:rPr lang="sv-SE" sz="1600" dirty="0" err="1">
                <a:latin typeface="Courier New" pitchFamily="49" charset="0"/>
              </a:rPr>
              <a:t>onclick</a:t>
            </a:r>
            <a:r>
              <a:rPr lang="sv-SE" sz="1600" dirty="0">
                <a:latin typeface="Courier New" pitchFamily="49" charset="0"/>
              </a:rPr>
              <a:t>=”</a:t>
            </a:r>
            <a:r>
              <a:rPr lang="sv-SE" sz="1600" dirty="0" err="1">
                <a:latin typeface="Courier New" pitchFamily="49" charset="0"/>
              </a:rPr>
              <a:t>sendForm</a:t>
            </a:r>
            <a:r>
              <a:rPr lang="sv-SE" sz="1600" dirty="0">
                <a:latin typeface="Courier New" pitchFamily="49" charset="0"/>
              </a:rPr>
              <a:t>()” /&gt;Skicka beställning&lt;/a&gt;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5901" y="3249083"/>
            <a:ext cx="8569325" cy="2062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...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sendButton.className</a:t>
            </a:r>
            <a:r>
              <a:rPr lang="sv-SE" sz="1600" b="1" dirty="0">
                <a:latin typeface="Courier New" pitchFamily="49" charset="0"/>
              </a:rPr>
              <a:t> = ”</a:t>
            </a:r>
            <a:r>
              <a:rPr lang="sv-SE" sz="1600" b="1" dirty="0" err="1">
                <a:latin typeface="Courier New" pitchFamily="49" charset="0"/>
              </a:rPr>
              <a:t>hide</a:t>
            </a:r>
            <a:r>
              <a:rPr lang="sv-SE" sz="1600" b="1" dirty="0">
                <a:latin typeface="Courier New" pitchFamily="49" charset="0"/>
              </a:rPr>
              <a:t>”;</a:t>
            </a:r>
          </a:p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var </a:t>
            </a:r>
            <a:r>
              <a:rPr lang="sv-SE" sz="1600" b="1" dirty="0" err="1">
                <a:latin typeface="Courier New" pitchFamily="49" charset="0"/>
              </a:rPr>
              <a:t>linkButton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document.createElement</a:t>
            </a:r>
            <a:r>
              <a:rPr lang="sv-SE" sz="1600" b="1" dirty="0">
                <a:latin typeface="Courier New" pitchFamily="49" charset="0"/>
              </a:rPr>
              <a:t>(”a</a:t>
            </a:r>
            <a:r>
              <a:rPr lang="sv-SE" sz="1600" b="1" dirty="0" smtClean="0">
                <a:latin typeface="Courier New" pitchFamily="49" charset="0"/>
              </a:rPr>
              <a:t>”);</a:t>
            </a:r>
          </a:p>
          <a:p>
            <a:pPr>
              <a:spcBef>
                <a:spcPct val="50000"/>
              </a:spcBef>
            </a:pPr>
            <a:r>
              <a:rPr lang="sv-SE" sz="1600" b="1" dirty="0" err="1" smtClean="0">
                <a:latin typeface="Courier New" pitchFamily="49" charset="0"/>
              </a:rPr>
              <a:t>linkButton.href</a:t>
            </a:r>
            <a:r>
              <a:rPr lang="sv-SE" sz="1600" b="1" dirty="0" smtClean="0">
                <a:latin typeface="Courier New" pitchFamily="49" charset="0"/>
              </a:rPr>
              <a:t> = ”#”;</a:t>
            </a:r>
            <a:r>
              <a:rPr lang="sv-SE" sz="1600" b="1" dirty="0">
                <a:latin typeface="Courier New" pitchFamily="49" charset="0"/>
              </a:rPr>
              <a:t/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 smtClean="0">
                <a:latin typeface="Courier New" pitchFamily="49" charset="0"/>
              </a:rPr>
              <a:t>linkButton.addEventListener</a:t>
            </a:r>
            <a:r>
              <a:rPr lang="sv-SE" sz="1600" b="1" dirty="0" smtClean="0">
                <a:latin typeface="Courier New" pitchFamily="49" charset="0"/>
              </a:rPr>
              <a:t>(”</a:t>
            </a:r>
            <a:r>
              <a:rPr lang="sv-SE" sz="1600" b="1" dirty="0" err="1" smtClean="0">
                <a:latin typeface="Courier New" pitchFamily="49" charset="0"/>
              </a:rPr>
              <a:t>click</a:t>
            </a:r>
            <a:r>
              <a:rPr lang="sv-SE" sz="1600" b="1" dirty="0" smtClean="0">
                <a:latin typeface="Courier New" pitchFamily="49" charset="0"/>
              </a:rPr>
              <a:t>”, </a:t>
            </a:r>
            <a:r>
              <a:rPr lang="sv-SE" sz="1600" b="1" dirty="0" err="1" smtClean="0">
                <a:latin typeface="Courier New" pitchFamily="49" charset="0"/>
              </a:rPr>
              <a:t>sendForm</a:t>
            </a:r>
            <a:r>
              <a:rPr lang="sv-SE" sz="1600" b="1" dirty="0" smtClean="0">
                <a:latin typeface="Courier New" pitchFamily="49" charset="0"/>
              </a:rPr>
              <a:t>);</a:t>
            </a:r>
            <a:r>
              <a:rPr lang="sv-SE" sz="1600" b="1" dirty="0">
                <a:latin typeface="Courier New" pitchFamily="49" charset="0"/>
              </a:rPr>
              <a:t/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...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myForm.appendChild</a:t>
            </a:r>
            <a:r>
              <a:rPr lang="sv-SE" sz="1600" b="1" dirty="0">
                <a:latin typeface="Courier New" pitchFamily="49" charset="0"/>
              </a:rPr>
              <a:t>(</a:t>
            </a:r>
            <a:r>
              <a:rPr lang="sv-SE" sz="1600" b="1" dirty="0" err="1">
                <a:latin typeface="Courier New" pitchFamily="49" charset="0"/>
              </a:rPr>
              <a:t>linkButton</a:t>
            </a:r>
            <a:r>
              <a:rPr lang="sv-SE" sz="1600" b="1" dirty="0">
                <a:latin typeface="Courier New" pitchFamily="49" charset="0"/>
              </a:rPr>
              <a:t>);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-34925" y="1629834"/>
            <a:ext cx="9144000" cy="6601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sv-S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-34925" y="1629834"/>
            <a:ext cx="9144000" cy="6601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sv-SE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5901" y="2713484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&lt;input </a:t>
            </a:r>
            <a:r>
              <a:rPr lang="sv-SE" sz="1600" b="1" dirty="0" err="1">
                <a:latin typeface="Courier New" pitchFamily="49" charset="0"/>
              </a:rPr>
              <a:t>type</a:t>
            </a:r>
            <a:r>
              <a:rPr lang="sv-SE" sz="1600" b="1" dirty="0">
                <a:latin typeface="Courier New" pitchFamily="49" charset="0"/>
              </a:rPr>
              <a:t>=”</a:t>
            </a:r>
            <a:r>
              <a:rPr lang="sv-SE" sz="1600" b="1" dirty="0" err="1" smtClean="0">
                <a:latin typeface="Courier New" pitchFamily="49" charset="0"/>
              </a:rPr>
              <a:t>submit</a:t>
            </a:r>
            <a:r>
              <a:rPr lang="sv-SE" sz="1600" b="1" dirty="0" smtClean="0">
                <a:latin typeface="Courier New" pitchFamily="49" charset="0"/>
              </a:rPr>
              <a:t>” </a:t>
            </a:r>
            <a:r>
              <a:rPr lang="sv-SE" sz="1600" b="1" dirty="0" err="1">
                <a:latin typeface="Courier New" pitchFamily="49" charset="0"/>
              </a:rPr>
              <a:t>value</a:t>
            </a:r>
            <a:r>
              <a:rPr lang="sv-SE" sz="1600" b="1" dirty="0">
                <a:latin typeface="Courier New" pitchFamily="49" charset="0"/>
              </a:rPr>
              <a:t>=”skicka” /&gt;</a:t>
            </a:r>
          </a:p>
        </p:txBody>
      </p:sp>
    </p:spTree>
    <p:extLst>
      <p:ext uri="{BB962C8B-B14F-4D97-AF65-F5344CB8AC3E}">
        <p14:creationId xmlns:p14="http://schemas.microsoft.com/office/powerpoint/2010/main" val="342912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000" b="1" dirty="0"/>
              <a:t>All JavaScript-funktionalitet ska fungera oavsett vilken metod som används för att surfa. (mus, tangentbord etc</a:t>
            </a:r>
            <a:r>
              <a:rPr lang="sv-SE" sz="2000" b="1" dirty="0" smtClean="0"/>
              <a:t>.)</a:t>
            </a:r>
            <a:endParaRPr lang="sv-SE" sz="2000" b="1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163" y="3145532"/>
            <a:ext cx="3960813" cy="8463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>
                <a:latin typeface="Courier New" pitchFamily="49" charset="0"/>
              </a:rPr>
              <a:t>&lt;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  <a:br>
              <a:rPr lang="sv-SE" sz="1400" b="1" dirty="0">
                <a:latin typeface="Courier New" pitchFamily="49" charset="0"/>
              </a:rPr>
            </a:br>
            <a:r>
              <a:rPr lang="sv-SE" sz="1400" b="1" dirty="0">
                <a:latin typeface="Courier New" pitchFamily="49" charset="0"/>
              </a:rPr>
              <a:t>   &lt;</a:t>
            </a:r>
            <a:r>
              <a:rPr lang="sv-SE" sz="1400" b="1" dirty="0" err="1">
                <a:latin typeface="Courier New" pitchFamily="49" charset="0"/>
              </a:rPr>
              <a:t>img</a:t>
            </a:r>
            <a:r>
              <a:rPr lang="sv-SE" sz="1400" b="1" dirty="0">
                <a:latin typeface="Courier New" pitchFamily="49" charset="0"/>
              </a:rPr>
              <a:t> </a:t>
            </a:r>
            <a:r>
              <a:rPr lang="sv-SE" sz="1400" b="1" dirty="0" err="1">
                <a:latin typeface="Courier New" pitchFamily="49" charset="0"/>
              </a:rPr>
              <a:t>src</a:t>
            </a:r>
            <a:r>
              <a:rPr lang="sv-SE" sz="1400" b="1" dirty="0">
                <a:latin typeface="Courier New" pitchFamily="49" charset="0"/>
              </a:rPr>
              <a:t>=”0.png” </a:t>
            </a:r>
            <a:r>
              <a:rPr lang="sv-SE" sz="1400" b="1" dirty="0" smtClean="0">
                <a:latin typeface="Courier New" pitchFamily="49" charset="0"/>
              </a:rPr>
              <a:t>alt</a:t>
            </a:r>
            <a:r>
              <a:rPr lang="sv-SE" sz="1400" b="1" dirty="0">
                <a:latin typeface="Courier New" pitchFamily="49" charset="0"/>
              </a:rPr>
              <a:t>=”?” /&gt;</a:t>
            </a:r>
          </a:p>
          <a:p>
            <a:pPr>
              <a:spcBef>
                <a:spcPct val="50000"/>
              </a:spcBef>
            </a:pPr>
            <a:r>
              <a:rPr lang="sv-SE" sz="1400" b="1" dirty="0">
                <a:latin typeface="Courier New" pitchFamily="49" charset="0"/>
              </a:rPr>
              <a:t>&lt;/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  <a:endParaRPr lang="sv-SE" sz="1400" dirty="0">
              <a:latin typeface="Courier New" pitchFamily="49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500563" y="3145532"/>
            <a:ext cx="4024843" cy="12772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>
                <a:latin typeface="Courier New" pitchFamily="49" charset="0"/>
              </a:rPr>
              <a:t>&lt;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  <a:br>
              <a:rPr lang="sv-SE" sz="1400" b="1" dirty="0">
                <a:latin typeface="Courier New" pitchFamily="49" charset="0"/>
              </a:rPr>
            </a:br>
            <a:r>
              <a:rPr lang="sv-SE" sz="1400" b="1" dirty="0">
                <a:latin typeface="Courier New" pitchFamily="49" charset="0"/>
              </a:rPr>
              <a:t>  &lt;a </a:t>
            </a:r>
            <a:r>
              <a:rPr lang="sv-SE" sz="1400" b="1" dirty="0" err="1" smtClean="0">
                <a:latin typeface="Courier New" pitchFamily="49" charset="0"/>
              </a:rPr>
              <a:t>href</a:t>
            </a:r>
            <a:r>
              <a:rPr lang="sv-SE" sz="1400" b="1" dirty="0" smtClean="0">
                <a:latin typeface="Courier New" pitchFamily="49" charset="0"/>
              </a:rPr>
              <a:t>=”#”&gt;</a:t>
            </a:r>
            <a:br>
              <a:rPr lang="sv-SE" sz="1400" b="1" dirty="0" smtClean="0">
                <a:latin typeface="Courier New" pitchFamily="49" charset="0"/>
              </a:rPr>
            </a:br>
            <a:r>
              <a:rPr lang="sv-SE" sz="1400" b="1" dirty="0" smtClean="0">
                <a:latin typeface="Courier New" pitchFamily="49" charset="0"/>
              </a:rPr>
              <a:t>    </a:t>
            </a:r>
            <a:r>
              <a:rPr lang="sv-SE" sz="1400" b="1" dirty="0">
                <a:latin typeface="Courier New" pitchFamily="49" charset="0"/>
              </a:rPr>
              <a:t>&lt;</a:t>
            </a:r>
            <a:r>
              <a:rPr lang="sv-SE" sz="1400" b="1" dirty="0" err="1">
                <a:latin typeface="Courier New" pitchFamily="49" charset="0"/>
              </a:rPr>
              <a:t>img</a:t>
            </a:r>
            <a:r>
              <a:rPr lang="sv-SE" sz="1400" b="1" dirty="0">
                <a:latin typeface="Courier New" pitchFamily="49" charset="0"/>
              </a:rPr>
              <a:t> </a:t>
            </a:r>
            <a:r>
              <a:rPr lang="sv-SE" sz="1400" b="1" dirty="0" err="1">
                <a:latin typeface="Courier New" pitchFamily="49" charset="0"/>
              </a:rPr>
              <a:t>src</a:t>
            </a:r>
            <a:r>
              <a:rPr lang="sv-SE" sz="1400" b="1" dirty="0">
                <a:latin typeface="Courier New" pitchFamily="49" charset="0"/>
              </a:rPr>
              <a:t>=”0.png” alt=”?” </a:t>
            </a:r>
            <a:r>
              <a:rPr lang="sv-SE" sz="1400" b="1" dirty="0" smtClean="0">
                <a:latin typeface="Courier New" pitchFamily="49" charset="0"/>
              </a:rPr>
              <a:t>/&gt;</a:t>
            </a:r>
            <a:br>
              <a:rPr lang="sv-SE" sz="1400" b="1" dirty="0" smtClean="0">
                <a:latin typeface="Courier New" pitchFamily="49" charset="0"/>
              </a:rPr>
            </a:br>
            <a:r>
              <a:rPr lang="sv-SE" sz="1400" b="1" dirty="0" smtClean="0">
                <a:latin typeface="Courier New" pitchFamily="49" charset="0"/>
              </a:rPr>
              <a:t>  </a:t>
            </a:r>
            <a:r>
              <a:rPr lang="sv-SE" sz="1400" b="1" dirty="0">
                <a:latin typeface="Courier New" pitchFamily="49" charset="0"/>
              </a:rPr>
              <a:t>&lt;/a</a:t>
            </a:r>
            <a:r>
              <a:rPr lang="sv-SE" sz="1400" b="1" dirty="0" smtClean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&lt;/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449" y="1129308"/>
            <a:ext cx="1730375" cy="1943100"/>
          </a:xfrm>
          <a:prstGeom prst="rect">
            <a:avLst/>
          </a:prstGeom>
          <a:noFill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1129978"/>
            <a:ext cx="1754835" cy="1942430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5536" y="4567689"/>
            <a:ext cx="3960813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err="1" smtClean="0">
                <a:latin typeface="Courier New" pitchFamily="49" charset="0"/>
              </a:rPr>
              <a:t>imgTag.onclick</a:t>
            </a:r>
            <a:r>
              <a:rPr lang="sv-SE" sz="1400" b="1" dirty="0" smtClean="0">
                <a:latin typeface="Courier New" pitchFamily="49" charset="0"/>
              </a:rPr>
              <a:t> = </a:t>
            </a:r>
            <a:r>
              <a:rPr lang="sv-SE" sz="1400" b="1" dirty="0" err="1" smtClean="0">
                <a:latin typeface="Courier New" pitchFamily="49" charset="0"/>
              </a:rPr>
              <a:t>function</a:t>
            </a:r>
            <a:r>
              <a:rPr lang="sv-SE" sz="1400" b="1" dirty="0" smtClean="0">
                <a:latin typeface="Courier New" pitchFamily="49" charset="0"/>
              </a:rPr>
              <a:t>(){ 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}</a:t>
            </a:r>
            <a:endParaRPr lang="sv-SE" sz="1400" dirty="0">
              <a:latin typeface="Courier New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564593" y="4571624"/>
            <a:ext cx="3960813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err="1" smtClean="0">
                <a:latin typeface="Courier New" pitchFamily="49" charset="0"/>
              </a:rPr>
              <a:t>aTag.onclick</a:t>
            </a:r>
            <a:r>
              <a:rPr lang="sv-SE" sz="1400" b="1" dirty="0" smtClean="0">
                <a:latin typeface="Courier New" pitchFamily="49" charset="0"/>
              </a:rPr>
              <a:t> = </a:t>
            </a:r>
            <a:r>
              <a:rPr lang="sv-SE" sz="1400" b="1" dirty="0" err="1" smtClean="0">
                <a:latin typeface="Courier New" pitchFamily="49" charset="0"/>
              </a:rPr>
              <a:t>function</a:t>
            </a:r>
            <a:r>
              <a:rPr lang="sv-SE" sz="1400" b="1" dirty="0" smtClean="0">
                <a:latin typeface="Courier New" pitchFamily="49" charset="0"/>
              </a:rPr>
              <a:t>(){ 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}</a:t>
            </a:r>
            <a:endParaRPr lang="sv-SE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1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nya Nouvelle" pitchFamily="2" charset="0"/>
                <a:ea typeface="+mj-ea"/>
                <a:cs typeface="+mj-cs"/>
              </a:defRPr>
            </a:lvl1pPr>
          </a:lstStyle>
          <a:p>
            <a:r>
              <a:rPr lang="sv-SE" sz="2000" b="1" dirty="0" smtClean="0"/>
              <a:t>All JavaScript-funktionalitet ska fungera oavsett vilken metod som används för att surfa. (mus, tangentbord etc.)</a:t>
            </a:r>
            <a:endParaRPr lang="sv-SE" sz="2000" b="1" dirty="0"/>
          </a:p>
        </p:txBody>
      </p:sp>
      <p:pic>
        <p:nvPicPr>
          <p:cNvPr id="5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289548"/>
            <a:ext cx="1655763" cy="624417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7" y="2208725"/>
            <a:ext cx="1728788" cy="445823"/>
          </a:xfrm>
          <a:prstGeom prst="rect">
            <a:avLst/>
          </a:prstGeom>
          <a:noFill/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627784" y="2261691"/>
            <a:ext cx="604867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&lt;a </a:t>
            </a:r>
            <a:r>
              <a:rPr lang="sv-SE" sz="1400" b="1" dirty="0" err="1" smtClean="0">
                <a:latin typeface="Courier New" pitchFamily="49" charset="0"/>
              </a:rPr>
              <a:t>href</a:t>
            </a:r>
            <a:r>
              <a:rPr lang="sv-SE" sz="1400" b="1" dirty="0" smtClean="0">
                <a:latin typeface="Courier New" pitchFamily="49" charset="0"/>
              </a:rPr>
              <a:t>=”nysida.html” </a:t>
            </a:r>
            <a:r>
              <a:rPr lang="sv-SE" sz="1400" b="1" dirty="0" err="1" smtClean="0">
                <a:latin typeface="Courier New" pitchFamily="49" charset="0"/>
              </a:rPr>
              <a:t>onfocus</a:t>
            </a:r>
            <a:r>
              <a:rPr lang="sv-SE" sz="1400" b="1" dirty="0" smtClean="0">
                <a:latin typeface="Courier New" pitchFamily="49" charset="0"/>
              </a:rPr>
              <a:t>=”</a:t>
            </a:r>
            <a:r>
              <a:rPr lang="sv-SE" sz="1400" b="1" dirty="0" err="1" smtClean="0">
                <a:latin typeface="Courier New" pitchFamily="49" charset="0"/>
              </a:rPr>
              <a:t>this.blur</a:t>
            </a:r>
            <a:r>
              <a:rPr lang="sv-SE" sz="1400" b="1" dirty="0" smtClean="0">
                <a:latin typeface="Courier New" pitchFamily="49" charset="0"/>
              </a:rPr>
              <a:t>()”&gt;Ny sida&lt;/a&gt;</a:t>
            </a:r>
            <a:endParaRPr lang="sv-SE" sz="1400" b="1" dirty="0">
              <a:latin typeface="Courier New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627784" y="3433564"/>
            <a:ext cx="604867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&lt;a </a:t>
            </a:r>
            <a:r>
              <a:rPr lang="sv-SE" sz="1400" b="1" dirty="0" err="1" smtClean="0">
                <a:latin typeface="Courier New" pitchFamily="49" charset="0"/>
              </a:rPr>
              <a:t>href</a:t>
            </a:r>
            <a:r>
              <a:rPr lang="sv-SE" sz="1400" b="1" dirty="0" smtClean="0">
                <a:latin typeface="Courier New" pitchFamily="49" charset="0"/>
              </a:rPr>
              <a:t>=”nysida.html”&gt;Ny sida&lt;/a&gt;</a:t>
            </a:r>
            <a:endParaRPr lang="sv-SE" sz="1400" b="1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417340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Ramen finns av en anledning...</a:t>
            </a:r>
          </a:p>
        </p:txBody>
      </p:sp>
    </p:spTree>
    <p:extLst>
      <p:ext uri="{BB962C8B-B14F-4D97-AF65-F5344CB8AC3E}">
        <p14:creationId xmlns:p14="http://schemas.microsoft.com/office/powerpoint/2010/main" val="270348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b="1" dirty="0"/>
              <a:t>Element som normalt sett inte är interaktiva på en sida ska inte vara det med </a:t>
            </a:r>
            <a:r>
              <a:rPr lang="sv-SE" sz="2400" b="1" dirty="0" smtClean="0"/>
              <a:t>JavaScript</a:t>
            </a:r>
            <a:endParaRPr lang="sv-SE" sz="2400" b="1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05372"/>
            <a:ext cx="2278063" cy="2640542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544" y="1645842"/>
            <a:ext cx="2366962" cy="2160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47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93082</TotalTime>
  <Words>941</Words>
  <Application>Microsoft Macintosh PowerPoint</Application>
  <PresentationFormat>On-screen Show (16:10)</PresentationFormat>
  <Paragraphs>148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E11 – "Protection"</vt:lpstr>
      <vt:lpstr>E11 – Protection</vt:lpstr>
      <vt:lpstr>Webbsajt vs. Webbapp</vt:lpstr>
      <vt:lpstr>Tillgänglighet</vt:lpstr>
      <vt:lpstr>Samma innehåll ska nås med eller utan JavaScript</vt:lpstr>
      <vt:lpstr>Innehåll eller HTML-kod som enbart är givande med JavaScript ska också skapas med JavaScript</vt:lpstr>
      <vt:lpstr>All JavaScript-funktionalitet ska fungera oavsett vilken metod som används för att surfa. (mus, tangentbord etc.)</vt:lpstr>
      <vt:lpstr>PowerPoint Presentation</vt:lpstr>
      <vt:lpstr>Element som normalt sett inte är interaktiva på en sida ska inte vara det med JavaScript</vt:lpstr>
      <vt:lpstr>Skript ska inte automatiskt vidarebefordra användaren till en annan sida. </vt:lpstr>
      <vt:lpstr>&lt;noscript&gt;</vt:lpstr>
      <vt:lpstr>Säkerhet</vt:lpstr>
      <vt:lpstr>Säkerhetslösningar</vt:lpstr>
      <vt:lpstr>Eventuella problem</vt:lpstr>
      <vt:lpstr>XSS</vt:lpstr>
      <vt:lpstr>XSS-attacker</vt:lpstr>
      <vt:lpstr>Exempel</vt:lpstr>
      <vt:lpstr>Samy is my hero</vt:lpstr>
      <vt:lpstr>Cross-Site Request Forgery (CSRF)</vt:lpstr>
      <vt:lpstr>Klient- servervalidering</vt:lpstr>
      <vt:lpstr>Validera in- och utdata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5147</cp:revision>
  <dcterms:created xsi:type="dcterms:W3CDTF">2009-01-05T10:26:14Z</dcterms:created>
  <dcterms:modified xsi:type="dcterms:W3CDTF">2014-11-30T21:15:00Z</dcterms:modified>
</cp:coreProperties>
</file>