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60" r:id="rId2"/>
    <p:sldId id="271" r:id="rId3"/>
    <p:sldId id="262" r:id="rId4"/>
    <p:sldId id="263" r:id="rId5"/>
    <p:sldId id="264" r:id="rId6"/>
    <p:sldId id="265" r:id="rId7"/>
    <p:sldId id="266" r:id="rId8"/>
    <p:sldId id="275" r:id="rId9"/>
    <p:sldId id="274" r:id="rId10"/>
    <p:sldId id="267" r:id="rId11"/>
    <p:sldId id="268" r:id="rId12"/>
    <p:sldId id="272" r:id="rId13"/>
    <p:sldId id="273" r:id="rId14"/>
    <p:sldId id="270" r:id="rId15"/>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3" autoAdjust="0"/>
    <p:restoredTop sz="85000" autoAdjust="0"/>
  </p:normalViewPr>
  <p:slideViewPr>
    <p:cSldViewPr>
      <p:cViewPr varScale="1">
        <p:scale>
          <a:sx n="181" d="100"/>
          <a:sy n="181" d="100"/>
        </p:scale>
        <p:origin x="-480" y="-4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2013-11-11</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64484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2013-11-11</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4556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28" name="Picture 4"/>
          <p:cNvPicPr>
            <a:picLocks noChangeAspect="1" noChangeArrowheads="1"/>
          </p:cNvPicPr>
          <p:nvPr userDrawn="1"/>
        </p:nvPicPr>
        <p:blipFill>
          <a:blip r:embed="rId3" cstate="print"/>
          <a:srcRect/>
          <a:stretch>
            <a:fillRect/>
          </a:stretch>
        </p:blipFill>
        <p:spPr bwMode="auto">
          <a:xfrm>
            <a:off x="8318458" y="174538"/>
            <a:ext cx="619129" cy="714380"/>
          </a:xfrm>
          <a:prstGeom prst="rect">
            <a:avLst/>
          </a:prstGeom>
          <a:noFill/>
          <a:ln w="9525">
            <a:noFill/>
            <a:miter lim="800000"/>
            <a:headEnd/>
            <a:tailEnd/>
          </a:ln>
        </p:spPr>
      </p:pic>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cxnSp>
        <p:nvCxnSpPr>
          <p:cNvPr id="25" name="Straight Connector 24"/>
          <p:cNvCxnSpPr/>
          <p:nvPr/>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 Id="rId6"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hyperlink" Target="http://homepage.lnu.se/staff/tstjo/lab/PWD/5/" TargetMode="External"/><Relationship Id="rId5" Type="http://schemas.openxmlformats.org/officeDocument/2006/relationships/image" Target="../media/image18.jpeg"/><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Webbteknik 1</a:t>
            </a:r>
            <a:endParaRPr lang="sv-SE" dirty="0"/>
          </a:p>
        </p:txBody>
      </p:sp>
      <p:sp>
        <p:nvSpPr>
          <p:cNvPr id="6" name="TextBox 5"/>
          <p:cNvSpPr txBox="1"/>
          <p:nvPr/>
        </p:nvSpPr>
        <p:spPr>
          <a:xfrm>
            <a:off x="142844" y="1391185"/>
            <a:ext cx="8858312" cy="1323439"/>
          </a:xfrm>
          <a:prstGeom prst="rect">
            <a:avLst/>
          </a:prstGeom>
          <a:noFill/>
        </p:spPr>
        <p:txBody>
          <a:bodyPr wrap="square" rtlCol="0">
            <a:spAutoFit/>
          </a:bodyPr>
          <a:lstStyle/>
          <a:p>
            <a:pPr algn="ctr"/>
            <a:r>
              <a:rPr lang="sv-SE" sz="8000" dirty="0" smtClean="0">
                <a:latin typeface="Minya Nouvelle" pitchFamily="2" charset="0"/>
              </a:rPr>
              <a:t>Introduktion</a:t>
            </a:r>
          </a:p>
        </p:txBody>
      </p:sp>
      <p:sp>
        <p:nvSpPr>
          <p:cNvPr id="9" name="TextBox 8"/>
          <p:cNvSpPr txBox="1"/>
          <p:nvPr/>
        </p:nvSpPr>
        <p:spPr>
          <a:xfrm rot="20394747">
            <a:off x="860444" y="328689"/>
            <a:ext cx="1979420" cy="369332"/>
          </a:xfrm>
          <a:prstGeom prst="rect">
            <a:avLst/>
          </a:prstGeom>
          <a:noFill/>
        </p:spPr>
        <p:txBody>
          <a:bodyPr wrap="square" rtlCol="0">
            <a:spAutoFit/>
          </a:bodyPr>
          <a:lstStyle/>
          <a:p>
            <a:pPr algn="ctr"/>
            <a:r>
              <a:rPr lang="sv-SE" b="1" dirty="0" smtClean="0">
                <a:solidFill>
                  <a:srgbClr val="FF0000"/>
                </a:solidFill>
                <a:latin typeface="Segoe Script" pitchFamily="34" charset="0"/>
              </a:rPr>
              <a:t>1DV403</a:t>
            </a:r>
            <a:endParaRPr lang="sv-SE" dirty="0" smtClean="0">
              <a:solidFill>
                <a:srgbClr val="FF0000"/>
              </a:solidFill>
              <a:latin typeface="Segoe Script" pitchFamily="34" charset="0"/>
            </a:endParaRPr>
          </a:p>
        </p:txBody>
      </p:sp>
      <p:sp>
        <p:nvSpPr>
          <p:cNvPr id="11" name="Freeform 10"/>
          <p:cNvSpPr/>
          <p:nvPr/>
        </p:nvSpPr>
        <p:spPr>
          <a:xfrm>
            <a:off x="1822174" y="596348"/>
            <a:ext cx="1000539" cy="397565"/>
          </a:xfrm>
          <a:custGeom>
            <a:avLst/>
            <a:gdLst>
              <a:gd name="connsiteX0" fmla="*/ 66261 w 1000539"/>
              <a:gd name="connsiteY0" fmla="*/ 0 h 397565"/>
              <a:gd name="connsiteX1" fmla="*/ 155713 w 1000539"/>
              <a:gd name="connsiteY1" fmla="*/ 367748 h 397565"/>
              <a:gd name="connsiteX2" fmla="*/ 1000539 w 1000539"/>
              <a:gd name="connsiteY2" fmla="*/ 178904 h 397565"/>
            </a:gdLst>
            <a:ahLst/>
            <a:cxnLst>
              <a:cxn ang="0">
                <a:pos x="connsiteX0" y="connsiteY0"/>
              </a:cxn>
              <a:cxn ang="0">
                <a:pos x="connsiteX1" y="connsiteY1"/>
              </a:cxn>
              <a:cxn ang="0">
                <a:pos x="connsiteX2" y="connsiteY2"/>
              </a:cxn>
            </a:cxnLst>
            <a:rect l="l" t="t" r="r" b="b"/>
            <a:pathLst>
              <a:path w="1000539" h="397565">
                <a:moveTo>
                  <a:pt x="66261" y="0"/>
                </a:moveTo>
                <a:cubicBezTo>
                  <a:pt x="33130" y="168965"/>
                  <a:pt x="0" y="337931"/>
                  <a:pt x="155713" y="367748"/>
                </a:cubicBezTo>
                <a:cubicBezTo>
                  <a:pt x="311426" y="397565"/>
                  <a:pt x="655982" y="288234"/>
                  <a:pt x="1000539" y="178904"/>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5" name="TextBox 14"/>
          <p:cNvSpPr txBox="1"/>
          <p:nvPr/>
        </p:nvSpPr>
        <p:spPr>
          <a:xfrm>
            <a:off x="5181600" y="2641476"/>
            <a:ext cx="3449983" cy="2677656"/>
          </a:xfrm>
          <a:prstGeom prst="rect">
            <a:avLst/>
          </a:prstGeom>
          <a:noFill/>
        </p:spPr>
        <p:txBody>
          <a:bodyPr wrap="none" rtlCol="0">
            <a:spAutoFit/>
          </a:bodyPr>
          <a:lstStyle/>
          <a:p>
            <a:pPr algn="l" rtl="0" fontAlgn="base">
              <a:spcBef>
                <a:spcPct val="0"/>
              </a:spcBef>
              <a:spcAft>
                <a:spcPct val="0"/>
              </a:spcAft>
            </a:pPr>
            <a:r>
              <a:rPr lang="sv-SE" sz="2400" b="1" kern="1200" dirty="0">
                <a:solidFill>
                  <a:srgbClr val="000000"/>
                </a:solidFill>
                <a:latin typeface="Verdana" pitchFamily="34" charset="0"/>
                <a:ea typeface="+mn-ea"/>
                <a:cs typeface="+mn-cs"/>
              </a:rPr>
              <a:t>Johan Leitet</a:t>
            </a:r>
            <a:br>
              <a:rPr lang="sv-SE" sz="2400" b="1" kern="1200" dirty="0">
                <a:solidFill>
                  <a:srgbClr val="000000"/>
                </a:solidFill>
                <a:latin typeface="Verdana" pitchFamily="34" charset="0"/>
                <a:ea typeface="+mn-ea"/>
                <a:cs typeface="+mn-cs"/>
              </a:rPr>
            </a:br>
            <a:r>
              <a:rPr lang="sv-SE" sz="2400" kern="1200" dirty="0" smtClean="0">
                <a:solidFill>
                  <a:srgbClr val="000000"/>
                </a:solidFill>
                <a:latin typeface="Verdana" pitchFamily="34" charset="0"/>
                <a:ea typeface="+mn-ea"/>
                <a:cs typeface="+mn-cs"/>
              </a:rPr>
              <a:t>johan.leitet@lnu.se</a:t>
            </a:r>
            <a:r>
              <a:rPr lang="sv-SE" sz="2400" kern="1200" dirty="0">
                <a:solidFill>
                  <a:srgbClr val="000000"/>
                </a:solidFill>
                <a:latin typeface="Verdana" pitchFamily="34" charset="0"/>
                <a:ea typeface="+mn-ea"/>
                <a:cs typeface="+mn-cs"/>
              </a:rPr>
              <a:t/>
            </a:r>
            <a:br>
              <a:rPr lang="sv-SE" sz="2400" kern="1200" dirty="0">
                <a:solidFill>
                  <a:srgbClr val="000000"/>
                </a:solidFill>
                <a:latin typeface="Verdana" pitchFamily="34" charset="0"/>
                <a:ea typeface="+mn-ea"/>
                <a:cs typeface="+mn-cs"/>
              </a:rPr>
            </a:br>
            <a:r>
              <a:rPr lang="sv-SE" sz="2400" kern="1200" dirty="0">
                <a:solidFill>
                  <a:srgbClr val="000000"/>
                </a:solidFill>
                <a:latin typeface="Verdana" pitchFamily="34" charset="0"/>
                <a:ea typeface="+mn-ea"/>
                <a:cs typeface="+mn-cs"/>
              </a:rPr>
              <a:t>@</a:t>
            </a:r>
            <a:r>
              <a:rPr lang="sv-SE" sz="2400" kern="1200" dirty="0" smtClean="0">
                <a:solidFill>
                  <a:srgbClr val="000000"/>
                </a:solidFill>
                <a:latin typeface="Verdana" pitchFamily="34" charset="0"/>
                <a:ea typeface="+mn-ea"/>
                <a:cs typeface="+mn-cs"/>
              </a:rPr>
              <a:t>Leitet</a:t>
            </a:r>
          </a:p>
          <a:p>
            <a:pPr algn="l" rtl="0" fontAlgn="base">
              <a:spcBef>
                <a:spcPct val="0"/>
              </a:spcBef>
              <a:spcAft>
                <a:spcPct val="0"/>
              </a:spcAft>
            </a:pPr>
            <a:r>
              <a:rPr lang="sv-SE" sz="2400" dirty="0" err="1" smtClean="0">
                <a:solidFill>
                  <a:srgbClr val="000000"/>
                </a:solidFill>
                <a:latin typeface="Verdana" pitchFamily="34" charset="0"/>
              </a:rPr>
              <a:t>hiktstjo</a:t>
            </a:r>
            <a:r>
              <a:rPr lang="sv-SE" sz="2400" kern="1200" dirty="0">
                <a:solidFill>
                  <a:srgbClr val="000000"/>
                </a:solidFill>
                <a:latin typeface="Verdana" pitchFamily="34" charset="0"/>
                <a:ea typeface="+mn-ea"/>
                <a:cs typeface="+mn-cs"/>
              </a:rPr>
              <a:t/>
            </a:r>
            <a:br>
              <a:rPr lang="sv-SE" sz="2400" kern="1200" dirty="0">
                <a:solidFill>
                  <a:srgbClr val="000000"/>
                </a:solidFill>
                <a:latin typeface="Verdana" pitchFamily="34" charset="0"/>
                <a:ea typeface="+mn-ea"/>
                <a:cs typeface="+mn-cs"/>
              </a:rPr>
            </a:br>
            <a:r>
              <a:rPr lang="sv-SE" sz="2400" kern="1200" dirty="0">
                <a:solidFill>
                  <a:srgbClr val="000000"/>
                </a:solidFill>
                <a:latin typeface="Verdana" pitchFamily="34" charset="0"/>
                <a:ea typeface="+mn-ea"/>
                <a:cs typeface="+mn-cs"/>
              </a:rPr>
              <a:t>http://johan.leitet.se</a:t>
            </a:r>
          </a:p>
          <a:p>
            <a:pPr algn="l" rtl="0" fontAlgn="base">
              <a:spcBef>
                <a:spcPct val="0"/>
              </a:spcBef>
              <a:spcAft>
                <a:spcPct val="0"/>
              </a:spcAft>
            </a:pPr>
            <a:r>
              <a:rPr lang="sv-SE" sz="2400" kern="1200" dirty="0" smtClean="0">
                <a:solidFill>
                  <a:srgbClr val="000000"/>
                </a:solidFill>
                <a:latin typeface="Verdana" pitchFamily="34" charset="0"/>
                <a:ea typeface="+mn-ea"/>
                <a:cs typeface="+mn-cs"/>
              </a:rPr>
              <a:t>0480-497716</a:t>
            </a:r>
            <a:br>
              <a:rPr lang="sv-SE" sz="2400" kern="1200" dirty="0" smtClean="0">
                <a:solidFill>
                  <a:srgbClr val="000000"/>
                </a:solidFill>
                <a:latin typeface="Verdana" pitchFamily="34" charset="0"/>
                <a:ea typeface="+mn-ea"/>
                <a:cs typeface="+mn-cs"/>
              </a:rPr>
            </a:br>
            <a:r>
              <a:rPr lang="sv-SE" sz="2400" kern="1200" dirty="0" smtClean="0">
                <a:solidFill>
                  <a:srgbClr val="000000"/>
                </a:solidFill>
                <a:latin typeface="Verdana" pitchFamily="34" charset="0"/>
                <a:ea typeface="+mn-ea"/>
                <a:cs typeface="+mn-cs"/>
              </a:rPr>
              <a:t>facebook.com/</a:t>
            </a:r>
            <a:r>
              <a:rPr lang="sv-SE" sz="2400" kern="1200" dirty="0" err="1" smtClean="0">
                <a:solidFill>
                  <a:srgbClr val="000000"/>
                </a:solidFill>
                <a:latin typeface="Verdana" pitchFamily="34" charset="0"/>
                <a:ea typeface="+mn-ea"/>
                <a:cs typeface="+mn-cs"/>
              </a:rPr>
              <a:t>leitet</a:t>
            </a:r>
            <a:endParaRPr lang="sv-SE" sz="2400" kern="1200" dirty="0">
              <a:solidFill>
                <a:srgbClr val="000000"/>
              </a:solidFill>
              <a:latin typeface="Verdana" pitchFamily="34" charset="0"/>
              <a:ea typeface="+mn-ea"/>
              <a:cs typeface="+mn-cs"/>
            </a:endParaRPr>
          </a:p>
        </p:txBody>
      </p:sp>
      <p:pic>
        <p:nvPicPr>
          <p:cNvPr id="16" name="Picture 5" descr="P:\Icons\128x128\shadow\mail.png"/>
          <p:cNvPicPr>
            <a:picLocks noChangeAspect="1" noChangeArrowheads="1"/>
          </p:cNvPicPr>
          <p:nvPr/>
        </p:nvPicPr>
        <p:blipFill>
          <a:blip r:embed="rId3" cstate="print"/>
          <a:srcRect/>
          <a:stretch>
            <a:fillRect/>
          </a:stretch>
        </p:blipFill>
        <p:spPr bwMode="auto">
          <a:xfrm>
            <a:off x="4711998" y="3041377"/>
            <a:ext cx="381000" cy="381000"/>
          </a:xfrm>
          <a:prstGeom prst="rect">
            <a:avLst/>
          </a:prstGeom>
          <a:noFill/>
        </p:spPr>
      </p:pic>
      <p:pic>
        <p:nvPicPr>
          <p:cNvPr id="17" name="Picture 7"/>
          <p:cNvPicPr>
            <a:picLocks noChangeAspect="1" noChangeArrowheads="1"/>
          </p:cNvPicPr>
          <p:nvPr/>
        </p:nvPicPr>
        <p:blipFill>
          <a:blip r:embed="rId4" cstate="print"/>
          <a:srcRect/>
          <a:stretch>
            <a:fillRect/>
          </a:stretch>
        </p:blipFill>
        <p:spPr bwMode="auto">
          <a:xfrm>
            <a:off x="4735596" y="3470970"/>
            <a:ext cx="336470" cy="336470"/>
          </a:xfrm>
          <a:prstGeom prst="rect">
            <a:avLst/>
          </a:prstGeom>
          <a:noFill/>
          <a:ln w="9525">
            <a:noFill/>
            <a:miter lim="800000"/>
            <a:headEnd/>
            <a:tailEnd/>
          </a:ln>
          <a:effectLst/>
        </p:spPr>
      </p:pic>
      <p:pic>
        <p:nvPicPr>
          <p:cNvPr id="19" name="Picture 10" descr="P:\Icons\128x128\shadow\edit.png"/>
          <p:cNvPicPr>
            <a:picLocks noChangeAspect="1" noChangeArrowheads="1"/>
          </p:cNvPicPr>
          <p:nvPr/>
        </p:nvPicPr>
        <p:blipFill>
          <a:blip r:embed="rId5" cstate="print"/>
          <a:srcRect/>
          <a:stretch>
            <a:fillRect/>
          </a:stretch>
        </p:blipFill>
        <p:spPr bwMode="auto">
          <a:xfrm>
            <a:off x="4762501" y="4220245"/>
            <a:ext cx="304800" cy="304800"/>
          </a:xfrm>
          <a:prstGeom prst="rect">
            <a:avLst/>
          </a:prstGeom>
          <a:noFill/>
        </p:spPr>
      </p:pic>
      <p:pic>
        <p:nvPicPr>
          <p:cNvPr id="20" name="Picture 11" descr="P:\Icons\128x128\shadow\telephone.png"/>
          <p:cNvPicPr>
            <a:picLocks noChangeAspect="1" noChangeArrowheads="1"/>
          </p:cNvPicPr>
          <p:nvPr/>
        </p:nvPicPr>
        <p:blipFill>
          <a:blip r:embed="rId6" cstate="print"/>
          <a:srcRect/>
          <a:stretch>
            <a:fillRect/>
          </a:stretch>
        </p:blipFill>
        <p:spPr bwMode="auto">
          <a:xfrm>
            <a:off x="4724400" y="4588544"/>
            <a:ext cx="357188" cy="357188"/>
          </a:xfrm>
          <a:prstGeom prst="rect">
            <a:avLst/>
          </a:prstGeom>
          <a:noFill/>
        </p:spPr>
      </p:pic>
      <p:pic>
        <p:nvPicPr>
          <p:cNvPr id="2053" name="Picture 5" descr="P:\www\Avatar\HT09_square.jpg"/>
          <p:cNvPicPr>
            <a:picLocks noChangeAspect="1" noChangeArrowheads="1"/>
          </p:cNvPicPr>
          <p:nvPr/>
        </p:nvPicPr>
        <p:blipFill>
          <a:blip r:embed="rId7" cstate="print"/>
          <a:srcRect/>
          <a:stretch>
            <a:fillRect/>
          </a:stretch>
        </p:blipFill>
        <p:spPr bwMode="auto">
          <a:xfrm>
            <a:off x="1475656" y="2857500"/>
            <a:ext cx="2210290" cy="2210290"/>
          </a:xfrm>
          <a:prstGeom prst="rect">
            <a:avLst/>
          </a:prstGeom>
          <a:noFill/>
        </p:spPr>
      </p:pic>
      <p:pic>
        <p:nvPicPr>
          <p:cNvPr id="2052" name="Picture 4" descr="http://kulturbloggen.com/wp-content/uploads/2011/01/skype-300x3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2773" y="3840361"/>
            <a:ext cx="313283" cy="31328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www.alphasverige.org/bilder/facebook-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96750" y="4974336"/>
            <a:ext cx="259428" cy="259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Kurslitteratur</a:t>
            </a:r>
            <a:endParaRPr lang="sv-SE" dirty="0"/>
          </a:p>
        </p:txBody>
      </p:sp>
      <p:sp>
        <p:nvSpPr>
          <p:cNvPr id="5" name="TextBox 4"/>
          <p:cNvSpPr txBox="1"/>
          <p:nvPr/>
        </p:nvSpPr>
        <p:spPr>
          <a:xfrm>
            <a:off x="428596" y="1214426"/>
            <a:ext cx="2787943" cy="369332"/>
          </a:xfrm>
          <a:prstGeom prst="rect">
            <a:avLst/>
          </a:prstGeom>
          <a:noFill/>
        </p:spPr>
        <p:txBody>
          <a:bodyPr wrap="none" rtlCol="0">
            <a:spAutoFit/>
          </a:bodyPr>
          <a:lstStyle/>
          <a:p>
            <a:r>
              <a:rPr lang="sv-SE" b="1" dirty="0" smtClean="0">
                <a:latin typeface="Minya Nouvelle" pitchFamily="2" charset="0"/>
              </a:rPr>
              <a:t>Obligatorisk litteratur:</a:t>
            </a:r>
          </a:p>
        </p:txBody>
      </p:sp>
      <p:sp>
        <p:nvSpPr>
          <p:cNvPr id="7" name="TextBox 6"/>
          <p:cNvSpPr txBox="1"/>
          <p:nvPr/>
        </p:nvSpPr>
        <p:spPr>
          <a:xfrm>
            <a:off x="4927329" y="1214426"/>
            <a:ext cx="2284600" cy="369332"/>
          </a:xfrm>
          <a:prstGeom prst="rect">
            <a:avLst/>
          </a:prstGeom>
          <a:noFill/>
        </p:spPr>
        <p:txBody>
          <a:bodyPr wrap="none" rtlCol="0">
            <a:spAutoFit/>
          </a:bodyPr>
          <a:lstStyle/>
          <a:p>
            <a:r>
              <a:rPr lang="sv-SE" b="1" dirty="0" smtClean="0">
                <a:latin typeface="Minya Nouvelle" pitchFamily="2" charset="0"/>
              </a:rPr>
              <a:t>Referenslitteratur:</a:t>
            </a:r>
          </a:p>
        </p:txBody>
      </p:sp>
      <p:pic>
        <p:nvPicPr>
          <p:cNvPr id="6149" name="Picture 5"/>
          <p:cNvPicPr>
            <a:picLocks noChangeAspect="1" noChangeArrowheads="1"/>
          </p:cNvPicPr>
          <p:nvPr/>
        </p:nvPicPr>
        <p:blipFill>
          <a:blip r:embed="rId2" cstate="print"/>
          <a:srcRect/>
          <a:stretch>
            <a:fillRect/>
          </a:stretch>
        </p:blipFill>
        <p:spPr bwMode="auto">
          <a:xfrm rot="21308654">
            <a:off x="500034" y="3857632"/>
            <a:ext cx="1141709" cy="1452556"/>
          </a:xfrm>
          <a:prstGeom prst="rect">
            <a:avLst/>
          </a:prstGeom>
          <a:ln>
            <a:noFill/>
          </a:ln>
          <a:effectLst>
            <a:outerShdw blurRad="190500" algn="tl" rotWithShape="0">
              <a:srgbClr val="000000">
                <a:alpha val="70000"/>
              </a:srgbClr>
            </a:outerShdw>
          </a:effectLst>
        </p:spPr>
      </p:pic>
      <p:sp>
        <p:nvSpPr>
          <p:cNvPr id="15" name="TextBox 14"/>
          <p:cNvSpPr txBox="1"/>
          <p:nvPr/>
        </p:nvSpPr>
        <p:spPr>
          <a:xfrm rot="1196230">
            <a:off x="1633340" y="4040237"/>
            <a:ext cx="1979420" cy="646331"/>
          </a:xfrm>
          <a:prstGeom prst="rect">
            <a:avLst/>
          </a:prstGeom>
          <a:noFill/>
        </p:spPr>
        <p:txBody>
          <a:bodyPr wrap="square" rtlCol="0">
            <a:spAutoFit/>
          </a:bodyPr>
          <a:lstStyle/>
          <a:p>
            <a:pPr algn="ctr"/>
            <a:r>
              <a:rPr lang="sv-SE" dirty="0" smtClean="0">
                <a:solidFill>
                  <a:srgbClr val="FF0000"/>
                </a:solidFill>
                <a:latin typeface="Minya Nouvelle" charset="0"/>
              </a:rPr>
              <a:t>Mest som referens</a:t>
            </a:r>
          </a:p>
        </p:txBody>
      </p:sp>
      <p:sp>
        <p:nvSpPr>
          <p:cNvPr id="16" name="Freeform 15"/>
          <p:cNvSpPr/>
          <p:nvPr/>
        </p:nvSpPr>
        <p:spPr>
          <a:xfrm>
            <a:off x="1331640" y="4583910"/>
            <a:ext cx="1075083" cy="606288"/>
          </a:xfrm>
          <a:custGeom>
            <a:avLst/>
            <a:gdLst>
              <a:gd name="connsiteX0" fmla="*/ 1063487 w 1075083"/>
              <a:gd name="connsiteY0" fmla="*/ 0 h 606288"/>
              <a:gd name="connsiteX1" fmla="*/ 964096 w 1075083"/>
              <a:gd name="connsiteY1" fmla="*/ 457200 h 606288"/>
              <a:gd name="connsiteX2" fmla="*/ 397565 w 1075083"/>
              <a:gd name="connsiteY2" fmla="*/ 546653 h 606288"/>
              <a:gd name="connsiteX3" fmla="*/ 0 w 1075083"/>
              <a:gd name="connsiteY3" fmla="*/ 99392 h 606288"/>
            </a:gdLst>
            <a:ahLst/>
            <a:cxnLst>
              <a:cxn ang="0">
                <a:pos x="connsiteX0" y="connsiteY0"/>
              </a:cxn>
              <a:cxn ang="0">
                <a:pos x="connsiteX1" y="connsiteY1"/>
              </a:cxn>
              <a:cxn ang="0">
                <a:pos x="connsiteX2" y="connsiteY2"/>
              </a:cxn>
              <a:cxn ang="0">
                <a:pos x="connsiteX3" y="connsiteY3"/>
              </a:cxn>
            </a:cxnLst>
            <a:rect l="l" t="t" r="r" b="b"/>
            <a:pathLst>
              <a:path w="1075083" h="606288">
                <a:moveTo>
                  <a:pt x="1063487" y="0"/>
                </a:moveTo>
                <a:cubicBezTo>
                  <a:pt x="1069285" y="183045"/>
                  <a:pt x="1075083" y="366091"/>
                  <a:pt x="964096" y="457200"/>
                </a:cubicBezTo>
                <a:cubicBezTo>
                  <a:pt x="853109" y="548309"/>
                  <a:pt x="558248" y="606288"/>
                  <a:pt x="397565" y="546653"/>
                </a:cubicBezTo>
                <a:cubicBezTo>
                  <a:pt x="236882" y="487018"/>
                  <a:pt x="118441" y="293205"/>
                  <a:pt x="0" y="99392"/>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3074" name="Picture 2" descr="https://coursepress.lnu.se/kurs/webbteknik-i/files/2012/10/111802669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01907">
            <a:off x="1140208" y="1711687"/>
            <a:ext cx="1651432" cy="208080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s://coursepress.lnu.se/kurs/webbteknik-i/files/2012/10/flanagan-david-javascript-the-definitive-guide-228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66806">
            <a:off x="4419414" y="1755577"/>
            <a:ext cx="1460261" cy="19213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078" name="Picture 6" descr="https://coursepress.lnu.se/kurs/webbteknik-i/files/2012/10/JavaScript-The-Good-Parts-Cover-228x3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64462">
            <a:off x="6364379" y="1818617"/>
            <a:ext cx="1463203" cy="19252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4283968" y="4009628"/>
            <a:ext cx="3505200" cy="149589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Kursvärdering </a:t>
            </a:r>
            <a:r>
              <a:rPr lang="sv-SE" dirty="0" smtClean="0"/>
              <a:t>Ht2012</a:t>
            </a:r>
            <a:endParaRPr lang="sv-SE" dirty="0"/>
          </a:p>
        </p:txBody>
      </p:sp>
      <p:pic>
        <p:nvPicPr>
          <p:cNvPr id="4" name="Picture 3"/>
          <p:cNvPicPr>
            <a:picLocks noChangeAspect="1"/>
          </p:cNvPicPr>
          <p:nvPr/>
        </p:nvPicPr>
        <p:blipFill>
          <a:blip r:embed="rId2"/>
          <a:stretch>
            <a:fillRect/>
          </a:stretch>
        </p:blipFill>
        <p:spPr>
          <a:xfrm>
            <a:off x="887040" y="1993404"/>
            <a:ext cx="7645400" cy="2768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Pros</a:t>
            </a:r>
            <a:endParaRPr lang="sv-SE" dirty="0"/>
          </a:p>
        </p:txBody>
      </p:sp>
      <p:sp>
        <p:nvSpPr>
          <p:cNvPr id="4" name="Rectangle 3"/>
          <p:cNvSpPr/>
          <p:nvPr/>
        </p:nvSpPr>
        <p:spPr>
          <a:xfrm>
            <a:off x="3491880" y="1057008"/>
            <a:ext cx="5310336" cy="1569660"/>
          </a:xfrm>
          <a:prstGeom prst="rect">
            <a:avLst/>
          </a:prstGeom>
        </p:spPr>
        <p:txBody>
          <a:bodyPr wrap="square">
            <a:spAutoFit/>
          </a:bodyPr>
          <a:lstStyle/>
          <a:p>
            <a:r>
              <a:rPr lang="sv-SE" sz="1600" dirty="0" smtClean="0">
                <a:latin typeface="Minya Nouvelle" charset="0"/>
              </a:rPr>
              <a:t>"Imponerad </a:t>
            </a:r>
            <a:r>
              <a:rPr lang="sv-SE" sz="1600" dirty="0">
                <a:latin typeface="Minya Nouvelle" charset="0"/>
              </a:rPr>
              <a:t>över hur mycket av språket som ni lyckas få ner i en sådan här kurs och även av hur mycket som man känner igen i boken när man har lyssnat på föreläsningarna. Mycket hög klass på föreläsningarna och vill även passa på att ge beröm för den handledningen som funnits tillgänglig på distans</a:t>
            </a:r>
            <a:r>
              <a:rPr lang="sv-SE" sz="1600" dirty="0" smtClean="0">
                <a:latin typeface="Minya Nouvelle" charset="0"/>
              </a:rPr>
              <a:t>."</a:t>
            </a:r>
            <a:endParaRPr lang="sv-SE" sz="1600" dirty="0">
              <a:latin typeface="Minya Nouvelle" charset="0"/>
            </a:endParaRPr>
          </a:p>
        </p:txBody>
      </p:sp>
      <p:sp>
        <p:nvSpPr>
          <p:cNvPr id="5" name="Rectangle 4"/>
          <p:cNvSpPr/>
          <p:nvPr/>
        </p:nvSpPr>
        <p:spPr>
          <a:xfrm>
            <a:off x="4230216" y="2713484"/>
            <a:ext cx="4572000" cy="830997"/>
          </a:xfrm>
          <a:prstGeom prst="rect">
            <a:avLst/>
          </a:prstGeom>
        </p:spPr>
        <p:txBody>
          <a:bodyPr>
            <a:spAutoFit/>
          </a:bodyPr>
          <a:lstStyle/>
          <a:p>
            <a:r>
              <a:rPr lang="sv-SE" sz="1600" dirty="0" smtClean="0">
                <a:latin typeface="Minya Nouvelle" charset="0"/>
              </a:rPr>
              <a:t>"En mycket bra och intressant kurs som jag skulle rekommendera till alla som har något intresse av </a:t>
            </a:r>
            <a:r>
              <a:rPr lang="sv-SE" sz="1600" dirty="0" err="1" smtClean="0">
                <a:latin typeface="Minya Nouvelle" charset="0"/>
              </a:rPr>
              <a:t>javaScript</a:t>
            </a:r>
            <a:r>
              <a:rPr lang="sv-SE" sz="1600" dirty="0" smtClean="0">
                <a:latin typeface="Minya Nouvelle" charset="0"/>
              </a:rPr>
              <a:t> eller något annat språk.</a:t>
            </a:r>
            <a:r>
              <a:rPr lang="sv-SE" sz="1600" dirty="0" smtClean="0">
                <a:latin typeface="Minya Nouvelle" charset="0"/>
              </a:rPr>
              <a:t>"</a:t>
            </a:r>
            <a:endParaRPr lang="sv-SE" sz="1600" dirty="0">
              <a:latin typeface="Minya Nouvelle" charset="0"/>
            </a:endParaRPr>
          </a:p>
        </p:txBody>
      </p:sp>
      <p:sp>
        <p:nvSpPr>
          <p:cNvPr id="6" name="Rectangle 5"/>
          <p:cNvSpPr/>
          <p:nvPr/>
        </p:nvSpPr>
        <p:spPr>
          <a:xfrm>
            <a:off x="362270" y="1532565"/>
            <a:ext cx="3129610" cy="1815882"/>
          </a:xfrm>
          <a:prstGeom prst="rect">
            <a:avLst/>
          </a:prstGeom>
        </p:spPr>
        <p:txBody>
          <a:bodyPr wrap="square">
            <a:spAutoFit/>
          </a:bodyPr>
          <a:lstStyle/>
          <a:p>
            <a:r>
              <a:rPr lang="sv-SE" sz="1600" dirty="0" smtClean="0">
                <a:latin typeface="Minya Nouvelle" charset="0"/>
              </a:rPr>
              <a:t>"Den </a:t>
            </a:r>
            <a:r>
              <a:rPr lang="sv-SE" sz="1600" dirty="0">
                <a:latin typeface="Minya Nouvelle" charset="0"/>
              </a:rPr>
              <a:t>bästa kurs jag gått </a:t>
            </a:r>
            <a:r>
              <a:rPr lang="sv-SE" sz="1600" dirty="0" err="1">
                <a:latin typeface="Minya Nouvelle" charset="0"/>
              </a:rPr>
              <a:t>hitills</a:t>
            </a:r>
            <a:r>
              <a:rPr lang="sv-SE" sz="1600" dirty="0">
                <a:latin typeface="Minya Nouvelle" charset="0"/>
              </a:rPr>
              <a:t>. Ganska högt tempo men aldrig tråkigt. Helt klockrena föreläsningar, snabb respons, bra redovisningar, bra information hela tiden och aldrig något strul</a:t>
            </a:r>
            <a:r>
              <a:rPr lang="sv-SE" sz="1600" dirty="0" smtClean="0">
                <a:latin typeface="Minya Nouvelle" charset="0"/>
              </a:rPr>
              <a:t>."</a:t>
            </a:r>
            <a:endParaRPr lang="sv-SE" sz="1600" dirty="0">
              <a:latin typeface="Minya Nouvelle" charset="0"/>
            </a:endParaRPr>
          </a:p>
        </p:txBody>
      </p:sp>
      <p:sp>
        <p:nvSpPr>
          <p:cNvPr id="7" name="Rectangle 6"/>
          <p:cNvSpPr/>
          <p:nvPr/>
        </p:nvSpPr>
        <p:spPr>
          <a:xfrm>
            <a:off x="611560" y="3649588"/>
            <a:ext cx="4572000" cy="830997"/>
          </a:xfrm>
          <a:prstGeom prst="rect">
            <a:avLst/>
          </a:prstGeom>
        </p:spPr>
        <p:txBody>
          <a:bodyPr>
            <a:spAutoFit/>
          </a:bodyPr>
          <a:lstStyle/>
          <a:p>
            <a:r>
              <a:rPr lang="sv-SE" sz="1600" dirty="0">
                <a:latin typeface="Minya Nouvelle" charset="0"/>
              </a:rPr>
              <a:t>"Oerhört bra och intressant kurs, där man haft gott möjligheter att på egen hand fördjupa sig inom olika delar.</a:t>
            </a:r>
          </a:p>
        </p:txBody>
      </p:sp>
      <p:sp>
        <p:nvSpPr>
          <p:cNvPr id="9" name="Rectangle 8"/>
          <p:cNvSpPr/>
          <p:nvPr/>
        </p:nvSpPr>
        <p:spPr>
          <a:xfrm>
            <a:off x="3960440" y="4372570"/>
            <a:ext cx="4572000" cy="1077218"/>
          </a:xfrm>
          <a:prstGeom prst="rect">
            <a:avLst/>
          </a:prstGeom>
        </p:spPr>
        <p:txBody>
          <a:bodyPr>
            <a:spAutoFit/>
          </a:bodyPr>
          <a:lstStyle/>
          <a:p>
            <a:r>
              <a:rPr lang="sv-SE" sz="1600" dirty="0" smtClean="0">
                <a:latin typeface="Minya Nouvelle" charset="0"/>
              </a:rPr>
              <a:t>"Bra </a:t>
            </a:r>
            <a:r>
              <a:rPr lang="sv-SE" sz="1600" dirty="0">
                <a:latin typeface="Minya Nouvelle" charset="0"/>
              </a:rPr>
              <a:t>tempo, bra ordning på uppgifterna. Det var kul att komma igång snabbt, jag gillade uppgifterna, som kändes som riktiga applikationer. </a:t>
            </a:r>
            <a:r>
              <a:rPr lang="sv-SE" sz="1600" dirty="0" smtClean="0">
                <a:latin typeface="Minya Nouvelle" charset="0"/>
              </a:rPr>
              <a:t>"</a:t>
            </a:r>
            <a:endParaRPr lang="sv-SE" sz="1600" dirty="0">
              <a:latin typeface="Minya Nouvelle" charset="0"/>
            </a:endParaRPr>
          </a:p>
        </p:txBody>
      </p:sp>
      <p:pic>
        <p:nvPicPr>
          <p:cNvPr id="5124" name="Picture 4" descr="L:\WorkSpace\tstjo\Icons\v_collection_png\256x256\shadow\hand_thumb_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71" y="164705"/>
            <a:ext cx="1367860" cy="136786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51520" y="4729708"/>
            <a:ext cx="3708920" cy="830997"/>
          </a:xfrm>
          <a:prstGeom prst="rect">
            <a:avLst/>
          </a:prstGeom>
        </p:spPr>
        <p:txBody>
          <a:bodyPr wrap="square">
            <a:spAutoFit/>
          </a:bodyPr>
          <a:lstStyle/>
          <a:p>
            <a:r>
              <a:rPr lang="sv-SE" sz="1600" dirty="0">
                <a:latin typeface="Minya Nouvelle" charset="0"/>
              </a:rPr>
              <a:t>Återigen en mycket intressant och mycket givande kurs av Leitet! 10/10 toasts! </a:t>
            </a:r>
          </a:p>
        </p:txBody>
      </p:sp>
    </p:spTree>
    <p:extLst>
      <p:ext uri="{BB962C8B-B14F-4D97-AF65-F5344CB8AC3E}">
        <p14:creationId xmlns:p14="http://schemas.microsoft.com/office/powerpoint/2010/main" val="22234821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Cons</a:t>
            </a:r>
            <a:endParaRPr lang="sv-SE" dirty="0"/>
          </a:p>
        </p:txBody>
      </p:sp>
      <p:sp>
        <p:nvSpPr>
          <p:cNvPr id="3" name="Rectangle 2"/>
          <p:cNvSpPr/>
          <p:nvPr/>
        </p:nvSpPr>
        <p:spPr>
          <a:xfrm>
            <a:off x="2339752" y="4873724"/>
            <a:ext cx="4572000" cy="584775"/>
          </a:xfrm>
          <a:prstGeom prst="rect">
            <a:avLst/>
          </a:prstGeom>
        </p:spPr>
        <p:txBody>
          <a:bodyPr>
            <a:spAutoFit/>
          </a:bodyPr>
          <a:lstStyle/>
          <a:p>
            <a:r>
              <a:rPr lang="sv-SE" sz="1600" dirty="0" smtClean="0">
                <a:latin typeface="Minya Nouvelle" charset="0"/>
              </a:rPr>
              <a:t>"Jag </a:t>
            </a:r>
            <a:r>
              <a:rPr lang="sv-SE" sz="1600" dirty="0">
                <a:latin typeface="Minya Nouvelle" charset="0"/>
              </a:rPr>
              <a:t>har bar mig själv att skylla på. Jag la för mycket tid på nöje och för lite tid på studier</a:t>
            </a:r>
            <a:r>
              <a:rPr lang="sv-SE" sz="1600" dirty="0" smtClean="0">
                <a:latin typeface="Minya Nouvelle" charset="0"/>
              </a:rPr>
              <a:t>."</a:t>
            </a:r>
            <a:endParaRPr lang="sv-SE" sz="1600" dirty="0">
              <a:latin typeface="Minya Nouvelle" charset="0"/>
            </a:endParaRPr>
          </a:p>
        </p:txBody>
      </p:sp>
      <p:pic>
        <p:nvPicPr>
          <p:cNvPr id="6146" name="Picture 2" descr="L:\WorkSpace\tstjo\Icons\v_collection_png\256x256\shadow\hand_thumb_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48479"/>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34481" y="1719019"/>
            <a:ext cx="3888432" cy="830997"/>
          </a:xfrm>
          <a:prstGeom prst="rect">
            <a:avLst/>
          </a:prstGeom>
        </p:spPr>
        <p:txBody>
          <a:bodyPr wrap="square">
            <a:spAutoFit/>
          </a:bodyPr>
          <a:lstStyle/>
          <a:p>
            <a:r>
              <a:rPr lang="sv-SE" sz="1600" dirty="0" smtClean="0">
                <a:latin typeface="Minya Nouvelle" charset="0"/>
              </a:rPr>
              <a:t>"hade </a:t>
            </a:r>
            <a:r>
              <a:rPr lang="sv-SE" sz="1600" dirty="0">
                <a:latin typeface="Minya Nouvelle" charset="0"/>
              </a:rPr>
              <a:t>varit roligt om det hade funnits mer tid så man kunde gå in lite mer på </a:t>
            </a:r>
            <a:r>
              <a:rPr lang="sv-SE" sz="1600" dirty="0" err="1" smtClean="0">
                <a:latin typeface="Minya Nouvelle" charset="0"/>
              </a:rPr>
              <a:t>jquery</a:t>
            </a:r>
            <a:r>
              <a:rPr lang="sv-SE" sz="1600" dirty="0" smtClean="0">
                <a:latin typeface="Minya Nouvelle" charset="0"/>
              </a:rPr>
              <a:t>" </a:t>
            </a:r>
            <a:endParaRPr lang="sv-SE" sz="1600" dirty="0">
              <a:latin typeface="Minya Nouvelle" charset="0"/>
            </a:endParaRPr>
          </a:p>
        </p:txBody>
      </p:sp>
      <p:sp>
        <p:nvSpPr>
          <p:cNvPr id="10" name="Rectangle 9"/>
          <p:cNvSpPr/>
          <p:nvPr/>
        </p:nvSpPr>
        <p:spPr>
          <a:xfrm>
            <a:off x="5183560" y="2550016"/>
            <a:ext cx="3600400" cy="830997"/>
          </a:xfrm>
          <a:prstGeom prst="rect">
            <a:avLst/>
          </a:prstGeom>
        </p:spPr>
        <p:txBody>
          <a:bodyPr wrap="square">
            <a:spAutoFit/>
          </a:bodyPr>
          <a:lstStyle/>
          <a:p>
            <a:r>
              <a:rPr lang="sv-SE" sz="1600" dirty="0">
                <a:latin typeface="Minya Nouvelle" charset="0"/>
              </a:rPr>
              <a:t>"Kursen har varit väldigt stressig och det känns som att kraven man ställt har varit alldeles för höga</a:t>
            </a:r>
            <a:r>
              <a:rPr lang="sv-SE" sz="1600" dirty="0" smtClean="0">
                <a:latin typeface="Minya Nouvelle" charset="0"/>
              </a:rPr>
              <a:t>."</a:t>
            </a:r>
            <a:endParaRPr lang="sv-SE" sz="1600" dirty="0">
              <a:latin typeface="Minya Nouvelle" charset="0"/>
            </a:endParaRPr>
          </a:p>
        </p:txBody>
      </p:sp>
      <p:sp>
        <p:nvSpPr>
          <p:cNvPr id="11" name="Rectangle 10"/>
          <p:cNvSpPr/>
          <p:nvPr/>
        </p:nvSpPr>
        <p:spPr>
          <a:xfrm>
            <a:off x="363577" y="2713484"/>
            <a:ext cx="4572000" cy="1323439"/>
          </a:xfrm>
          <a:prstGeom prst="rect">
            <a:avLst/>
          </a:prstGeom>
        </p:spPr>
        <p:txBody>
          <a:bodyPr>
            <a:spAutoFit/>
          </a:bodyPr>
          <a:lstStyle/>
          <a:p>
            <a:r>
              <a:rPr lang="sv-SE" sz="1600" b="1" dirty="0" smtClean="0">
                <a:latin typeface="Minya Nouvelle" charset="0"/>
              </a:rPr>
              <a:t>"Som jag beskrev tidigare så var projektet väldigt bra men att köra det över julhelgen har förstört för mig då jag helt tappad suget att plugga då och klarade inte av att göra projektet på den nivån som jag ville."</a:t>
            </a:r>
            <a:endParaRPr lang="sv-SE" sz="1600" b="1" dirty="0">
              <a:latin typeface="Minya Nouvelle" charset="0"/>
            </a:endParaRPr>
          </a:p>
        </p:txBody>
      </p:sp>
      <p:sp>
        <p:nvSpPr>
          <p:cNvPr id="12" name="Rectangle 11"/>
          <p:cNvSpPr/>
          <p:nvPr/>
        </p:nvSpPr>
        <p:spPr>
          <a:xfrm>
            <a:off x="317352" y="4288949"/>
            <a:ext cx="3096344" cy="584775"/>
          </a:xfrm>
          <a:prstGeom prst="rect">
            <a:avLst/>
          </a:prstGeom>
        </p:spPr>
        <p:txBody>
          <a:bodyPr wrap="square">
            <a:spAutoFit/>
          </a:bodyPr>
          <a:lstStyle/>
          <a:p>
            <a:r>
              <a:rPr lang="sv-SE" sz="1600" dirty="0" smtClean="0">
                <a:latin typeface="Minya Nouvelle" charset="0"/>
              </a:rPr>
              <a:t>"0-10 </a:t>
            </a:r>
            <a:r>
              <a:rPr lang="sv-SE" sz="1600" dirty="0">
                <a:latin typeface="Minya Nouvelle" charset="0"/>
              </a:rPr>
              <a:t>timmar första veckorna och 24/7 sista veckorna</a:t>
            </a:r>
            <a:r>
              <a:rPr lang="sv-SE" sz="1600" dirty="0" smtClean="0">
                <a:latin typeface="Minya Nouvelle" charset="0"/>
              </a:rPr>
              <a:t>."</a:t>
            </a:r>
            <a:endParaRPr lang="sv-SE" sz="1600" dirty="0">
              <a:latin typeface="Minya Nouvelle" charset="0"/>
            </a:endParaRPr>
          </a:p>
        </p:txBody>
      </p:sp>
      <p:sp>
        <p:nvSpPr>
          <p:cNvPr id="13" name="Rectangle 12"/>
          <p:cNvSpPr/>
          <p:nvPr/>
        </p:nvSpPr>
        <p:spPr>
          <a:xfrm>
            <a:off x="4572000" y="3609578"/>
            <a:ext cx="4572000" cy="1077218"/>
          </a:xfrm>
          <a:prstGeom prst="rect">
            <a:avLst/>
          </a:prstGeom>
        </p:spPr>
        <p:txBody>
          <a:bodyPr>
            <a:spAutoFit/>
          </a:bodyPr>
          <a:lstStyle/>
          <a:p>
            <a:r>
              <a:rPr lang="sv-SE" sz="1600" dirty="0" smtClean="0">
                <a:latin typeface="Minya Nouvelle" charset="0"/>
              </a:rPr>
              <a:t>"Alternativet </a:t>
            </a:r>
            <a:r>
              <a:rPr lang="sv-SE" sz="1600" dirty="0">
                <a:latin typeface="Minya Nouvelle" charset="0"/>
              </a:rPr>
              <a:t>att kunna använda en svensk version av kurslitteraturen istället för den engelska, givetvis en bok som kurshandledaren bör rekommendera</a:t>
            </a:r>
            <a:r>
              <a:rPr lang="sv-SE" sz="1600" dirty="0" smtClean="0">
                <a:latin typeface="Minya Nouvelle" charset="0"/>
              </a:rPr>
              <a:t>."</a:t>
            </a:r>
            <a:endParaRPr lang="sv-SE" sz="1600" dirty="0">
              <a:latin typeface="Minya Nouvelle" charset="0"/>
            </a:endParaRPr>
          </a:p>
        </p:txBody>
      </p:sp>
      <p:sp>
        <p:nvSpPr>
          <p:cNvPr id="14" name="Rectangle 13"/>
          <p:cNvSpPr/>
          <p:nvPr/>
        </p:nvSpPr>
        <p:spPr>
          <a:xfrm>
            <a:off x="4572000" y="1161366"/>
            <a:ext cx="4149048" cy="1384995"/>
          </a:xfrm>
          <a:prstGeom prst="rect">
            <a:avLst/>
          </a:prstGeom>
        </p:spPr>
        <p:txBody>
          <a:bodyPr wrap="square">
            <a:spAutoFit/>
          </a:bodyPr>
          <a:lstStyle/>
          <a:p>
            <a:r>
              <a:rPr lang="sv-SE" sz="1200" dirty="0">
                <a:latin typeface="Minya Nouvelle" charset="0"/>
              </a:rPr>
              <a:t>Jag hade nog gärna sett en föreläsning med användbarhet för olika webbläsare, hur man anpassar sin applikation/webbsida för användaren osv. Sådant känns ganska grundläggande. Jag tror nog att med den kunskap man fått så bör inte detta vara något problem, men att man kanske mer specifikt berört detta under en föreläsning och/eller labb.</a:t>
            </a:r>
          </a:p>
        </p:txBody>
      </p:sp>
    </p:spTree>
    <p:extLst>
      <p:ext uri="{BB962C8B-B14F-4D97-AF65-F5344CB8AC3E}">
        <p14:creationId xmlns:p14="http://schemas.microsoft.com/office/powerpoint/2010/main" val="234328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sist</a:t>
            </a:r>
            <a:endParaRPr lang="sv-SE" dirty="0"/>
          </a:p>
        </p:txBody>
      </p:sp>
      <p:sp>
        <p:nvSpPr>
          <p:cNvPr id="4" name="Content Placeholder 2"/>
          <p:cNvSpPr txBox="1">
            <a:spLocks/>
          </p:cNvSpPr>
          <p:nvPr/>
        </p:nvSpPr>
        <p:spPr>
          <a:xfrm>
            <a:off x="395536" y="3793604"/>
            <a:ext cx="8598024" cy="1872208"/>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Tx/>
              <a:buAutoNum type="arabicParenR"/>
              <a:tabLst/>
              <a:defRPr/>
            </a:pPr>
            <a:r>
              <a:rPr kumimoji="0" lang="sv-SE" sz="2800" b="1" i="0" u="none" strike="noStrike" kern="1200" cap="none" spc="0" normalizeH="0" baseline="0" noProof="0" dirty="0" smtClean="0">
                <a:ln>
                  <a:noFill/>
                </a:ln>
                <a:solidFill>
                  <a:schemeClr val="tx1"/>
                </a:solidFill>
                <a:effectLst/>
                <a:uLnTx/>
                <a:uFillTx/>
                <a:latin typeface="Minya Nouvelle" pitchFamily="2" charset="0"/>
                <a:ea typeface="+mn-ea"/>
                <a:cs typeface="+mn-cs"/>
              </a:rPr>
              <a:t>Registrera er via </a:t>
            </a:r>
            <a:r>
              <a:rPr lang="sv-SE" sz="2800" b="1" dirty="0" err="1" smtClean="0">
                <a:latin typeface="Minya Nouvelle" pitchFamily="2" charset="0"/>
              </a:rPr>
              <a:t>lnu.se</a:t>
            </a:r>
            <a:r>
              <a:rPr lang="sv-SE" sz="2800" b="1" dirty="0" smtClean="0">
                <a:latin typeface="Minya Nouvelle" pitchFamily="2" charset="0"/>
              </a:rPr>
              <a:t>/student</a:t>
            </a:r>
            <a:endParaRPr kumimoji="0" lang="sv-SE" sz="2800" b="1" i="0" u="none" strike="noStrike" kern="1200" cap="none" spc="0" normalizeH="0" baseline="0" noProof="0" dirty="0" smtClean="0">
              <a:ln>
                <a:noFill/>
              </a:ln>
              <a:solidFill>
                <a:schemeClr val="tx1"/>
              </a:solidFill>
              <a:effectLst/>
              <a:uLnTx/>
              <a:uFillTx/>
              <a:latin typeface="Minya Nouvelle" pitchFamily="2" charset="0"/>
              <a:ea typeface="+mn-ea"/>
              <a:cs typeface="+mn-cs"/>
            </a:endParaRPr>
          </a:p>
          <a:p>
            <a:pPr marL="457200" lvl="0" indent="-457200">
              <a:spcBef>
                <a:spcPct val="20000"/>
              </a:spcBef>
              <a:buFontTx/>
              <a:buAutoNum type="arabicParenR"/>
              <a:defRPr/>
            </a:pPr>
            <a:r>
              <a:rPr lang="sv-SE" sz="2400" b="1" dirty="0">
                <a:latin typeface="Minya Nouvelle" pitchFamily="2" charset="0"/>
              </a:rPr>
              <a:t>https://coursepress.lnu.se/kurs/webbteknik-i/</a:t>
            </a:r>
            <a:endParaRPr kumimoji="0" lang="sv-SE" sz="2400" b="1" i="0" u="none" strike="noStrike" kern="1200" cap="none" spc="0" normalizeH="0" baseline="0" noProof="0" dirty="0" smtClean="0">
              <a:ln>
                <a:noFill/>
              </a:ln>
              <a:solidFill>
                <a:schemeClr val="tx1"/>
              </a:solidFill>
              <a:effectLst/>
              <a:uLnTx/>
              <a:uFillTx/>
              <a:latin typeface="Minya Nouvelle" pitchFamily="2" charset="0"/>
            </a:endParaRPr>
          </a:p>
        </p:txBody>
      </p:sp>
      <p:pic>
        <p:nvPicPr>
          <p:cNvPr id="7170" name="Picture 2" descr="L:\WorkSpace\tstjo\Icons\v_collection_png\256x256\shadow\users4_a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25028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Klientside</a:t>
            </a:r>
            <a:r>
              <a:rPr lang="sv-SE" dirty="0" smtClean="0"/>
              <a:t>-spåret</a:t>
            </a:r>
            <a:endParaRPr lang="sv-SE" dirty="0"/>
          </a:p>
        </p:txBody>
      </p:sp>
      <p:sp>
        <p:nvSpPr>
          <p:cNvPr id="4" name="Rectangle 3"/>
          <p:cNvSpPr/>
          <p:nvPr/>
        </p:nvSpPr>
        <p:spPr>
          <a:xfrm>
            <a:off x="46754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HTML/CSS</a:t>
            </a:r>
          </a:p>
          <a:p>
            <a:pPr algn="ctr"/>
            <a:r>
              <a:rPr lang="sv-SE" sz="1400" i="1" dirty="0" err="1" smtClean="0"/>
              <a:t>Webbteknisk</a:t>
            </a:r>
            <a:r>
              <a:rPr lang="sv-SE" sz="1400" i="1" dirty="0" smtClean="0"/>
              <a:t> introduktion</a:t>
            </a:r>
            <a:endParaRPr lang="sv-SE" sz="1400" i="1" dirty="0"/>
          </a:p>
        </p:txBody>
      </p:sp>
      <p:sp>
        <p:nvSpPr>
          <p:cNvPr id="5" name="Rectangle 4"/>
          <p:cNvSpPr/>
          <p:nvPr/>
        </p:nvSpPr>
        <p:spPr>
          <a:xfrm>
            <a:off x="1187624"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Objektorienterad programmering</a:t>
            </a:r>
          </a:p>
        </p:txBody>
      </p:sp>
      <p:sp>
        <p:nvSpPr>
          <p:cNvPr id="6" name="Rectangle 5"/>
          <p:cNvSpPr/>
          <p:nvPr/>
        </p:nvSpPr>
        <p:spPr>
          <a:xfrm>
            <a:off x="262778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JavaScript, DOM</a:t>
            </a:r>
          </a:p>
          <a:p>
            <a:pPr algn="ctr"/>
            <a:r>
              <a:rPr lang="sv-SE" sz="1400" i="1" dirty="0" smtClean="0"/>
              <a:t>Webbteknik I</a:t>
            </a:r>
            <a:endParaRPr lang="sv-SE" sz="1400" i="1" dirty="0"/>
          </a:p>
        </p:txBody>
      </p:sp>
      <p:sp>
        <p:nvSpPr>
          <p:cNvPr id="7" name="Rectangle 6"/>
          <p:cNvSpPr/>
          <p:nvPr/>
        </p:nvSpPr>
        <p:spPr>
          <a:xfrm>
            <a:off x="4802019"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JS-API:ER</a:t>
            </a:r>
            <a:br>
              <a:rPr lang="sv-SE" dirty="0" smtClean="0"/>
            </a:br>
            <a:r>
              <a:rPr lang="sv-SE" dirty="0" err="1" smtClean="0"/>
              <a:t>Webb-API:er</a:t>
            </a:r>
            <a:r>
              <a:rPr lang="sv-SE" dirty="0" smtClean="0"/>
              <a:t/>
            </a:r>
            <a:br>
              <a:rPr lang="sv-SE" dirty="0" smtClean="0"/>
            </a:br>
            <a:r>
              <a:rPr lang="sv-SE" dirty="0" err="1" smtClean="0"/>
              <a:t>Mashup</a:t>
            </a:r>
            <a:endParaRPr lang="sv-SE" dirty="0" smtClean="0"/>
          </a:p>
          <a:p>
            <a:pPr algn="ctr"/>
            <a:r>
              <a:rPr lang="sv-SE" sz="1400" i="1" dirty="0" smtClean="0"/>
              <a:t>Webbteknik II</a:t>
            </a:r>
            <a:endParaRPr lang="sv-SE" sz="1400" i="1" dirty="0"/>
          </a:p>
        </p:txBody>
      </p:sp>
      <p:sp>
        <p:nvSpPr>
          <p:cNvPr id="8" name="Rectangle 7"/>
          <p:cNvSpPr/>
          <p:nvPr/>
        </p:nvSpPr>
        <p:spPr>
          <a:xfrm>
            <a:off x="694826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Avancerad JS</a:t>
            </a:r>
          </a:p>
          <a:p>
            <a:pPr algn="ctr"/>
            <a:r>
              <a:rPr lang="sv-SE" sz="1400" i="1" dirty="0" smtClean="0"/>
              <a:t>RIA-utveckling </a:t>
            </a:r>
            <a:br>
              <a:rPr lang="sv-SE" sz="1400" i="1" dirty="0" smtClean="0"/>
            </a:br>
            <a:r>
              <a:rPr lang="sv-SE" sz="1400" i="1" dirty="0" smtClean="0"/>
              <a:t>med JS</a:t>
            </a:r>
            <a:endParaRPr lang="sv-SE" sz="1400" i="1" dirty="0"/>
          </a:p>
        </p:txBody>
      </p:sp>
      <p:sp>
        <p:nvSpPr>
          <p:cNvPr id="10" name="Rectangle 9"/>
          <p:cNvSpPr/>
          <p:nvPr/>
        </p:nvSpPr>
        <p:spPr>
          <a:xfrm>
            <a:off x="5652120"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OOAD</a:t>
            </a:r>
          </a:p>
        </p:txBody>
      </p:sp>
      <p:cxnSp>
        <p:nvCxnSpPr>
          <p:cNvPr id="12" name="Straight Arrow Connector 11"/>
          <p:cNvCxnSpPr>
            <a:stCxn id="5" idx="0"/>
            <a:endCxn id="6" idx="2"/>
          </p:cNvCxnSpPr>
          <p:nvPr/>
        </p:nvCxnSpPr>
        <p:spPr>
          <a:xfrm flipV="1">
            <a:off x="2015716"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444208"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19872"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PHP</a:t>
            </a:r>
          </a:p>
        </p:txBody>
      </p:sp>
      <p:cxnSp>
        <p:nvCxnSpPr>
          <p:cNvPr id="16" name="Straight Arrow Connector 15"/>
          <p:cNvCxnSpPr/>
          <p:nvPr/>
        </p:nvCxnSpPr>
        <p:spPr>
          <a:xfrm flipV="1">
            <a:off x="4218957"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225374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0" name="Right Arrow 19"/>
          <p:cNvSpPr/>
          <p:nvPr/>
        </p:nvSpPr>
        <p:spPr>
          <a:xfrm>
            <a:off x="441398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1" name="Right Arrow 20"/>
          <p:cNvSpPr/>
          <p:nvPr/>
        </p:nvSpPr>
        <p:spPr>
          <a:xfrm>
            <a:off x="6588224"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2" name="Rectangle 21"/>
          <p:cNvSpPr/>
          <p:nvPr/>
        </p:nvSpPr>
        <p:spPr>
          <a:xfrm>
            <a:off x="144016" y="4657700"/>
            <a:ext cx="6300192" cy="646331"/>
          </a:xfrm>
          <a:prstGeom prst="rect">
            <a:avLst/>
          </a:prstGeom>
        </p:spPr>
        <p:txBody>
          <a:bodyPr wrap="square">
            <a:spAutoFit/>
          </a:bodyPr>
          <a:lstStyle/>
          <a:p>
            <a:r>
              <a:rPr lang="sv-SE" b="1" dirty="0" smtClean="0"/>
              <a:t>För den otåliga:</a:t>
            </a:r>
            <a:br>
              <a:rPr lang="sv-SE" b="1" dirty="0" smtClean="0"/>
            </a:br>
            <a:r>
              <a:rPr lang="sv-SE" dirty="0"/>
              <a:t>http://coursepress.lnu.se/kurs/webbteknik-ii/ </a:t>
            </a:r>
            <a:endParaRPr lang="sv-SE" dirty="0" smtClean="0"/>
          </a:p>
        </p:txBody>
      </p:sp>
      <p:pic>
        <p:nvPicPr>
          <p:cNvPr id="8194" name="Picture 2" descr="L:\WorkSpace\tstjo\Icons\v_collection_png\64x64\shadow\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948" y="140057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L:\WorkSpace\tstjo\Icons\v_collection_png\64x64\shadow\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548" y="305675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L:\WorkSpace\tstjo\Icons\v_collection_png\128x128\shadow\pin_r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4938" y="1491815"/>
            <a:ext cx="427113" cy="4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1626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Kursplan</a:t>
            </a:r>
            <a:endParaRPr lang="sv-SE" dirty="0"/>
          </a:p>
        </p:txBody>
      </p:sp>
      <p:pic>
        <p:nvPicPr>
          <p:cNvPr id="3075" name="Picture 3"/>
          <p:cNvPicPr>
            <a:picLocks noChangeAspect="1" noChangeArrowheads="1"/>
          </p:cNvPicPr>
          <p:nvPr/>
        </p:nvPicPr>
        <p:blipFill>
          <a:blip r:embed="rId2" cstate="print"/>
          <a:srcRect/>
          <a:stretch>
            <a:fillRect/>
          </a:stretch>
        </p:blipFill>
        <p:spPr bwMode="auto">
          <a:xfrm>
            <a:off x="423874" y="1619267"/>
            <a:ext cx="5791200" cy="36671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3857620" y="1214426"/>
            <a:ext cx="4524375" cy="1790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Kursplan</a:t>
            </a:r>
            <a:endParaRPr lang="sv-SE" dirty="0"/>
          </a:p>
        </p:txBody>
      </p:sp>
      <p:pic>
        <p:nvPicPr>
          <p:cNvPr id="4098" name="Picture 2"/>
          <p:cNvPicPr>
            <a:picLocks noChangeAspect="1" noChangeArrowheads="1"/>
          </p:cNvPicPr>
          <p:nvPr/>
        </p:nvPicPr>
        <p:blipFill>
          <a:blip r:embed="rId2" cstate="print"/>
          <a:srcRect/>
          <a:stretch>
            <a:fillRect/>
          </a:stretch>
        </p:blipFill>
        <p:spPr bwMode="auto">
          <a:xfrm>
            <a:off x="285720" y="1071550"/>
            <a:ext cx="5334000" cy="20859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071802" y="3129864"/>
            <a:ext cx="5905499" cy="2399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Examination</a:t>
            </a:r>
            <a:endParaRPr lang="sv-SE" dirty="0"/>
          </a:p>
        </p:txBody>
      </p:sp>
      <p:pic>
        <p:nvPicPr>
          <p:cNvPr id="5122" name="Picture 2"/>
          <p:cNvPicPr>
            <a:picLocks noChangeAspect="1" noChangeArrowheads="1"/>
          </p:cNvPicPr>
          <p:nvPr/>
        </p:nvPicPr>
        <p:blipFill>
          <a:blip r:embed="rId2" cstate="print"/>
          <a:srcRect/>
          <a:stretch>
            <a:fillRect/>
          </a:stretch>
        </p:blipFill>
        <p:spPr bwMode="auto">
          <a:xfrm>
            <a:off x="285720" y="1285864"/>
            <a:ext cx="8460186" cy="36433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Översikt</a:t>
            </a:r>
            <a:endParaRPr lang="sv-SE" dirty="0"/>
          </a:p>
        </p:txBody>
      </p:sp>
      <p:graphicFrame>
        <p:nvGraphicFramePr>
          <p:cNvPr id="4" name="Group 294"/>
          <p:cNvGraphicFramePr>
            <a:graphicFrameLocks noGrp="1"/>
          </p:cNvGraphicFramePr>
          <p:nvPr>
            <p:extLst>
              <p:ext uri="{D42A27DB-BD31-4B8C-83A1-F6EECF244321}">
                <p14:modId xmlns:p14="http://schemas.microsoft.com/office/powerpoint/2010/main" val="2555779359"/>
              </p:ext>
            </p:extLst>
          </p:nvPr>
        </p:nvGraphicFramePr>
        <p:xfrm>
          <a:off x="304800" y="1079500"/>
          <a:ext cx="8458200" cy="1954737"/>
        </p:xfrm>
        <a:graphic>
          <a:graphicData uri="http://schemas.openxmlformats.org/drawingml/2006/table">
            <a:tbl>
              <a:tblPr/>
              <a:tblGrid>
                <a:gridCol w="1066800"/>
                <a:gridCol w="685800"/>
                <a:gridCol w="762000"/>
                <a:gridCol w="685800"/>
                <a:gridCol w="762000"/>
                <a:gridCol w="733428"/>
                <a:gridCol w="785818"/>
                <a:gridCol w="614354"/>
                <a:gridCol w="762000"/>
                <a:gridCol w="762000"/>
                <a:gridCol w="838200"/>
              </a:tblGrid>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800" b="1" i="0" u="none" strike="noStrike" cap="none" normalizeH="0" baseline="0" dirty="0" smtClean="0">
                        <a:ln>
                          <a:noFill/>
                        </a:ln>
                        <a:solidFill>
                          <a:schemeClr val="tx1"/>
                        </a:solidFill>
                        <a:effectLst/>
                        <a:latin typeface="Verdana" pitchFamily="34" charset="0"/>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v46</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v48</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v49</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v50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v51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v52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v01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V02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v03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r>
              <a:tr h="8045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800" b="1" i="0" u="none" strike="noStrike" cap="none" normalizeH="0" baseline="0" dirty="0" smtClean="0">
                          <a:ln>
                            <a:noFill/>
                          </a:ln>
                          <a:solidFill>
                            <a:schemeClr val="tx1"/>
                          </a:solidFill>
                          <a:effectLst/>
                          <a:latin typeface="Verdana" pitchFamily="34" charset="0"/>
                        </a:rPr>
                        <a:t>Föreläsningar</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L3</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L4</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sv-SE" sz="10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0"/>
                      </a:srgbClr>
                    </a:solidFill>
                  </a:tcPr>
                </a:tc>
              </a:tr>
              <a:tr h="8911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900" b="1" i="0" u="none" strike="noStrike" cap="none" normalizeH="0" baseline="0" dirty="0" smtClean="0">
                          <a:ln>
                            <a:noFill/>
                          </a:ln>
                          <a:solidFill>
                            <a:schemeClr val="tx1"/>
                          </a:solidFill>
                          <a:effectLst/>
                          <a:latin typeface="Verdana" pitchFamily="34" charset="0"/>
                        </a:rPr>
                        <a:t>Examination</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R1</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R2</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R3</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R4</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Rest</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2000" b="1" i="0" u="none" strike="noStrike" cap="none" normalizeH="0" baseline="0" dirty="0" smtClean="0">
                          <a:ln>
                            <a:noFill/>
                          </a:ln>
                          <a:solidFill>
                            <a:schemeClr val="tx1"/>
                          </a:solidFill>
                          <a:effectLst/>
                          <a:latin typeface="Verdana" pitchFamily="34" charset="0"/>
                        </a:rPr>
                        <a:t>EX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000" b="1" i="0" u="none" strike="noStrike" cap="none" normalizeH="0" baseline="0" dirty="0" smtClean="0">
                          <a:ln>
                            <a:noFill/>
                          </a:ln>
                          <a:solidFill>
                            <a:schemeClr val="tx1"/>
                          </a:solidFill>
                          <a:effectLst/>
                          <a:latin typeface="Verdana" pitchFamily="34" charset="0"/>
                        </a:rPr>
                        <a:t>Exa-</a:t>
                      </a:r>
                      <a:r>
                        <a:rPr kumimoji="0" lang="sv-SE" sz="1000" b="1" i="0" u="none" strike="noStrike" cap="none" normalizeH="0" baseline="0" dirty="0" err="1" smtClean="0">
                          <a:ln>
                            <a:noFill/>
                          </a:ln>
                          <a:solidFill>
                            <a:schemeClr val="tx1"/>
                          </a:solidFill>
                          <a:effectLst/>
                          <a:latin typeface="Verdana" pitchFamily="34" charset="0"/>
                        </a:rPr>
                        <a:t>mination</a:t>
                      </a:r>
                      <a:endParaRPr kumimoji="0" lang="sv-SE" sz="10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246202" y="3086298"/>
            <a:ext cx="8358246" cy="646331"/>
          </a:xfrm>
          <a:prstGeom prst="rect">
            <a:avLst/>
          </a:prstGeom>
          <a:noFill/>
        </p:spPr>
        <p:txBody>
          <a:bodyPr wrap="square" rtlCol="0">
            <a:spAutoFit/>
          </a:bodyPr>
          <a:lstStyle/>
          <a:p>
            <a:r>
              <a:rPr lang="sv-SE" dirty="0" smtClean="0">
                <a:latin typeface="Minya Nouvelle" pitchFamily="2" charset="0"/>
              </a:rPr>
              <a:t>Ett utförligt schema med deadlines finns tillgängligt på kursens webbplats.</a:t>
            </a:r>
          </a:p>
          <a:p>
            <a:endParaRPr lang="sv-SE" dirty="0" smtClean="0">
              <a:latin typeface="Minya Nouvelle" pitchFamily="2" charset="0"/>
            </a:endParaRPr>
          </a:p>
        </p:txBody>
      </p:sp>
      <p:sp>
        <p:nvSpPr>
          <p:cNvPr id="8" name="Freeform 7"/>
          <p:cNvSpPr/>
          <p:nvPr/>
        </p:nvSpPr>
        <p:spPr>
          <a:xfrm>
            <a:off x="1779104" y="1818861"/>
            <a:ext cx="417444" cy="367748"/>
          </a:xfrm>
          <a:custGeom>
            <a:avLst/>
            <a:gdLst>
              <a:gd name="connsiteX0" fmla="*/ 0 w 417444"/>
              <a:gd name="connsiteY0" fmla="*/ 0 h 367748"/>
              <a:gd name="connsiteX1" fmla="*/ 99392 w 417444"/>
              <a:gd name="connsiteY1" fmla="*/ 238539 h 367748"/>
              <a:gd name="connsiteX2" fmla="*/ 417444 w 417444"/>
              <a:gd name="connsiteY2" fmla="*/ 367748 h 367748"/>
            </a:gdLst>
            <a:ahLst/>
            <a:cxnLst>
              <a:cxn ang="0">
                <a:pos x="connsiteX0" y="connsiteY0"/>
              </a:cxn>
              <a:cxn ang="0">
                <a:pos x="connsiteX1" y="connsiteY1"/>
              </a:cxn>
              <a:cxn ang="0">
                <a:pos x="connsiteX2" y="connsiteY2"/>
              </a:cxn>
            </a:cxnLst>
            <a:rect l="l" t="t" r="r" b="b"/>
            <a:pathLst>
              <a:path w="417444" h="367748">
                <a:moveTo>
                  <a:pt x="0" y="0"/>
                </a:moveTo>
                <a:cubicBezTo>
                  <a:pt x="14909" y="88624"/>
                  <a:pt x="29818" y="177248"/>
                  <a:pt x="99392" y="238539"/>
                </a:cubicBezTo>
                <a:cubicBezTo>
                  <a:pt x="168966" y="299830"/>
                  <a:pt x="293205" y="333789"/>
                  <a:pt x="417444" y="367748"/>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026" name="Picture 2" descr="http://icons.iconarchive.com/icons/seanau/free-christmas/128/Santa-claus-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781115"/>
            <a:ext cx="283771" cy="2837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iconshock/merry-christmas/256/fireworks-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1685747"/>
            <a:ext cx="379139" cy="3791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voyager.lnu.se/tekinet/kurser/dtt/wp_webbteknik/pics/projekt.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505572"/>
            <a:ext cx="3240360" cy="1911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Hur jobbar vi?</a:t>
            </a:r>
            <a:endParaRPr lang="sv-SE" dirty="0"/>
          </a:p>
        </p:txBody>
      </p:sp>
      <p:sp>
        <p:nvSpPr>
          <p:cNvPr id="4" name="Text Box 4"/>
          <p:cNvSpPr txBox="1">
            <a:spLocks noChangeArrowheads="1"/>
          </p:cNvSpPr>
          <p:nvPr/>
        </p:nvSpPr>
        <p:spPr bwMode="auto">
          <a:xfrm>
            <a:off x="304800" y="1453113"/>
            <a:ext cx="1798890" cy="369332"/>
          </a:xfrm>
          <a:prstGeom prst="rect">
            <a:avLst/>
          </a:prstGeom>
          <a:noFill/>
          <a:ln w="9525">
            <a:noFill/>
            <a:miter lim="800000"/>
            <a:headEnd/>
            <a:tailEnd/>
          </a:ln>
        </p:spPr>
        <p:txBody>
          <a:bodyPr wrap="none">
            <a:spAutoFit/>
          </a:bodyPr>
          <a:lstStyle/>
          <a:p>
            <a:r>
              <a:rPr lang="sv-SE" b="1" dirty="0">
                <a:latin typeface="Minya Nouvelle" charset="0"/>
              </a:rPr>
              <a:t>Föreläsningar:</a:t>
            </a:r>
          </a:p>
        </p:txBody>
      </p:sp>
      <p:sp>
        <p:nvSpPr>
          <p:cNvPr id="5" name="Text Box 5"/>
          <p:cNvSpPr txBox="1">
            <a:spLocks noChangeArrowheads="1"/>
          </p:cNvSpPr>
          <p:nvPr/>
        </p:nvSpPr>
        <p:spPr bwMode="auto">
          <a:xfrm>
            <a:off x="517525" y="1707113"/>
            <a:ext cx="8321675" cy="646331"/>
          </a:xfrm>
          <a:prstGeom prst="rect">
            <a:avLst/>
          </a:prstGeom>
          <a:noFill/>
          <a:ln w="9525">
            <a:noFill/>
            <a:miter lim="800000"/>
            <a:headEnd/>
            <a:tailEnd/>
          </a:ln>
        </p:spPr>
        <p:txBody>
          <a:bodyPr>
            <a:spAutoFit/>
          </a:bodyPr>
          <a:lstStyle/>
          <a:p>
            <a:r>
              <a:rPr lang="sv-SE" dirty="0">
                <a:solidFill>
                  <a:srgbClr val="000000"/>
                </a:solidFill>
                <a:latin typeface="Minya Nouvelle" charset="0"/>
              </a:rPr>
              <a:t>Föreläsningarna är frivilliga att delta på, men mycket viktiga för att ha en chans att klara av kursen.</a:t>
            </a:r>
            <a:endParaRPr lang="sv-SE" dirty="0">
              <a:latin typeface="Minya Nouvelle" charset="0"/>
            </a:endParaRPr>
          </a:p>
        </p:txBody>
      </p:sp>
      <p:sp>
        <p:nvSpPr>
          <p:cNvPr id="8" name="Text Box 10"/>
          <p:cNvSpPr txBox="1">
            <a:spLocks noChangeArrowheads="1"/>
          </p:cNvSpPr>
          <p:nvPr/>
        </p:nvSpPr>
        <p:spPr bwMode="auto">
          <a:xfrm>
            <a:off x="228600" y="2569468"/>
            <a:ext cx="6032458" cy="369332"/>
          </a:xfrm>
          <a:prstGeom prst="rect">
            <a:avLst/>
          </a:prstGeom>
          <a:noFill/>
          <a:ln w="9525">
            <a:noFill/>
            <a:miter lim="800000"/>
            <a:headEnd/>
            <a:tailEnd/>
          </a:ln>
        </p:spPr>
        <p:txBody>
          <a:bodyPr wrap="none">
            <a:spAutoFit/>
          </a:bodyPr>
          <a:lstStyle/>
          <a:p>
            <a:r>
              <a:rPr lang="sv-SE" b="1" dirty="0" smtClean="0">
                <a:latin typeface="Minya Nouvelle" charset="0"/>
              </a:rPr>
              <a:t>Laborationer/Handledning: </a:t>
            </a:r>
            <a:r>
              <a:rPr lang="sv-SE" b="1" dirty="0" smtClean="0">
                <a:latin typeface="Minya Nouvelle" charset="0"/>
              </a:rPr>
              <a:t>(4st U/G med    -uppgifter)</a:t>
            </a:r>
            <a:endParaRPr lang="sv-SE" b="1" dirty="0">
              <a:latin typeface="Minya Nouvelle" charset="0"/>
            </a:endParaRPr>
          </a:p>
        </p:txBody>
      </p:sp>
      <p:sp>
        <p:nvSpPr>
          <p:cNvPr id="9" name="Text Box 11"/>
          <p:cNvSpPr txBox="1">
            <a:spLocks noChangeArrowheads="1"/>
          </p:cNvSpPr>
          <p:nvPr/>
        </p:nvSpPr>
        <p:spPr bwMode="auto">
          <a:xfrm>
            <a:off x="441325" y="2823468"/>
            <a:ext cx="8474075" cy="646331"/>
          </a:xfrm>
          <a:prstGeom prst="rect">
            <a:avLst/>
          </a:prstGeom>
          <a:noFill/>
          <a:ln w="9525">
            <a:noFill/>
            <a:miter lim="800000"/>
            <a:headEnd/>
            <a:tailEnd/>
          </a:ln>
        </p:spPr>
        <p:txBody>
          <a:bodyPr>
            <a:spAutoFit/>
          </a:bodyPr>
          <a:lstStyle/>
          <a:p>
            <a:r>
              <a:rPr lang="sv-SE" dirty="0">
                <a:latin typeface="Minya Nouvelle" charset="0"/>
              </a:rPr>
              <a:t>Genomförs enskilt och redovisas enskilt vid </a:t>
            </a:r>
            <a:r>
              <a:rPr lang="sv-SE" dirty="0" smtClean="0">
                <a:latin typeface="Minya Nouvelle" charset="0"/>
              </a:rPr>
              <a:t>handledningspass som </a:t>
            </a:r>
            <a:r>
              <a:rPr lang="sv-SE" dirty="0" smtClean="0">
                <a:latin typeface="Minya Nouvelle" charset="0"/>
              </a:rPr>
              <a:t>finns i schemat. Du bokar själv grupp på kurswebben.</a:t>
            </a:r>
            <a:endParaRPr lang="sv-SE" dirty="0">
              <a:latin typeface="Minya Nouvelle" charset="0"/>
            </a:endParaRPr>
          </a:p>
        </p:txBody>
      </p:sp>
      <p:sp>
        <p:nvSpPr>
          <p:cNvPr id="12" name="Text Box 10"/>
          <p:cNvSpPr txBox="1">
            <a:spLocks noChangeArrowheads="1"/>
          </p:cNvSpPr>
          <p:nvPr/>
        </p:nvSpPr>
        <p:spPr bwMode="auto">
          <a:xfrm>
            <a:off x="228600" y="3745807"/>
            <a:ext cx="2605200" cy="369332"/>
          </a:xfrm>
          <a:prstGeom prst="rect">
            <a:avLst/>
          </a:prstGeom>
          <a:noFill/>
          <a:ln w="9525">
            <a:noFill/>
            <a:miter lim="800000"/>
            <a:headEnd/>
            <a:tailEnd/>
          </a:ln>
        </p:spPr>
        <p:txBody>
          <a:bodyPr wrap="none">
            <a:spAutoFit/>
          </a:bodyPr>
          <a:lstStyle/>
          <a:p>
            <a:r>
              <a:rPr lang="sv-SE" b="1">
                <a:latin typeface="Minya Nouvelle" charset="0"/>
              </a:rPr>
              <a:t>Projekt: (1st U/3/4/5)</a:t>
            </a:r>
          </a:p>
        </p:txBody>
      </p:sp>
      <p:sp>
        <p:nvSpPr>
          <p:cNvPr id="13" name="Text Box 11"/>
          <p:cNvSpPr txBox="1">
            <a:spLocks noChangeArrowheads="1"/>
          </p:cNvSpPr>
          <p:nvPr/>
        </p:nvSpPr>
        <p:spPr bwMode="auto">
          <a:xfrm>
            <a:off x="441325" y="3974407"/>
            <a:ext cx="8474075" cy="646331"/>
          </a:xfrm>
          <a:prstGeom prst="rect">
            <a:avLst/>
          </a:prstGeom>
          <a:noFill/>
          <a:ln w="9525">
            <a:noFill/>
            <a:miter lim="800000"/>
            <a:headEnd/>
            <a:tailEnd/>
          </a:ln>
        </p:spPr>
        <p:txBody>
          <a:bodyPr wrap="square">
            <a:spAutoFit/>
          </a:bodyPr>
          <a:lstStyle/>
          <a:p>
            <a:r>
              <a:rPr lang="sv-SE" dirty="0">
                <a:latin typeface="Minya Nouvelle" charset="0"/>
              </a:rPr>
              <a:t>Större laboration som genomförs enskilt och redovisas som en laboration</a:t>
            </a:r>
            <a:r>
              <a:rPr lang="sv-SE" dirty="0" smtClean="0">
                <a:latin typeface="Minya Nouvelle" charset="0"/>
              </a:rPr>
              <a:t>. Genomförda    -uppgifter ökar chansen till högre betyg.</a:t>
            </a:r>
            <a:endParaRPr lang="sv-SE" dirty="0">
              <a:latin typeface="Minya Nouvelle" charset="0"/>
            </a:endParaRPr>
          </a:p>
        </p:txBody>
      </p:sp>
      <p:pic>
        <p:nvPicPr>
          <p:cNvPr id="3074" name="Picture 2" descr="P:\Icons\32x32\shadow\star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641476"/>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Icons\32x32\shadow\star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582" y="4323968"/>
            <a:ext cx="203200" cy="203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
          <p:cNvSpPr txBox="1">
            <a:spLocks noChangeArrowheads="1"/>
          </p:cNvSpPr>
          <p:nvPr/>
        </p:nvSpPr>
        <p:spPr bwMode="auto">
          <a:xfrm>
            <a:off x="251520" y="4646865"/>
            <a:ext cx="4610269" cy="369332"/>
          </a:xfrm>
          <a:prstGeom prst="rect">
            <a:avLst/>
          </a:prstGeom>
          <a:noFill/>
          <a:ln w="9525">
            <a:noFill/>
            <a:miter lim="800000"/>
            <a:headEnd/>
            <a:tailEnd/>
          </a:ln>
        </p:spPr>
        <p:txBody>
          <a:bodyPr wrap="none">
            <a:spAutoFit/>
          </a:bodyPr>
          <a:lstStyle/>
          <a:p>
            <a:r>
              <a:rPr lang="sv-SE" b="1" dirty="0" smtClean="0">
                <a:latin typeface="Minya Nouvelle" charset="0"/>
              </a:rPr>
              <a:t>Examination: (</a:t>
            </a:r>
            <a:r>
              <a:rPr lang="sv-SE" b="1" dirty="0" smtClean="0">
                <a:latin typeface="Minya Nouvelle" charset="0"/>
              </a:rPr>
              <a:t>I slutet av kursen,</a:t>
            </a:r>
            <a:r>
              <a:rPr lang="sv-SE" b="1" dirty="0" smtClean="0">
                <a:latin typeface="Minya Nouvelle" charset="0"/>
              </a:rPr>
              <a:t> </a:t>
            </a:r>
            <a:r>
              <a:rPr lang="sv-SE" b="1" dirty="0">
                <a:latin typeface="Minya Nouvelle" charset="0"/>
              </a:rPr>
              <a:t>U/3/4/5)</a:t>
            </a:r>
          </a:p>
        </p:txBody>
      </p:sp>
      <p:sp>
        <p:nvSpPr>
          <p:cNvPr id="15" name="Text Box 11"/>
          <p:cNvSpPr txBox="1">
            <a:spLocks noChangeArrowheads="1"/>
          </p:cNvSpPr>
          <p:nvPr/>
        </p:nvSpPr>
        <p:spPr bwMode="auto">
          <a:xfrm>
            <a:off x="464245" y="4875465"/>
            <a:ext cx="8474075" cy="646331"/>
          </a:xfrm>
          <a:prstGeom prst="rect">
            <a:avLst/>
          </a:prstGeom>
          <a:noFill/>
          <a:ln w="9525">
            <a:noFill/>
            <a:miter lim="800000"/>
            <a:headEnd/>
            <a:tailEnd/>
          </a:ln>
        </p:spPr>
        <p:txBody>
          <a:bodyPr wrap="square">
            <a:spAutoFit/>
          </a:bodyPr>
          <a:lstStyle/>
          <a:p>
            <a:r>
              <a:rPr lang="sv-SE" dirty="0" smtClean="0">
                <a:latin typeface="Minya Nouvelle" charset="0"/>
              </a:rPr>
              <a:t>Du redovisar enskilt inför examinator. Detta sker genom muntliga frågor på dels kod i laborationer, projekt och övrig teori.</a:t>
            </a:r>
            <a:endParaRPr lang="sv-SE" dirty="0">
              <a:latin typeface="Minya Nouvelle"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Betygsfördelning</a:t>
            </a:r>
            <a:endParaRPr lang="sv-SE" dirty="0"/>
          </a:p>
        </p:txBody>
      </p:sp>
      <p:pic>
        <p:nvPicPr>
          <p:cNvPr id="3" name="Picture 2"/>
          <p:cNvPicPr>
            <a:picLocks noChangeAspect="1"/>
          </p:cNvPicPr>
          <p:nvPr/>
        </p:nvPicPr>
        <p:blipFill>
          <a:blip r:embed="rId2"/>
          <a:stretch>
            <a:fillRect/>
          </a:stretch>
        </p:blipFill>
        <p:spPr>
          <a:xfrm>
            <a:off x="755576" y="1129308"/>
            <a:ext cx="7607300" cy="4241800"/>
          </a:xfrm>
          <a:prstGeom prst="rect">
            <a:avLst/>
          </a:prstGeom>
        </p:spPr>
      </p:pic>
    </p:spTree>
    <p:extLst>
      <p:ext uri="{BB962C8B-B14F-4D97-AF65-F5344CB8AC3E}">
        <p14:creationId xmlns:p14="http://schemas.microsoft.com/office/powerpoint/2010/main" val="250600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min och er hjälp</a:t>
            </a:r>
            <a:endParaRPr lang="sv-SE" dirty="0"/>
          </a:p>
        </p:txBody>
      </p:sp>
      <p:sp>
        <p:nvSpPr>
          <p:cNvPr id="4" name="TextBox 3"/>
          <p:cNvSpPr txBox="1"/>
          <p:nvPr/>
        </p:nvSpPr>
        <p:spPr>
          <a:xfrm>
            <a:off x="6228184" y="2209428"/>
            <a:ext cx="2677836" cy="923330"/>
          </a:xfrm>
          <a:prstGeom prst="rect">
            <a:avLst/>
          </a:prstGeom>
          <a:noFill/>
        </p:spPr>
        <p:txBody>
          <a:bodyPr wrap="none" rtlCol="0">
            <a:spAutoFit/>
          </a:bodyPr>
          <a:lstStyle/>
          <a:p>
            <a:r>
              <a:rPr lang="sv-SE" b="1" dirty="0" smtClean="0">
                <a:latin typeface="Minya Nouvelle" pitchFamily="2" charset="0"/>
              </a:rPr>
              <a:t>Isak Utegård</a:t>
            </a:r>
            <a:endParaRPr lang="sv-SE" b="1" dirty="0" smtClean="0">
              <a:latin typeface="Minya Nouvelle" pitchFamily="2" charset="0"/>
            </a:endParaRPr>
          </a:p>
          <a:p>
            <a:r>
              <a:rPr lang="sv-SE" dirty="0" smtClean="0">
                <a:latin typeface="Minya Nouvelle" pitchFamily="2" charset="0"/>
              </a:rPr>
              <a:t>Campus</a:t>
            </a:r>
            <a:endParaRPr lang="sv-SE" dirty="0" smtClean="0">
              <a:latin typeface="Minya Nouvelle" pitchFamily="2" charset="0"/>
            </a:endParaRPr>
          </a:p>
          <a:p>
            <a:r>
              <a:rPr lang="sv-SE" dirty="0" smtClean="0">
                <a:latin typeface="Minya Nouvelle" pitchFamily="2" charset="0"/>
              </a:rPr>
              <a:t>iu222ae@student.lnu.se</a:t>
            </a:r>
            <a:endParaRPr lang="sv-SE" dirty="0" smtClean="0">
              <a:latin typeface="Minya Nouvelle" pitchFamily="2" charset="0"/>
            </a:endParaRPr>
          </a:p>
        </p:txBody>
      </p:sp>
      <p:sp>
        <p:nvSpPr>
          <p:cNvPr id="7" name="TextBox 6"/>
          <p:cNvSpPr txBox="1"/>
          <p:nvPr/>
        </p:nvSpPr>
        <p:spPr>
          <a:xfrm>
            <a:off x="3275856" y="4081636"/>
            <a:ext cx="2820003" cy="1200329"/>
          </a:xfrm>
          <a:prstGeom prst="rect">
            <a:avLst/>
          </a:prstGeom>
          <a:noFill/>
        </p:spPr>
        <p:txBody>
          <a:bodyPr wrap="none" rtlCol="0">
            <a:spAutoFit/>
          </a:bodyPr>
          <a:lstStyle/>
          <a:p>
            <a:r>
              <a:rPr lang="sv-SE" b="1" dirty="0" smtClean="0">
                <a:latin typeface="Minya Nouvelle" pitchFamily="2" charset="0"/>
              </a:rPr>
              <a:t>Mikael Östman</a:t>
            </a:r>
          </a:p>
          <a:p>
            <a:r>
              <a:rPr lang="sv-SE" dirty="0" smtClean="0">
                <a:latin typeface="Minya Nouvelle" pitchFamily="2" charset="0"/>
              </a:rPr>
              <a:t>D</a:t>
            </a:r>
            <a:r>
              <a:rPr lang="sv-SE" dirty="0" smtClean="0">
                <a:latin typeface="Minya Nouvelle" pitchFamily="2" charset="0"/>
              </a:rPr>
              <a:t>istans</a:t>
            </a:r>
            <a:endParaRPr lang="sv-SE" dirty="0" smtClean="0">
              <a:latin typeface="Minya Nouvelle" pitchFamily="2" charset="0"/>
            </a:endParaRPr>
          </a:p>
          <a:p>
            <a:r>
              <a:rPr lang="sv-SE" dirty="0" smtClean="0">
                <a:latin typeface="Minya Nouvelle" pitchFamily="2" charset="0"/>
              </a:rPr>
              <a:t>mo222ez@student.lnu.se</a:t>
            </a:r>
          </a:p>
          <a:p>
            <a:r>
              <a:rPr lang="sv-SE" dirty="0" err="1" smtClean="0">
                <a:latin typeface="Minya Nouvelle" pitchFamily="2" charset="0"/>
              </a:rPr>
              <a:t>Skype</a:t>
            </a:r>
            <a:r>
              <a:rPr lang="sv-SE" dirty="0" smtClean="0">
                <a:latin typeface="Minya Nouvelle" pitchFamily="2" charset="0"/>
              </a:rPr>
              <a:t>: </a:t>
            </a:r>
            <a:r>
              <a:rPr lang="sv-SE" dirty="0" err="1">
                <a:latin typeface="Minya Nouvelle" pitchFamily="2" charset="0"/>
              </a:rPr>
              <a:t>mikael.ostman</a:t>
            </a:r>
            <a:endParaRPr lang="sv-SE" dirty="0" smtClean="0">
              <a:latin typeface="Minya Nouvelle" pitchFamily="2" charset="0"/>
            </a:endParaRPr>
          </a:p>
        </p:txBody>
      </p:sp>
      <p:pic>
        <p:nvPicPr>
          <p:cNvPr id="2052" name="Picture 4" descr="Profilbild för Mikael Öst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649588"/>
            <a:ext cx="1800200" cy="1800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8" name="TextBox 7"/>
          <p:cNvSpPr txBox="1"/>
          <p:nvPr/>
        </p:nvSpPr>
        <p:spPr>
          <a:xfrm>
            <a:off x="1475656" y="1201316"/>
            <a:ext cx="2857160" cy="1200329"/>
          </a:xfrm>
          <a:prstGeom prst="rect">
            <a:avLst/>
          </a:prstGeom>
          <a:noFill/>
        </p:spPr>
        <p:txBody>
          <a:bodyPr wrap="none" rtlCol="0">
            <a:spAutoFit/>
          </a:bodyPr>
          <a:lstStyle/>
          <a:p>
            <a:r>
              <a:rPr lang="sv-SE" b="1" dirty="0" smtClean="0">
                <a:latin typeface="Minya Nouvelle" pitchFamily="2" charset="0"/>
              </a:rPr>
              <a:t>Martin </a:t>
            </a:r>
            <a:r>
              <a:rPr lang="sv-SE" b="1" dirty="0" smtClean="0">
                <a:latin typeface="Minya Nouvelle" pitchFamily="2" charset="0"/>
              </a:rPr>
              <a:t>Åhlin</a:t>
            </a:r>
            <a:endParaRPr lang="sv-SE" b="1" dirty="0" smtClean="0">
              <a:latin typeface="Minya Nouvelle" pitchFamily="2" charset="0"/>
            </a:endParaRPr>
          </a:p>
          <a:p>
            <a:r>
              <a:rPr lang="sv-SE" dirty="0" smtClean="0">
                <a:latin typeface="Minya Nouvelle" pitchFamily="2" charset="0"/>
              </a:rPr>
              <a:t>D</a:t>
            </a:r>
            <a:r>
              <a:rPr lang="sv-SE" dirty="0" smtClean="0">
                <a:latin typeface="Minya Nouvelle" pitchFamily="2" charset="0"/>
              </a:rPr>
              <a:t>istans</a:t>
            </a:r>
            <a:endParaRPr lang="sv-SE" dirty="0" smtClean="0">
              <a:latin typeface="Minya Nouvelle" pitchFamily="2" charset="0"/>
            </a:endParaRPr>
          </a:p>
          <a:p>
            <a:r>
              <a:rPr lang="sv-SE" dirty="0">
                <a:latin typeface="Minya Nouvelle" pitchFamily="2" charset="0"/>
              </a:rPr>
              <a:t>ma222uw@</a:t>
            </a:r>
            <a:r>
              <a:rPr lang="sv-SE" dirty="0" smtClean="0">
                <a:latin typeface="Minya Nouvelle" pitchFamily="2" charset="0"/>
              </a:rPr>
              <a:t>student.lnu.se</a:t>
            </a:r>
          </a:p>
          <a:p>
            <a:r>
              <a:rPr lang="sv-SE" dirty="0" err="1" smtClean="0">
                <a:latin typeface="Minya Nouvelle" pitchFamily="2" charset="0"/>
              </a:rPr>
              <a:t>Skype</a:t>
            </a:r>
            <a:r>
              <a:rPr lang="sv-SE" dirty="0" smtClean="0">
                <a:latin typeface="Minya Nouvelle" pitchFamily="2" charset="0"/>
              </a:rPr>
              <a:t>: </a:t>
            </a:r>
            <a:r>
              <a:rPr lang="sv-SE" dirty="0" err="1" smtClean="0">
                <a:latin typeface="Minya Nouvelle" pitchFamily="2" charset="0"/>
              </a:rPr>
              <a:t>martin.ahlin</a:t>
            </a:r>
            <a:endParaRPr lang="sv-SE" dirty="0" smtClean="0">
              <a:latin typeface="Minya Nouvelle" pitchFamily="2" charset="0"/>
            </a:endParaRPr>
          </a:p>
        </p:txBody>
      </p:sp>
      <p:sp>
        <p:nvSpPr>
          <p:cNvPr id="9" name="TextBox 8"/>
          <p:cNvSpPr txBox="1"/>
          <p:nvPr/>
        </p:nvSpPr>
        <p:spPr>
          <a:xfrm>
            <a:off x="539552" y="3217540"/>
            <a:ext cx="2253817" cy="923330"/>
          </a:xfrm>
          <a:prstGeom prst="rect">
            <a:avLst/>
          </a:prstGeom>
          <a:noFill/>
        </p:spPr>
        <p:txBody>
          <a:bodyPr wrap="none" rtlCol="0">
            <a:spAutoFit/>
          </a:bodyPr>
          <a:lstStyle/>
          <a:p>
            <a:r>
              <a:rPr lang="sv-SE" b="1" dirty="0" smtClean="0">
                <a:latin typeface="Minya Nouvelle" pitchFamily="2" charset="0"/>
              </a:rPr>
              <a:t>N.N</a:t>
            </a:r>
            <a:endParaRPr lang="sv-SE" b="1" dirty="0" smtClean="0">
              <a:latin typeface="Minya Nouvelle" pitchFamily="2" charset="0"/>
            </a:endParaRPr>
          </a:p>
          <a:p>
            <a:r>
              <a:rPr lang="sv-SE" dirty="0" smtClean="0">
                <a:latin typeface="Minya Nouvelle" pitchFamily="2" charset="0"/>
              </a:rPr>
              <a:t>Campus</a:t>
            </a:r>
            <a:endParaRPr lang="sv-SE" dirty="0" smtClean="0">
              <a:latin typeface="Minya Nouvelle" pitchFamily="2" charset="0"/>
            </a:endParaRPr>
          </a:p>
          <a:p>
            <a:r>
              <a:rPr lang="sv-SE" dirty="0" err="1" smtClean="0">
                <a:latin typeface="Minya Nouvelle" pitchFamily="2" charset="0"/>
              </a:rPr>
              <a:t>N.N@student.lnu.se</a:t>
            </a:r>
            <a:endParaRPr lang="sv-SE" dirty="0" smtClean="0">
              <a:latin typeface="Minya Nouvelle" pitchFamily="2" charset="0"/>
            </a:endParaRPr>
          </a:p>
        </p:txBody>
      </p:sp>
      <p:pic>
        <p:nvPicPr>
          <p:cNvPr id="5" name="Picture 4"/>
          <p:cNvPicPr>
            <a:picLocks noChangeAspect="1"/>
          </p:cNvPicPr>
          <p:nvPr/>
        </p:nvPicPr>
        <p:blipFill>
          <a:blip r:embed="rId3"/>
          <a:stretch>
            <a:fillRect/>
          </a:stretch>
        </p:blipFill>
        <p:spPr>
          <a:xfrm>
            <a:off x="0" y="1129308"/>
            <a:ext cx="1219200" cy="1219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Picture 5"/>
          <p:cNvPicPr>
            <a:picLocks noChangeAspect="1"/>
          </p:cNvPicPr>
          <p:nvPr/>
        </p:nvPicPr>
        <p:blipFill>
          <a:blip r:embed="rId4"/>
          <a:stretch>
            <a:fillRect/>
          </a:stretch>
        </p:blipFill>
        <p:spPr>
          <a:xfrm rot="1363670">
            <a:off x="4461332" y="1379932"/>
            <a:ext cx="1622358" cy="161696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634046837"/>
      </p:ext>
    </p:extLst>
  </p:cSld>
  <p:clrMapOvr>
    <a:masterClrMapping/>
  </p:clrMapOvr>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45298</TotalTime>
  <Words>668</Words>
  <Application>Microsoft Macintosh PowerPoint</Application>
  <PresentationFormat>On-screen Show (16:10)</PresentationFormat>
  <Paragraphs>102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Minya Nouvelle</vt:lpstr>
      <vt:lpstr>Segoe Script</vt:lpstr>
      <vt:lpstr>Calibri</vt:lpstr>
      <vt:lpstr>Verdana</vt:lpstr>
      <vt:lpstr>Office Theme</vt:lpstr>
      <vt:lpstr>Webbteknik 1</vt:lpstr>
      <vt:lpstr>Klientside-spåret</vt:lpstr>
      <vt:lpstr>Kursplan</vt:lpstr>
      <vt:lpstr>Kursplan</vt:lpstr>
      <vt:lpstr>Examination</vt:lpstr>
      <vt:lpstr>Översikt</vt:lpstr>
      <vt:lpstr>Hur jobbar vi?</vt:lpstr>
      <vt:lpstr>Betygsfördelning</vt:lpstr>
      <vt:lpstr>Till min och er hjälp</vt:lpstr>
      <vt:lpstr>Kurslitteratur</vt:lpstr>
      <vt:lpstr>Kursvärdering Ht2012</vt:lpstr>
      <vt:lpstr>Pros</vt:lpstr>
      <vt:lpstr>Cons</vt:lpstr>
      <vt:lpstr>Till sist</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3171</cp:revision>
  <dcterms:created xsi:type="dcterms:W3CDTF">2009-01-05T10:26:14Z</dcterms:created>
  <dcterms:modified xsi:type="dcterms:W3CDTF">2013-11-11T14:59:24Z</dcterms:modified>
</cp:coreProperties>
</file>