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2" r:id="rId2"/>
    <p:sldId id="268" r:id="rId3"/>
    <p:sldId id="305" r:id="rId4"/>
    <p:sldId id="307" r:id="rId5"/>
    <p:sldId id="324" r:id="rId6"/>
    <p:sldId id="327" r:id="rId7"/>
    <p:sldId id="326" r:id="rId8"/>
    <p:sldId id="336" r:id="rId9"/>
    <p:sldId id="337" r:id="rId10"/>
    <p:sldId id="346" r:id="rId11"/>
    <p:sldId id="330" r:id="rId12"/>
    <p:sldId id="331" r:id="rId13"/>
    <p:sldId id="354" r:id="rId14"/>
    <p:sldId id="353" r:id="rId15"/>
    <p:sldId id="332" r:id="rId16"/>
    <p:sldId id="334" r:id="rId17"/>
    <p:sldId id="338" r:id="rId18"/>
    <p:sldId id="335" r:id="rId19"/>
    <p:sldId id="339" r:id="rId20"/>
    <p:sldId id="340" r:id="rId21"/>
    <p:sldId id="341" r:id="rId22"/>
    <p:sldId id="342" r:id="rId23"/>
    <p:sldId id="343" r:id="rId24"/>
    <p:sldId id="345" r:id="rId25"/>
    <p:sldId id="350" r:id="rId26"/>
  </p:sldIdLst>
  <p:sldSz cx="9144000" cy="5715000" type="screen16x10"/>
  <p:notesSz cx="7099300" cy="10234613"/>
  <p:embeddedFontLst>
    <p:embeddedFont>
      <p:font typeface="Minya Nouvelle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84371" autoAdjust="0"/>
  </p:normalViewPr>
  <p:slideViewPr>
    <p:cSldViewPr>
      <p:cViewPr>
        <p:scale>
          <a:sx n="96" d="100"/>
          <a:sy n="96" d="100"/>
        </p:scale>
        <p:origin x="-3888" y="-132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2012-11-19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Funktionsdeklaration</a:t>
            </a:r>
            <a:r>
              <a:rPr lang="sv-SE" baseline="0" dirty="0" smtClean="0"/>
              <a:t> kommer vi att använda för </a:t>
            </a:r>
            <a:r>
              <a:rPr lang="sv-SE" baseline="0" dirty="0" err="1" smtClean="0"/>
              <a:t>konstruktorfunktioner</a:t>
            </a:r>
            <a:endParaRPr lang="sv-SE" baseline="0" dirty="0" smtClean="0"/>
          </a:p>
          <a:p>
            <a:r>
              <a:rPr lang="sv-SE" baseline="0" dirty="0" smtClean="0"/>
              <a:t>Uttrycket är mycket viktigt att förstå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0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Kanske ska skriva</a:t>
            </a:r>
            <a:r>
              <a:rPr lang="sv-SE" baseline="0" dirty="0" smtClean="0"/>
              <a:t> denna istället. Lite förvirrande att förklara.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6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Att det är en </a:t>
            </a:r>
            <a:r>
              <a:rPr lang="sv-SE" dirty="0" err="1" smtClean="0"/>
              <a:t>konstruktor</a:t>
            </a:r>
            <a:r>
              <a:rPr lang="sv-SE" dirty="0" smtClean="0"/>
              <a:t> kan vi indikera genom att skriva</a:t>
            </a:r>
            <a:r>
              <a:rPr lang="sv-SE" baseline="0" dirty="0" smtClean="0"/>
              <a:t> första bokstaven i funktionsnamnet Versal.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76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>
                <a:latin typeface="Minya Nouvelle" charset="0"/>
              </a:rPr>
              <a:t>Problemet med ovanstående exempel är att varje instans av Robot kommer att innehålla sin egen implementation av metoden "</a:t>
            </a:r>
            <a:r>
              <a:rPr lang="sv-SE" sz="1200" dirty="0" err="1" smtClean="0">
                <a:latin typeface="Minya Nouvelle" charset="0"/>
              </a:rPr>
              <a:t>pokeHuman</a:t>
            </a:r>
            <a:r>
              <a:rPr lang="sv-SE" sz="1200" dirty="0" smtClean="0">
                <a:latin typeface="Minya Nouvelle" charset="0"/>
              </a:rPr>
              <a:t>" trots att denna är exakt likadan för både robot1 och robot2. Minneskrävande. Bättre är då att använda sig av prototypobjektet…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088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Observera att om man lägger en egenskap på </a:t>
            </a:r>
            <a:r>
              <a:rPr lang="sv-SE" dirty="0" err="1" smtClean="0"/>
              <a:t>prototypeobjektet</a:t>
            </a:r>
            <a:r>
              <a:rPr lang="sv-SE" dirty="0" smtClean="0"/>
              <a:t> och uppdaterar</a:t>
            </a:r>
            <a:r>
              <a:rPr lang="sv-SE" baseline="0" dirty="0" smtClean="0"/>
              <a:t> den via en instans:</a:t>
            </a:r>
          </a:p>
          <a:p>
            <a:r>
              <a:rPr lang="sv-SE" baseline="0" dirty="0" err="1" smtClean="0"/>
              <a:t>A.prototype.p</a:t>
            </a:r>
            <a:r>
              <a:rPr lang="sv-SE" baseline="0" dirty="0" smtClean="0"/>
              <a:t> = 1;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a.p</a:t>
            </a:r>
            <a:r>
              <a:rPr lang="sv-SE" baseline="0" dirty="0" smtClean="0"/>
              <a:t>++;</a:t>
            </a:r>
          </a:p>
          <a:p>
            <a:endParaRPr lang="sv-SE" baseline="0" dirty="0" smtClean="0"/>
          </a:p>
          <a:p>
            <a:r>
              <a:rPr lang="sv-SE" baseline="0" dirty="0" smtClean="0"/>
              <a:t>så kommer prototypens egenskap att vara orörd och värdet kopieras till objektet a där det skapas en egen egenskap och: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a.p</a:t>
            </a:r>
            <a:r>
              <a:rPr lang="sv-SE" baseline="0" dirty="0" smtClean="0"/>
              <a:t>); // 2</a:t>
            </a:r>
          </a:p>
          <a:p>
            <a:r>
              <a:rPr lang="sv-SE" baseline="0" dirty="0" smtClean="0"/>
              <a:t>alert(</a:t>
            </a:r>
            <a:r>
              <a:rPr lang="sv-SE" baseline="0" dirty="0" err="1" smtClean="0"/>
              <a:t>b.p</a:t>
            </a:r>
            <a:r>
              <a:rPr lang="sv-SE" baseline="0" dirty="0" smtClean="0"/>
              <a:t>); // 1</a:t>
            </a:r>
          </a:p>
          <a:p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5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E04 –</a:t>
            </a:r>
            <a:r>
              <a:rPr lang="sv-SE" sz="3600" b="1" dirty="0" smtClean="0"/>
              <a:t> "new Fans</a:t>
            </a:r>
            <a:r>
              <a:rPr lang="sv-SE" b="1" dirty="0" smtClean="0"/>
              <a:t>"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56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4, </a:t>
            </a:r>
            <a:r>
              <a:rPr lang="sv-SE" sz="2800" b="1" dirty="0" smtClean="0">
                <a:latin typeface="Minya Nouvelle" pitchFamily="2" charset="0"/>
              </a:rPr>
              <a:t>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Skapa Objekt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657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337220"/>
            <a:ext cx="3240360" cy="5040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member42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"Murray",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1974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Funktioner som </a:t>
            </a:r>
            <a:r>
              <a:rPr lang="sv-SE" sz="4000" dirty="0" err="1" smtClean="0"/>
              <a:t>konstruktorer</a:t>
            </a:r>
            <a:endParaRPr lang="sv-SE" sz="4000" dirty="0"/>
          </a:p>
        </p:txBody>
      </p:sp>
      <p:sp>
        <p:nvSpPr>
          <p:cNvPr id="4" name="Rectangle 3"/>
          <p:cNvSpPr/>
          <p:nvPr/>
        </p:nvSpPr>
        <p:spPr>
          <a:xfrm>
            <a:off x="333098" y="1716202"/>
            <a:ext cx="8415366" cy="1717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this; // Frivilligt</a:t>
            </a:r>
            <a:endParaRPr lang="sv-SE" sz="1600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Robot();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024" y="3885371"/>
            <a:ext cx="3620286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Robot(arms, legs){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3865612"/>
            <a:ext cx="464347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  <a:b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Robot(1, 2);</a:t>
            </a: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alert(robot1.arms);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//3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85292"/>
            <a:ext cx="7155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JavaScript har inte konceptet </a:t>
            </a:r>
            <a:r>
              <a:rPr lang="sv-SE" sz="1600" dirty="0" smtClean="0">
                <a:latin typeface="Minya Nouvelle" pitchFamily="2" charset="0"/>
              </a:rPr>
              <a:t>"klasser" </a:t>
            </a:r>
            <a:r>
              <a:rPr lang="sv-SE" sz="1600" dirty="0">
                <a:latin typeface="Minya Nouvelle" pitchFamily="2" charset="0"/>
              </a:rPr>
              <a:t>som vi är vana att arbeta med.</a:t>
            </a:r>
          </a:p>
          <a:p>
            <a:r>
              <a:rPr lang="sv-SE" sz="1600" dirty="0" smtClean="0">
                <a:latin typeface="Minya Nouvelle" pitchFamily="2" charset="0"/>
              </a:rPr>
              <a:t>I JavaScript </a:t>
            </a:r>
            <a:r>
              <a:rPr lang="sv-SE" sz="1600" dirty="0">
                <a:latin typeface="Minya Nouvelle" pitchFamily="2" charset="0"/>
              </a:rPr>
              <a:t>kan istället samtliga funktioner </a:t>
            </a:r>
            <a:r>
              <a:rPr lang="sv-SE" sz="1600" dirty="0" err="1">
                <a:latin typeface="Minya Nouvelle" pitchFamily="2" charset="0"/>
              </a:rPr>
              <a:t>instansieras</a:t>
            </a:r>
            <a:r>
              <a:rPr lang="sv-SE" sz="1600" dirty="0">
                <a:latin typeface="Minya Nouvelle" pitchFamily="2" charset="0"/>
              </a:rPr>
              <a:t> som nya </a:t>
            </a:r>
            <a:r>
              <a:rPr lang="sv-SE" sz="1600" dirty="0" smtClean="0">
                <a:latin typeface="Minya Nouvelle" pitchFamily="2" charset="0"/>
              </a:rPr>
              <a:t>objekt:</a:t>
            </a:r>
          </a:p>
        </p:txBody>
      </p:sp>
      <p:sp>
        <p:nvSpPr>
          <p:cNvPr id="8" name="TextBox 7"/>
          <p:cNvSpPr txBox="1"/>
          <p:nvPr/>
        </p:nvSpPr>
        <p:spPr>
          <a:xfrm rot="19998369">
            <a:off x="3939069" y="214699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konstruktorfunktion</a:t>
            </a:r>
            <a:endParaRPr lang="sv-SE" dirty="0">
              <a:solidFill>
                <a:srgbClr val="FF0000"/>
              </a:solidFill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11" name="Picture 3" descr="P:\Icons\48x48\shadow\cube_yellow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2604052" y="1614813"/>
            <a:ext cx="2246244" cy="591674"/>
          </a:xfrm>
          <a:custGeom>
            <a:avLst/>
            <a:gdLst>
              <a:gd name="connsiteX0" fmla="*/ 2246244 w 2246244"/>
              <a:gd name="connsiteY0" fmla="*/ 591674 h 591674"/>
              <a:gd name="connsiteX1" fmla="*/ 1759226 w 2246244"/>
              <a:gd name="connsiteY1" fmla="*/ 15204 h 591674"/>
              <a:gd name="connsiteX2" fmla="*/ 0 w 2246244"/>
              <a:gd name="connsiteY2" fmla="*/ 223926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244" h="591674">
                <a:moveTo>
                  <a:pt x="2246244" y="591674"/>
                </a:moveTo>
                <a:cubicBezTo>
                  <a:pt x="2189922" y="334084"/>
                  <a:pt x="2133600" y="76495"/>
                  <a:pt x="1759226" y="15204"/>
                </a:cubicBezTo>
                <a:cubicBezTo>
                  <a:pt x="1384852" y="-46087"/>
                  <a:pt x="692426" y="88919"/>
                  <a:pt x="0" y="223926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4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ctangle 4"/>
          <p:cNvSpPr/>
          <p:nvPr/>
        </p:nvSpPr>
        <p:spPr>
          <a:xfrm>
            <a:off x="477114" y="1345332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arms."</a:t>
            </a: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Robot(3,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robot2 = new Robot(2, 3);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2" descr="P:\Icons\48x48\shadow\cube_yel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3366"/>
            <a:ext cx="3024336" cy="30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73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827584" y="1286509"/>
            <a:ext cx="1584176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4" y="1273324"/>
            <a:ext cx="1584176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2902724" y="1286509"/>
            <a:ext cx="1885300" cy="180020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constructor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2724" y="1273324"/>
            <a:ext cx="1885300" cy="381609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Robot </a:t>
            </a:r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1763688" y="3577580"/>
            <a:ext cx="2579196" cy="1800200"/>
          </a:xfrm>
          <a:prstGeom prst="flowChartMultidocumen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dirty="0" smtClean="0">
                <a:latin typeface="+mj-lt"/>
                <a:cs typeface="Courier New" pitchFamily="49" charset="0"/>
              </a:rPr>
              <a:t>robot1</a:t>
            </a:r>
            <a:br>
              <a:rPr lang="sv-SE" dirty="0" smtClean="0">
                <a:latin typeface="+mj-lt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" name="Picture 3" descr="S:\dfm\info\icons\x-collections\png-files\128x128\shadow\cube_molecu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2" y="1178497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Prototype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28600" y="1057300"/>
            <a:ext cx="8415366" cy="33843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robot1.pokeHuman());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P:\Icons\128x128\shadow\cube_molec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39260"/>
            <a:ext cx="910527" cy="9105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59632" y="4546783"/>
            <a:ext cx="334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>
                <a:latin typeface="Minya Nouvelle" charset="0"/>
              </a:rPr>
              <a:t>På prototypobjektet lägger vi</a:t>
            </a:r>
            <a:r>
              <a:rPr lang="sv-SE" sz="1600" dirty="0" smtClean="0">
                <a:latin typeface="Minya Nouvelle" charset="0"/>
              </a:rPr>
              <a:t>: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Metoder </a:t>
            </a:r>
            <a:br>
              <a:rPr lang="sv-SE" sz="1600" dirty="0" smtClean="0">
                <a:latin typeface="Minya Nouvelle" charset="0"/>
              </a:rPr>
            </a:br>
            <a:r>
              <a:rPr lang="sv-SE" sz="1600" dirty="0" smtClean="0">
                <a:latin typeface="Minya Nouvelle" charset="0"/>
              </a:rPr>
              <a:t>Konstanta egenskaper</a:t>
            </a:r>
            <a:endParaRPr lang="sv-SE" sz="1600" dirty="0">
              <a:latin typeface="Minya Nouvelle" charset="0"/>
            </a:endParaRPr>
          </a:p>
        </p:txBody>
      </p:sp>
      <p:pic>
        <p:nvPicPr>
          <p:cNvPr id="6147" name="Picture 3" descr="P:\Icons\48x48\shadow\cube_molecu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constructor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01316"/>
            <a:ext cx="7890100" cy="4176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Robot(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arms,legs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){...}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Robot.prototype.doBinarySolo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(){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alert ("1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0 1 0 0 1 0 1 1 1 0 0 1 0 1 0 0 1 0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1");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bot1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 new Robot();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bot1.constructor (hittas på prototypen) 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pekar på </a:t>
            </a:r>
            <a:br>
              <a:rPr lang="sv-SE" sz="1600" dirty="0">
                <a:latin typeface="Courier New" pitchFamily="49" charset="0"/>
                <a:cs typeface="Courier New" pitchFamily="49" charset="0"/>
              </a:rPr>
            </a:br>
            <a:r>
              <a:rPr lang="sv-SE" sz="1600" dirty="0">
                <a:latin typeface="Courier New" pitchFamily="49" charset="0"/>
                <a:cs typeface="Courier New" pitchFamily="49" charset="0"/>
              </a:rPr>
              <a:t>// funktionen Robot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alert(bot1.constructor == Robot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// Detta innebär att vi kan skapa nya objekt </a:t>
            </a:r>
            <a:endParaRPr lang="sv-SE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// utifrån egenskapen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var bot2 = new bot1.constructor();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3" descr="P:\Icons\48x48\shadow\cube_yellow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25" y="223739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:\Icons\48x48\shadow\ice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08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smtClean="0"/>
              <a:t>Klassegenskaper och -metoder</a:t>
            </a:r>
            <a:endParaRPr lang="sv-S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8262948" cy="406810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this.arms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this.legs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Robot.LAW1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may not injure a human being or, through inaction, allow a human being to come to harm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Robot.LAW2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obey any orders given to it by human beings, except where such orders would conflict with the First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Robot.LAW3 =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"A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robot must protect its own existence as long as such protection does not conflict with the First or Second Law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.";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robot = new Robot(3, 2);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"A robot…."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alert(robot.LAW1); // Undefined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alert(robot.constructor.LAW1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//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"A robot..."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Åtkomstmönster</a:t>
            </a:r>
            <a:endParaRPr lang="sv-SE" dirty="0"/>
          </a:p>
        </p:txBody>
      </p:sp>
      <p:pic>
        <p:nvPicPr>
          <p:cNvPr id="4" name="Picture 3" descr="P:\Icons\128x12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86" y="2065412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:\Icons\128x128\shadow\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51" y="2065412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P:\Icons\128x128\shadow\diamo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82" y="2209428"/>
            <a:ext cx="136815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1448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Publika 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3790" y="3937620"/>
            <a:ext cx="14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Privata</a:t>
            </a:r>
          </a:p>
          <a:p>
            <a:pPr algn="ctr"/>
            <a:r>
              <a:rPr lang="sv-SE" dirty="0" smtClean="0">
                <a:latin typeface="Minya Nouvelle" pitchFamily="2" charset="0"/>
              </a:rPr>
              <a:t>medlemmar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3937620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metoder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282" y="5152464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Läs själv:</a:t>
            </a:r>
            <a:r>
              <a:rPr lang="sv-SE" dirty="0" smtClean="0">
                <a:latin typeface="Minya Nouvelle" charset="0"/>
              </a:rPr>
              <a:t> http://www.crockford.com/javascript/private.html</a:t>
            </a:r>
            <a:endParaRPr lang="sv-SE" dirty="0">
              <a:latin typeface="Minya Nouvel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5730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Douglas </a:t>
            </a:r>
            <a:r>
              <a:rPr lang="sv-SE" dirty="0" err="1" smtClean="0">
                <a:latin typeface="Minya Nouvelle" pitchFamily="2" charset="0"/>
              </a:rPr>
              <a:t>Crockfords</a:t>
            </a:r>
            <a:r>
              <a:rPr lang="sv-SE" dirty="0" smtClean="0">
                <a:latin typeface="Minya Nouvelle" pitchFamily="2" charset="0"/>
              </a:rPr>
              <a:t> åtkomstmönster:</a:t>
            </a:r>
          </a:p>
        </p:txBody>
      </p:sp>
    </p:spTree>
    <p:extLst>
      <p:ext uri="{BB962C8B-B14F-4D97-AF65-F5344CB8AC3E}">
        <p14:creationId xmlns:p14="http://schemas.microsoft.com/office/powerpoint/2010/main" val="540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Publika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345332"/>
            <a:ext cx="8415366" cy="4176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//2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 descr="P:\Icons\48x48\shadow\lock_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2" y="265212"/>
            <a:ext cx="61753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705372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93" y="1962185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7" y="3649588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Icons\48x48\shadow\lock_op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97" y="2250217"/>
            <a:ext cx="175235" cy="17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E04 – </a:t>
            </a:r>
            <a:r>
              <a:rPr lang="en-US" sz="3200" dirty="0" smtClean="0"/>
              <a:t>new Fans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90656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Repetition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Nästlade funktioner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Variabelscope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Associativa </a:t>
            </a:r>
            <a:r>
              <a:rPr lang="sv-SE" dirty="0" err="1" smtClean="0">
                <a:latin typeface="Minya Nouvelle" pitchFamily="2" charset="0"/>
              </a:rPr>
              <a:t>arrayer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Konstruktorfunktioner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Metoder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Prototype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Åtkomstmönster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Publika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Privata medlemmar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- </a:t>
            </a:r>
            <a:r>
              <a:rPr lang="sv-SE" dirty="0" err="1" smtClean="0">
                <a:latin typeface="Minya Nouvelle" pitchFamily="2" charset="0"/>
              </a:rPr>
              <a:t>Priviligerade</a:t>
            </a:r>
            <a:r>
              <a:rPr lang="sv-SE" dirty="0" smtClean="0">
                <a:latin typeface="Minya Nouvelle" pitchFamily="2" charset="0"/>
              </a:rPr>
              <a:t> metoder</a:t>
            </a:r>
            <a:br>
              <a:rPr lang="sv-SE" dirty="0" smtClean="0">
                <a:latin typeface="Minya Nouvelle" pitchFamily="2" charset="0"/>
              </a:rPr>
            </a:b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Privata medlemmar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093653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204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arms;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this.legs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legs;</a:t>
            </a:r>
          </a:p>
          <a:p>
            <a:pPr>
              <a:defRPr/>
            </a:pPr>
            <a:r>
              <a:rPr lang="sv-S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robot1.pokeHuman()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dead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poked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arms.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robot1.legs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robot1.killHumans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42" name="Picture 2" descr="P:\Icons\48x48\shadow\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79923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19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15827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Priviligerade</a:t>
            </a:r>
            <a:r>
              <a:rPr lang="sv-SE" dirty="0" smtClean="0"/>
              <a:t> 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640960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var 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this.start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){console.log("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Kill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all humans");}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(robot1.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killHumans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robot1.start()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72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14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754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Icons\48x48\shadow\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9388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1120016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Publika metoder kommer tyvärr inte åt privata medlemmar</a:t>
            </a:r>
          </a:p>
        </p:txBody>
      </p:sp>
    </p:spTree>
    <p:extLst>
      <p:ext uri="{BB962C8B-B14F-4D97-AF65-F5344CB8AC3E}">
        <p14:creationId xmlns:p14="http://schemas.microsoft.com/office/powerpoint/2010/main" val="37358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Problem med privata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489348"/>
            <a:ext cx="8415366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arms;}</a:t>
            </a:r>
            <a:b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Privata metoder kommer inte åt publika egenskaper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var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alert("All "+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that.getArms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armed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armYourself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</p:txBody>
      </p:sp>
      <p:pic>
        <p:nvPicPr>
          <p:cNvPr id="11" name="Picture 2" descr="P:\Icons\48x48\shadow\diam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93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8" y="3227479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9" y="268195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Icons\48x48\shadow\lo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1" y="2937730"/>
            <a:ext cx="185489" cy="18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0016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Privata metoder kommer tyvärr inte åt publika egenskaper (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this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)</a:t>
            </a:r>
          </a:p>
        </p:txBody>
      </p:sp>
      <p:pic>
        <p:nvPicPr>
          <p:cNvPr id="14338" name="Picture 2" descr="P:\Icons\48x48\shadow\lock_inform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43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Getter och Setters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Robot(arms, legs){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Getters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arms;};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function(){return legs;};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Setters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function(_arms){arms = _arms || 0;};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function(_legs){legs = _legs || 0;};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setters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när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konstruktorn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anropas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(arms);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this.setLegs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(legs);</a:t>
            </a:r>
          </a:p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Robot.prototype.pokeHuman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"it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was dead. poked it with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 = new Robot(5);</a:t>
            </a: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0</a:t>
            </a:r>
          </a:p>
          <a:p>
            <a:pPr>
              <a:defRPr/>
            </a:pP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robot1.setLegs(4);</a:t>
            </a:r>
          </a:p>
          <a:p>
            <a:pPr>
              <a:defRPr/>
            </a:pP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alert(robot1.getLegs()); //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sv-SE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selection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:\Icons\128x128\shadow\selection_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83" y="268758"/>
            <a:ext cx="554508" cy="55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toString</a:t>
            </a:r>
            <a:r>
              <a:rPr lang="sv-SE" dirty="0" smtClean="0"/>
              <a:t> och </a:t>
            </a:r>
            <a:r>
              <a:rPr lang="sv-SE" dirty="0" err="1" smtClean="0"/>
              <a:t>valueOf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23528" y="1129308"/>
            <a:ext cx="8415366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Robot(arms, legs){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"I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 a robot with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arms and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legs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.";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Robot.prototype.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this.getArms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this.getLegs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robot1 = new Robot(6, 2);</a:t>
            </a:r>
          </a:p>
          <a:p>
            <a:pPr>
              <a:defRPr/>
            </a:pP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robot2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Robot(2, 2);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I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robot </a:t>
            </a:r>
            <a:r>
              <a:rPr lang="sv-SE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arms and 2 legs.</a:t>
            </a:r>
          </a:p>
          <a:p>
            <a:pPr>
              <a:defRPr/>
            </a:pP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robot1+robot2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12  (8+4)</a:t>
            </a:r>
            <a:endParaRPr lang="sv-SE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/>
              <a:t>God wanted his prototype to be Douglas </a:t>
            </a:r>
            <a:r>
              <a:rPr lang="en-US" b="1" dirty="0" err="1"/>
              <a:t>Crockford</a:t>
            </a:r>
            <a:r>
              <a:rPr lang="en-US" b="1" dirty="0"/>
              <a:t>, but Douglas </a:t>
            </a:r>
            <a:r>
              <a:rPr lang="en-US" b="1" dirty="0" err="1"/>
              <a:t>Crockford</a:t>
            </a:r>
            <a:r>
              <a:rPr lang="en-US" b="1" dirty="0"/>
              <a:t> refused</a:t>
            </a:r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6064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pic>
        <p:nvPicPr>
          <p:cNvPr id="4099" name="Picture 3" descr="P:\Icons\128x128\shadow\branch_el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868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75856" y="1514029"/>
            <a:ext cx="5530255" cy="12618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</a:t>
            </a: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summera(tal1, tal2){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nb-NO" sz="1800" b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1201316"/>
            <a:ext cx="250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Funktionsdeklaration: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275856" y="3518346"/>
            <a:ext cx="5531691" cy="1292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summera = function(tal1,tal2){</a:t>
            </a:r>
          </a:p>
          <a:p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 tal1+tal2;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  <a:endParaRPr lang="nb-NO" sz="20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208248"/>
            <a:ext cx="280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Funktionsuttryck:</a:t>
            </a:r>
          </a:p>
        </p:txBody>
      </p:sp>
      <p:pic>
        <p:nvPicPr>
          <p:cNvPr id="11" name="Picture 2" descr="P:\Icons\128x128\shadow\br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71600" y="1849388"/>
            <a:ext cx="712879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myInt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"Min Sträng";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[12,14,15,15];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{x:10, y:20};</a:t>
            </a:r>
          </a:p>
          <a:p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(x, y){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P:\Icons\128x128\shadow\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2006514"/>
            <a:ext cx="8104414" cy="3083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200,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300,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area: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this.height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rect.width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6" name="Picture 2" descr="P:\Icons\128x128\shadow\br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Nästlade funktioner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9552" y="1345332"/>
            <a:ext cx="8104414" cy="3960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(chord){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var 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= 6;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stroke(){</a:t>
            </a:r>
          </a:p>
          <a:p>
            <a:pPr>
              <a:defRPr/>
            </a:pPr>
            <a:r>
              <a:rPr lang="sv-SE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sv-SE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"Strokes 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+" 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strings </a:t>
            </a:r>
            <a:r>
              <a:rPr lang="sv-SE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chord </a:t>
            </a:r>
            <a:r>
              <a:rPr lang="sv-S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"+</a:t>
            </a:r>
            <a:r>
              <a:rPr lang="sv-SE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chord;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	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stroke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console.log(</a:t>
            </a:r>
            <a:r>
              <a:rPr lang="sv-S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//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playGuitar</a:t>
            </a:r>
            <a:r>
              <a:rPr lang="sv-S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("G5");</a:t>
            </a:r>
          </a:p>
        </p:txBody>
      </p:sp>
      <p:pic>
        <p:nvPicPr>
          <p:cNvPr id="5" name="Picture 3" descr="P:\Icons\128x128\shadow\branch_el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5212"/>
            <a:ext cx="585356" cy="58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24x24\shadow\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8" y="4121392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Variablers </a:t>
            </a:r>
            <a:r>
              <a:rPr lang="sv-SE" dirty="0" err="1" smtClean="0"/>
              <a:t>scope</a:t>
            </a:r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79" y="1106450"/>
            <a:ext cx="3432702" cy="441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5553" y="1138555"/>
            <a:ext cx="3028855" cy="431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 descr="P:\Icons\48x48\shadow\find_sele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167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Objekt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395536" y="1345332"/>
            <a:ext cx="32403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member2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"Bret",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": 1976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1345332"/>
            <a:ext cx="5040560" cy="3744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alert(member2.name);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//Bret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Jemaine</a:t>
            </a: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alert(member2[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r>
              <a:rPr lang="sv-S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//Bret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4" name="Picture 2" descr="P:\Icons\48x48\shadow\cube_yel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59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"Associativa </a:t>
            </a:r>
            <a:r>
              <a:rPr lang="sv-SE" dirty="0" err="1" smtClean="0"/>
              <a:t>arrayer</a:t>
            </a:r>
            <a:r>
              <a:rPr lang="sv-SE" dirty="0" smtClean="0"/>
              <a:t>"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59" y="1057300"/>
            <a:ext cx="6400800" cy="1460500"/>
          </a:xfrm>
        </p:spPr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301247" y="1057300"/>
            <a:ext cx="7848872" cy="43924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 = 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alert(member1["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"]); 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Masterton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alert(member1.Home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town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Fail</a:t>
            </a: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 =  {};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["film1"]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Suckers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["film2"]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member1.filmography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["film3"] 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sv-S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"Tongan Ninja";</a:t>
            </a: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member1.filmography){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alert(member1.filmography[</a:t>
            </a:r>
            <a:r>
              <a:rPr lang="sv-SE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propName</a:t>
            </a: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	</a:t>
            </a:r>
          </a:p>
          <a:p>
            <a:pPr>
              <a:defRPr/>
            </a:pPr>
            <a:r>
              <a:rPr lang="sv-S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i = 2;</a:t>
            </a:r>
          </a:p>
          <a:p>
            <a:pPr>
              <a:defRPr/>
            </a:pP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alert(member1.filmography["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film"+i</a:t>
            </a:r>
            <a:r>
              <a:rPr lang="sv-SE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 // </a:t>
            </a:r>
            <a:r>
              <a:rPr lang="sv-SE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Fizz</a:t>
            </a:r>
            <a:endParaRPr lang="sv-S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sv-SE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P:\Icons\24x24\shadow\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3404"/>
            <a:ext cx="153988" cy="1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33895" y="1057300"/>
            <a:ext cx="284380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var member1 = {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Jemaine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",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birthYear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 1974</a:t>
            </a:r>
          </a:p>
          <a:p>
            <a:pPr>
              <a:defRPr/>
            </a:pPr>
            <a:r>
              <a:rPr lang="sv-SE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75656" y="3572607"/>
            <a:ext cx="2750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3051313" y="3622183"/>
            <a:ext cx="4283765" cy="395758"/>
          </a:xfrm>
          <a:custGeom>
            <a:avLst/>
            <a:gdLst>
              <a:gd name="connsiteX0" fmla="*/ 4283765 w 4283765"/>
              <a:gd name="connsiteY0" fmla="*/ 395758 h 395758"/>
              <a:gd name="connsiteX1" fmla="*/ 3409122 w 4283765"/>
              <a:gd name="connsiteY1" fmla="*/ 28010 h 395758"/>
              <a:gd name="connsiteX2" fmla="*/ 2345635 w 4283765"/>
              <a:gd name="connsiteY2" fmla="*/ 37949 h 395758"/>
              <a:gd name="connsiteX3" fmla="*/ 1490870 w 4283765"/>
              <a:gd name="connsiteY3" fmla="*/ 137340 h 395758"/>
              <a:gd name="connsiteX4" fmla="*/ 566530 w 4283765"/>
              <a:gd name="connsiteY4" fmla="*/ 196975 h 395758"/>
              <a:gd name="connsiteX5" fmla="*/ 0 w 4283765"/>
              <a:gd name="connsiteY5" fmla="*/ 57827 h 39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3765" h="395758">
                <a:moveTo>
                  <a:pt x="4283765" y="395758"/>
                </a:moveTo>
                <a:cubicBezTo>
                  <a:pt x="4007954" y="241701"/>
                  <a:pt x="3732144" y="87645"/>
                  <a:pt x="3409122" y="28010"/>
                </a:cubicBezTo>
                <a:cubicBezTo>
                  <a:pt x="3086100" y="-31625"/>
                  <a:pt x="2665344" y="19727"/>
                  <a:pt x="2345635" y="37949"/>
                </a:cubicBezTo>
                <a:cubicBezTo>
                  <a:pt x="2025926" y="56171"/>
                  <a:pt x="1787387" y="110836"/>
                  <a:pt x="1490870" y="137340"/>
                </a:cubicBezTo>
                <a:cubicBezTo>
                  <a:pt x="1194353" y="163844"/>
                  <a:pt x="815008" y="210227"/>
                  <a:pt x="566530" y="196975"/>
                </a:cubicBezTo>
                <a:cubicBezTo>
                  <a:pt x="318052" y="183723"/>
                  <a:pt x="159026" y="120775"/>
                  <a:pt x="0" y="57827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 rot="20729759">
            <a:off x="6567925" y="3936004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Brukar kallas: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associativ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array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pic>
        <p:nvPicPr>
          <p:cNvPr id="3075" name="Picture 3" descr="P:\Icons\24x24\shadow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87552"/>
            <a:ext cx="182117" cy="18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48x48\shadow\cubes_ye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59" y="2775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78025</TotalTime>
  <Words>625</Words>
  <Application>Microsoft Office PowerPoint</Application>
  <PresentationFormat>On-screen Show (16:10)</PresentationFormat>
  <Paragraphs>326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Minya Nouvelle</vt:lpstr>
      <vt:lpstr>Times New Roman</vt:lpstr>
      <vt:lpstr>Calibri</vt:lpstr>
      <vt:lpstr>Office Theme</vt:lpstr>
      <vt:lpstr>E04 – "new Fans"</vt:lpstr>
      <vt:lpstr>E04 – new Fans</vt:lpstr>
      <vt:lpstr>Repetition</vt:lpstr>
      <vt:lpstr>Repetition</vt:lpstr>
      <vt:lpstr>Repetition</vt:lpstr>
      <vt:lpstr>Nästlade funktioner</vt:lpstr>
      <vt:lpstr>Variablers scope</vt:lpstr>
      <vt:lpstr>Objekt</vt:lpstr>
      <vt:lpstr>"Associativa arrayer"</vt:lpstr>
      <vt:lpstr>PowerPoint Presentation</vt:lpstr>
      <vt:lpstr>Funktioner som konstruktorer</vt:lpstr>
      <vt:lpstr>Metoder</vt:lpstr>
      <vt:lpstr>Prototype</vt:lpstr>
      <vt:lpstr>Prototype</vt:lpstr>
      <vt:lpstr>Prototype</vt:lpstr>
      <vt:lpstr>constructor</vt:lpstr>
      <vt:lpstr>Klassegenskaper och -metoder</vt:lpstr>
      <vt:lpstr>Åtkomstmönster</vt:lpstr>
      <vt:lpstr>Publika medlemmar</vt:lpstr>
      <vt:lpstr>Privata medlemmar</vt:lpstr>
      <vt:lpstr>Priviligerade metoder</vt:lpstr>
      <vt:lpstr>Problem med privata</vt:lpstr>
      <vt:lpstr>Getter och Setters</vt:lpstr>
      <vt:lpstr>toString och valueOf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5045</cp:revision>
  <dcterms:created xsi:type="dcterms:W3CDTF">2009-01-05T10:26:14Z</dcterms:created>
  <dcterms:modified xsi:type="dcterms:W3CDTF">2012-11-19T21:19:21Z</dcterms:modified>
</cp:coreProperties>
</file>