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5"/>
  </p:notesMasterIdLst>
  <p:handoutMasterIdLst>
    <p:handoutMasterId r:id="rId26"/>
  </p:handoutMasterIdLst>
  <p:sldIdLst>
    <p:sldId id="394" r:id="rId2"/>
    <p:sldId id="268" r:id="rId3"/>
    <p:sldId id="373" r:id="rId4"/>
    <p:sldId id="380" r:id="rId5"/>
    <p:sldId id="375" r:id="rId6"/>
    <p:sldId id="396" r:id="rId7"/>
    <p:sldId id="381" r:id="rId8"/>
    <p:sldId id="374" r:id="rId9"/>
    <p:sldId id="376" r:id="rId10"/>
    <p:sldId id="378" r:id="rId11"/>
    <p:sldId id="377" r:id="rId12"/>
    <p:sldId id="379" r:id="rId13"/>
    <p:sldId id="382" r:id="rId14"/>
    <p:sldId id="383" r:id="rId15"/>
    <p:sldId id="384" r:id="rId16"/>
    <p:sldId id="391" r:id="rId17"/>
    <p:sldId id="385" r:id="rId18"/>
    <p:sldId id="386" r:id="rId19"/>
    <p:sldId id="387" r:id="rId20"/>
    <p:sldId id="389" r:id="rId21"/>
    <p:sldId id="390" r:id="rId22"/>
    <p:sldId id="393" r:id="rId23"/>
    <p:sldId id="395" r:id="rId24"/>
  </p:sldIdLst>
  <p:sldSz cx="9144000" cy="5715000" type="screen16x10"/>
  <p:notesSz cx="7099300" cy="10234613"/>
  <p:embeddedFontLst>
    <p:embeddedFont>
      <p:font typeface="Minya Nouvelle" charset="0"/>
      <p:regular r:id="rId27"/>
      <p:bold r:id="rId28"/>
      <p:italic r:id="rId29"/>
      <p:boldItalic r:id="rId30"/>
    </p:embeddedFont>
    <p:embeddedFont>
      <p:font typeface="Verdana" pitchFamily="34" charset="0"/>
      <p:regular r:id="rId31"/>
      <p:bold r:id="rId32"/>
      <p:italic r:id="rId33"/>
      <p:boldItalic r:id="rId34"/>
    </p:embeddedFont>
    <p:embeddedFont>
      <p:font typeface="Calibri" pitchFamily="34" charset="0"/>
      <p:regular r:id="rId35"/>
      <p:bold r:id="rId36"/>
      <p:italic r:id="rId37"/>
      <p:boldItalic r:id="rId38"/>
    </p:embeddedFont>
  </p:embeddedFont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C5FF"/>
    <a:srgbClr val="FFFFFF"/>
    <a:srgbClr val="FFF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84371" autoAdjust="0"/>
  </p:normalViewPr>
  <p:slideViewPr>
    <p:cSldViewPr>
      <p:cViewPr varScale="1">
        <p:scale>
          <a:sx n="164" d="100"/>
          <a:sy n="164" d="100"/>
        </p:scale>
        <p:origin x="-1938" y="-102"/>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7.fntdata"/><Relationship Id="rId38" Type="http://schemas.openxmlformats.org/officeDocument/2006/relationships/font" Target="fonts/font12.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5893" tIns="47947" rIns="95893" bIns="47947" rtlCol="0"/>
          <a:lstStyle>
            <a:lvl1pPr algn="l">
              <a:defRPr sz="1300"/>
            </a:lvl1pPr>
          </a:lstStyle>
          <a:p>
            <a:endParaRPr lang="sv-SE"/>
          </a:p>
        </p:txBody>
      </p:sp>
      <p:sp>
        <p:nvSpPr>
          <p:cNvPr id="3" name="Date Placeholder 2"/>
          <p:cNvSpPr>
            <a:spLocks noGrp="1"/>
          </p:cNvSpPr>
          <p:nvPr>
            <p:ph type="dt" sz="quarter" idx="1"/>
          </p:nvPr>
        </p:nvSpPr>
        <p:spPr>
          <a:xfrm>
            <a:off x="4021294" y="0"/>
            <a:ext cx="3076363" cy="511731"/>
          </a:xfrm>
          <a:prstGeom prst="rect">
            <a:avLst/>
          </a:prstGeom>
        </p:spPr>
        <p:txBody>
          <a:bodyPr vert="horz" lIns="95893" tIns="47947" rIns="95893" bIns="47947" rtlCol="0"/>
          <a:lstStyle>
            <a:lvl1pPr algn="r">
              <a:defRPr sz="1300"/>
            </a:lvl1pPr>
          </a:lstStyle>
          <a:p>
            <a:fld id="{D591C14E-198E-48A7-ABEC-7FB80E868E55}" type="datetimeFigureOut">
              <a:rPr lang="sv-SE" smtClean="0"/>
              <a:pPr/>
              <a:t>2012-11-26</a:t>
            </a:fld>
            <a:endParaRPr lang="sv-SE"/>
          </a:p>
        </p:txBody>
      </p:sp>
      <p:sp>
        <p:nvSpPr>
          <p:cNvPr id="4" name="Footer Placeholder 3"/>
          <p:cNvSpPr>
            <a:spLocks noGrp="1"/>
          </p:cNvSpPr>
          <p:nvPr>
            <p:ph type="ftr" sz="quarter" idx="2"/>
          </p:nvPr>
        </p:nvSpPr>
        <p:spPr>
          <a:xfrm>
            <a:off x="0" y="9721106"/>
            <a:ext cx="3076363" cy="511731"/>
          </a:xfrm>
          <a:prstGeom prst="rect">
            <a:avLst/>
          </a:prstGeom>
        </p:spPr>
        <p:txBody>
          <a:bodyPr vert="horz" lIns="95893" tIns="47947" rIns="95893" bIns="47947" rtlCol="0" anchor="b"/>
          <a:lstStyle>
            <a:lvl1pPr algn="l">
              <a:defRPr sz="1300"/>
            </a:lvl1pPr>
          </a:lstStyle>
          <a:p>
            <a:endParaRPr lang="sv-SE"/>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5893" tIns="47947" rIns="95893" bIns="47947" rtlCol="0" anchor="b"/>
          <a:lstStyle>
            <a:lvl1pPr algn="r">
              <a:defRPr sz="1300"/>
            </a:lvl1pPr>
          </a:lstStyle>
          <a:p>
            <a:fld id="{45890A60-9DEB-43B0-9C46-E1F0138C5C4C}" type="slidenum">
              <a:rPr lang="sv-SE" smtClean="0"/>
              <a:pPr/>
              <a:t>‹#›</a:t>
            </a:fld>
            <a:endParaRPr lang="sv-SE"/>
          </a:p>
        </p:txBody>
      </p:sp>
    </p:spTree>
    <p:extLst>
      <p:ext uri="{BB962C8B-B14F-4D97-AF65-F5344CB8AC3E}">
        <p14:creationId xmlns:p14="http://schemas.microsoft.com/office/powerpoint/2010/main" val="3634000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188BB863-C913-48B5-BD1A-638D82A0C76B}" type="datetimeFigureOut">
              <a:rPr lang="sv-SE" smtClean="0"/>
              <a:pPr/>
              <a:t>2012-11-26</a:t>
            </a:fld>
            <a:endParaRPr lang="sv-SE"/>
          </a:p>
        </p:txBody>
      </p:sp>
      <p:sp>
        <p:nvSpPr>
          <p:cNvPr id="4" name="Slide Image Placeholder 3"/>
          <p:cNvSpPr>
            <a:spLocks noGrp="1" noRot="1" noChangeAspect="1"/>
          </p:cNvSpPr>
          <p:nvPr>
            <p:ph type="sldImg" idx="2"/>
          </p:nvPr>
        </p:nvSpPr>
        <p:spPr>
          <a:xfrm>
            <a:off x="481013" y="768350"/>
            <a:ext cx="6137275" cy="3836988"/>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87A2DC32-3504-46EA-A4CB-95ED6A325EDF}" type="slidenum">
              <a:rPr lang="sv-SE" smtClean="0"/>
              <a:pPr/>
              <a:t>‹#›</a:t>
            </a:fld>
            <a:endParaRPr lang="sv-SE"/>
          </a:p>
        </p:txBody>
      </p:sp>
    </p:spTree>
    <p:extLst>
      <p:ext uri="{BB962C8B-B14F-4D97-AF65-F5344CB8AC3E}">
        <p14:creationId xmlns:p14="http://schemas.microsoft.com/office/powerpoint/2010/main" val="3534086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sv-SE" dirty="0" smtClean="0"/>
              <a:t>Anledningen till att jag använder prefixet .</a:t>
            </a:r>
            <a:r>
              <a:rPr lang="sv-SE" dirty="0" err="1" smtClean="0"/>
              <a:t>js</a:t>
            </a:r>
            <a:r>
              <a:rPr lang="sv-SE" dirty="0" smtClean="0"/>
              <a:t> på mina klasser är för att enkelt kunna skilja dem från de som har effekt med en gång. Detta är absolut inget som måste göras.</a:t>
            </a:r>
          </a:p>
          <a:p>
            <a:pPr eaLnBrk="1" hangingPunct="1"/>
            <a:endParaRPr lang="sv-SE" dirty="0" smtClean="0"/>
          </a:p>
          <a:p>
            <a:pPr eaLnBrk="1" hangingPunct="1"/>
            <a:r>
              <a:rPr lang="sv-SE" dirty="0" smtClean="0"/>
              <a:t>Vill du inte ändra klass kan du lägga till nya klasser genom att skriva:</a:t>
            </a:r>
          </a:p>
          <a:p>
            <a:pPr eaLnBrk="1" hangingPunct="1"/>
            <a:r>
              <a:rPr lang="sv-SE" dirty="0" err="1" smtClean="0"/>
              <a:t>node.className</a:t>
            </a:r>
            <a:r>
              <a:rPr lang="sv-SE" dirty="0" smtClean="0"/>
              <a:t> +=" </a:t>
            </a:r>
            <a:r>
              <a:rPr lang="sv-SE" dirty="0" err="1" smtClean="0"/>
              <a:t>jsChanged</a:t>
            </a:r>
            <a:r>
              <a:rPr lang="sv-SE" dirty="0" smtClean="0"/>
              <a:t>";</a:t>
            </a:r>
          </a:p>
          <a:p>
            <a:pPr eaLnBrk="1" hangingPunct="1"/>
            <a:endParaRPr lang="sv-SE" dirty="0" smtClean="0"/>
          </a:p>
          <a:p>
            <a:pPr eaLnBrk="1" hangingPunct="1"/>
            <a:r>
              <a:rPr lang="sv-SE" dirty="0" smtClean="0"/>
              <a:t>Observera mellanslaget innan </a:t>
            </a:r>
            <a:r>
              <a:rPr lang="sv-SE" dirty="0" err="1" smtClean="0"/>
              <a:t>jsChanged</a:t>
            </a:r>
            <a:r>
              <a:rPr lang="sv-SE" dirty="0" smtClean="0"/>
              <a:t>.</a:t>
            </a:r>
          </a:p>
          <a:p>
            <a:pPr eaLnBrk="1" hangingPunct="1"/>
            <a:endParaRPr lang="sv-SE" dirty="0" smtClean="0"/>
          </a:p>
          <a:p>
            <a:pPr eaLnBrk="1" hangingPunct="1"/>
            <a:r>
              <a:rPr lang="sv-SE" dirty="0" smtClean="0"/>
              <a:t>Ovanstående fungerar då det redan finns ett klassnamn så ska man vara korrekt så bör man testa om det redan finns ett klassnamn och då lägga på mellanslaget. Har man ingen klass sedan tidigare så ska det inte skrivas in ett mellanslag.</a:t>
            </a:r>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5</a:t>
            </a:fld>
            <a:endParaRPr lang="sv-SE"/>
          </a:p>
        </p:txBody>
      </p:sp>
    </p:spTree>
    <p:extLst>
      <p:ext uri="{BB962C8B-B14F-4D97-AF65-F5344CB8AC3E}">
        <p14:creationId xmlns:p14="http://schemas.microsoft.com/office/powerpoint/2010/main" val="4015491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Visa:</a:t>
            </a:r>
          </a:p>
          <a:p>
            <a:endParaRPr lang="sv-SE" dirty="0" smtClean="0"/>
          </a:p>
          <a:p>
            <a:r>
              <a:rPr lang="sv-SE" dirty="0" err="1" smtClean="0"/>
              <a:t>link.addEventListener</a:t>
            </a:r>
            <a:r>
              <a:rPr lang="sv-SE" dirty="0" smtClean="0"/>
              <a:t>("</a:t>
            </a:r>
            <a:r>
              <a:rPr lang="sv-SE" dirty="0" err="1" smtClean="0"/>
              <a:t>click</a:t>
            </a:r>
            <a:r>
              <a:rPr lang="sv-SE" dirty="0" smtClean="0"/>
              <a:t>", </a:t>
            </a:r>
            <a:r>
              <a:rPr lang="sv-SE" dirty="0" err="1" smtClean="0"/>
              <a:t>function</a:t>
            </a:r>
            <a:r>
              <a:rPr lang="sv-SE" dirty="0" smtClean="0"/>
              <a:t>(e){</a:t>
            </a:r>
          </a:p>
          <a:p>
            <a:endParaRPr lang="sv-SE" dirty="0" smtClean="0"/>
          </a:p>
          <a:p>
            <a:endParaRPr lang="sv-SE" dirty="0" smtClean="0"/>
          </a:p>
          <a:p>
            <a:r>
              <a:rPr lang="sv-SE" dirty="0" smtClean="0"/>
              <a:t>})</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13</a:t>
            </a:fld>
            <a:endParaRPr lang="sv-SE"/>
          </a:p>
        </p:txBody>
      </p:sp>
    </p:spTree>
    <p:extLst>
      <p:ext uri="{BB962C8B-B14F-4D97-AF65-F5344CB8AC3E}">
        <p14:creationId xmlns:p14="http://schemas.microsoft.com/office/powerpoint/2010/main" val="2804535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Förutom dessa finns det en hel del enhetsspecifika</a:t>
            </a:r>
            <a:r>
              <a:rPr lang="sv-SE" baseline="0" dirty="0" smtClean="0"/>
              <a:t> event som </a:t>
            </a:r>
            <a:r>
              <a:rPr lang="sv-SE" baseline="0" dirty="0" err="1" smtClean="0"/>
              <a:t>exempelvid</a:t>
            </a:r>
            <a:r>
              <a:rPr lang="sv-SE" baseline="0" dirty="0" smtClean="0"/>
              <a:t> håller reda på </a:t>
            </a:r>
            <a:r>
              <a:rPr lang="sv-SE" baseline="0" dirty="0" err="1" smtClean="0"/>
              <a:t>orientation</a:t>
            </a:r>
            <a:r>
              <a:rPr lang="sv-SE" baseline="0" dirty="0" smtClean="0"/>
              <a:t> när man vänder sin telefon.</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19</a:t>
            </a:fld>
            <a:endParaRPr lang="sv-SE"/>
          </a:p>
        </p:txBody>
      </p:sp>
    </p:spTree>
    <p:extLst>
      <p:ext uri="{BB962C8B-B14F-4D97-AF65-F5344CB8AC3E}">
        <p14:creationId xmlns:p14="http://schemas.microsoft.com/office/powerpoint/2010/main" val="363882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Sid 422</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23</a:t>
            </a:fld>
            <a:endParaRPr lang="sv-SE"/>
          </a:p>
        </p:txBody>
      </p:sp>
    </p:spTree>
    <p:extLst>
      <p:ext uri="{BB962C8B-B14F-4D97-AF65-F5344CB8AC3E}">
        <p14:creationId xmlns:p14="http://schemas.microsoft.com/office/powerpoint/2010/main" val="1418754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4282" y="428608"/>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2910" y="285732"/>
            <a:ext cx="7772400" cy="773912"/>
          </a:xfrm>
          <a:prstGeom prst="rect">
            <a:avLst/>
          </a:prstGeom>
        </p:spPr>
        <p:txBody>
          <a:bodyPr/>
          <a:lstStyle>
            <a:lvl1pPr>
              <a:defRPr>
                <a:latin typeface="Minya Nouvelle" pitchFamily="2" charset="0"/>
              </a:defRPr>
            </a:lvl1pPr>
          </a:lstStyle>
          <a:p>
            <a:r>
              <a:rPr lang="en-US" dirty="0" smtClean="0"/>
              <a:t>Master title style</a:t>
            </a:r>
            <a:endParaRPr lang="sv-SE" dirty="0"/>
          </a:p>
        </p:txBody>
      </p:sp>
      <p:sp>
        <p:nvSpPr>
          <p:cNvPr id="3" name="Subtitle 2"/>
          <p:cNvSpPr>
            <a:spLocks noGrp="1"/>
          </p:cNvSpPr>
          <p:nvPr>
            <p:ph type="subTitle" idx="1"/>
          </p:nvPr>
        </p:nvSpPr>
        <p:spPr>
          <a:xfrm>
            <a:off x="714348" y="1309677"/>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cxnSp>
        <p:nvCxnSpPr>
          <p:cNvPr id="4" name="Straight Connector 3"/>
          <p:cNvCxnSpPr/>
          <p:nvPr userDrawn="1"/>
        </p:nvCxnSpPr>
        <p:spPr>
          <a:xfrm>
            <a:off x="428596" y="1000112"/>
            <a:ext cx="82153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0" y="0"/>
            <a:ext cx="9144000" cy="5715000"/>
          </a:xfrm>
          <a:prstGeom prst="rect">
            <a:avLst/>
          </a:prstGeom>
          <a:solidFill>
            <a:srgbClr val="FFF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142844" y="142856"/>
            <a:ext cx="8858312" cy="5429287"/>
          </a:xfrm>
          <a:prstGeom prst="rect">
            <a:avLst/>
          </a:prstGeom>
          <a:solidFill>
            <a:schemeClr val="bg1">
              <a:lumMod val="95000"/>
              <a:alpha val="82000"/>
            </a:schemeClr>
          </a:solidFill>
          <a:ln>
            <a:noFill/>
          </a:ln>
          <a:effectLst>
            <a:outerShdw blurRad="101600" dist="12700" dir="5400000" sx="102000" sy="102000" algn="t" rotWithShape="0">
              <a:prstClr val="black">
                <a:alpha val="28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sv-SE" dirty="0"/>
          </a:p>
        </p:txBody>
      </p:sp>
      <p:grpSp>
        <p:nvGrpSpPr>
          <p:cNvPr id="1029" name="Group 5"/>
          <p:cNvGrpSpPr>
            <a:grpSpLocks noChangeAspect="1"/>
          </p:cNvGrpSpPr>
          <p:nvPr/>
        </p:nvGrpSpPr>
        <p:grpSpPr bwMode="auto">
          <a:xfrm>
            <a:off x="5286380" y="1142988"/>
            <a:ext cx="3466540" cy="4572012"/>
            <a:chOff x="-834" y="-63"/>
            <a:chExt cx="2032" cy="2680"/>
          </a:xfrm>
        </p:grpSpPr>
        <p:sp>
          <p:nvSpPr>
            <p:cNvPr id="2" name="AutoShape 4"/>
            <p:cNvSpPr>
              <a:spLocks noChangeAspect="1" noChangeArrowheads="1" noTextEdit="1"/>
            </p:cNvSpPr>
            <p:nvPr userDrawn="1"/>
          </p:nvSpPr>
          <p:spPr bwMode="auto">
            <a:xfrm>
              <a:off x="-834" y="-63"/>
              <a:ext cx="2032" cy="2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0" name="Rectangle 6"/>
            <p:cNvSpPr>
              <a:spLocks noChangeArrowheads="1"/>
            </p:cNvSpPr>
            <p:nvPr userDrawn="1"/>
          </p:nvSpPr>
          <p:spPr bwMode="auto">
            <a:xfrm>
              <a:off x="-834" y="-63"/>
              <a:ext cx="2032" cy="2680"/>
            </a:xfrm>
            <a:prstGeom prst="rect">
              <a:avLst/>
            </a:prstGeom>
            <a:no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1" name="Freeform 7"/>
            <p:cNvSpPr>
              <a:spLocks/>
            </p:cNvSpPr>
            <p:nvPr userDrawn="1"/>
          </p:nvSpPr>
          <p:spPr bwMode="auto">
            <a:xfrm>
              <a:off x="-647" y="413"/>
              <a:ext cx="924" cy="2204"/>
            </a:xfrm>
            <a:custGeom>
              <a:avLst/>
              <a:gdLst/>
              <a:ahLst/>
              <a:cxnLst>
                <a:cxn ang="0">
                  <a:pos x="113" y="2"/>
                </a:cxn>
                <a:cxn ang="0">
                  <a:pos x="272" y="18"/>
                </a:cxn>
                <a:cxn ang="0">
                  <a:pos x="469" y="44"/>
                </a:cxn>
                <a:cxn ang="0">
                  <a:pos x="649" y="81"/>
                </a:cxn>
                <a:cxn ang="0">
                  <a:pos x="825" y="138"/>
                </a:cxn>
                <a:cxn ang="0">
                  <a:pos x="990" y="219"/>
                </a:cxn>
                <a:cxn ang="0">
                  <a:pos x="1143" y="332"/>
                </a:cxn>
                <a:cxn ang="0">
                  <a:pos x="1283" y="483"/>
                </a:cxn>
                <a:cxn ang="0">
                  <a:pos x="1406" y="676"/>
                </a:cxn>
                <a:cxn ang="0">
                  <a:pos x="1510" y="920"/>
                </a:cxn>
                <a:cxn ang="0">
                  <a:pos x="1591" y="1220"/>
                </a:cxn>
                <a:cxn ang="0">
                  <a:pos x="1648" y="1583"/>
                </a:cxn>
                <a:cxn ang="0">
                  <a:pos x="1679" y="2013"/>
                </a:cxn>
                <a:cxn ang="0">
                  <a:pos x="1679" y="2518"/>
                </a:cxn>
                <a:cxn ang="0">
                  <a:pos x="1694" y="2985"/>
                </a:cxn>
                <a:cxn ang="0">
                  <a:pos x="1720" y="3394"/>
                </a:cxn>
                <a:cxn ang="0">
                  <a:pos x="1752" y="3743"/>
                </a:cxn>
                <a:cxn ang="0">
                  <a:pos x="1786" y="4026"/>
                </a:cxn>
                <a:cxn ang="0">
                  <a:pos x="1817" y="4234"/>
                </a:cxn>
                <a:cxn ang="0">
                  <a:pos x="1840" y="4364"/>
                </a:cxn>
                <a:cxn ang="0">
                  <a:pos x="1848" y="4408"/>
                </a:cxn>
                <a:cxn ang="0">
                  <a:pos x="914" y="4403"/>
                </a:cxn>
                <a:cxn ang="0">
                  <a:pos x="922" y="4369"/>
                </a:cxn>
                <a:cxn ang="0">
                  <a:pos x="942" y="4299"/>
                </a:cxn>
                <a:cxn ang="0">
                  <a:pos x="971" y="4182"/>
                </a:cxn>
                <a:cxn ang="0">
                  <a:pos x="1012" y="4010"/>
                </a:cxn>
                <a:cxn ang="0">
                  <a:pos x="1067" y="3774"/>
                </a:cxn>
                <a:cxn ang="0">
                  <a:pos x="1138" y="3466"/>
                </a:cxn>
                <a:cxn ang="0">
                  <a:pos x="1226" y="3077"/>
                </a:cxn>
                <a:cxn ang="0">
                  <a:pos x="1325" y="2596"/>
                </a:cxn>
                <a:cxn ang="0">
                  <a:pos x="1388" y="2153"/>
                </a:cxn>
                <a:cxn ang="0">
                  <a:pos x="1413" y="1769"/>
                </a:cxn>
                <a:cxn ang="0">
                  <a:pos x="1403" y="1441"/>
                </a:cxn>
                <a:cxn ang="0">
                  <a:pos x="1367" y="1163"/>
                </a:cxn>
                <a:cxn ang="0">
                  <a:pos x="1309" y="933"/>
                </a:cxn>
                <a:cxn ang="0">
                  <a:pos x="1234" y="743"/>
                </a:cxn>
                <a:cxn ang="0">
                  <a:pos x="1148" y="590"/>
                </a:cxn>
                <a:cxn ang="0">
                  <a:pos x="1055" y="470"/>
                </a:cxn>
                <a:cxn ang="0">
                  <a:pos x="964" y="379"/>
                </a:cxn>
                <a:cxn ang="0">
                  <a:pos x="878" y="309"/>
                </a:cxn>
                <a:cxn ang="0">
                  <a:pos x="781" y="245"/>
                </a:cxn>
                <a:cxn ang="0">
                  <a:pos x="581" y="153"/>
                </a:cxn>
                <a:cxn ang="0">
                  <a:pos x="411" y="114"/>
                </a:cxn>
                <a:cxn ang="0">
                  <a:pos x="297" y="104"/>
                </a:cxn>
                <a:cxn ang="0">
                  <a:pos x="245" y="99"/>
                </a:cxn>
                <a:cxn ang="0">
                  <a:pos x="193" y="85"/>
                </a:cxn>
                <a:cxn ang="0">
                  <a:pos x="130" y="67"/>
                </a:cxn>
                <a:cxn ang="0">
                  <a:pos x="47" y="39"/>
                </a:cxn>
                <a:cxn ang="0">
                  <a:pos x="0" y="10"/>
                </a:cxn>
                <a:cxn ang="0">
                  <a:pos x="27" y="0"/>
                </a:cxn>
              </a:cxnLst>
              <a:rect l="0" t="0" r="r" b="b"/>
              <a:pathLst>
                <a:path w="1848" h="4408">
                  <a:moveTo>
                    <a:pt x="27" y="0"/>
                  </a:moveTo>
                  <a:lnTo>
                    <a:pt x="76" y="0"/>
                  </a:lnTo>
                  <a:lnTo>
                    <a:pt x="113" y="2"/>
                  </a:lnTo>
                  <a:lnTo>
                    <a:pt x="157" y="5"/>
                  </a:lnTo>
                  <a:lnTo>
                    <a:pt x="211" y="11"/>
                  </a:lnTo>
                  <a:lnTo>
                    <a:pt x="272" y="18"/>
                  </a:lnTo>
                  <a:lnTo>
                    <a:pt x="346" y="26"/>
                  </a:lnTo>
                  <a:lnTo>
                    <a:pt x="407" y="34"/>
                  </a:lnTo>
                  <a:lnTo>
                    <a:pt x="469" y="44"/>
                  </a:lnTo>
                  <a:lnTo>
                    <a:pt x="529" y="54"/>
                  </a:lnTo>
                  <a:lnTo>
                    <a:pt x="589" y="67"/>
                  </a:lnTo>
                  <a:lnTo>
                    <a:pt x="649" y="81"/>
                  </a:lnTo>
                  <a:lnTo>
                    <a:pt x="709" y="98"/>
                  </a:lnTo>
                  <a:lnTo>
                    <a:pt x="766" y="115"/>
                  </a:lnTo>
                  <a:lnTo>
                    <a:pt x="825" y="138"/>
                  </a:lnTo>
                  <a:lnTo>
                    <a:pt x="880" y="161"/>
                  </a:lnTo>
                  <a:lnTo>
                    <a:pt x="935" y="189"/>
                  </a:lnTo>
                  <a:lnTo>
                    <a:pt x="990" y="219"/>
                  </a:lnTo>
                  <a:lnTo>
                    <a:pt x="1042" y="254"/>
                  </a:lnTo>
                  <a:lnTo>
                    <a:pt x="1094" y="291"/>
                  </a:lnTo>
                  <a:lnTo>
                    <a:pt x="1143" y="332"/>
                  </a:lnTo>
                  <a:lnTo>
                    <a:pt x="1192" y="377"/>
                  </a:lnTo>
                  <a:lnTo>
                    <a:pt x="1239" y="427"/>
                  </a:lnTo>
                  <a:lnTo>
                    <a:pt x="1283" y="483"/>
                  </a:lnTo>
                  <a:lnTo>
                    <a:pt x="1327" y="541"/>
                  </a:lnTo>
                  <a:lnTo>
                    <a:pt x="1367" y="606"/>
                  </a:lnTo>
                  <a:lnTo>
                    <a:pt x="1406" y="676"/>
                  </a:lnTo>
                  <a:lnTo>
                    <a:pt x="1444" y="752"/>
                  </a:lnTo>
                  <a:lnTo>
                    <a:pt x="1478" y="834"/>
                  </a:lnTo>
                  <a:lnTo>
                    <a:pt x="1510" y="920"/>
                  </a:lnTo>
                  <a:lnTo>
                    <a:pt x="1539" y="1014"/>
                  </a:lnTo>
                  <a:lnTo>
                    <a:pt x="1567" y="1113"/>
                  </a:lnTo>
                  <a:lnTo>
                    <a:pt x="1591" y="1220"/>
                  </a:lnTo>
                  <a:lnTo>
                    <a:pt x="1614" y="1334"/>
                  </a:lnTo>
                  <a:lnTo>
                    <a:pt x="1632" y="1454"/>
                  </a:lnTo>
                  <a:lnTo>
                    <a:pt x="1648" y="1583"/>
                  </a:lnTo>
                  <a:lnTo>
                    <a:pt x="1661" y="1717"/>
                  </a:lnTo>
                  <a:lnTo>
                    <a:pt x="1673" y="1862"/>
                  </a:lnTo>
                  <a:lnTo>
                    <a:pt x="1679" y="2013"/>
                  </a:lnTo>
                  <a:lnTo>
                    <a:pt x="1682" y="2172"/>
                  </a:lnTo>
                  <a:lnTo>
                    <a:pt x="1682" y="2341"/>
                  </a:lnTo>
                  <a:lnTo>
                    <a:pt x="1679" y="2518"/>
                  </a:lnTo>
                  <a:lnTo>
                    <a:pt x="1682" y="2679"/>
                  </a:lnTo>
                  <a:lnTo>
                    <a:pt x="1687" y="2835"/>
                  </a:lnTo>
                  <a:lnTo>
                    <a:pt x="1694" y="2985"/>
                  </a:lnTo>
                  <a:lnTo>
                    <a:pt x="1702" y="3128"/>
                  </a:lnTo>
                  <a:lnTo>
                    <a:pt x="1710" y="3264"/>
                  </a:lnTo>
                  <a:lnTo>
                    <a:pt x="1720" y="3394"/>
                  </a:lnTo>
                  <a:lnTo>
                    <a:pt x="1729" y="3518"/>
                  </a:lnTo>
                  <a:lnTo>
                    <a:pt x="1741" y="3635"/>
                  </a:lnTo>
                  <a:lnTo>
                    <a:pt x="1752" y="3743"/>
                  </a:lnTo>
                  <a:lnTo>
                    <a:pt x="1764" y="3846"/>
                  </a:lnTo>
                  <a:lnTo>
                    <a:pt x="1775" y="3940"/>
                  </a:lnTo>
                  <a:lnTo>
                    <a:pt x="1786" y="4026"/>
                  </a:lnTo>
                  <a:lnTo>
                    <a:pt x="1798" y="4104"/>
                  </a:lnTo>
                  <a:lnTo>
                    <a:pt x="1807" y="4172"/>
                  </a:lnTo>
                  <a:lnTo>
                    <a:pt x="1817" y="4234"/>
                  </a:lnTo>
                  <a:lnTo>
                    <a:pt x="1825" y="4286"/>
                  </a:lnTo>
                  <a:lnTo>
                    <a:pt x="1833" y="4330"/>
                  </a:lnTo>
                  <a:lnTo>
                    <a:pt x="1840" y="4364"/>
                  </a:lnTo>
                  <a:lnTo>
                    <a:pt x="1845" y="4389"/>
                  </a:lnTo>
                  <a:lnTo>
                    <a:pt x="1846" y="4403"/>
                  </a:lnTo>
                  <a:lnTo>
                    <a:pt x="1848" y="4408"/>
                  </a:lnTo>
                  <a:lnTo>
                    <a:pt x="912" y="4408"/>
                  </a:lnTo>
                  <a:lnTo>
                    <a:pt x="912" y="4406"/>
                  </a:lnTo>
                  <a:lnTo>
                    <a:pt x="914" y="4403"/>
                  </a:lnTo>
                  <a:lnTo>
                    <a:pt x="916" y="4395"/>
                  </a:lnTo>
                  <a:lnTo>
                    <a:pt x="919" y="4384"/>
                  </a:lnTo>
                  <a:lnTo>
                    <a:pt x="922" y="4369"/>
                  </a:lnTo>
                  <a:lnTo>
                    <a:pt x="929" y="4351"/>
                  </a:lnTo>
                  <a:lnTo>
                    <a:pt x="934" y="4327"/>
                  </a:lnTo>
                  <a:lnTo>
                    <a:pt x="942" y="4299"/>
                  </a:lnTo>
                  <a:lnTo>
                    <a:pt x="950" y="4265"/>
                  </a:lnTo>
                  <a:lnTo>
                    <a:pt x="960" y="4226"/>
                  </a:lnTo>
                  <a:lnTo>
                    <a:pt x="971" y="4182"/>
                  </a:lnTo>
                  <a:lnTo>
                    <a:pt x="982" y="4132"/>
                  </a:lnTo>
                  <a:lnTo>
                    <a:pt x="997" y="4073"/>
                  </a:lnTo>
                  <a:lnTo>
                    <a:pt x="1012" y="4010"/>
                  </a:lnTo>
                  <a:lnTo>
                    <a:pt x="1028" y="3938"/>
                  </a:lnTo>
                  <a:lnTo>
                    <a:pt x="1047" y="3860"/>
                  </a:lnTo>
                  <a:lnTo>
                    <a:pt x="1067" y="3774"/>
                  </a:lnTo>
                  <a:lnTo>
                    <a:pt x="1088" y="3680"/>
                  </a:lnTo>
                  <a:lnTo>
                    <a:pt x="1112" y="3578"/>
                  </a:lnTo>
                  <a:lnTo>
                    <a:pt x="1138" y="3466"/>
                  </a:lnTo>
                  <a:lnTo>
                    <a:pt x="1164" y="3345"/>
                  </a:lnTo>
                  <a:lnTo>
                    <a:pt x="1193" y="3217"/>
                  </a:lnTo>
                  <a:lnTo>
                    <a:pt x="1226" y="3077"/>
                  </a:lnTo>
                  <a:lnTo>
                    <a:pt x="1258" y="2928"/>
                  </a:lnTo>
                  <a:lnTo>
                    <a:pt x="1294" y="2759"/>
                  </a:lnTo>
                  <a:lnTo>
                    <a:pt x="1325" y="2596"/>
                  </a:lnTo>
                  <a:lnTo>
                    <a:pt x="1351" y="2442"/>
                  </a:lnTo>
                  <a:lnTo>
                    <a:pt x="1370" y="2294"/>
                  </a:lnTo>
                  <a:lnTo>
                    <a:pt x="1388" y="2153"/>
                  </a:lnTo>
                  <a:lnTo>
                    <a:pt x="1400" y="2018"/>
                  </a:lnTo>
                  <a:lnTo>
                    <a:pt x="1408" y="1890"/>
                  </a:lnTo>
                  <a:lnTo>
                    <a:pt x="1413" y="1769"/>
                  </a:lnTo>
                  <a:lnTo>
                    <a:pt x="1413" y="1654"/>
                  </a:lnTo>
                  <a:lnTo>
                    <a:pt x="1409" y="1544"/>
                  </a:lnTo>
                  <a:lnTo>
                    <a:pt x="1403" y="1441"/>
                  </a:lnTo>
                  <a:lnTo>
                    <a:pt x="1395" y="1342"/>
                  </a:lnTo>
                  <a:lnTo>
                    <a:pt x="1382" y="1251"/>
                  </a:lnTo>
                  <a:lnTo>
                    <a:pt x="1367" y="1163"/>
                  </a:lnTo>
                  <a:lnTo>
                    <a:pt x="1349" y="1082"/>
                  </a:lnTo>
                  <a:lnTo>
                    <a:pt x="1330" y="1004"/>
                  </a:lnTo>
                  <a:lnTo>
                    <a:pt x="1309" y="933"/>
                  </a:lnTo>
                  <a:lnTo>
                    <a:pt x="1284" y="864"/>
                  </a:lnTo>
                  <a:lnTo>
                    <a:pt x="1260" y="801"/>
                  </a:lnTo>
                  <a:lnTo>
                    <a:pt x="1234" y="743"/>
                  </a:lnTo>
                  <a:lnTo>
                    <a:pt x="1206" y="687"/>
                  </a:lnTo>
                  <a:lnTo>
                    <a:pt x="1177" y="637"/>
                  </a:lnTo>
                  <a:lnTo>
                    <a:pt x="1148" y="590"/>
                  </a:lnTo>
                  <a:lnTo>
                    <a:pt x="1117" y="548"/>
                  </a:lnTo>
                  <a:lnTo>
                    <a:pt x="1086" y="507"/>
                  </a:lnTo>
                  <a:lnTo>
                    <a:pt x="1055" y="470"/>
                  </a:lnTo>
                  <a:lnTo>
                    <a:pt x="1025" y="437"/>
                  </a:lnTo>
                  <a:lnTo>
                    <a:pt x="994" y="406"/>
                  </a:lnTo>
                  <a:lnTo>
                    <a:pt x="964" y="379"/>
                  </a:lnTo>
                  <a:lnTo>
                    <a:pt x="935" y="353"/>
                  </a:lnTo>
                  <a:lnTo>
                    <a:pt x="906" y="330"/>
                  </a:lnTo>
                  <a:lnTo>
                    <a:pt x="878" y="309"/>
                  </a:lnTo>
                  <a:lnTo>
                    <a:pt x="851" y="291"/>
                  </a:lnTo>
                  <a:lnTo>
                    <a:pt x="802" y="258"/>
                  </a:lnTo>
                  <a:lnTo>
                    <a:pt x="781" y="245"/>
                  </a:lnTo>
                  <a:lnTo>
                    <a:pt x="713" y="208"/>
                  </a:lnTo>
                  <a:lnTo>
                    <a:pt x="646" y="177"/>
                  </a:lnTo>
                  <a:lnTo>
                    <a:pt x="581" y="153"/>
                  </a:lnTo>
                  <a:lnTo>
                    <a:pt x="519" y="135"/>
                  </a:lnTo>
                  <a:lnTo>
                    <a:pt x="463" y="122"/>
                  </a:lnTo>
                  <a:lnTo>
                    <a:pt x="411" y="114"/>
                  </a:lnTo>
                  <a:lnTo>
                    <a:pt x="363" y="107"/>
                  </a:lnTo>
                  <a:lnTo>
                    <a:pt x="326" y="106"/>
                  </a:lnTo>
                  <a:lnTo>
                    <a:pt x="297" y="104"/>
                  </a:lnTo>
                  <a:lnTo>
                    <a:pt x="264" y="104"/>
                  </a:lnTo>
                  <a:lnTo>
                    <a:pt x="256" y="102"/>
                  </a:lnTo>
                  <a:lnTo>
                    <a:pt x="245" y="99"/>
                  </a:lnTo>
                  <a:lnTo>
                    <a:pt x="230" y="94"/>
                  </a:lnTo>
                  <a:lnTo>
                    <a:pt x="212" y="91"/>
                  </a:lnTo>
                  <a:lnTo>
                    <a:pt x="193" y="85"/>
                  </a:lnTo>
                  <a:lnTo>
                    <a:pt x="173" y="80"/>
                  </a:lnTo>
                  <a:lnTo>
                    <a:pt x="151" y="73"/>
                  </a:lnTo>
                  <a:lnTo>
                    <a:pt x="130" y="67"/>
                  </a:lnTo>
                  <a:lnTo>
                    <a:pt x="107" y="59"/>
                  </a:lnTo>
                  <a:lnTo>
                    <a:pt x="65" y="46"/>
                  </a:lnTo>
                  <a:lnTo>
                    <a:pt x="47" y="39"/>
                  </a:lnTo>
                  <a:lnTo>
                    <a:pt x="8" y="20"/>
                  </a:lnTo>
                  <a:lnTo>
                    <a:pt x="1" y="15"/>
                  </a:lnTo>
                  <a:lnTo>
                    <a:pt x="0" y="10"/>
                  </a:lnTo>
                  <a:lnTo>
                    <a:pt x="3" y="5"/>
                  </a:lnTo>
                  <a:lnTo>
                    <a:pt x="11" y="2"/>
                  </a:lnTo>
                  <a:lnTo>
                    <a:pt x="27"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2" name="Freeform 8"/>
            <p:cNvSpPr>
              <a:spLocks/>
            </p:cNvSpPr>
            <p:nvPr userDrawn="1"/>
          </p:nvSpPr>
          <p:spPr bwMode="auto">
            <a:xfrm>
              <a:off x="644" y="1287"/>
              <a:ext cx="383" cy="383"/>
            </a:xfrm>
            <a:custGeom>
              <a:avLst/>
              <a:gdLst/>
              <a:ahLst/>
              <a:cxnLst>
                <a:cxn ang="0">
                  <a:pos x="384" y="0"/>
                </a:cxn>
                <a:cxn ang="0">
                  <a:pos x="445" y="5"/>
                </a:cxn>
                <a:cxn ang="0">
                  <a:pos x="504" y="20"/>
                </a:cxn>
                <a:cxn ang="0">
                  <a:pos x="559" y="43"/>
                </a:cxn>
                <a:cxn ang="0">
                  <a:pos x="609" y="73"/>
                </a:cxn>
                <a:cxn ang="0">
                  <a:pos x="653" y="112"/>
                </a:cxn>
                <a:cxn ang="0">
                  <a:pos x="692" y="156"/>
                </a:cxn>
                <a:cxn ang="0">
                  <a:pos x="723" y="207"/>
                </a:cxn>
                <a:cxn ang="0">
                  <a:pos x="746" y="262"/>
                </a:cxn>
                <a:cxn ang="0">
                  <a:pos x="760" y="320"/>
                </a:cxn>
                <a:cxn ang="0">
                  <a:pos x="765" y="382"/>
                </a:cxn>
                <a:cxn ang="0">
                  <a:pos x="760" y="444"/>
                </a:cxn>
                <a:cxn ang="0">
                  <a:pos x="746" y="502"/>
                </a:cxn>
                <a:cxn ang="0">
                  <a:pos x="723" y="558"/>
                </a:cxn>
                <a:cxn ang="0">
                  <a:pos x="692" y="608"/>
                </a:cxn>
                <a:cxn ang="0">
                  <a:pos x="653" y="653"/>
                </a:cxn>
                <a:cxn ang="0">
                  <a:pos x="609" y="691"/>
                </a:cxn>
                <a:cxn ang="0">
                  <a:pos x="559" y="723"/>
                </a:cxn>
                <a:cxn ang="0">
                  <a:pos x="504" y="746"/>
                </a:cxn>
                <a:cxn ang="0">
                  <a:pos x="445" y="761"/>
                </a:cxn>
                <a:cxn ang="0">
                  <a:pos x="384" y="766"/>
                </a:cxn>
                <a:cxn ang="0">
                  <a:pos x="322" y="761"/>
                </a:cxn>
                <a:cxn ang="0">
                  <a:pos x="262" y="746"/>
                </a:cxn>
                <a:cxn ang="0">
                  <a:pos x="207" y="723"/>
                </a:cxn>
                <a:cxn ang="0">
                  <a:pos x="156" y="691"/>
                </a:cxn>
                <a:cxn ang="0">
                  <a:pos x="112" y="653"/>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2"/>
                </a:cxn>
                <a:cxn ang="0">
                  <a:pos x="156" y="73"/>
                </a:cxn>
                <a:cxn ang="0">
                  <a:pos x="207" y="43"/>
                </a:cxn>
                <a:cxn ang="0">
                  <a:pos x="262" y="20"/>
                </a:cxn>
                <a:cxn ang="0">
                  <a:pos x="322" y="5"/>
                </a:cxn>
                <a:cxn ang="0">
                  <a:pos x="384" y="0"/>
                </a:cxn>
              </a:cxnLst>
              <a:rect l="0" t="0" r="r" b="b"/>
              <a:pathLst>
                <a:path w="765" h="766">
                  <a:moveTo>
                    <a:pt x="384" y="0"/>
                  </a:moveTo>
                  <a:lnTo>
                    <a:pt x="445" y="5"/>
                  </a:lnTo>
                  <a:lnTo>
                    <a:pt x="504" y="20"/>
                  </a:lnTo>
                  <a:lnTo>
                    <a:pt x="559" y="43"/>
                  </a:lnTo>
                  <a:lnTo>
                    <a:pt x="609" y="73"/>
                  </a:lnTo>
                  <a:lnTo>
                    <a:pt x="653" y="112"/>
                  </a:lnTo>
                  <a:lnTo>
                    <a:pt x="692" y="156"/>
                  </a:lnTo>
                  <a:lnTo>
                    <a:pt x="723" y="207"/>
                  </a:lnTo>
                  <a:lnTo>
                    <a:pt x="746" y="262"/>
                  </a:lnTo>
                  <a:lnTo>
                    <a:pt x="760" y="320"/>
                  </a:lnTo>
                  <a:lnTo>
                    <a:pt x="765" y="382"/>
                  </a:lnTo>
                  <a:lnTo>
                    <a:pt x="760" y="444"/>
                  </a:lnTo>
                  <a:lnTo>
                    <a:pt x="746" y="502"/>
                  </a:lnTo>
                  <a:lnTo>
                    <a:pt x="723" y="558"/>
                  </a:lnTo>
                  <a:lnTo>
                    <a:pt x="692" y="608"/>
                  </a:lnTo>
                  <a:lnTo>
                    <a:pt x="653" y="653"/>
                  </a:lnTo>
                  <a:lnTo>
                    <a:pt x="609" y="691"/>
                  </a:lnTo>
                  <a:lnTo>
                    <a:pt x="559" y="723"/>
                  </a:lnTo>
                  <a:lnTo>
                    <a:pt x="504" y="746"/>
                  </a:lnTo>
                  <a:lnTo>
                    <a:pt x="445" y="761"/>
                  </a:lnTo>
                  <a:lnTo>
                    <a:pt x="384" y="766"/>
                  </a:lnTo>
                  <a:lnTo>
                    <a:pt x="322" y="761"/>
                  </a:lnTo>
                  <a:lnTo>
                    <a:pt x="262" y="746"/>
                  </a:lnTo>
                  <a:lnTo>
                    <a:pt x="207" y="723"/>
                  </a:lnTo>
                  <a:lnTo>
                    <a:pt x="156" y="691"/>
                  </a:lnTo>
                  <a:lnTo>
                    <a:pt x="112" y="653"/>
                  </a:lnTo>
                  <a:lnTo>
                    <a:pt x="73" y="608"/>
                  </a:lnTo>
                  <a:lnTo>
                    <a:pt x="42" y="558"/>
                  </a:lnTo>
                  <a:lnTo>
                    <a:pt x="20" y="502"/>
                  </a:lnTo>
                  <a:lnTo>
                    <a:pt x="5" y="444"/>
                  </a:lnTo>
                  <a:lnTo>
                    <a:pt x="0" y="382"/>
                  </a:lnTo>
                  <a:lnTo>
                    <a:pt x="5" y="320"/>
                  </a:lnTo>
                  <a:lnTo>
                    <a:pt x="20" y="262"/>
                  </a:lnTo>
                  <a:lnTo>
                    <a:pt x="42" y="207"/>
                  </a:lnTo>
                  <a:lnTo>
                    <a:pt x="73" y="156"/>
                  </a:lnTo>
                  <a:lnTo>
                    <a:pt x="112" y="112"/>
                  </a:lnTo>
                  <a:lnTo>
                    <a:pt x="156" y="73"/>
                  </a:lnTo>
                  <a:lnTo>
                    <a:pt x="207" y="43"/>
                  </a:lnTo>
                  <a:lnTo>
                    <a:pt x="262" y="20"/>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3" name="Freeform 9"/>
            <p:cNvSpPr>
              <a:spLocks/>
            </p:cNvSpPr>
            <p:nvPr userDrawn="1"/>
          </p:nvSpPr>
          <p:spPr bwMode="auto">
            <a:xfrm>
              <a:off x="243" y="1048"/>
              <a:ext cx="382" cy="382"/>
            </a:xfrm>
            <a:custGeom>
              <a:avLst/>
              <a:gdLst/>
              <a:ahLst/>
              <a:cxnLst>
                <a:cxn ang="0">
                  <a:pos x="382" y="0"/>
                </a:cxn>
                <a:cxn ang="0">
                  <a:pos x="443" y="5"/>
                </a:cxn>
                <a:cxn ang="0">
                  <a:pos x="502" y="20"/>
                </a:cxn>
                <a:cxn ang="0">
                  <a:pos x="557" y="42"/>
                </a:cxn>
                <a:cxn ang="0">
                  <a:pos x="607" y="73"/>
                </a:cxn>
                <a:cxn ang="0">
                  <a:pos x="653" y="112"/>
                </a:cxn>
                <a:cxn ang="0">
                  <a:pos x="690" y="156"/>
                </a:cxn>
                <a:cxn ang="0">
                  <a:pos x="723" y="206"/>
                </a:cxn>
                <a:cxn ang="0">
                  <a:pos x="745" y="262"/>
                </a:cxn>
                <a:cxn ang="0">
                  <a:pos x="760" y="320"/>
                </a:cxn>
                <a:cxn ang="0">
                  <a:pos x="765" y="382"/>
                </a:cxn>
                <a:cxn ang="0">
                  <a:pos x="760" y="444"/>
                </a:cxn>
                <a:cxn ang="0">
                  <a:pos x="745" y="502"/>
                </a:cxn>
                <a:cxn ang="0">
                  <a:pos x="723" y="557"/>
                </a:cxn>
                <a:cxn ang="0">
                  <a:pos x="690" y="608"/>
                </a:cxn>
                <a:cxn ang="0">
                  <a:pos x="653" y="653"/>
                </a:cxn>
                <a:cxn ang="0">
                  <a:pos x="607" y="691"/>
                </a:cxn>
                <a:cxn ang="0">
                  <a:pos x="557" y="723"/>
                </a:cxn>
                <a:cxn ang="0">
                  <a:pos x="502" y="746"/>
                </a:cxn>
                <a:cxn ang="0">
                  <a:pos x="443" y="760"/>
                </a:cxn>
                <a:cxn ang="0">
                  <a:pos x="382" y="765"/>
                </a:cxn>
                <a:cxn ang="0">
                  <a:pos x="320" y="760"/>
                </a:cxn>
                <a:cxn ang="0">
                  <a:pos x="261" y="746"/>
                </a:cxn>
                <a:cxn ang="0">
                  <a:pos x="206" y="723"/>
                </a:cxn>
                <a:cxn ang="0">
                  <a:pos x="156" y="691"/>
                </a:cxn>
                <a:cxn ang="0">
                  <a:pos x="112" y="653"/>
                </a:cxn>
                <a:cxn ang="0">
                  <a:pos x="73" y="608"/>
                </a:cxn>
                <a:cxn ang="0">
                  <a:pos x="42" y="557"/>
                </a:cxn>
                <a:cxn ang="0">
                  <a:pos x="19" y="502"/>
                </a:cxn>
                <a:cxn ang="0">
                  <a:pos x="5" y="444"/>
                </a:cxn>
                <a:cxn ang="0">
                  <a:pos x="0" y="382"/>
                </a:cxn>
                <a:cxn ang="0">
                  <a:pos x="5" y="320"/>
                </a:cxn>
                <a:cxn ang="0">
                  <a:pos x="19" y="262"/>
                </a:cxn>
                <a:cxn ang="0">
                  <a:pos x="42" y="206"/>
                </a:cxn>
                <a:cxn ang="0">
                  <a:pos x="73" y="156"/>
                </a:cxn>
                <a:cxn ang="0">
                  <a:pos x="112" y="112"/>
                </a:cxn>
                <a:cxn ang="0">
                  <a:pos x="156" y="73"/>
                </a:cxn>
                <a:cxn ang="0">
                  <a:pos x="206" y="42"/>
                </a:cxn>
                <a:cxn ang="0">
                  <a:pos x="261" y="20"/>
                </a:cxn>
                <a:cxn ang="0">
                  <a:pos x="320" y="5"/>
                </a:cxn>
                <a:cxn ang="0">
                  <a:pos x="382" y="0"/>
                </a:cxn>
              </a:cxnLst>
              <a:rect l="0" t="0" r="r" b="b"/>
              <a:pathLst>
                <a:path w="765" h="765">
                  <a:moveTo>
                    <a:pt x="382" y="0"/>
                  </a:moveTo>
                  <a:lnTo>
                    <a:pt x="443" y="5"/>
                  </a:lnTo>
                  <a:lnTo>
                    <a:pt x="502" y="20"/>
                  </a:lnTo>
                  <a:lnTo>
                    <a:pt x="557" y="42"/>
                  </a:lnTo>
                  <a:lnTo>
                    <a:pt x="607" y="73"/>
                  </a:lnTo>
                  <a:lnTo>
                    <a:pt x="653" y="112"/>
                  </a:lnTo>
                  <a:lnTo>
                    <a:pt x="690" y="156"/>
                  </a:lnTo>
                  <a:lnTo>
                    <a:pt x="723" y="206"/>
                  </a:lnTo>
                  <a:lnTo>
                    <a:pt x="745" y="262"/>
                  </a:lnTo>
                  <a:lnTo>
                    <a:pt x="760" y="320"/>
                  </a:lnTo>
                  <a:lnTo>
                    <a:pt x="765" y="382"/>
                  </a:lnTo>
                  <a:lnTo>
                    <a:pt x="760" y="444"/>
                  </a:lnTo>
                  <a:lnTo>
                    <a:pt x="745" y="502"/>
                  </a:lnTo>
                  <a:lnTo>
                    <a:pt x="723" y="557"/>
                  </a:lnTo>
                  <a:lnTo>
                    <a:pt x="690" y="608"/>
                  </a:lnTo>
                  <a:lnTo>
                    <a:pt x="653" y="653"/>
                  </a:lnTo>
                  <a:lnTo>
                    <a:pt x="607" y="691"/>
                  </a:lnTo>
                  <a:lnTo>
                    <a:pt x="557" y="723"/>
                  </a:lnTo>
                  <a:lnTo>
                    <a:pt x="502" y="746"/>
                  </a:lnTo>
                  <a:lnTo>
                    <a:pt x="443" y="760"/>
                  </a:lnTo>
                  <a:lnTo>
                    <a:pt x="382" y="765"/>
                  </a:lnTo>
                  <a:lnTo>
                    <a:pt x="320" y="760"/>
                  </a:lnTo>
                  <a:lnTo>
                    <a:pt x="261" y="746"/>
                  </a:lnTo>
                  <a:lnTo>
                    <a:pt x="206" y="723"/>
                  </a:lnTo>
                  <a:lnTo>
                    <a:pt x="156" y="691"/>
                  </a:lnTo>
                  <a:lnTo>
                    <a:pt x="112" y="653"/>
                  </a:lnTo>
                  <a:lnTo>
                    <a:pt x="73" y="608"/>
                  </a:lnTo>
                  <a:lnTo>
                    <a:pt x="42" y="557"/>
                  </a:lnTo>
                  <a:lnTo>
                    <a:pt x="19" y="502"/>
                  </a:lnTo>
                  <a:lnTo>
                    <a:pt x="5" y="444"/>
                  </a:lnTo>
                  <a:lnTo>
                    <a:pt x="0" y="382"/>
                  </a:lnTo>
                  <a:lnTo>
                    <a:pt x="5" y="320"/>
                  </a:lnTo>
                  <a:lnTo>
                    <a:pt x="19" y="262"/>
                  </a:lnTo>
                  <a:lnTo>
                    <a:pt x="42" y="206"/>
                  </a:lnTo>
                  <a:lnTo>
                    <a:pt x="73" y="156"/>
                  </a:lnTo>
                  <a:lnTo>
                    <a:pt x="112" y="112"/>
                  </a:lnTo>
                  <a:lnTo>
                    <a:pt x="156" y="73"/>
                  </a:lnTo>
                  <a:lnTo>
                    <a:pt x="206" y="42"/>
                  </a:lnTo>
                  <a:lnTo>
                    <a:pt x="261"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4" name="Freeform 10"/>
            <p:cNvSpPr>
              <a:spLocks/>
            </p:cNvSpPr>
            <p:nvPr userDrawn="1"/>
          </p:nvSpPr>
          <p:spPr bwMode="auto">
            <a:xfrm>
              <a:off x="257" y="1515"/>
              <a:ext cx="382" cy="383"/>
            </a:xfrm>
            <a:custGeom>
              <a:avLst/>
              <a:gdLst/>
              <a:ahLst/>
              <a:cxnLst>
                <a:cxn ang="0">
                  <a:pos x="382" y="0"/>
                </a:cxn>
                <a:cxn ang="0">
                  <a:pos x="444" y="5"/>
                </a:cxn>
                <a:cxn ang="0">
                  <a:pos x="504" y="19"/>
                </a:cxn>
                <a:cxn ang="0">
                  <a:pos x="559" y="42"/>
                </a:cxn>
                <a:cxn ang="0">
                  <a:pos x="610" y="75"/>
                </a:cxn>
                <a:cxn ang="0">
                  <a:pos x="653" y="112"/>
                </a:cxn>
                <a:cxn ang="0">
                  <a:pos x="692" y="157"/>
                </a:cxn>
                <a:cxn ang="0">
                  <a:pos x="723" y="208"/>
                </a:cxn>
                <a:cxn ang="0">
                  <a:pos x="746" y="263"/>
                </a:cxn>
                <a:cxn ang="0">
                  <a:pos x="761" y="322"/>
                </a:cxn>
                <a:cxn ang="0">
                  <a:pos x="765" y="383"/>
                </a:cxn>
                <a:cxn ang="0">
                  <a:pos x="761" y="445"/>
                </a:cxn>
                <a:cxn ang="0">
                  <a:pos x="746" y="504"/>
                </a:cxn>
                <a:cxn ang="0">
                  <a:pos x="723" y="559"/>
                </a:cxn>
                <a:cxn ang="0">
                  <a:pos x="692" y="609"/>
                </a:cxn>
                <a:cxn ang="0">
                  <a:pos x="653" y="653"/>
                </a:cxn>
                <a:cxn ang="0">
                  <a:pos x="610" y="692"/>
                </a:cxn>
                <a:cxn ang="0">
                  <a:pos x="559" y="723"/>
                </a:cxn>
                <a:cxn ang="0">
                  <a:pos x="504" y="746"/>
                </a:cxn>
                <a:cxn ang="0">
                  <a:pos x="444" y="760"/>
                </a:cxn>
                <a:cxn ang="0">
                  <a:pos x="382" y="765"/>
                </a:cxn>
                <a:cxn ang="0">
                  <a:pos x="320" y="760"/>
                </a:cxn>
                <a:cxn ang="0">
                  <a:pos x="262" y="746"/>
                </a:cxn>
                <a:cxn ang="0">
                  <a:pos x="207" y="723"/>
                </a:cxn>
                <a:cxn ang="0">
                  <a:pos x="156" y="692"/>
                </a:cxn>
                <a:cxn ang="0">
                  <a:pos x="113" y="653"/>
                </a:cxn>
                <a:cxn ang="0">
                  <a:pos x="74" y="609"/>
                </a:cxn>
                <a:cxn ang="0">
                  <a:pos x="43" y="559"/>
                </a:cxn>
                <a:cxn ang="0">
                  <a:pos x="20" y="504"/>
                </a:cxn>
                <a:cxn ang="0">
                  <a:pos x="5" y="445"/>
                </a:cxn>
                <a:cxn ang="0">
                  <a:pos x="0" y="383"/>
                </a:cxn>
                <a:cxn ang="0">
                  <a:pos x="5" y="322"/>
                </a:cxn>
                <a:cxn ang="0">
                  <a:pos x="20" y="263"/>
                </a:cxn>
                <a:cxn ang="0">
                  <a:pos x="43" y="208"/>
                </a:cxn>
                <a:cxn ang="0">
                  <a:pos x="74" y="157"/>
                </a:cxn>
                <a:cxn ang="0">
                  <a:pos x="113" y="112"/>
                </a:cxn>
                <a:cxn ang="0">
                  <a:pos x="156" y="75"/>
                </a:cxn>
                <a:cxn ang="0">
                  <a:pos x="207" y="42"/>
                </a:cxn>
                <a:cxn ang="0">
                  <a:pos x="262" y="19"/>
                </a:cxn>
                <a:cxn ang="0">
                  <a:pos x="320" y="5"/>
                </a:cxn>
                <a:cxn ang="0">
                  <a:pos x="382" y="0"/>
                </a:cxn>
              </a:cxnLst>
              <a:rect l="0" t="0" r="r" b="b"/>
              <a:pathLst>
                <a:path w="765" h="765">
                  <a:moveTo>
                    <a:pt x="382" y="0"/>
                  </a:moveTo>
                  <a:lnTo>
                    <a:pt x="444" y="5"/>
                  </a:lnTo>
                  <a:lnTo>
                    <a:pt x="504" y="19"/>
                  </a:lnTo>
                  <a:lnTo>
                    <a:pt x="559" y="42"/>
                  </a:lnTo>
                  <a:lnTo>
                    <a:pt x="610" y="75"/>
                  </a:lnTo>
                  <a:lnTo>
                    <a:pt x="653" y="112"/>
                  </a:lnTo>
                  <a:lnTo>
                    <a:pt x="692" y="157"/>
                  </a:lnTo>
                  <a:lnTo>
                    <a:pt x="723" y="208"/>
                  </a:lnTo>
                  <a:lnTo>
                    <a:pt x="746" y="263"/>
                  </a:lnTo>
                  <a:lnTo>
                    <a:pt x="761" y="322"/>
                  </a:lnTo>
                  <a:lnTo>
                    <a:pt x="765" y="383"/>
                  </a:lnTo>
                  <a:lnTo>
                    <a:pt x="761" y="445"/>
                  </a:lnTo>
                  <a:lnTo>
                    <a:pt x="746" y="504"/>
                  </a:lnTo>
                  <a:lnTo>
                    <a:pt x="723" y="559"/>
                  </a:lnTo>
                  <a:lnTo>
                    <a:pt x="692" y="609"/>
                  </a:lnTo>
                  <a:lnTo>
                    <a:pt x="653" y="653"/>
                  </a:lnTo>
                  <a:lnTo>
                    <a:pt x="610" y="692"/>
                  </a:lnTo>
                  <a:lnTo>
                    <a:pt x="559" y="723"/>
                  </a:lnTo>
                  <a:lnTo>
                    <a:pt x="504" y="746"/>
                  </a:lnTo>
                  <a:lnTo>
                    <a:pt x="444" y="760"/>
                  </a:lnTo>
                  <a:lnTo>
                    <a:pt x="382" y="765"/>
                  </a:lnTo>
                  <a:lnTo>
                    <a:pt x="320" y="760"/>
                  </a:lnTo>
                  <a:lnTo>
                    <a:pt x="262" y="746"/>
                  </a:lnTo>
                  <a:lnTo>
                    <a:pt x="207" y="723"/>
                  </a:lnTo>
                  <a:lnTo>
                    <a:pt x="156" y="692"/>
                  </a:lnTo>
                  <a:lnTo>
                    <a:pt x="113" y="653"/>
                  </a:lnTo>
                  <a:lnTo>
                    <a:pt x="74" y="609"/>
                  </a:lnTo>
                  <a:lnTo>
                    <a:pt x="43" y="559"/>
                  </a:lnTo>
                  <a:lnTo>
                    <a:pt x="20" y="504"/>
                  </a:lnTo>
                  <a:lnTo>
                    <a:pt x="5" y="445"/>
                  </a:lnTo>
                  <a:lnTo>
                    <a:pt x="0" y="383"/>
                  </a:lnTo>
                  <a:lnTo>
                    <a:pt x="5" y="322"/>
                  </a:lnTo>
                  <a:lnTo>
                    <a:pt x="20" y="263"/>
                  </a:lnTo>
                  <a:lnTo>
                    <a:pt x="43" y="208"/>
                  </a:lnTo>
                  <a:lnTo>
                    <a:pt x="74" y="157"/>
                  </a:lnTo>
                  <a:lnTo>
                    <a:pt x="113" y="112"/>
                  </a:lnTo>
                  <a:lnTo>
                    <a:pt x="156" y="75"/>
                  </a:lnTo>
                  <a:lnTo>
                    <a:pt x="207"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5" name="Freeform 11"/>
            <p:cNvSpPr>
              <a:spLocks/>
            </p:cNvSpPr>
            <p:nvPr userDrawn="1"/>
          </p:nvSpPr>
          <p:spPr bwMode="auto">
            <a:xfrm>
              <a:off x="612" y="774"/>
              <a:ext cx="382" cy="382"/>
            </a:xfrm>
            <a:custGeom>
              <a:avLst/>
              <a:gdLst/>
              <a:ahLst/>
              <a:cxnLst>
                <a:cxn ang="0">
                  <a:pos x="382" y="0"/>
                </a:cxn>
                <a:cxn ang="0">
                  <a:pos x="444" y="5"/>
                </a:cxn>
                <a:cxn ang="0">
                  <a:pos x="502" y="20"/>
                </a:cxn>
                <a:cxn ang="0">
                  <a:pos x="557" y="43"/>
                </a:cxn>
                <a:cxn ang="0">
                  <a:pos x="608" y="74"/>
                </a:cxn>
                <a:cxn ang="0">
                  <a:pos x="653" y="113"/>
                </a:cxn>
                <a:cxn ang="0">
                  <a:pos x="691" y="156"/>
                </a:cxn>
                <a:cxn ang="0">
                  <a:pos x="723" y="207"/>
                </a:cxn>
                <a:cxn ang="0">
                  <a:pos x="746" y="262"/>
                </a:cxn>
                <a:cxn ang="0">
                  <a:pos x="760" y="321"/>
                </a:cxn>
                <a:cxn ang="0">
                  <a:pos x="765" y="382"/>
                </a:cxn>
                <a:cxn ang="0">
                  <a:pos x="760" y="444"/>
                </a:cxn>
                <a:cxn ang="0">
                  <a:pos x="746" y="503"/>
                </a:cxn>
                <a:cxn ang="0">
                  <a:pos x="723" y="558"/>
                </a:cxn>
                <a:cxn ang="0">
                  <a:pos x="691" y="608"/>
                </a:cxn>
                <a:cxn ang="0">
                  <a:pos x="653" y="654"/>
                </a:cxn>
                <a:cxn ang="0">
                  <a:pos x="608" y="691"/>
                </a:cxn>
                <a:cxn ang="0">
                  <a:pos x="557" y="723"/>
                </a:cxn>
                <a:cxn ang="0">
                  <a:pos x="502" y="746"/>
                </a:cxn>
                <a:cxn ang="0">
                  <a:pos x="444" y="761"/>
                </a:cxn>
                <a:cxn ang="0">
                  <a:pos x="382" y="766"/>
                </a:cxn>
                <a:cxn ang="0">
                  <a:pos x="320" y="761"/>
                </a:cxn>
                <a:cxn ang="0">
                  <a:pos x="262" y="746"/>
                </a:cxn>
                <a:cxn ang="0">
                  <a:pos x="207" y="723"/>
                </a:cxn>
                <a:cxn ang="0">
                  <a:pos x="156" y="691"/>
                </a:cxn>
                <a:cxn ang="0">
                  <a:pos x="112" y="654"/>
                </a:cxn>
                <a:cxn ang="0">
                  <a:pos x="73" y="608"/>
                </a:cxn>
                <a:cxn ang="0">
                  <a:pos x="42" y="558"/>
                </a:cxn>
                <a:cxn ang="0">
                  <a:pos x="20" y="503"/>
                </a:cxn>
                <a:cxn ang="0">
                  <a:pos x="5" y="444"/>
                </a:cxn>
                <a:cxn ang="0">
                  <a:pos x="0" y="382"/>
                </a:cxn>
                <a:cxn ang="0">
                  <a:pos x="5" y="321"/>
                </a:cxn>
                <a:cxn ang="0">
                  <a:pos x="20" y="262"/>
                </a:cxn>
                <a:cxn ang="0">
                  <a:pos x="42" y="207"/>
                </a:cxn>
                <a:cxn ang="0">
                  <a:pos x="73" y="156"/>
                </a:cxn>
                <a:cxn ang="0">
                  <a:pos x="112" y="113"/>
                </a:cxn>
                <a:cxn ang="0">
                  <a:pos x="156" y="74"/>
                </a:cxn>
                <a:cxn ang="0">
                  <a:pos x="207"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1" y="156"/>
                  </a:lnTo>
                  <a:lnTo>
                    <a:pt x="723" y="207"/>
                  </a:lnTo>
                  <a:lnTo>
                    <a:pt x="746" y="262"/>
                  </a:lnTo>
                  <a:lnTo>
                    <a:pt x="760" y="321"/>
                  </a:lnTo>
                  <a:lnTo>
                    <a:pt x="765" y="382"/>
                  </a:lnTo>
                  <a:lnTo>
                    <a:pt x="760" y="444"/>
                  </a:lnTo>
                  <a:lnTo>
                    <a:pt x="746" y="503"/>
                  </a:lnTo>
                  <a:lnTo>
                    <a:pt x="723" y="558"/>
                  </a:lnTo>
                  <a:lnTo>
                    <a:pt x="691" y="608"/>
                  </a:lnTo>
                  <a:lnTo>
                    <a:pt x="653" y="654"/>
                  </a:lnTo>
                  <a:lnTo>
                    <a:pt x="608" y="691"/>
                  </a:lnTo>
                  <a:lnTo>
                    <a:pt x="557" y="723"/>
                  </a:lnTo>
                  <a:lnTo>
                    <a:pt x="502" y="746"/>
                  </a:lnTo>
                  <a:lnTo>
                    <a:pt x="444" y="761"/>
                  </a:lnTo>
                  <a:lnTo>
                    <a:pt x="382" y="766"/>
                  </a:lnTo>
                  <a:lnTo>
                    <a:pt x="320" y="761"/>
                  </a:lnTo>
                  <a:lnTo>
                    <a:pt x="262" y="746"/>
                  </a:lnTo>
                  <a:lnTo>
                    <a:pt x="207" y="723"/>
                  </a:lnTo>
                  <a:lnTo>
                    <a:pt x="156" y="691"/>
                  </a:lnTo>
                  <a:lnTo>
                    <a:pt x="112" y="654"/>
                  </a:lnTo>
                  <a:lnTo>
                    <a:pt x="73" y="608"/>
                  </a:lnTo>
                  <a:lnTo>
                    <a:pt x="42" y="558"/>
                  </a:lnTo>
                  <a:lnTo>
                    <a:pt x="20" y="503"/>
                  </a:lnTo>
                  <a:lnTo>
                    <a:pt x="5" y="444"/>
                  </a:lnTo>
                  <a:lnTo>
                    <a:pt x="0" y="382"/>
                  </a:lnTo>
                  <a:lnTo>
                    <a:pt x="5" y="321"/>
                  </a:lnTo>
                  <a:lnTo>
                    <a:pt x="20" y="262"/>
                  </a:lnTo>
                  <a:lnTo>
                    <a:pt x="42" y="207"/>
                  </a:lnTo>
                  <a:lnTo>
                    <a:pt x="73" y="156"/>
                  </a:lnTo>
                  <a:lnTo>
                    <a:pt x="112" y="113"/>
                  </a:lnTo>
                  <a:lnTo>
                    <a:pt x="156" y="74"/>
                  </a:lnTo>
                  <a:lnTo>
                    <a:pt x="207"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6" name="Freeform 12"/>
            <p:cNvSpPr>
              <a:spLocks/>
            </p:cNvSpPr>
            <p:nvPr userDrawn="1"/>
          </p:nvSpPr>
          <p:spPr bwMode="auto">
            <a:xfrm>
              <a:off x="186" y="584"/>
              <a:ext cx="383" cy="383"/>
            </a:xfrm>
            <a:custGeom>
              <a:avLst/>
              <a:gdLst/>
              <a:ahLst/>
              <a:cxnLst>
                <a:cxn ang="0">
                  <a:pos x="382" y="0"/>
                </a:cxn>
                <a:cxn ang="0">
                  <a:pos x="444" y="5"/>
                </a:cxn>
                <a:cxn ang="0">
                  <a:pos x="502" y="19"/>
                </a:cxn>
                <a:cxn ang="0">
                  <a:pos x="557" y="42"/>
                </a:cxn>
                <a:cxn ang="0">
                  <a:pos x="608" y="73"/>
                </a:cxn>
                <a:cxn ang="0">
                  <a:pos x="653" y="112"/>
                </a:cxn>
                <a:cxn ang="0">
                  <a:pos x="690" y="156"/>
                </a:cxn>
                <a:cxn ang="0">
                  <a:pos x="723" y="206"/>
                </a:cxn>
                <a:cxn ang="0">
                  <a:pos x="746" y="261"/>
                </a:cxn>
                <a:cxn ang="0">
                  <a:pos x="760" y="320"/>
                </a:cxn>
                <a:cxn ang="0">
                  <a:pos x="765" y="382"/>
                </a:cxn>
                <a:cxn ang="0">
                  <a:pos x="760" y="443"/>
                </a:cxn>
                <a:cxn ang="0">
                  <a:pos x="746" y="502"/>
                </a:cxn>
                <a:cxn ang="0">
                  <a:pos x="723" y="557"/>
                </a:cxn>
                <a:cxn ang="0">
                  <a:pos x="690" y="608"/>
                </a:cxn>
                <a:cxn ang="0">
                  <a:pos x="653" y="653"/>
                </a:cxn>
                <a:cxn ang="0">
                  <a:pos x="608" y="690"/>
                </a:cxn>
                <a:cxn ang="0">
                  <a:pos x="557" y="723"/>
                </a:cxn>
                <a:cxn ang="0">
                  <a:pos x="502" y="746"/>
                </a:cxn>
                <a:cxn ang="0">
                  <a:pos x="444" y="760"/>
                </a:cxn>
                <a:cxn ang="0">
                  <a:pos x="382" y="765"/>
                </a:cxn>
                <a:cxn ang="0">
                  <a:pos x="320" y="760"/>
                </a:cxn>
                <a:cxn ang="0">
                  <a:pos x="262" y="746"/>
                </a:cxn>
                <a:cxn ang="0">
                  <a:pos x="206" y="723"/>
                </a:cxn>
                <a:cxn ang="0">
                  <a:pos x="156" y="690"/>
                </a:cxn>
                <a:cxn ang="0">
                  <a:pos x="112" y="653"/>
                </a:cxn>
                <a:cxn ang="0">
                  <a:pos x="73" y="608"/>
                </a:cxn>
                <a:cxn ang="0">
                  <a:pos x="42" y="557"/>
                </a:cxn>
                <a:cxn ang="0">
                  <a:pos x="20" y="502"/>
                </a:cxn>
                <a:cxn ang="0">
                  <a:pos x="5" y="443"/>
                </a:cxn>
                <a:cxn ang="0">
                  <a:pos x="0" y="382"/>
                </a:cxn>
                <a:cxn ang="0">
                  <a:pos x="5" y="320"/>
                </a:cxn>
                <a:cxn ang="0">
                  <a:pos x="20"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4" y="5"/>
                  </a:lnTo>
                  <a:lnTo>
                    <a:pt x="502" y="19"/>
                  </a:lnTo>
                  <a:lnTo>
                    <a:pt x="557" y="42"/>
                  </a:lnTo>
                  <a:lnTo>
                    <a:pt x="608" y="73"/>
                  </a:lnTo>
                  <a:lnTo>
                    <a:pt x="653" y="112"/>
                  </a:lnTo>
                  <a:lnTo>
                    <a:pt x="690" y="156"/>
                  </a:lnTo>
                  <a:lnTo>
                    <a:pt x="723" y="206"/>
                  </a:lnTo>
                  <a:lnTo>
                    <a:pt x="746" y="261"/>
                  </a:lnTo>
                  <a:lnTo>
                    <a:pt x="760" y="320"/>
                  </a:lnTo>
                  <a:lnTo>
                    <a:pt x="765" y="382"/>
                  </a:lnTo>
                  <a:lnTo>
                    <a:pt x="760" y="443"/>
                  </a:lnTo>
                  <a:lnTo>
                    <a:pt x="746" y="502"/>
                  </a:lnTo>
                  <a:lnTo>
                    <a:pt x="723" y="557"/>
                  </a:lnTo>
                  <a:lnTo>
                    <a:pt x="690" y="608"/>
                  </a:lnTo>
                  <a:lnTo>
                    <a:pt x="653" y="653"/>
                  </a:lnTo>
                  <a:lnTo>
                    <a:pt x="608" y="690"/>
                  </a:lnTo>
                  <a:lnTo>
                    <a:pt x="557" y="723"/>
                  </a:lnTo>
                  <a:lnTo>
                    <a:pt x="502" y="746"/>
                  </a:lnTo>
                  <a:lnTo>
                    <a:pt x="444" y="760"/>
                  </a:lnTo>
                  <a:lnTo>
                    <a:pt x="382" y="765"/>
                  </a:lnTo>
                  <a:lnTo>
                    <a:pt x="320" y="760"/>
                  </a:lnTo>
                  <a:lnTo>
                    <a:pt x="262" y="746"/>
                  </a:lnTo>
                  <a:lnTo>
                    <a:pt x="206" y="723"/>
                  </a:lnTo>
                  <a:lnTo>
                    <a:pt x="156" y="690"/>
                  </a:lnTo>
                  <a:lnTo>
                    <a:pt x="112" y="653"/>
                  </a:lnTo>
                  <a:lnTo>
                    <a:pt x="73" y="608"/>
                  </a:lnTo>
                  <a:lnTo>
                    <a:pt x="42" y="557"/>
                  </a:lnTo>
                  <a:lnTo>
                    <a:pt x="20" y="502"/>
                  </a:lnTo>
                  <a:lnTo>
                    <a:pt x="5" y="443"/>
                  </a:lnTo>
                  <a:lnTo>
                    <a:pt x="0" y="382"/>
                  </a:lnTo>
                  <a:lnTo>
                    <a:pt x="5" y="320"/>
                  </a:lnTo>
                  <a:lnTo>
                    <a:pt x="20"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7" name="Freeform 13"/>
            <p:cNvSpPr>
              <a:spLocks/>
            </p:cNvSpPr>
            <p:nvPr userDrawn="1"/>
          </p:nvSpPr>
          <p:spPr bwMode="auto">
            <a:xfrm>
              <a:off x="556" y="308"/>
              <a:ext cx="382" cy="383"/>
            </a:xfrm>
            <a:custGeom>
              <a:avLst/>
              <a:gdLst/>
              <a:ahLst/>
              <a:cxnLst>
                <a:cxn ang="0">
                  <a:pos x="382" y="0"/>
                </a:cxn>
                <a:cxn ang="0">
                  <a:pos x="444" y="4"/>
                </a:cxn>
                <a:cxn ang="0">
                  <a:pos x="502" y="19"/>
                </a:cxn>
                <a:cxn ang="0">
                  <a:pos x="557" y="42"/>
                </a:cxn>
                <a:cxn ang="0">
                  <a:pos x="608" y="74"/>
                </a:cxn>
                <a:cxn ang="0">
                  <a:pos x="653" y="112"/>
                </a:cxn>
                <a:cxn ang="0">
                  <a:pos x="691" y="157"/>
                </a:cxn>
                <a:cxn ang="0">
                  <a:pos x="723" y="207"/>
                </a:cxn>
                <a:cxn ang="0">
                  <a:pos x="746" y="263"/>
                </a:cxn>
                <a:cxn ang="0">
                  <a:pos x="760" y="321"/>
                </a:cxn>
                <a:cxn ang="0">
                  <a:pos x="765" y="383"/>
                </a:cxn>
                <a:cxn ang="0">
                  <a:pos x="760" y="445"/>
                </a:cxn>
                <a:cxn ang="0">
                  <a:pos x="746" y="503"/>
                </a:cxn>
                <a:cxn ang="0">
                  <a:pos x="723" y="558"/>
                </a:cxn>
                <a:cxn ang="0">
                  <a:pos x="691" y="609"/>
                </a:cxn>
                <a:cxn ang="0">
                  <a:pos x="653" y="653"/>
                </a:cxn>
                <a:cxn ang="0">
                  <a:pos x="608" y="692"/>
                </a:cxn>
                <a:cxn ang="0">
                  <a:pos x="557" y="723"/>
                </a:cxn>
                <a:cxn ang="0">
                  <a:pos x="502" y="745"/>
                </a:cxn>
                <a:cxn ang="0">
                  <a:pos x="444" y="760"/>
                </a:cxn>
                <a:cxn ang="0">
                  <a:pos x="382" y="765"/>
                </a:cxn>
                <a:cxn ang="0">
                  <a:pos x="320" y="760"/>
                </a:cxn>
                <a:cxn ang="0">
                  <a:pos x="262" y="745"/>
                </a:cxn>
                <a:cxn ang="0">
                  <a:pos x="206" y="723"/>
                </a:cxn>
                <a:cxn ang="0">
                  <a:pos x="156" y="692"/>
                </a:cxn>
                <a:cxn ang="0">
                  <a:pos x="112" y="653"/>
                </a:cxn>
                <a:cxn ang="0">
                  <a:pos x="73" y="609"/>
                </a:cxn>
                <a:cxn ang="0">
                  <a:pos x="42" y="558"/>
                </a:cxn>
                <a:cxn ang="0">
                  <a:pos x="20" y="503"/>
                </a:cxn>
                <a:cxn ang="0">
                  <a:pos x="5" y="445"/>
                </a:cxn>
                <a:cxn ang="0">
                  <a:pos x="0" y="383"/>
                </a:cxn>
                <a:cxn ang="0">
                  <a:pos x="5" y="321"/>
                </a:cxn>
                <a:cxn ang="0">
                  <a:pos x="20" y="263"/>
                </a:cxn>
                <a:cxn ang="0">
                  <a:pos x="42" y="207"/>
                </a:cxn>
                <a:cxn ang="0">
                  <a:pos x="73" y="157"/>
                </a:cxn>
                <a:cxn ang="0">
                  <a:pos x="112" y="112"/>
                </a:cxn>
                <a:cxn ang="0">
                  <a:pos x="156" y="74"/>
                </a:cxn>
                <a:cxn ang="0">
                  <a:pos x="206" y="42"/>
                </a:cxn>
                <a:cxn ang="0">
                  <a:pos x="262" y="19"/>
                </a:cxn>
                <a:cxn ang="0">
                  <a:pos x="320" y="4"/>
                </a:cxn>
                <a:cxn ang="0">
                  <a:pos x="382" y="0"/>
                </a:cxn>
              </a:cxnLst>
              <a:rect l="0" t="0" r="r" b="b"/>
              <a:pathLst>
                <a:path w="765" h="765">
                  <a:moveTo>
                    <a:pt x="382" y="0"/>
                  </a:moveTo>
                  <a:lnTo>
                    <a:pt x="444" y="4"/>
                  </a:lnTo>
                  <a:lnTo>
                    <a:pt x="502" y="19"/>
                  </a:lnTo>
                  <a:lnTo>
                    <a:pt x="557" y="42"/>
                  </a:lnTo>
                  <a:lnTo>
                    <a:pt x="608" y="74"/>
                  </a:lnTo>
                  <a:lnTo>
                    <a:pt x="653" y="112"/>
                  </a:lnTo>
                  <a:lnTo>
                    <a:pt x="691" y="157"/>
                  </a:lnTo>
                  <a:lnTo>
                    <a:pt x="723" y="207"/>
                  </a:lnTo>
                  <a:lnTo>
                    <a:pt x="746" y="263"/>
                  </a:lnTo>
                  <a:lnTo>
                    <a:pt x="760" y="321"/>
                  </a:lnTo>
                  <a:lnTo>
                    <a:pt x="765" y="383"/>
                  </a:lnTo>
                  <a:lnTo>
                    <a:pt x="760" y="445"/>
                  </a:lnTo>
                  <a:lnTo>
                    <a:pt x="746" y="503"/>
                  </a:lnTo>
                  <a:lnTo>
                    <a:pt x="723" y="558"/>
                  </a:lnTo>
                  <a:lnTo>
                    <a:pt x="691" y="609"/>
                  </a:lnTo>
                  <a:lnTo>
                    <a:pt x="653" y="653"/>
                  </a:lnTo>
                  <a:lnTo>
                    <a:pt x="608" y="692"/>
                  </a:lnTo>
                  <a:lnTo>
                    <a:pt x="557" y="723"/>
                  </a:lnTo>
                  <a:lnTo>
                    <a:pt x="502" y="745"/>
                  </a:lnTo>
                  <a:lnTo>
                    <a:pt x="444" y="760"/>
                  </a:lnTo>
                  <a:lnTo>
                    <a:pt x="382" y="765"/>
                  </a:lnTo>
                  <a:lnTo>
                    <a:pt x="320" y="760"/>
                  </a:lnTo>
                  <a:lnTo>
                    <a:pt x="262" y="745"/>
                  </a:lnTo>
                  <a:lnTo>
                    <a:pt x="206" y="723"/>
                  </a:lnTo>
                  <a:lnTo>
                    <a:pt x="156" y="692"/>
                  </a:lnTo>
                  <a:lnTo>
                    <a:pt x="112" y="653"/>
                  </a:lnTo>
                  <a:lnTo>
                    <a:pt x="73" y="609"/>
                  </a:lnTo>
                  <a:lnTo>
                    <a:pt x="42" y="558"/>
                  </a:lnTo>
                  <a:lnTo>
                    <a:pt x="20" y="503"/>
                  </a:lnTo>
                  <a:lnTo>
                    <a:pt x="5" y="445"/>
                  </a:lnTo>
                  <a:lnTo>
                    <a:pt x="0" y="383"/>
                  </a:lnTo>
                  <a:lnTo>
                    <a:pt x="5" y="321"/>
                  </a:lnTo>
                  <a:lnTo>
                    <a:pt x="20" y="263"/>
                  </a:lnTo>
                  <a:lnTo>
                    <a:pt x="42" y="207"/>
                  </a:lnTo>
                  <a:lnTo>
                    <a:pt x="73" y="157"/>
                  </a:lnTo>
                  <a:lnTo>
                    <a:pt x="112" y="112"/>
                  </a:lnTo>
                  <a:lnTo>
                    <a:pt x="156" y="74"/>
                  </a:lnTo>
                  <a:lnTo>
                    <a:pt x="206" y="42"/>
                  </a:lnTo>
                  <a:lnTo>
                    <a:pt x="262" y="19"/>
                  </a:lnTo>
                  <a:lnTo>
                    <a:pt x="320" y="4"/>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8" name="Freeform 14"/>
            <p:cNvSpPr>
              <a:spLocks/>
            </p:cNvSpPr>
            <p:nvPr userDrawn="1"/>
          </p:nvSpPr>
          <p:spPr bwMode="auto">
            <a:xfrm>
              <a:off x="967" y="1089"/>
              <a:ext cx="223" cy="224"/>
            </a:xfrm>
            <a:custGeom>
              <a:avLst/>
              <a:gdLst/>
              <a:ahLst/>
              <a:cxnLst>
                <a:cxn ang="0">
                  <a:pos x="223" y="0"/>
                </a:cxn>
                <a:cxn ang="0">
                  <a:pos x="268" y="5"/>
                </a:cxn>
                <a:cxn ang="0">
                  <a:pos x="310" y="18"/>
                </a:cxn>
                <a:cxn ang="0">
                  <a:pos x="349" y="39"/>
                </a:cxn>
                <a:cxn ang="0">
                  <a:pos x="382" y="65"/>
                </a:cxn>
                <a:cxn ang="0">
                  <a:pos x="409" y="99"/>
                </a:cxn>
                <a:cxn ang="0">
                  <a:pos x="429" y="136"/>
                </a:cxn>
                <a:cxn ang="0">
                  <a:pos x="442" y="179"/>
                </a:cxn>
                <a:cxn ang="0">
                  <a:pos x="447" y="224"/>
                </a:cxn>
                <a:cxn ang="0">
                  <a:pos x="442" y="270"/>
                </a:cxn>
                <a:cxn ang="0">
                  <a:pos x="429" y="312"/>
                </a:cxn>
                <a:cxn ang="0">
                  <a:pos x="409" y="349"/>
                </a:cxn>
                <a:cxn ang="0">
                  <a:pos x="382" y="383"/>
                </a:cxn>
                <a:cxn ang="0">
                  <a:pos x="349" y="409"/>
                </a:cxn>
                <a:cxn ang="0">
                  <a:pos x="310" y="430"/>
                </a:cxn>
                <a:cxn ang="0">
                  <a:pos x="268" y="443"/>
                </a:cxn>
                <a:cxn ang="0">
                  <a:pos x="223" y="448"/>
                </a:cxn>
                <a:cxn ang="0">
                  <a:pos x="177" y="443"/>
                </a:cxn>
                <a:cxn ang="0">
                  <a:pos x="137" y="430"/>
                </a:cxn>
                <a:cxn ang="0">
                  <a:pos x="98" y="409"/>
                </a:cxn>
                <a:cxn ang="0">
                  <a:pos x="65" y="383"/>
                </a:cxn>
                <a:cxn ang="0">
                  <a:pos x="37" y="349"/>
                </a:cxn>
                <a:cxn ang="0">
                  <a:pos x="18" y="312"/>
                </a:cxn>
                <a:cxn ang="0">
                  <a:pos x="5" y="270"/>
                </a:cxn>
                <a:cxn ang="0">
                  <a:pos x="0" y="224"/>
                </a:cxn>
                <a:cxn ang="0">
                  <a:pos x="5" y="179"/>
                </a:cxn>
                <a:cxn ang="0">
                  <a:pos x="18" y="136"/>
                </a:cxn>
                <a:cxn ang="0">
                  <a:pos x="37" y="99"/>
                </a:cxn>
                <a:cxn ang="0">
                  <a:pos x="65" y="65"/>
                </a:cxn>
                <a:cxn ang="0">
                  <a:pos x="98" y="39"/>
                </a:cxn>
                <a:cxn ang="0">
                  <a:pos x="137" y="18"/>
                </a:cxn>
                <a:cxn ang="0">
                  <a:pos x="177" y="5"/>
                </a:cxn>
                <a:cxn ang="0">
                  <a:pos x="223" y="0"/>
                </a:cxn>
              </a:cxnLst>
              <a:rect l="0" t="0" r="r" b="b"/>
              <a:pathLst>
                <a:path w="447" h="448">
                  <a:moveTo>
                    <a:pt x="223" y="0"/>
                  </a:moveTo>
                  <a:lnTo>
                    <a:pt x="268" y="5"/>
                  </a:lnTo>
                  <a:lnTo>
                    <a:pt x="310" y="18"/>
                  </a:lnTo>
                  <a:lnTo>
                    <a:pt x="349" y="39"/>
                  </a:lnTo>
                  <a:lnTo>
                    <a:pt x="382" y="65"/>
                  </a:lnTo>
                  <a:lnTo>
                    <a:pt x="409" y="99"/>
                  </a:lnTo>
                  <a:lnTo>
                    <a:pt x="429" y="136"/>
                  </a:lnTo>
                  <a:lnTo>
                    <a:pt x="442" y="179"/>
                  </a:lnTo>
                  <a:lnTo>
                    <a:pt x="447" y="224"/>
                  </a:lnTo>
                  <a:lnTo>
                    <a:pt x="442" y="270"/>
                  </a:lnTo>
                  <a:lnTo>
                    <a:pt x="429" y="312"/>
                  </a:lnTo>
                  <a:lnTo>
                    <a:pt x="409" y="349"/>
                  </a:lnTo>
                  <a:lnTo>
                    <a:pt x="382" y="383"/>
                  </a:lnTo>
                  <a:lnTo>
                    <a:pt x="349" y="409"/>
                  </a:lnTo>
                  <a:lnTo>
                    <a:pt x="310" y="430"/>
                  </a:lnTo>
                  <a:lnTo>
                    <a:pt x="268" y="443"/>
                  </a:lnTo>
                  <a:lnTo>
                    <a:pt x="223" y="448"/>
                  </a:lnTo>
                  <a:lnTo>
                    <a:pt x="177" y="443"/>
                  </a:lnTo>
                  <a:lnTo>
                    <a:pt x="137" y="430"/>
                  </a:lnTo>
                  <a:lnTo>
                    <a:pt x="98" y="409"/>
                  </a:lnTo>
                  <a:lnTo>
                    <a:pt x="65" y="383"/>
                  </a:lnTo>
                  <a:lnTo>
                    <a:pt x="37" y="349"/>
                  </a:lnTo>
                  <a:lnTo>
                    <a:pt x="18" y="312"/>
                  </a:lnTo>
                  <a:lnTo>
                    <a:pt x="5" y="270"/>
                  </a:lnTo>
                  <a:lnTo>
                    <a:pt x="0" y="224"/>
                  </a:lnTo>
                  <a:lnTo>
                    <a:pt x="5" y="179"/>
                  </a:lnTo>
                  <a:lnTo>
                    <a:pt x="18" y="136"/>
                  </a:lnTo>
                  <a:lnTo>
                    <a:pt x="37" y="99"/>
                  </a:lnTo>
                  <a:lnTo>
                    <a:pt x="65" y="65"/>
                  </a:lnTo>
                  <a:lnTo>
                    <a:pt x="98" y="39"/>
                  </a:lnTo>
                  <a:lnTo>
                    <a:pt x="137" y="18"/>
                  </a:lnTo>
                  <a:lnTo>
                    <a:pt x="177" y="5"/>
                  </a:lnTo>
                  <a:lnTo>
                    <a:pt x="22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9" name="Freeform 15"/>
            <p:cNvSpPr>
              <a:spLocks/>
            </p:cNvSpPr>
            <p:nvPr userDrawn="1"/>
          </p:nvSpPr>
          <p:spPr bwMode="auto">
            <a:xfrm>
              <a:off x="-9" y="-63"/>
              <a:ext cx="224" cy="223"/>
            </a:xfrm>
            <a:custGeom>
              <a:avLst/>
              <a:gdLst/>
              <a:ahLst/>
              <a:cxnLst>
                <a:cxn ang="0">
                  <a:pos x="224" y="0"/>
                </a:cxn>
                <a:cxn ang="0">
                  <a:pos x="270" y="5"/>
                </a:cxn>
                <a:cxn ang="0">
                  <a:pos x="312" y="18"/>
                </a:cxn>
                <a:cxn ang="0">
                  <a:pos x="350" y="37"/>
                </a:cxn>
                <a:cxn ang="0">
                  <a:pos x="384" y="65"/>
                </a:cxn>
                <a:cxn ang="0">
                  <a:pos x="410" y="97"/>
                </a:cxn>
                <a:cxn ang="0">
                  <a:pos x="431" y="136"/>
                </a:cxn>
                <a:cxn ang="0">
                  <a:pos x="444" y="179"/>
                </a:cxn>
                <a:cxn ang="0">
                  <a:pos x="449" y="224"/>
                </a:cxn>
                <a:cxn ang="0">
                  <a:pos x="444" y="270"/>
                </a:cxn>
                <a:cxn ang="0">
                  <a:pos x="431" y="310"/>
                </a:cxn>
                <a:cxn ang="0">
                  <a:pos x="410" y="349"/>
                </a:cxn>
                <a:cxn ang="0">
                  <a:pos x="384" y="382"/>
                </a:cxn>
                <a:cxn ang="0">
                  <a:pos x="350" y="409"/>
                </a:cxn>
                <a:cxn ang="0">
                  <a:pos x="312" y="429"/>
                </a:cxn>
                <a:cxn ang="0">
                  <a:pos x="270" y="442"/>
                </a:cxn>
                <a:cxn ang="0">
                  <a:pos x="224" y="447"/>
                </a:cxn>
                <a:cxn ang="0">
                  <a:pos x="179" y="442"/>
                </a:cxn>
                <a:cxn ang="0">
                  <a:pos x="137" y="429"/>
                </a:cxn>
                <a:cxn ang="0">
                  <a:pos x="99" y="409"/>
                </a:cxn>
                <a:cxn ang="0">
                  <a:pos x="65" y="382"/>
                </a:cxn>
                <a:cxn ang="0">
                  <a:pos x="39" y="349"/>
                </a:cxn>
                <a:cxn ang="0">
                  <a:pos x="18" y="310"/>
                </a:cxn>
                <a:cxn ang="0">
                  <a:pos x="5" y="270"/>
                </a:cxn>
                <a:cxn ang="0">
                  <a:pos x="0" y="224"/>
                </a:cxn>
                <a:cxn ang="0">
                  <a:pos x="5" y="179"/>
                </a:cxn>
                <a:cxn ang="0">
                  <a:pos x="18" y="136"/>
                </a:cxn>
                <a:cxn ang="0">
                  <a:pos x="39" y="97"/>
                </a:cxn>
                <a:cxn ang="0">
                  <a:pos x="65" y="65"/>
                </a:cxn>
                <a:cxn ang="0">
                  <a:pos x="99" y="37"/>
                </a:cxn>
                <a:cxn ang="0">
                  <a:pos x="137" y="18"/>
                </a:cxn>
                <a:cxn ang="0">
                  <a:pos x="179" y="5"/>
                </a:cxn>
                <a:cxn ang="0">
                  <a:pos x="224" y="0"/>
                </a:cxn>
              </a:cxnLst>
              <a:rect l="0" t="0" r="r" b="b"/>
              <a:pathLst>
                <a:path w="449" h="447">
                  <a:moveTo>
                    <a:pt x="224" y="0"/>
                  </a:moveTo>
                  <a:lnTo>
                    <a:pt x="270" y="5"/>
                  </a:lnTo>
                  <a:lnTo>
                    <a:pt x="312" y="18"/>
                  </a:lnTo>
                  <a:lnTo>
                    <a:pt x="350" y="37"/>
                  </a:lnTo>
                  <a:lnTo>
                    <a:pt x="384" y="65"/>
                  </a:lnTo>
                  <a:lnTo>
                    <a:pt x="410" y="97"/>
                  </a:lnTo>
                  <a:lnTo>
                    <a:pt x="431" y="136"/>
                  </a:lnTo>
                  <a:lnTo>
                    <a:pt x="444" y="179"/>
                  </a:lnTo>
                  <a:lnTo>
                    <a:pt x="449" y="224"/>
                  </a:lnTo>
                  <a:lnTo>
                    <a:pt x="444" y="270"/>
                  </a:lnTo>
                  <a:lnTo>
                    <a:pt x="431" y="310"/>
                  </a:lnTo>
                  <a:lnTo>
                    <a:pt x="410" y="349"/>
                  </a:lnTo>
                  <a:lnTo>
                    <a:pt x="384" y="382"/>
                  </a:lnTo>
                  <a:lnTo>
                    <a:pt x="350" y="409"/>
                  </a:lnTo>
                  <a:lnTo>
                    <a:pt x="312" y="429"/>
                  </a:lnTo>
                  <a:lnTo>
                    <a:pt x="270" y="442"/>
                  </a:lnTo>
                  <a:lnTo>
                    <a:pt x="224" y="447"/>
                  </a:lnTo>
                  <a:lnTo>
                    <a:pt x="179" y="442"/>
                  </a:lnTo>
                  <a:lnTo>
                    <a:pt x="137" y="429"/>
                  </a:lnTo>
                  <a:lnTo>
                    <a:pt x="99" y="409"/>
                  </a:lnTo>
                  <a:lnTo>
                    <a:pt x="65" y="382"/>
                  </a:lnTo>
                  <a:lnTo>
                    <a:pt x="39" y="349"/>
                  </a:lnTo>
                  <a:lnTo>
                    <a:pt x="18" y="310"/>
                  </a:lnTo>
                  <a:lnTo>
                    <a:pt x="5" y="270"/>
                  </a:lnTo>
                  <a:lnTo>
                    <a:pt x="0" y="224"/>
                  </a:lnTo>
                  <a:lnTo>
                    <a:pt x="5" y="179"/>
                  </a:lnTo>
                  <a:lnTo>
                    <a:pt x="18" y="136"/>
                  </a:lnTo>
                  <a:lnTo>
                    <a:pt x="39" y="97"/>
                  </a:lnTo>
                  <a:lnTo>
                    <a:pt x="65" y="65"/>
                  </a:lnTo>
                  <a:lnTo>
                    <a:pt x="99" y="37"/>
                  </a:lnTo>
                  <a:lnTo>
                    <a:pt x="137" y="18"/>
                  </a:lnTo>
                  <a:lnTo>
                    <a:pt x="179"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0" name="Freeform 16"/>
            <p:cNvSpPr>
              <a:spLocks/>
            </p:cNvSpPr>
            <p:nvPr userDrawn="1"/>
          </p:nvSpPr>
          <p:spPr bwMode="auto">
            <a:xfrm>
              <a:off x="-397" y="140"/>
              <a:ext cx="223" cy="223"/>
            </a:xfrm>
            <a:custGeom>
              <a:avLst/>
              <a:gdLst/>
              <a:ahLst/>
              <a:cxnLst>
                <a:cxn ang="0">
                  <a:pos x="222" y="0"/>
                </a:cxn>
                <a:cxn ang="0">
                  <a:pos x="268" y="5"/>
                </a:cxn>
                <a:cxn ang="0">
                  <a:pos x="310" y="18"/>
                </a:cxn>
                <a:cxn ang="0">
                  <a:pos x="349" y="38"/>
                </a:cxn>
                <a:cxn ang="0">
                  <a:pos x="382" y="65"/>
                </a:cxn>
                <a:cxn ang="0">
                  <a:pos x="409" y="98"/>
                </a:cxn>
                <a:cxn ang="0">
                  <a:pos x="429" y="137"/>
                </a:cxn>
                <a:cxn ang="0">
                  <a:pos x="442" y="177"/>
                </a:cxn>
                <a:cxn ang="0">
                  <a:pos x="447" y="223"/>
                </a:cxn>
                <a:cxn ang="0">
                  <a:pos x="442" y="268"/>
                </a:cxn>
                <a:cxn ang="0">
                  <a:pos x="429" y="311"/>
                </a:cxn>
                <a:cxn ang="0">
                  <a:pos x="409" y="350"/>
                </a:cxn>
                <a:cxn ang="0">
                  <a:pos x="382" y="382"/>
                </a:cxn>
                <a:cxn ang="0">
                  <a:pos x="349" y="410"/>
                </a:cxn>
                <a:cxn ang="0">
                  <a:pos x="310" y="429"/>
                </a:cxn>
                <a:cxn ang="0">
                  <a:pos x="268" y="442"/>
                </a:cxn>
                <a:cxn ang="0">
                  <a:pos x="222" y="447"/>
                </a:cxn>
                <a:cxn ang="0">
                  <a:pos x="177" y="442"/>
                </a:cxn>
                <a:cxn ang="0">
                  <a:pos x="136" y="429"/>
                </a:cxn>
                <a:cxn ang="0">
                  <a:pos x="97" y="410"/>
                </a:cxn>
                <a:cxn ang="0">
                  <a:pos x="65" y="382"/>
                </a:cxn>
                <a:cxn ang="0">
                  <a:pos x="37" y="350"/>
                </a:cxn>
                <a:cxn ang="0">
                  <a:pos x="18" y="311"/>
                </a:cxn>
                <a:cxn ang="0">
                  <a:pos x="5" y="268"/>
                </a:cxn>
                <a:cxn ang="0">
                  <a:pos x="0" y="223"/>
                </a:cxn>
                <a:cxn ang="0">
                  <a:pos x="5" y="177"/>
                </a:cxn>
                <a:cxn ang="0">
                  <a:pos x="18" y="137"/>
                </a:cxn>
                <a:cxn ang="0">
                  <a:pos x="37" y="98"/>
                </a:cxn>
                <a:cxn ang="0">
                  <a:pos x="65" y="65"/>
                </a:cxn>
                <a:cxn ang="0">
                  <a:pos x="97" y="38"/>
                </a:cxn>
                <a:cxn ang="0">
                  <a:pos x="136" y="18"/>
                </a:cxn>
                <a:cxn ang="0">
                  <a:pos x="177" y="5"/>
                </a:cxn>
                <a:cxn ang="0">
                  <a:pos x="222" y="0"/>
                </a:cxn>
              </a:cxnLst>
              <a:rect l="0" t="0" r="r" b="b"/>
              <a:pathLst>
                <a:path w="447" h="447">
                  <a:moveTo>
                    <a:pt x="222" y="0"/>
                  </a:moveTo>
                  <a:lnTo>
                    <a:pt x="268" y="5"/>
                  </a:lnTo>
                  <a:lnTo>
                    <a:pt x="310" y="18"/>
                  </a:lnTo>
                  <a:lnTo>
                    <a:pt x="349" y="38"/>
                  </a:lnTo>
                  <a:lnTo>
                    <a:pt x="382" y="65"/>
                  </a:lnTo>
                  <a:lnTo>
                    <a:pt x="409" y="98"/>
                  </a:lnTo>
                  <a:lnTo>
                    <a:pt x="429" y="137"/>
                  </a:lnTo>
                  <a:lnTo>
                    <a:pt x="442" y="177"/>
                  </a:lnTo>
                  <a:lnTo>
                    <a:pt x="447" y="223"/>
                  </a:lnTo>
                  <a:lnTo>
                    <a:pt x="442" y="268"/>
                  </a:lnTo>
                  <a:lnTo>
                    <a:pt x="429" y="311"/>
                  </a:lnTo>
                  <a:lnTo>
                    <a:pt x="409" y="350"/>
                  </a:lnTo>
                  <a:lnTo>
                    <a:pt x="382" y="382"/>
                  </a:lnTo>
                  <a:lnTo>
                    <a:pt x="349" y="410"/>
                  </a:lnTo>
                  <a:lnTo>
                    <a:pt x="310" y="429"/>
                  </a:lnTo>
                  <a:lnTo>
                    <a:pt x="268" y="442"/>
                  </a:lnTo>
                  <a:lnTo>
                    <a:pt x="222" y="447"/>
                  </a:lnTo>
                  <a:lnTo>
                    <a:pt x="177" y="442"/>
                  </a:lnTo>
                  <a:lnTo>
                    <a:pt x="136" y="429"/>
                  </a:lnTo>
                  <a:lnTo>
                    <a:pt x="97" y="410"/>
                  </a:lnTo>
                  <a:lnTo>
                    <a:pt x="65" y="382"/>
                  </a:lnTo>
                  <a:lnTo>
                    <a:pt x="37" y="350"/>
                  </a:lnTo>
                  <a:lnTo>
                    <a:pt x="18" y="311"/>
                  </a:lnTo>
                  <a:lnTo>
                    <a:pt x="5" y="268"/>
                  </a:lnTo>
                  <a:lnTo>
                    <a:pt x="0" y="223"/>
                  </a:lnTo>
                  <a:lnTo>
                    <a:pt x="5" y="177"/>
                  </a:lnTo>
                  <a:lnTo>
                    <a:pt x="18" y="137"/>
                  </a:lnTo>
                  <a:lnTo>
                    <a:pt x="37" y="98"/>
                  </a:lnTo>
                  <a:lnTo>
                    <a:pt x="65" y="65"/>
                  </a:lnTo>
                  <a:lnTo>
                    <a:pt x="97" y="38"/>
                  </a:lnTo>
                  <a:lnTo>
                    <a:pt x="136" y="18"/>
                  </a:lnTo>
                  <a:lnTo>
                    <a:pt x="177" y="5"/>
                  </a:lnTo>
                  <a:lnTo>
                    <a:pt x="22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1" name="Freeform 17"/>
            <p:cNvSpPr>
              <a:spLocks/>
            </p:cNvSpPr>
            <p:nvPr userDrawn="1"/>
          </p:nvSpPr>
          <p:spPr bwMode="auto">
            <a:xfrm>
              <a:off x="-734" y="872"/>
              <a:ext cx="224" cy="224"/>
            </a:xfrm>
            <a:custGeom>
              <a:avLst/>
              <a:gdLst/>
              <a:ahLst/>
              <a:cxnLst>
                <a:cxn ang="0">
                  <a:pos x="224" y="0"/>
                </a:cxn>
                <a:cxn ang="0">
                  <a:pos x="269" y="5"/>
                </a:cxn>
                <a:cxn ang="0">
                  <a:pos x="312" y="18"/>
                </a:cxn>
                <a:cxn ang="0">
                  <a:pos x="349" y="39"/>
                </a:cxn>
                <a:cxn ang="0">
                  <a:pos x="381" y="65"/>
                </a:cxn>
                <a:cxn ang="0">
                  <a:pos x="409" y="99"/>
                </a:cxn>
                <a:cxn ang="0">
                  <a:pos x="430" y="137"/>
                </a:cxn>
                <a:cxn ang="0">
                  <a:pos x="443" y="179"/>
                </a:cxn>
                <a:cxn ang="0">
                  <a:pos x="448" y="224"/>
                </a:cxn>
                <a:cxn ang="0">
                  <a:pos x="443" y="270"/>
                </a:cxn>
                <a:cxn ang="0">
                  <a:pos x="430" y="312"/>
                </a:cxn>
                <a:cxn ang="0">
                  <a:pos x="409" y="349"/>
                </a:cxn>
                <a:cxn ang="0">
                  <a:pos x="381" y="382"/>
                </a:cxn>
                <a:cxn ang="0">
                  <a:pos x="349" y="410"/>
                </a:cxn>
                <a:cxn ang="0">
                  <a:pos x="312" y="431"/>
                </a:cxn>
                <a:cxn ang="0">
                  <a:pos x="269" y="444"/>
                </a:cxn>
                <a:cxn ang="0">
                  <a:pos x="224" y="448"/>
                </a:cxn>
                <a:cxn ang="0">
                  <a:pos x="178" y="444"/>
                </a:cxn>
                <a:cxn ang="0">
                  <a:pos x="136" y="431"/>
                </a:cxn>
                <a:cxn ang="0">
                  <a:pos x="99" y="410"/>
                </a:cxn>
                <a:cxn ang="0">
                  <a:pos x="65" y="382"/>
                </a:cxn>
                <a:cxn ang="0">
                  <a:pos x="39" y="349"/>
                </a:cxn>
                <a:cxn ang="0">
                  <a:pos x="18" y="312"/>
                </a:cxn>
                <a:cxn ang="0">
                  <a:pos x="5" y="270"/>
                </a:cxn>
                <a:cxn ang="0">
                  <a:pos x="0" y="224"/>
                </a:cxn>
                <a:cxn ang="0">
                  <a:pos x="5" y="179"/>
                </a:cxn>
                <a:cxn ang="0">
                  <a:pos x="18" y="137"/>
                </a:cxn>
                <a:cxn ang="0">
                  <a:pos x="39" y="99"/>
                </a:cxn>
                <a:cxn ang="0">
                  <a:pos x="65" y="65"/>
                </a:cxn>
                <a:cxn ang="0">
                  <a:pos x="99" y="39"/>
                </a:cxn>
                <a:cxn ang="0">
                  <a:pos x="136" y="18"/>
                </a:cxn>
                <a:cxn ang="0">
                  <a:pos x="178" y="5"/>
                </a:cxn>
                <a:cxn ang="0">
                  <a:pos x="224" y="0"/>
                </a:cxn>
              </a:cxnLst>
              <a:rect l="0" t="0" r="r" b="b"/>
              <a:pathLst>
                <a:path w="448" h="448">
                  <a:moveTo>
                    <a:pt x="224" y="0"/>
                  </a:moveTo>
                  <a:lnTo>
                    <a:pt x="269" y="5"/>
                  </a:lnTo>
                  <a:lnTo>
                    <a:pt x="312" y="18"/>
                  </a:lnTo>
                  <a:lnTo>
                    <a:pt x="349" y="39"/>
                  </a:lnTo>
                  <a:lnTo>
                    <a:pt x="381" y="65"/>
                  </a:lnTo>
                  <a:lnTo>
                    <a:pt x="409" y="99"/>
                  </a:lnTo>
                  <a:lnTo>
                    <a:pt x="430" y="137"/>
                  </a:lnTo>
                  <a:lnTo>
                    <a:pt x="443" y="179"/>
                  </a:lnTo>
                  <a:lnTo>
                    <a:pt x="448" y="224"/>
                  </a:lnTo>
                  <a:lnTo>
                    <a:pt x="443" y="270"/>
                  </a:lnTo>
                  <a:lnTo>
                    <a:pt x="430" y="312"/>
                  </a:lnTo>
                  <a:lnTo>
                    <a:pt x="409" y="349"/>
                  </a:lnTo>
                  <a:lnTo>
                    <a:pt x="381" y="382"/>
                  </a:lnTo>
                  <a:lnTo>
                    <a:pt x="349" y="410"/>
                  </a:lnTo>
                  <a:lnTo>
                    <a:pt x="312" y="431"/>
                  </a:lnTo>
                  <a:lnTo>
                    <a:pt x="269" y="444"/>
                  </a:lnTo>
                  <a:lnTo>
                    <a:pt x="224" y="448"/>
                  </a:lnTo>
                  <a:lnTo>
                    <a:pt x="178" y="444"/>
                  </a:lnTo>
                  <a:lnTo>
                    <a:pt x="136" y="431"/>
                  </a:lnTo>
                  <a:lnTo>
                    <a:pt x="99" y="410"/>
                  </a:lnTo>
                  <a:lnTo>
                    <a:pt x="65" y="382"/>
                  </a:lnTo>
                  <a:lnTo>
                    <a:pt x="39" y="349"/>
                  </a:lnTo>
                  <a:lnTo>
                    <a:pt x="18" y="312"/>
                  </a:lnTo>
                  <a:lnTo>
                    <a:pt x="5" y="270"/>
                  </a:lnTo>
                  <a:lnTo>
                    <a:pt x="0" y="224"/>
                  </a:lnTo>
                  <a:lnTo>
                    <a:pt x="5" y="179"/>
                  </a:lnTo>
                  <a:lnTo>
                    <a:pt x="18" y="137"/>
                  </a:lnTo>
                  <a:lnTo>
                    <a:pt x="39" y="99"/>
                  </a:lnTo>
                  <a:lnTo>
                    <a:pt x="65" y="65"/>
                  </a:lnTo>
                  <a:lnTo>
                    <a:pt x="99" y="39"/>
                  </a:lnTo>
                  <a:lnTo>
                    <a:pt x="136" y="18"/>
                  </a:lnTo>
                  <a:lnTo>
                    <a:pt x="178"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2" name="Freeform 18"/>
            <p:cNvSpPr>
              <a:spLocks/>
            </p:cNvSpPr>
            <p:nvPr userDrawn="1"/>
          </p:nvSpPr>
          <p:spPr bwMode="auto">
            <a:xfrm>
              <a:off x="266" y="-2"/>
              <a:ext cx="383" cy="383"/>
            </a:xfrm>
            <a:custGeom>
              <a:avLst/>
              <a:gdLst/>
              <a:ahLst/>
              <a:cxnLst>
                <a:cxn ang="0">
                  <a:pos x="382" y="0"/>
                </a:cxn>
                <a:cxn ang="0">
                  <a:pos x="443" y="5"/>
                </a:cxn>
                <a:cxn ang="0">
                  <a:pos x="502" y="19"/>
                </a:cxn>
                <a:cxn ang="0">
                  <a:pos x="557" y="42"/>
                </a:cxn>
                <a:cxn ang="0">
                  <a:pos x="607" y="75"/>
                </a:cxn>
                <a:cxn ang="0">
                  <a:pos x="653" y="112"/>
                </a:cxn>
                <a:cxn ang="0">
                  <a:pos x="690" y="157"/>
                </a:cxn>
                <a:cxn ang="0">
                  <a:pos x="723" y="208"/>
                </a:cxn>
                <a:cxn ang="0">
                  <a:pos x="745" y="263"/>
                </a:cxn>
                <a:cxn ang="0">
                  <a:pos x="760" y="322"/>
                </a:cxn>
                <a:cxn ang="0">
                  <a:pos x="765" y="383"/>
                </a:cxn>
                <a:cxn ang="0">
                  <a:pos x="760" y="445"/>
                </a:cxn>
                <a:cxn ang="0">
                  <a:pos x="745" y="504"/>
                </a:cxn>
                <a:cxn ang="0">
                  <a:pos x="723" y="559"/>
                </a:cxn>
                <a:cxn ang="0">
                  <a:pos x="690" y="609"/>
                </a:cxn>
                <a:cxn ang="0">
                  <a:pos x="653" y="653"/>
                </a:cxn>
                <a:cxn ang="0">
                  <a:pos x="607" y="692"/>
                </a:cxn>
                <a:cxn ang="0">
                  <a:pos x="557" y="723"/>
                </a:cxn>
                <a:cxn ang="0">
                  <a:pos x="502" y="746"/>
                </a:cxn>
                <a:cxn ang="0">
                  <a:pos x="443" y="760"/>
                </a:cxn>
                <a:cxn ang="0">
                  <a:pos x="382" y="765"/>
                </a:cxn>
                <a:cxn ang="0">
                  <a:pos x="320" y="760"/>
                </a:cxn>
                <a:cxn ang="0">
                  <a:pos x="261" y="746"/>
                </a:cxn>
                <a:cxn ang="0">
                  <a:pos x="206" y="723"/>
                </a:cxn>
                <a:cxn ang="0">
                  <a:pos x="156" y="692"/>
                </a:cxn>
                <a:cxn ang="0">
                  <a:pos x="112" y="653"/>
                </a:cxn>
                <a:cxn ang="0">
                  <a:pos x="73" y="609"/>
                </a:cxn>
                <a:cxn ang="0">
                  <a:pos x="42" y="559"/>
                </a:cxn>
                <a:cxn ang="0">
                  <a:pos x="19" y="504"/>
                </a:cxn>
                <a:cxn ang="0">
                  <a:pos x="5" y="445"/>
                </a:cxn>
                <a:cxn ang="0">
                  <a:pos x="0" y="383"/>
                </a:cxn>
                <a:cxn ang="0">
                  <a:pos x="5" y="322"/>
                </a:cxn>
                <a:cxn ang="0">
                  <a:pos x="19" y="263"/>
                </a:cxn>
                <a:cxn ang="0">
                  <a:pos x="42" y="208"/>
                </a:cxn>
                <a:cxn ang="0">
                  <a:pos x="73" y="157"/>
                </a:cxn>
                <a:cxn ang="0">
                  <a:pos x="112" y="112"/>
                </a:cxn>
                <a:cxn ang="0">
                  <a:pos x="156" y="75"/>
                </a:cxn>
                <a:cxn ang="0">
                  <a:pos x="206" y="42"/>
                </a:cxn>
                <a:cxn ang="0">
                  <a:pos x="261" y="19"/>
                </a:cxn>
                <a:cxn ang="0">
                  <a:pos x="320" y="5"/>
                </a:cxn>
                <a:cxn ang="0">
                  <a:pos x="382" y="0"/>
                </a:cxn>
              </a:cxnLst>
              <a:rect l="0" t="0" r="r" b="b"/>
              <a:pathLst>
                <a:path w="765" h="765">
                  <a:moveTo>
                    <a:pt x="382" y="0"/>
                  </a:moveTo>
                  <a:lnTo>
                    <a:pt x="443" y="5"/>
                  </a:lnTo>
                  <a:lnTo>
                    <a:pt x="502" y="19"/>
                  </a:lnTo>
                  <a:lnTo>
                    <a:pt x="557" y="42"/>
                  </a:lnTo>
                  <a:lnTo>
                    <a:pt x="607" y="75"/>
                  </a:lnTo>
                  <a:lnTo>
                    <a:pt x="653" y="112"/>
                  </a:lnTo>
                  <a:lnTo>
                    <a:pt x="690" y="157"/>
                  </a:lnTo>
                  <a:lnTo>
                    <a:pt x="723" y="208"/>
                  </a:lnTo>
                  <a:lnTo>
                    <a:pt x="745" y="263"/>
                  </a:lnTo>
                  <a:lnTo>
                    <a:pt x="760" y="322"/>
                  </a:lnTo>
                  <a:lnTo>
                    <a:pt x="765" y="383"/>
                  </a:lnTo>
                  <a:lnTo>
                    <a:pt x="760" y="445"/>
                  </a:lnTo>
                  <a:lnTo>
                    <a:pt x="745" y="504"/>
                  </a:lnTo>
                  <a:lnTo>
                    <a:pt x="723" y="559"/>
                  </a:lnTo>
                  <a:lnTo>
                    <a:pt x="690" y="609"/>
                  </a:lnTo>
                  <a:lnTo>
                    <a:pt x="653" y="653"/>
                  </a:lnTo>
                  <a:lnTo>
                    <a:pt x="607" y="692"/>
                  </a:lnTo>
                  <a:lnTo>
                    <a:pt x="557" y="723"/>
                  </a:lnTo>
                  <a:lnTo>
                    <a:pt x="502" y="746"/>
                  </a:lnTo>
                  <a:lnTo>
                    <a:pt x="443" y="760"/>
                  </a:lnTo>
                  <a:lnTo>
                    <a:pt x="382" y="765"/>
                  </a:lnTo>
                  <a:lnTo>
                    <a:pt x="320" y="760"/>
                  </a:lnTo>
                  <a:lnTo>
                    <a:pt x="261" y="746"/>
                  </a:lnTo>
                  <a:lnTo>
                    <a:pt x="206" y="723"/>
                  </a:lnTo>
                  <a:lnTo>
                    <a:pt x="156" y="692"/>
                  </a:lnTo>
                  <a:lnTo>
                    <a:pt x="112" y="653"/>
                  </a:lnTo>
                  <a:lnTo>
                    <a:pt x="73" y="609"/>
                  </a:lnTo>
                  <a:lnTo>
                    <a:pt x="42" y="559"/>
                  </a:lnTo>
                  <a:lnTo>
                    <a:pt x="19" y="504"/>
                  </a:lnTo>
                  <a:lnTo>
                    <a:pt x="5" y="445"/>
                  </a:lnTo>
                  <a:lnTo>
                    <a:pt x="0" y="383"/>
                  </a:lnTo>
                  <a:lnTo>
                    <a:pt x="5" y="322"/>
                  </a:lnTo>
                  <a:lnTo>
                    <a:pt x="19" y="263"/>
                  </a:lnTo>
                  <a:lnTo>
                    <a:pt x="42" y="208"/>
                  </a:lnTo>
                  <a:lnTo>
                    <a:pt x="73" y="157"/>
                  </a:lnTo>
                  <a:lnTo>
                    <a:pt x="112" y="112"/>
                  </a:lnTo>
                  <a:lnTo>
                    <a:pt x="156" y="75"/>
                  </a:lnTo>
                  <a:lnTo>
                    <a:pt x="206" y="42"/>
                  </a:lnTo>
                  <a:lnTo>
                    <a:pt x="261"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3" name="Freeform 19"/>
            <p:cNvSpPr>
              <a:spLocks/>
            </p:cNvSpPr>
            <p:nvPr userDrawn="1"/>
          </p:nvSpPr>
          <p:spPr bwMode="auto">
            <a:xfrm>
              <a:off x="-94" y="242"/>
              <a:ext cx="382" cy="383"/>
            </a:xfrm>
            <a:custGeom>
              <a:avLst/>
              <a:gdLst/>
              <a:ahLst/>
              <a:cxnLst>
                <a:cxn ang="0">
                  <a:pos x="383" y="0"/>
                </a:cxn>
                <a:cxn ang="0">
                  <a:pos x="445" y="5"/>
                </a:cxn>
                <a:cxn ang="0">
                  <a:pos x="503" y="19"/>
                </a:cxn>
                <a:cxn ang="0">
                  <a:pos x="558" y="42"/>
                </a:cxn>
                <a:cxn ang="0">
                  <a:pos x="609" y="73"/>
                </a:cxn>
                <a:cxn ang="0">
                  <a:pos x="653" y="112"/>
                </a:cxn>
                <a:cxn ang="0">
                  <a:pos x="692" y="156"/>
                </a:cxn>
                <a:cxn ang="0">
                  <a:pos x="723" y="206"/>
                </a:cxn>
                <a:cxn ang="0">
                  <a:pos x="745" y="261"/>
                </a:cxn>
                <a:cxn ang="0">
                  <a:pos x="760" y="322"/>
                </a:cxn>
                <a:cxn ang="0">
                  <a:pos x="765" y="383"/>
                </a:cxn>
                <a:cxn ang="0">
                  <a:pos x="760" y="445"/>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5"/>
                </a:cxn>
                <a:cxn ang="0">
                  <a:pos x="0" y="383"/>
                </a:cxn>
                <a:cxn ang="0">
                  <a:pos x="5" y="322"/>
                </a:cxn>
                <a:cxn ang="0">
                  <a:pos x="19" y="261"/>
                </a:cxn>
                <a:cxn ang="0">
                  <a:pos x="42" y="206"/>
                </a:cxn>
                <a:cxn ang="0">
                  <a:pos x="74" y="156"/>
                </a:cxn>
                <a:cxn ang="0">
                  <a:pos x="112" y="112"/>
                </a:cxn>
                <a:cxn ang="0">
                  <a:pos x="157" y="73"/>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3"/>
                  </a:lnTo>
                  <a:lnTo>
                    <a:pt x="653" y="112"/>
                  </a:lnTo>
                  <a:lnTo>
                    <a:pt x="692" y="156"/>
                  </a:lnTo>
                  <a:lnTo>
                    <a:pt x="723" y="206"/>
                  </a:lnTo>
                  <a:lnTo>
                    <a:pt x="745" y="261"/>
                  </a:lnTo>
                  <a:lnTo>
                    <a:pt x="760" y="322"/>
                  </a:lnTo>
                  <a:lnTo>
                    <a:pt x="765" y="383"/>
                  </a:lnTo>
                  <a:lnTo>
                    <a:pt x="760" y="445"/>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5"/>
                  </a:lnTo>
                  <a:lnTo>
                    <a:pt x="0" y="383"/>
                  </a:lnTo>
                  <a:lnTo>
                    <a:pt x="5" y="322"/>
                  </a:lnTo>
                  <a:lnTo>
                    <a:pt x="19" y="261"/>
                  </a:lnTo>
                  <a:lnTo>
                    <a:pt x="42" y="206"/>
                  </a:lnTo>
                  <a:lnTo>
                    <a:pt x="74" y="156"/>
                  </a:lnTo>
                  <a:lnTo>
                    <a:pt x="112" y="112"/>
                  </a:lnTo>
                  <a:lnTo>
                    <a:pt x="157" y="73"/>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4" name="Freeform 20"/>
            <p:cNvSpPr>
              <a:spLocks/>
            </p:cNvSpPr>
            <p:nvPr userDrawn="1"/>
          </p:nvSpPr>
          <p:spPr bwMode="auto">
            <a:xfrm>
              <a:off x="-834" y="247"/>
              <a:ext cx="383" cy="383"/>
            </a:xfrm>
            <a:custGeom>
              <a:avLst/>
              <a:gdLst/>
              <a:ahLst/>
              <a:cxnLst>
                <a:cxn ang="0">
                  <a:pos x="382" y="0"/>
                </a:cxn>
                <a:cxn ang="0">
                  <a:pos x="443" y="5"/>
                </a:cxn>
                <a:cxn ang="0">
                  <a:pos x="504" y="19"/>
                </a:cxn>
                <a:cxn ang="0">
                  <a:pos x="559" y="42"/>
                </a:cxn>
                <a:cxn ang="0">
                  <a:pos x="609" y="73"/>
                </a:cxn>
                <a:cxn ang="0">
                  <a:pos x="653" y="112"/>
                </a:cxn>
                <a:cxn ang="0">
                  <a:pos x="692" y="156"/>
                </a:cxn>
                <a:cxn ang="0">
                  <a:pos x="723" y="206"/>
                </a:cxn>
                <a:cxn ang="0">
                  <a:pos x="746" y="261"/>
                </a:cxn>
                <a:cxn ang="0">
                  <a:pos x="760" y="320"/>
                </a:cxn>
                <a:cxn ang="0">
                  <a:pos x="765" y="381"/>
                </a:cxn>
                <a:cxn ang="0">
                  <a:pos x="760" y="443"/>
                </a:cxn>
                <a:cxn ang="0">
                  <a:pos x="746" y="502"/>
                </a:cxn>
                <a:cxn ang="0">
                  <a:pos x="723" y="557"/>
                </a:cxn>
                <a:cxn ang="0">
                  <a:pos x="692" y="607"/>
                </a:cxn>
                <a:cxn ang="0">
                  <a:pos x="653" y="653"/>
                </a:cxn>
                <a:cxn ang="0">
                  <a:pos x="609" y="690"/>
                </a:cxn>
                <a:cxn ang="0">
                  <a:pos x="559" y="723"/>
                </a:cxn>
                <a:cxn ang="0">
                  <a:pos x="504" y="745"/>
                </a:cxn>
                <a:cxn ang="0">
                  <a:pos x="443" y="760"/>
                </a:cxn>
                <a:cxn ang="0">
                  <a:pos x="382" y="765"/>
                </a:cxn>
                <a:cxn ang="0">
                  <a:pos x="320" y="760"/>
                </a:cxn>
                <a:cxn ang="0">
                  <a:pos x="262" y="745"/>
                </a:cxn>
                <a:cxn ang="0">
                  <a:pos x="206" y="723"/>
                </a:cxn>
                <a:cxn ang="0">
                  <a:pos x="156" y="690"/>
                </a:cxn>
                <a:cxn ang="0">
                  <a:pos x="112" y="653"/>
                </a:cxn>
                <a:cxn ang="0">
                  <a:pos x="73" y="607"/>
                </a:cxn>
                <a:cxn ang="0">
                  <a:pos x="42" y="557"/>
                </a:cxn>
                <a:cxn ang="0">
                  <a:pos x="19" y="502"/>
                </a:cxn>
                <a:cxn ang="0">
                  <a:pos x="5" y="443"/>
                </a:cxn>
                <a:cxn ang="0">
                  <a:pos x="0" y="381"/>
                </a:cxn>
                <a:cxn ang="0">
                  <a:pos x="5" y="320"/>
                </a:cxn>
                <a:cxn ang="0">
                  <a:pos x="19"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3" y="5"/>
                  </a:lnTo>
                  <a:lnTo>
                    <a:pt x="504" y="19"/>
                  </a:lnTo>
                  <a:lnTo>
                    <a:pt x="559" y="42"/>
                  </a:lnTo>
                  <a:lnTo>
                    <a:pt x="609" y="73"/>
                  </a:lnTo>
                  <a:lnTo>
                    <a:pt x="653" y="112"/>
                  </a:lnTo>
                  <a:lnTo>
                    <a:pt x="692" y="156"/>
                  </a:lnTo>
                  <a:lnTo>
                    <a:pt x="723" y="206"/>
                  </a:lnTo>
                  <a:lnTo>
                    <a:pt x="746" y="261"/>
                  </a:lnTo>
                  <a:lnTo>
                    <a:pt x="760" y="320"/>
                  </a:lnTo>
                  <a:lnTo>
                    <a:pt x="765" y="381"/>
                  </a:lnTo>
                  <a:lnTo>
                    <a:pt x="760" y="443"/>
                  </a:lnTo>
                  <a:lnTo>
                    <a:pt x="746" y="502"/>
                  </a:lnTo>
                  <a:lnTo>
                    <a:pt x="723" y="557"/>
                  </a:lnTo>
                  <a:lnTo>
                    <a:pt x="692" y="607"/>
                  </a:lnTo>
                  <a:lnTo>
                    <a:pt x="653" y="653"/>
                  </a:lnTo>
                  <a:lnTo>
                    <a:pt x="609" y="690"/>
                  </a:lnTo>
                  <a:lnTo>
                    <a:pt x="559" y="723"/>
                  </a:lnTo>
                  <a:lnTo>
                    <a:pt x="504" y="745"/>
                  </a:lnTo>
                  <a:lnTo>
                    <a:pt x="443" y="760"/>
                  </a:lnTo>
                  <a:lnTo>
                    <a:pt x="382" y="765"/>
                  </a:lnTo>
                  <a:lnTo>
                    <a:pt x="320" y="760"/>
                  </a:lnTo>
                  <a:lnTo>
                    <a:pt x="262" y="745"/>
                  </a:lnTo>
                  <a:lnTo>
                    <a:pt x="206" y="723"/>
                  </a:lnTo>
                  <a:lnTo>
                    <a:pt x="156" y="690"/>
                  </a:lnTo>
                  <a:lnTo>
                    <a:pt x="112" y="653"/>
                  </a:lnTo>
                  <a:lnTo>
                    <a:pt x="73" y="607"/>
                  </a:lnTo>
                  <a:lnTo>
                    <a:pt x="42" y="557"/>
                  </a:lnTo>
                  <a:lnTo>
                    <a:pt x="19" y="502"/>
                  </a:lnTo>
                  <a:lnTo>
                    <a:pt x="5" y="443"/>
                  </a:lnTo>
                  <a:lnTo>
                    <a:pt x="0" y="381"/>
                  </a:lnTo>
                  <a:lnTo>
                    <a:pt x="5" y="320"/>
                  </a:lnTo>
                  <a:lnTo>
                    <a:pt x="19"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5" name="Freeform 21"/>
            <p:cNvSpPr>
              <a:spLocks/>
            </p:cNvSpPr>
            <p:nvPr userDrawn="1"/>
          </p:nvSpPr>
          <p:spPr bwMode="auto">
            <a:xfrm>
              <a:off x="-503" y="607"/>
              <a:ext cx="382" cy="383"/>
            </a:xfrm>
            <a:custGeom>
              <a:avLst/>
              <a:gdLst/>
              <a:ahLst/>
              <a:cxnLst>
                <a:cxn ang="0">
                  <a:pos x="382" y="0"/>
                </a:cxn>
                <a:cxn ang="0">
                  <a:pos x="444" y="5"/>
                </a:cxn>
                <a:cxn ang="0">
                  <a:pos x="502" y="20"/>
                </a:cxn>
                <a:cxn ang="0">
                  <a:pos x="557" y="43"/>
                </a:cxn>
                <a:cxn ang="0">
                  <a:pos x="608" y="74"/>
                </a:cxn>
                <a:cxn ang="0">
                  <a:pos x="653" y="113"/>
                </a:cxn>
                <a:cxn ang="0">
                  <a:pos x="690" y="156"/>
                </a:cxn>
                <a:cxn ang="0">
                  <a:pos x="723" y="207"/>
                </a:cxn>
                <a:cxn ang="0">
                  <a:pos x="746" y="262"/>
                </a:cxn>
                <a:cxn ang="0">
                  <a:pos x="760" y="320"/>
                </a:cxn>
                <a:cxn ang="0">
                  <a:pos x="765" y="382"/>
                </a:cxn>
                <a:cxn ang="0">
                  <a:pos x="760" y="444"/>
                </a:cxn>
                <a:cxn ang="0">
                  <a:pos x="746" y="502"/>
                </a:cxn>
                <a:cxn ang="0">
                  <a:pos x="723" y="558"/>
                </a:cxn>
                <a:cxn ang="0">
                  <a:pos x="690" y="608"/>
                </a:cxn>
                <a:cxn ang="0">
                  <a:pos x="653" y="654"/>
                </a:cxn>
                <a:cxn ang="0">
                  <a:pos x="608" y="691"/>
                </a:cxn>
                <a:cxn ang="0">
                  <a:pos x="557" y="723"/>
                </a:cxn>
                <a:cxn ang="0">
                  <a:pos x="502" y="746"/>
                </a:cxn>
                <a:cxn ang="0">
                  <a:pos x="444" y="761"/>
                </a:cxn>
                <a:cxn ang="0">
                  <a:pos x="382" y="766"/>
                </a:cxn>
                <a:cxn ang="0">
                  <a:pos x="320" y="761"/>
                </a:cxn>
                <a:cxn ang="0">
                  <a:pos x="262" y="746"/>
                </a:cxn>
                <a:cxn ang="0">
                  <a:pos x="206" y="723"/>
                </a:cxn>
                <a:cxn ang="0">
                  <a:pos x="156" y="691"/>
                </a:cxn>
                <a:cxn ang="0">
                  <a:pos x="112" y="654"/>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3"/>
                </a:cxn>
                <a:cxn ang="0">
                  <a:pos x="156" y="74"/>
                </a:cxn>
                <a:cxn ang="0">
                  <a:pos x="206"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0" y="156"/>
                  </a:lnTo>
                  <a:lnTo>
                    <a:pt x="723" y="207"/>
                  </a:lnTo>
                  <a:lnTo>
                    <a:pt x="746" y="262"/>
                  </a:lnTo>
                  <a:lnTo>
                    <a:pt x="760" y="320"/>
                  </a:lnTo>
                  <a:lnTo>
                    <a:pt x="765" y="382"/>
                  </a:lnTo>
                  <a:lnTo>
                    <a:pt x="760" y="444"/>
                  </a:lnTo>
                  <a:lnTo>
                    <a:pt x="746" y="502"/>
                  </a:lnTo>
                  <a:lnTo>
                    <a:pt x="723" y="558"/>
                  </a:lnTo>
                  <a:lnTo>
                    <a:pt x="690" y="608"/>
                  </a:lnTo>
                  <a:lnTo>
                    <a:pt x="653" y="654"/>
                  </a:lnTo>
                  <a:lnTo>
                    <a:pt x="608" y="691"/>
                  </a:lnTo>
                  <a:lnTo>
                    <a:pt x="557" y="723"/>
                  </a:lnTo>
                  <a:lnTo>
                    <a:pt x="502" y="746"/>
                  </a:lnTo>
                  <a:lnTo>
                    <a:pt x="444" y="761"/>
                  </a:lnTo>
                  <a:lnTo>
                    <a:pt x="382" y="766"/>
                  </a:lnTo>
                  <a:lnTo>
                    <a:pt x="320" y="761"/>
                  </a:lnTo>
                  <a:lnTo>
                    <a:pt x="262" y="746"/>
                  </a:lnTo>
                  <a:lnTo>
                    <a:pt x="206" y="723"/>
                  </a:lnTo>
                  <a:lnTo>
                    <a:pt x="156" y="691"/>
                  </a:lnTo>
                  <a:lnTo>
                    <a:pt x="112" y="654"/>
                  </a:lnTo>
                  <a:lnTo>
                    <a:pt x="73" y="608"/>
                  </a:lnTo>
                  <a:lnTo>
                    <a:pt x="42" y="558"/>
                  </a:lnTo>
                  <a:lnTo>
                    <a:pt x="20" y="502"/>
                  </a:lnTo>
                  <a:lnTo>
                    <a:pt x="5" y="444"/>
                  </a:lnTo>
                  <a:lnTo>
                    <a:pt x="0" y="382"/>
                  </a:lnTo>
                  <a:lnTo>
                    <a:pt x="5" y="320"/>
                  </a:lnTo>
                  <a:lnTo>
                    <a:pt x="20" y="262"/>
                  </a:lnTo>
                  <a:lnTo>
                    <a:pt x="42" y="207"/>
                  </a:lnTo>
                  <a:lnTo>
                    <a:pt x="73" y="156"/>
                  </a:lnTo>
                  <a:lnTo>
                    <a:pt x="112" y="113"/>
                  </a:lnTo>
                  <a:lnTo>
                    <a:pt x="156" y="74"/>
                  </a:lnTo>
                  <a:lnTo>
                    <a:pt x="206"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6" name="Freeform 22"/>
            <p:cNvSpPr>
              <a:spLocks/>
            </p:cNvSpPr>
            <p:nvPr userDrawn="1"/>
          </p:nvSpPr>
          <p:spPr bwMode="auto">
            <a:xfrm>
              <a:off x="-369" y="1046"/>
              <a:ext cx="383" cy="383"/>
            </a:xfrm>
            <a:custGeom>
              <a:avLst/>
              <a:gdLst/>
              <a:ahLst/>
              <a:cxnLst>
                <a:cxn ang="0">
                  <a:pos x="383" y="0"/>
                </a:cxn>
                <a:cxn ang="0">
                  <a:pos x="445" y="5"/>
                </a:cxn>
                <a:cxn ang="0">
                  <a:pos x="503" y="19"/>
                </a:cxn>
                <a:cxn ang="0">
                  <a:pos x="558" y="42"/>
                </a:cxn>
                <a:cxn ang="0">
                  <a:pos x="609" y="75"/>
                </a:cxn>
                <a:cxn ang="0">
                  <a:pos x="653" y="112"/>
                </a:cxn>
                <a:cxn ang="0">
                  <a:pos x="692" y="157"/>
                </a:cxn>
                <a:cxn ang="0">
                  <a:pos x="723" y="208"/>
                </a:cxn>
                <a:cxn ang="0">
                  <a:pos x="745" y="263"/>
                </a:cxn>
                <a:cxn ang="0">
                  <a:pos x="760" y="321"/>
                </a:cxn>
                <a:cxn ang="0">
                  <a:pos x="765" y="383"/>
                </a:cxn>
                <a:cxn ang="0">
                  <a:pos x="760" y="445"/>
                </a:cxn>
                <a:cxn ang="0">
                  <a:pos x="745" y="503"/>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3"/>
                </a:cxn>
                <a:cxn ang="0">
                  <a:pos x="5" y="445"/>
                </a:cxn>
                <a:cxn ang="0">
                  <a:pos x="0" y="383"/>
                </a:cxn>
                <a:cxn ang="0">
                  <a:pos x="5" y="321"/>
                </a:cxn>
                <a:cxn ang="0">
                  <a:pos x="19" y="263"/>
                </a:cxn>
                <a:cxn ang="0">
                  <a:pos x="42" y="208"/>
                </a:cxn>
                <a:cxn ang="0">
                  <a:pos x="74" y="157"/>
                </a:cxn>
                <a:cxn ang="0">
                  <a:pos x="112" y="112"/>
                </a:cxn>
                <a:cxn ang="0">
                  <a:pos x="157" y="75"/>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5"/>
                  </a:lnTo>
                  <a:lnTo>
                    <a:pt x="653" y="112"/>
                  </a:lnTo>
                  <a:lnTo>
                    <a:pt x="692" y="157"/>
                  </a:lnTo>
                  <a:lnTo>
                    <a:pt x="723" y="208"/>
                  </a:lnTo>
                  <a:lnTo>
                    <a:pt x="745" y="263"/>
                  </a:lnTo>
                  <a:lnTo>
                    <a:pt x="760" y="321"/>
                  </a:lnTo>
                  <a:lnTo>
                    <a:pt x="765" y="383"/>
                  </a:lnTo>
                  <a:lnTo>
                    <a:pt x="760" y="445"/>
                  </a:lnTo>
                  <a:lnTo>
                    <a:pt x="745" y="503"/>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3"/>
                  </a:lnTo>
                  <a:lnTo>
                    <a:pt x="5" y="445"/>
                  </a:lnTo>
                  <a:lnTo>
                    <a:pt x="0" y="383"/>
                  </a:lnTo>
                  <a:lnTo>
                    <a:pt x="5" y="321"/>
                  </a:lnTo>
                  <a:lnTo>
                    <a:pt x="19" y="263"/>
                  </a:lnTo>
                  <a:lnTo>
                    <a:pt x="42" y="208"/>
                  </a:lnTo>
                  <a:lnTo>
                    <a:pt x="74" y="157"/>
                  </a:lnTo>
                  <a:lnTo>
                    <a:pt x="112" y="112"/>
                  </a:lnTo>
                  <a:lnTo>
                    <a:pt x="157" y="75"/>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7" name="Freeform 23"/>
            <p:cNvSpPr>
              <a:spLocks/>
            </p:cNvSpPr>
            <p:nvPr userDrawn="1"/>
          </p:nvSpPr>
          <p:spPr bwMode="auto">
            <a:xfrm>
              <a:off x="-797" y="1149"/>
              <a:ext cx="383" cy="383"/>
            </a:xfrm>
            <a:custGeom>
              <a:avLst/>
              <a:gdLst/>
              <a:ahLst/>
              <a:cxnLst>
                <a:cxn ang="0">
                  <a:pos x="383" y="0"/>
                </a:cxn>
                <a:cxn ang="0">
                  <a:pos x="445" y="5"/>
                </a:cxn>
                <a:cxn ang="0">
                  <a:pos x="503" y="20"/>
                </a:cxn>
                <a:cxn ang="0">
                  <a:pos x="558" y="42"/>
                </a:cxn>
                <a:cxn ang="0">
                  <a:pos x="609" y="73"/>
                </a:cxn>
                <a:cxn ang="0">
                  <a:pos x="653" y="112"/>
                </a:cxn>
                <a:cxn ang="0">
                  <a:pos x="692" y="156"/>
                </a:cxn>
                <a:cxn ang="0">
                  <a:pos x="723" y="206"/>
                </a:cxn>
                <a:cxn ang="0">
                  <a:pos x="745" y="262"/>
                </a:cxn>
                <a:cxn ang="0">
                  <a:pos x="760" y="320"/>
                </a:cxn>
                <a:cxn ang="0">
                  <a:pos x="765" y="382"/>
                </a:cxn>
                <a:cxn ang="0">
                  <a:pos x="760" y="444"/>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4"/>
                </a:cxn>
                <a:cxn ang="0">
                  <a:pos x="0" y="382"/>
                </a:cxn>
                <a:cxn ang="0">
                  <a:pos x="5" y="320"/>
                </a:cxn>
                <a:cxn ang="0">
                  <a:pos x="19" y="262"/>
                </a:cxn>
                <a:cxn ang="0">
                  <a:pos x="42" y="206"/>
                </a:cxn>
                <a:cxn ang="0">
                  <a:pos x="74" y="156"/>
                </a:cxn>
                <a:cxn ang="0">
                  <a:pos x="112" y="112"/>
                </a:cxn>
                <a:cxn ang="0">
                  <a:pos x="157" y="73"/>
                </a:cxn>
                <a:cxn ang="0">
                  <a:pos x="208" y="42"/>
                </a:cxn>
                <a:cxn ang="0">
                  <a:pos x="263" y="20"/>
                </a:cxn>
                <a:cxn ang="0">
                  <a:pos x="321" y="5"/>
                </a:cxn>
                <a:cxn ang="0">
                  <a:pos x="383" y="0"/>
                </a:cxn>
              </a:cxnLst>
              <a:rect l="0" t="0" r="r" b="b"/>
              <a:pathLst>
                <a:path w="765" h="765">
                  <a:moveTo>
                    <a:pt x="383" y="0"/>
                  </a:moveTo>
                  <a:lnTo>
                    <a:pt x="445" y="5"/>
                  </a:lnTo>
                  <a:lnTo>
                    <a:pt x="503" y="20"/>
                  </a:lnTo>
                  <a:lnTo>
                    <a:pt x="558" y="42"/>
                  </a:lnTo>
                  <a:lnTo>
                    <a:pt x="609" y="73"/>
                  </a:lnTo>
                  <a:lnTo>
                    <a:pt x="653" y="112"/>
                  </a:lnTo>
                  <a:lnTo>
                    <a:pt x="692" y="156"/>
                  </a:lnTo>
                  <a:lnTo>
                    <a:pt x="723" y="206"/>
                  </a:lnTo>
                  <a:lnTo>
                    <a:pt x="745" y="262"/>
                  </a:lnTo>
                  <a:lnTo>
                    <a:pt x="760" y="320"/>
                  </a:lnTo>
                  <a:lnTo>
                    <a:pt x="765" y="382"/>
                  </a:lnTo>
                  <a:lnTo>
                    <a:pt x="760" y="444"/>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4"/>
                  </a:lnTo>
                  <a:lnTo>
                    <a:pt x="0" y="382"/>
                  </a:lnTo>
                  <a:lnTo>
                    <a:pt x="5" y="320"/>
                  </a:lnTo>
                  <a:lnTo>
                    <a:pt x="19" y="262"/>
                  </a:lnTo>
                  <a:lnTo>
                    <a:pt x="42" y="206"/>
                  </a:lnTo>
                  <a:lnTo>
                    <a:pt x="74" y="156"/>
                  </a:lnTo>
                  <a:lnTo>
                    <a:pt x="112" y="112"/>
                  </a:lnTo>
                  <a:lnTo>
                    <a:pt x="157" y="73"/>
                  </a:lnTo>
                  <a:lnTo>
                    <a:pt x="208" y="42"/>
                  </a:lnTo>
                  <a:lnTo>
                    <a:pt x="263" y="20"/>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8" name="Freeform 24"/>
            <p:cNvSpPr>
              <a:spLocks/>
            </p:cNvSpPr>
            <p:nvPr userDrawn="1"/>
          </p:nvSpPr>
          <p:spPr bwMode="auto">
            <a:xfrm>
              <a:off x="-450" y="1492"/>
              <a:ext cx="383" cy="382"/>
            </a:xfrm>
            <a:custGeom>
              <a:avLst/>
              <a:gdLst/>
              <a:ahLst/>
              <a:cxnLst>
                <a:cxn ang="0">
                  <a:pos x="384" y="0"/>
                </a:cxn>
                <a:cxn ang="0">
                  <a:pos x="445" y="5"/>
                </a:cxn>
                <a:cxn ang="0">
                  <a:pos x="504" y="19"/>
                </a:cxn>
                <a:cxn ang="0">
                  <a:pos x="559" y="42"/>
                </a:cxn>
                <a:cxn ang="0">
                  <a:pos x="609" y="74"/>
                </a:cxn>
                <a:cxn ang="0">
                  <a:pos x="653" y="112"/>
                </a:cxn>
                <a:cxn ang="0">
                  <a:pos x="692" y="157"/>
                </a:cxn>
                <a:cxn ang="0">
                  <a:pos x="723" y="208"/>
                </a:cxn>
                <a:cxn ang="0">
                  <a:pos x="746" y="263"/>
                </a:cxn>
                <a:cxn ang="0">
                  <a:pos x="760" y="321"/>
                </a:cxn>
                <a:cxn ang="0">
                  <a:pos x="765" y="383"/>
                </a:cxn>
                <a:cxn ang="0">
                  <a:pos x="760" y="445"/>
                </a:cxn>
                <a:cxn ang="0">
                  <a:pos x="746" y="503"/>
                </a:cxn>
                <a:cxn ang="0">
                  <a:pos x="723" y="559"/>
                </a:cxn>
                <a:cxn ang="0">
                  <a:pos x="692" y="609"/>
                </a:cxn>
                <a:cxn ang="0">
                  <a:pos x="653" y="653"/>
                </a:cxn>
                <a:cxn ang="0">
                  <a:pos x="609" y="692"/>
                </a:cxn>
                <a:cxn ang="0">
                  <a:pos x="559" y="723"/>
                </a:cxn>
                <a:cxn ang="0">
                  <a:pos x="504" y="745"/>
                </a:cxn>
                <a:cxn ang="0">
                  <a:pos x="445" y="760"/>
                </a:cxn>
                <a:cxn ang="0">
                  <a:pos x="384" y="765"/>
                </a:cxn>
                <a:cxn ang="0">
                  <a:pos x="322" y="760"/>
                </a:cxn>
                <a:cxn ang="0">
                  <a:pos x="263" y="745"/>
                </a:cxn>
                <a:cxn ang="0">
                  <a:pos x="208" y="723"/>
                </a:cxn>
                <a:cxn ang="0">
                  <a:pos x="158" y="692"/>
                </a:cxn>
                <a:cxn ang="0">
                  <a:pos x="112" y="653"/>
                </a:cxn>
                <a:cxn ang="0">
                  <a:pos x="75" y="609"/>
                </a:cxn>
                <a:cxn ang="0">
                  <a:pos x="43" y="559"/>
                </a:cxn>
                <a:cxn ang="0">
                  <a:pos x="20" y="503"/>
                </a:cxn>
                <a:cxn ang="0">
                  <a:pos x="5" y="445"/>
                </a:cxn>
                <a:cxn ang="0">
                  <a:pos x="0" y="383"/>
                </a:cxn>
                <a:cxn ang="0">
                  <a:pos x="5" y="321"/>
                </a:cxn>
                <a:cxn ang="0">
                  <a:pos x="20" y="263"/>
                </a:cxn>
                <a:cxn ang="0">
                  <a:pos x="43" y="208"/>
                </a:cxn>
                <a:cxn ang="0">
                  <a:pos x="75" y="157"/>
                </a:cxn>
                <a:cxn ang="0">
                  <a:pos x="112" y="112"/>
                </a:cxn>
                <a:cxn ang="0">
                  <a:pos x="158" y="74"/>
                </a:cxn>
                <a:cxn ang="0">
                  <a:pos x="208" y="42"/>
                </a:cxn>
                <a:cxn ang="0">
                  <a:pos x="263" y="19"/>
                </a:cxn>
                <a:cxn ang="0">
                  <a:pos x="322" y="5"/>
                </a:cxn>
                <a:cxn ang="0">
                  <a:pos x="384" y="0"/>
                </a:cxn>
              </a:cxnLst>
              <a:rect l="0" t="0" r="r" b="b"/>
              <a:pathLst>
                <a:path w="765" h="765">
                  <a:moveTo>
                    <a:pt x="384" y="0"/>
                  </a:moveTo>
                  <a:lnTo>
                    <a:pt x="445" y="5"/>
                  </a:lnTo>
                  <a:lnTo>
                    <a:pt x="504" y="19"/>
                  </a:lnTo>
                  <a:lnTo>
                    <a:pt x="559" y="42"/>
                  </a:lnTo>
                  <a:lnTo>
                    <a:pt x="609" y="74"/>
                  </a:lnTo>
                  <a:lnTo>
                    <a:pt x="653" y="112"/>
                  </a:lnTo>
                  <a:lnTo>
                    <a:pt x="692" y="157"/>
                  </a:lnTo>
                  <a:lnTo>
                    <a:pt x="723" y="208"/>
                  </a:lnTo>
                  <a:lnTo>
                    <a:pt x="746" y="263"/>
                  </a:lnTo>
                  <a:lnTo>
                    <a:pt x="760" y="321"/>
                  </a:lnTo>
                  <a:lnTo>
                    <a:pt x="765" y="383"/>
                  </a:lnTo>
                  <a:lnTo>
                    <a:pt x="760" y="445"/>
                  </a:lnTo>
                  <a:lnTo>
                    <a:pt x="746" y="503"/>
                  </a:lnTo>
                  <a:lnTo>
                    <a:pt x="723" y="559"/>
                  </a:lnTo>
                  <a:lnTo>
                    <a:pt x="692" y="609"/>
                  </a:lnTo>
                  <a:lnTo>
                    <a:pt x="653" y="653"/>
                  </a:lnTo>
                  <a:lnTo>
                    <a:pt x="609" y="692"/>
                  </a:lnTo>
                  <a:lnTo>
                    <a:pt x="559" y="723"/>
                  </a:lnTo>
                  <a:lnTo>
                    <a:pt x="504" y="745"/>
                  </a:lnTo>
                  <a:lnTo>
                    <a:pt x="445" y="760"/>
                  </a:lnTo>
                  <a:lnTo>
                    <a:pt x="384" y="765"/>
                  </a:lnTo>
                  <a:lnTo>
                    <a:pt x="322" y="760"/>
                  </a:lnTo>
                  <a:lnTo>
                    <a:pt x="263" y="745"/>
                  </a:lnTo>
                  <a:lnTo>
                    <a:pt x="208" y="723"/>
                  </a:lnTo>
                  <a:lnTo>
                    <a:pt x="158" y="692"/>
                  </a:lnTo>
                  <a:lnTo>
                    <a:pt x="112" y="653"/>
                  </a:lnTo>
                  <a:lnTo>
                    <a:pt x="75" y="609"/>
                  </a:lnTo>
                  <a:lnTo>
                    <a:pt x="43" y="559"/>
                  </a:lnTo>
                  <a:lnTo>
                    <a:pt x="20" y="503"/>
                  </a:lnTo>
                  <a:lnTo>
                    <a:pt x="5" y="445"/>
                  </a:lnTo>
                  <a:lnTo>
                    <a:pt x="0" y="383"/>
                  </a:lnTo>
                  <a:lnTo>
                    <a:pt x="5" y="321"/>
                  </a:lnTo>
                  <a:lnTo>
                    <a:pt x="20" y="263"/>
                  </a:lnTo>
                  <a:lnTo>
                    <a:pt x="43" y="208"/>
                  </a:lnTo>
                  <a:lnTo>
                    <a:pt x="75" y="157"/>
                  </a:lnTo>
                  <a:lnTo>
                    <a:pt x="112" y="112"/>
                  </a:lnTo>
                  <a:lnTo>
                    <a:pt x="158" y="74"/>
                  </a:lnTo>
                  <a:lnTo>
                    <a:pt x="208" y="42"/>
                  </a:lnTo>
                  <a:lnTo>
                    <a:pt x="263" y="19"/>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grpSp>
    </p:spTree>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200" dirty="0" smtClean="0"/>
              <a:t>E07 –</a:t>
            </a:r>
            <a:r>
              <a:rPr lang="sv-SE" sz="3200" b="1" dirty="0" smtClean="0"/>
              <a:t> "</a:t>
            </a:r>
            <a:r>
              <a:rPr lang="sv-SE" sz="3200" b="1" dirty="0" err="1" smtClean="0"/>
              <a:t>Greased</a:t>
            </a:r>
            <a:r>
              <a:rPr lang="sv-SE" sz="3200" b="1" dirty="0" smtClean="0"/>
              <a:t> Lightning</a:t>
            </a:r>
            <a:r>
              <a:rPr lang="sv-SE" sz="4000" b="1" dirty="0" smtClean="0"/>
              <a:t>"</a:t>
            </a:r>
            <a:endParaRPr lang="sv-SE" sz="4000" b="1" dirty="0"/>
          </a:p>
        </p:txBody>
      </p:sp>
      <p:sp>
        <p:nvSpPr>
          <p:cNvPr id="15" name="TextBox 14"/>
          <p:cNvSpPr txBox="1"/>
          <p:nvPr/>
        </p:nvSpPr>
        <p:spPr>
          <a:xfrm>
            <a:off x="395536" y="1201316"/>
            <a:ext cx="3950120" cy="954107"/>
          </a:xfrm>
          <a:prstGeom prst="rect">
            <a:avLst/>
          </a:prstGeom>
          <a:noFill/>
        </p:spPr>
        <p:txBody>
          <a:bodyPr wrap="none" rtlCol="0">
            <a:spAutoFit/>
          </a:bodyPr>
          <a:lstStyle/>
          <a:p>
            <a:r>
              <a:rPr lang="sv-SE" sz="2800" b="1" dirty="0" smtClean="0">
                <a:latin typeface="Minya Nouvelle" pitchFamily="2" charset="0"/>
              </a:rPr>
              <a:t>Föreläsning 7, </a:t>
            </a:r>
            <a:r>
              <a:rPr lang="sv-SE" sz="2800" b="1" dirty="0" smtClean="0">
                <a:latin typeface="Minya Nouvelle" pitchFamily="2" charset="0"/>
              </a:rPr>
              <a:t>HT2012</a:t>
            </a:r>
            <a:endParaRPr lang="sv-SE" sz="2800" b="1" dirty="0" smtClean="0">
              <a:latin typeface="Minya Nouvelle" pitchFamily="2" charset="0"/>
            </a:endParaRPr>
          </a:p>
          <a:p>
            <a:r>
              <a:rPr lang="sv-SE" sz="2800" dirty="0" smtClean="0">
                <a:latin typeface="Minya Nouvelle" pitchFamily="2" charset="0"/>
              </a:rPr>
              <a:t>CSS och Event</a:t>
            </a:r>
          </a:p>
        </p:txBody>
      </p:sp>
      <p:sp>
        <p:nvSpPr>
          <p:cNvPr id="3" name="Rectangle 2"/>
          <p:cNvSpPr/>
          <p:nvPr/>
        </p:nvSpPr>
        <p:spPr>
          <a:xfrm>
            <a:off x="179512" y="4875465"/>
            <a:ext cx="4572000" cy="646331"/>
          </a:xfrm>
          <a:prstGeom prst="rect">
            <a:avLst/>
          </a:prstGeom>
        </p:spPr>
        <p:txBody>
          <a:bodyPr>
            <a:spAutoFit/>
          </a:bodyPr>
          <a:lstStyle/>
          <a:p>
            <a:r>
              <a:rPr lang="sv-SE" b="1" dirty="0" smtClean="0">
                <a:latin typeface="Minya Nouvelle" pitchFamily="2" charset="0"/>
              </a:rPr>
              <a:t>Kurs:</a:t>
            </a:r>
            <a:endParaRPr lang="sv-SE" b="1" dirty="0">
              <a:latin typeface="Minya Nouvelle" pitchFamily="2" charset="0"/>
            </a:endParaRPr>
          </a:p>
          <a:p>
            <a:r>
              <a:rPr lang="sv-SE" dirty="0" smtClean="0">
                <a:latin typeface="Minya Nouvelle" pitchFamily="2" charset="0"/>
              </a:rPr>
              <a:t>1dv403 Webbteknik I</a:t>
            </a:r>
            <a:endParaRPr lang="sv-SE" dirty="0">
              <a:latin typeface="Minya Nouvelle" pitchFamily="2" charset="0"/>
            </a:endParaRPr>
          </a:p>
        </p:txBody>
      </p:sp>
      <p:pic>
        <p:nvPicPr>
          <p:cNvPr id="115714" name="Picture 2" descr="C:\Dropbox\Avatar\Avatar228x2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2137420"/>
            <a:ext cx="2736304" cy="27363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215810" y="4827713"/>
            <a:ext cx="2088232" cy="369332"/>
          </a:xfrm>
          <a:prstGeom prst="rect">
            <a:avLst/>
          </a:prstGeom>
          <a:noFill/>
        </p:spPr>
        <p:txBody>
          <a:bodyPr wrap="square" rtlCol="0">
            <a:spAutoFit/>
          </a:bodyPr>
          <a:lstStyle/>
          <a:p>
            <a:pPr algn="r"/>
            <a:r>
              <a:rPr lang="sv-SE" dirty="0" smtClean="0">
                <a:latin typeface="Minya Nouvelle" pitchFamily="2" charset="0"/>
              </a:rPr>
              <a:t>Johan Leitet</a:t>
            </a:r>
          </a:p>
        </p:txBody>
      </p:sp>
    </p:spTree>
    <p:extLst>
      <p:ext uri="{BB962C8B-B14F-4D97-AF65-F5344CB8AC3E}">
        <p14:creationId xmlns:p14="http://schemas.microsoft.com/office/powerpoint/2010/main" val="7537181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Händelsehanterare</a:t>
            </a:r>
            <a:endParaRPr lang="sv-SE" dirty="0"/>
          </a:p>
        </p:txBody>
      </p:sp>
      <p:sp>
        <p:nvSpPr>
          <p:cNvPr id="3" name="Subtitle 2"/>
          <p:cNvSpPr>
            <a:spLocks noGrp="1"/>
          </p:cNvSpPr>
          <p:nvPr>
            <p:ph type="subTitle" idx="1"/>
          </p:nvPr>
        </p:nvSpPr>
        <p:spPr>
          <a:xfrm>
            <a:off x="395536" y="1201316"/>
            <a:ext cx="8280920" cy="1460500"/>
          </a:xfrm>
        </p:spPr>
        <p:txBody>
          <a:bodyPr/>
          <a:lstStyle/>
          <a:p>
            <a:r>
              <a:rPr lang="sv-SE" dirty="0" smtClean="0"/>
              <a:t>En händelsehanterare </a:t>
            </a:r>
            <a:r>
              <a:rPr lang="sv-SE" sz="2000" dirty="0" smtClean="0"/>
              <a:t>(event </a:t>
            </a:r>
            <a:r>
              <a:rPr lang="sv-SE" sz="2000" dirty="0" err="1" smtClean="0"/>
              <a:t>handler</a:t>
            </a:r>
            <a:r>
              <a:rPr lang="sv-SE" sz="2000" dirty="0" smtClean="0"/>
              <a:t>, event </a:t>
            </a:r>
            <a:r>
              <a:rPr lang="sv-SE" sz="2000" dirty="0" err="1" smtClean="0"/>
              <a:t>listener</a:t>
            </a:r>
            <a:r>
              <a:rPr lang="sv-SE" sz="2000" dirty="0" smtClean="0"/>
              <a:t>)</a:t>
            </a:r>
            <a:r>
              <a:rPr lang="sv-SE" dirty="0" smtClean="0"/>
              <a:t> är den som anropas då en händelse (event) inträffar.</a:t>
            </a:r>
            <a:endParaRPr lang="sv-SE" dirty="0"/>
          </a:p>
        </p:txBody>
      </p:sp>
      <p:sp>
        <p:nvSpPr>
          <p:cNvPr id="4" name="TextBox 3"/>
          <p:cNvSpPr txBox="1"/>
          <p:nvPr/>
        </p:nvSpPr>
        <p:spPr>
          <a:xfrm>
            <a:off x="4499992" y="2569468"/>
            <a:ext cx="1236236" cy="646331"/>
          </a:xfrm>
          <a:prstGeom prst="rect">
            <a:avLst/>
          </a:prstGeom>
          <a:noFill/>
        </p:spPr>
        <p:txBody>
          <a:bodyPr wrap="none" rtlCol="0">
            <a:spAutoFit/>
          </a:bodyPr>
          <a:lstStyle/>
          <a:p>
            <a:r>
              <a:rPr lang="sv-SE" sz="3600" dirty="0" err="1" smtClean="0">
                <a:latin typeface="Minya Nouvelle" pitchFamily="2" charset="0"/>
              </a:rPr>
              <a:t>click</a:t>
            </a:r>
            <a:endParaRPr lang="sv-SE" sz="3600" dirty="0" smtClean="0">
              <a:latin typeface="Minya Nouvelle" pitchFamily="2" charset="0"/>
            </a:endParaRPr>
          </a:p>
        </p:txBody>
      </p:sp>
      <p:sp>
        <p:nvSpPr>
          <p:cNvPr id="5" name="TextBox 4"/>
          <p:cNvSpPr txBox="1"/>
          <p:nvPr/>
        </p:nvSpPr>
        <p:spPr>
          <a:xfrm>
            <a:off x="1475656" y="4081636"/>
            <a:ext cx="1297150" cy="646331"/>
          </a:xfrm>
          <a:prstGeom prst="rect">
            <a:avLst/>
          </a:prstGeom>
          <a:noFill/>
        </p:spPr>
        <p:txBody>
          <a:bodyPr wrap="none" rtlCol="0">
            <a:spAutoFit/>
          </a:bodyPr>
          <a:lstStyle/>
          <a:p>
            <a:r>
              <a:rPr lang="sv-SE" sz="3600" dirty="0" smtClean="0">
                <a:latin typeface="Minya Nouvelle" pitchFamily="2" charset="0"/>
              </a:rPr>
              <a:t>focus</a:t>
            </a:r>
          </a:p>
        </p:txBody>
      </p:sp>
      <p:sp>
        <p:nvSpPr>
          <p:cNvPr id="6" name="TextBox 5"/>
          <p:cNvSpPr txBox="1"/>
          <p:nvPr/>
        </p:nvSpPr>
        <p:spPr>
          <a:xfrm>
            <a:off x="6876256" y="3649588"/>
            <a:ext cx="1053494" cy="646331"/>
          </a:xfrm>
          <a:prstGeom prst="rect">
            <a:avLst/>
          </a:prstGeom>
          <a:noFill/>
        </p:spPr>
        <p:txBody>
          <a:bodyPr wrap="none" rtlCol="0">
            <a:spAutoFit/>
          </a:bodyPr>
          <a:lstStyle/>
          <a:p>
            <a:r>
              <a:rPr lang="sv-SE" sz="3600" dirty="0" err="1" smtClean="0">
                <a:latin typeface="Minya Nouvelle" pitchFamily="2" charset="0"/>
              </a:rPr>
              <a:t>blur</a:t>
            </a:r>
            <a:endParaRPr lang="sv-SE" sz="3600" dirty="0" smtClean="0">
              <a:latin typeface="Minya Nouvelle" pitchFamily="2" charset="0"/>
            </a:endParaRPr>
          </a:p>
        </p:txBody>
      </p:sp>
      <p:sp>
        <p:nvSpPr>
          <p:cNvPr id="7" name="TextBox 6"/>
          <p:cNvSpPr txBox="1"/>
          <p:nvPr/>
        </p:nvSpPr>
        <p:spPr>
          <a:xfrm>
            <a:off x="1187624" y="2425452"/>
            <a:ext cx="1066318" cy="646331"/>
          </a:xfrm>
          <a:prstGeom prst="rect">
            <a:avLst/>
          </a:prstGeom>
          <a:noFill/>
        </p:spPr>
        <p:txBody>
          <a:bodyPr wrap="none" rtlCol="0">
            <a:spAutoFit/>
          </a:bodyPr>
          <a:lstStyle/>
          <a:p>
            <a:r>
              <a:rPr lang="sv-SE" sz="3600" dirty="0" err="1" smtClean="0">
                <a:latin typeface="Minya Nouvelle" pitchFamily="2" charset="0"/>
              </a:rPr>
              <a:t>load</a:t>
            </a:r>
            <a:endParaRPr lang="sv-SE" sz="3600" dirty="0" smtClean="0">
              <a:latin typeface="Minya Nouvelle" pitchFamily="2" charset="0"/>
            </a:endParaRPr>
          </a:p>
        </p:txBody>
      </p:sp>
      <p:sp>
        <p:nvSpPr>
          <p:cNvPr id="9" name="TextBox 8"/>
          <p:cNvSpPr txBox="1"/>
          <p:nvPr/>
        </p:nvSpPr>
        <p:spPr>
          <a:xfrm>
            <a:off x="3995936" y="3649588"/>
            <a:ext cx="2018438" cy="646331"/>
          </a:xfrm>
          <a:prstGeom prst="rect">
            <a:avLst/>
          </a:prstGeom>
          <a:noFill/>
        </p:spPr>
        <p:txBody>
          <a:bodyPr wrap="none" rtlCol="0">
            <a:spAutoFit/>
          </a:bodyPr>
          <a:lstStyle/>
          <a:p>
            <a:r>
              <a:rPr lang="sv-SE" sz="3600" dirty="0" err="1" smtClean="0">
                <a:latin typeface="Minya Nouvelle" pitchFamily="2" charset="0"/>
              </a:rPr>
              <a:t>keydown</a:t>
            </a:r>
            <a:endParaRPr lang="sv-SE" sz="3600" dirty="0" smtClean="0">
              <a:latin typeface="Minya Nouvelle" pitchFamily="2" charset="0"/>
            </a:endParaRPr>
          </a:p>
        </p:txBody>
      </p:sp>
      <p:sp>
        <p:nvSpPr>
          <p:cNvPr id="10" name="TextBox 9"/>
          <p:cNvSpPr txBox="1"/>
          <p:nvPr/>
        </p:nvSpPr>
        <p:spPr>
          <a:xfrm>
            <a:off x="939061" y="4090514"/>
            <a:ext cx="707245" cy="646331"/>
          </a:xfrm>
          <a:prstGeom prst="rect">
            <a:avLst/>
          </a:prstGeom>
          <a:noFill/>
        </p:spPr>
        <p:txBody>
          <a:bodyPr wrap="none" rtlCol="0">
            <a:spAutoFit/>
          </a:bodyPr>
          <a:lstStyle/>
          <a:p>
            <a:r>
              <a:rPr lang="sv-SE" sz="3600" dirty="0" smtClean="0">
                <a:latin typeface="Minya Nouvelle" pitchFamily="2" charset="0"/>
              </a:rPr>
              <a:t>on</a:t>
            </a:r>
          </a:p>
        </p:txBody>
      </p:sp>
      <p:sp>
        <p:nvSpPr>
          <p:cNvPr id="11" name="TextBox 10"/>
          <p:cNvSpPr txBox="1"/>
          <p:nvPr/>
        </p:nvSpPr>
        <p:spPr>
          <a:xfrm>
            <a:off x="655950" y="2415590"/>
            <a:ext cx="707245" cy="646331"/>
          </a:xfrm>
          <a:prstGeom prst="rect">
            <a:avLst/>
          </a:prstGeom>
          <a:noFill/>
        </p:spPr>
        <p:txBody>
          <a:bodyPr wrap="none" rtlCol="0">
            <a:spAutoFit/>
          </a:bodyPr>
          <a:lstStyle/>
          <a:p>
            <a:r>
              <a:rPr lang="sv-SE" sz="3600" dirty="0" smtClean="0">
                <a:latin typeface="Minya Nouvelle" pitchFamily="2" charset="0"/>
              </a:rPr>
              <a:t>on</a:t>
            </a:r>
          </a:p>
        </p:txBody>
      </p:sp>
      <p:sp>
        <p:nvSpPr>
          <p:cNvPr id="12" name="TextBox 11"/>
          <p:cNvSpPr txBox="1"/>
          <p:nvPr/>
        </p:nvSpPr>
        <p:spPr>
          <a:xfrm>
            <a:off x="3978180" y="2585746"/>
            <a:ext cx="707245" cy="646331"/>
          </a:xfrm>
          <a:prstGeom prst="rect">
            <a:avLst/>
          </a:prstGeom>
          <a:noFill/>
        </p:spPr>
        <p:txBody>
          <a:bodyPr wrap="none" rtlCol="0">
            <a:spAutoFit/>
          </a:bodyPr>
          <a:lstStyle/>
          <a:p>
            <a:r>
              <a:rPr lang="sv-SE" sz="3600" dirty="0" smtClean="0">
                <a:latin typeface="Minya Nouvelle" pitchFamily="2" charset="0"/>
              </a:rPr>
              <a:t>on</a:t>
            </a:r>
          </a:p>
        </p:txBody>
      </p:sp>
      <p:sp>
        <p:nvSpPr>
          <p:cNvPr id="13" name="TextBox 12"/>
          <p:cNvSpPr txBox="1"/>
          <p:nvPr/>
        </p:nvSpPr>
        <p:spPr>
          <a:xfrm>
            <a:off x="3460325" y="3633573"/>
            <a:ext cx="707245" cy="646331"/>
          </a:xfrm>
          <a:prstGeom prst="rect">
            <a:avLst/>
          </a:prstGeom>
          <a:noFill/>
        </p:spPr>
        <p:txBody>
          <a:bodyPr wrap="none" rtlCol="0">
            <a:spAutoFit/>
          </a:bodyPr>
          <a:lstStyle/>
          <a:p>
            <a:r>
              <a:rPr lang="sv-SE" sz="3600" dirty="0" smtClean="0">
                <a:latin typeface="Minya Nouvelle" pitchFamily="2" charset="0"/>
              </a:rPr>
              <a:t>on</a:t>
            </a:r>
          </a:p>
        </p:txBody>
      </p:sp>
      <p:sp>
        <p:nvSpPr>
          <p:cNvPr id="14" name="TextBox 13"/>
          <p:cNvSpPr txBox="1"/>
          <p:nvPr/>
        </p:nvSpPr>
        <p:spPr>
          <a:xfrm>
            <a:off x="6330783" y="3651329"/>
            <a:ext cx="707245" cy="646331"/>
          </a:xfrm>
          <a:prstGeom prst="rect">
            <a:avLst/>
          </a:prstGeom>
          <a:noFill/>
        </p:spPr>
        <p:txBody>
          <a:bodyPr wrap="none" rtlCol="0">
            <a:spAutoFit/>
          </a:bodyPr>
          <a:lstStyle/>
          <a:p>
            <a:r>
              <a:rPr lang="sv-SE" sz="3600" dirty="0" smtClean="0">
                <a:latin typeface="Minya Nouvelle" pitchFamily="2" charset="0"/>
              </a:rPr>
              <a:t>on</a:t>
            </a:r>
          </a:p>
        </p:txBody>
      </p:sp>
      <p:pic>
        <p:nvPicPr>
          <p:cNvPr id="15"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188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80">
                                          <p:stCondLst>
                                            <p:cond delay="0"/>
                                          </p:stCondLst>
                                        </p:cTn>
                                        <p:tgtEl>
                                          <p:spTgt spid="13"/>
                                        </p:tgtEl>
                                      </p:cBhvr>
                                    </p:animEffect>
                                    <p:anim calcmode="lin" valueType="num">
                                      <p:cBhvr>
                                        <p:cTn id="24"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29" dur="26">
                                          <p:stCondLst>
                                            <p:cond delay="650"/>
                                          </p:stCondLst>
                                        </p:cTn>
                                        <p:tgtEl>
                                          <p:spTgt spid="13"/>
                                        </p:tgtEl>
                                      </p:cBhvr>
                                      <p:to x="100000" y="60000"/>
                                    </p:animScale>
                                    <p:animScale>
                                      <p:cBhvr>
                                        <p:cTn id="30" dur="166" decel="50000">
                                          <p:stCondLst>
                                            <p:cond delay="676"/>
                                          </p:stCondLst>
                                        </p:cTn>
                                        <p:tgtEl>
                                          <p:spTgt spid="13"/>
                                        </p:tgtEl>
                                      </p:cBhvr>
                                      <p:to x="100000" y="100000"/>
                                    </p:animScale>
                                    <p:animScale>
                                      <p:cBhvr>
                                        <p:cTn id="31" dur="26">
                                          <p:stCondLst>
                                            <p:cond delay="1312"/>
                                          </p:stCondLst>
                                        </p:cTn>
                                        <p:tgtEl>
                                          <p:spTgt spid="13"/>
                                        </p:tgtEl>
                                      </p:cBhvr>
                                      <p:to x="100000" y="80000"/>
                                    </p:animScale>
                                    <p:animScale>
                                      <p:cBhvr>
                                        <p:cTn id="32" dur="166" decel="50000">
                                          <p:stCondLst>
                                            <p:cond delay="1338"/>
                                          </p:stCondLst>
                                        </p:cTn>
                                        <p:tgtEl>
                                          <p:spTgt spid="13"/>
                                        </p:tgtEl>
                                      </p:cBhvr>
                                      <p:to x="100000" y="100000"/>
                                    </p:animScale>
                                    <p:animScale>
                                      <p:cBhvr>
                                        <p:cTn id="33" dur="26">
                                          <p:stCondLst>
                                            <p:cond delay="1642"/>
                                          </p:stCondLst>
                                        </p:cTn>
                                        <p:tgtEl>
                                          <p:spTgt spid="13"/>
                                        </p:tgtEl>
                                      </p:cBhvr>
                                      <p:to x="100000" y="90000"/>
                                    </p:animScale>
                                    <p:animScale>
                                      <p:cBhvr>
                                        <p:cTn id="34" dur="166" decel="50000">
                                          <p:stCondLst>
                                            <p:cond delay="1668"/>
                                          </p:stCondLst>
                                        </p:cTn>
                                        <p:tgtEl>
                                          <p:spTgt spid="13"/>
                                        </p:tgtEl>
                                      </p:cBhvr>
                                      <p:to x="100000" y="100000"/>
                                    </p:animScale>
                                    <p:animScale>
                                      <p:cBhvr>
                                        <p:cTn id="35" dur="26">
                                          <p:stCondLst>
                                            <p:cond delay="1808"/>
                                          </p:stCondLst>
                                        </p:cTn>
                                        <p:tgtEl>
                                          <p:spTgt spid="13"/>
                                        </p:tgtEl>
                                      </p:cBhvr>
                                      <p:to x="100000" y="95000"/>
                                    </p:animScale>
                                    <p:animScale>
                                      <p:cBhvr>
                                        <p:cTn id="36" dur="166" decel="50000">
                                          <p:stCondLst>
                                            <p:cond delay="1834"/>
                                          </p:stCondLst>
                                        </p:cTn>
                                        <p:tgtEl>
                                          <p:spTgt spid="13"/>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down)">
                                      <p:cBhvr>
                                        <p:cTn id="39" dur="580">
                                          <p:stCondLst>
                                            <p:cond delay="0"/>
                                          </p:stCondLst>
                                        </p:cTn>
                                        <p:tgtEl>
                                          <p:spTgt spid="12"/>
                                        </p:tgtEl>
                                      </p:cBhvr>
                                    </p:animEffect>
                                    <p:anim calcmode="lin" valueType="num">
                                      <p:cBhvr>
                                        <p:cTn id="40"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45" dur="26">
                                          <p:stCondLst>
                                            <p:cond delay="650"/>
                                          </p:stCondLst>
                                        </p:cTn>
                                        <p:tgtEl>
                                          <p:spTgt spid="12"/>
                                        </p:tgtEl>
                                      </p:cBhvr>
                                      <p:to x="100000" y="60000"/>
                                    </p:animScale>
                                    <p:animScale>
                                      <p:cBhvr>
                                        <p:cTn id="46" dur="166" decel="50000">
                                          <p:stCondLst>
                                            <p:cond delay="676"/>
                                          </p:stCondLst>
                                        </p:cTn>
                                        <p:tgtEl>
                                          <p:spTgt spid="12"/>
                                        </p:tgtEl>
                                      </p:cBhvr>
                                      <p:to x="100000" y="100000"/>
                                    </p:animScale>
                                    <p:animScale>
                                      <p:cBhvr>
                                        <p:cTn id="47" dur="26">
                                          <p:stCondLst>
                                            <p:cond delay="1312"/>
                                          </p:stCondLst>
                                        </p:cTn>
                                        <p:tgtEl>
                                          <p:spTgt spid="12"/>
                                        </p:tgtEl>
                                      </p:cBhvr>
                                      <p:to x="100000" y="80000"/>
                                    </p:animScale>
                                    <p:animScale>
                                      <p:cBhvr>
                                        <p:cTn id="48" dur="166" decel="50000">
                                          <p:stCondLst>
                                            <p:cond delay="1338"/>
                                          </p:stCondLst>
                                        </p:cTn>
                                        <p:tgtEl>
                                          <p:spTgt spid="12"/>
                                        </p:tgtEl>
                                      </p:cBhvr>
                                      <p:to x="100000" y="100000"/>
                                    </p:animScale>
                                    <p:animScale>
                                      <p:cBhvr>
                                        <p:cTn id="49" dur="26">
                                          <p:stCondLst>
                                            <p:cond delay="1642"/>
                                          </p:stCondLst>
                                        </p:cTn>
                                        <p:tgtEl>
                                          <p:spTgt spid="12"/>
                                        </p:tgtEl>
                                      </p:cBhvr>
                                      <p:to x="100000" y="90000"/>
                                    </p:animScale>
                                    <p:animScale>
                                      <p:cBhvr>
                                        <p:cTn id="50" dur="166" decel="50000">
                                          <p:stCondLst>
                                            <p:cond delay="1668"/>
                                          </p:stCondLst>
                                        </p:cTn>
                                        <p:tgtEl>
                                          <p:spTgt spid="12"/>
                                        </p:tgtEl>
                                      </p:cBhvr>
                                      <p:to x="100000" y="100000"/>
                                    </p:animScale>
                                    <p:animScale>
                                      <p:cBhvr>
                                        <p:cTn id="51" dur="26">
                                          <p:stCondLst>
                                            <p:cond delay="1808"/>
                                          </p:stCondLst>
                                        </p:cTn>
                                        <p:tgtEl>
                                          <p:spTgt spid="12"/>
                                        </p:tgtEl>
                                      </p:cBhvr>
                                      <p:to x="100000" y="95000"/>
                                    </p:animScale>
                                    <p:animScale>
                                      <p:cBhvr>
                                        <p:cTn id="52" dur="166" decel="50000">
                                          <p:stCondLst>
                                            <p:cond delay="1834"/>
                                          </p:stCondLst>
                                        </p:cTn>
                                        <p:tgtEl>
                                          <p:spTgt spid="12"/>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wipe(down)">
                                      <p:cBhvr>
                                        <p:cTn id="55" dur="580">
                                          <p:stCondLst>
                                            <p:cond delay="0"/>
                                          </p:stCondLst>
                                        </p:cTn>
                                        <p:tgtEl>
                                          <p:spTgt spid="11"/>
                                        </p:tgtEl>
                                      </p:cBhvr>
                                    </p:animEffect>
                                    <p:anim calcmode="lin" valueType="num">
                                      <p:cBhvr>
                                        <p:cTn id="56"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61" dur="26">
                                          <p:stCondLst>
                                            <p:cond delay="650"/>
                                          </p:stCondLst>
                                        </p:cTn>
                                        <p:tgtEl>
                                          <p:spTgt spid="11"/>
                                        </p:tgtEl>
                                      </p:cBhvr>
                                      <p:to x="100000" y="60000"/>
                                    </p:animScale>
                                    <p:animScale>
                                      <p:cBhvr>
                                        <p:cTn id="62" dur="166" decel="50000">
                                          <p:stCondLst>
                                            <p:cond delay="676"/>
                                          </p:stCondLst>
                                        </p:cTn>
                                        <p:tgtEl>
                                          <p:spTgt spid="11"/>
                                        </p:tgtEl>
                                      </p:cBhvr>
                                      <p:to x="100000" y="100000"/>
                                    </p:animScale>
                                    <p:animScale>
                                      <p:cBhvr>
                                        <p:cTn id="63" dur="26">
                                          <p:stCondLst>
                                            <p:cond delay="1312"/>
                                          </p:stCondLst>
                                        </p:cTn>
                                        <p:tgtEl>
                                          <p:spTgt spid="11"/>
                                        </p:tgtEl>
                                      </p:cBhvr>
                                      <p:to x="100000" y="80000"/>
                                    </p:animScale>
                                    <p:animScale>
                                      <p:cBhvr>
                                        <p:cTn id="64" dur="166" decel="50000">
                                          <p:stCondLst>
                                            <p:cond delay="1338"/>
                                          </p:stCondLst>
                                        </p:cTn>
                                        <p:tgtEl>
                                          <p:spTgt spid="11"/>
                                        </p:tgtEl>
                                      </p:cBhvr>
                                      <p:to x="100000" y="100000"/>
                                    </p:animScale>
                                    <p:animScale>
                                      <p:cBhvr>
                                        <p:cTn id="65" dur="26">
                                          <p:stCondLst>
                                            <p:cond delay="1642"/>
                                          </p:stCondLst>
                                        </p:cTn>
                                        <p:tgtEl>
                                          <p:spTgt spid="11"/>
                                        </p:tgtEl>
                                      </p:cBhvr>
                                      <p:to x="100000" y="90000"/>
                                    </p:animScale>
                                    <p:animScale>
                                      <p:cBhvr>
                                        <p:cTn id="66" dur="166" decel="50000">
                                          <p:stCondLst>
                                            <p:cond delay="1668"/>
                                          </p:stCondLst>
                                        </p:cTn>
                                        <p:tgtEl>
                                          <p:spTgt spid="11"/>
                                        </p:tgtEl>
                                      </p:cBhvr>
                                      <p:to x="100000" y="100000"/>
                                    </p:animScale>
                                    <p:animScale>
                                      <p:cBhvr>
                                        <p:cTn id="67" dur="26">
                                          <p:stCondLst>
                                            <p:cond delay="1808"/>
                                          </p:stCondLst>
                                        </p:cTn>
                                        <p:tgtEl>
                                          <p:spTgt spid="11"/>
                                        </p:tgtEl>
                                      </p:cBhvr>
                                      <p:to x="100000" y="95000"/>
                                    </p:animScale>
                                    <p:animScale>
                                      <p:cBhvr>
                                        <p:cTn id="68" dur="166" decel="50000">
                                          <p:stCondLst>
                                            <p:cond delay="1834"/>
                                          </p:stCondLst>
                                        </p:cTn>
                                        <p:tgtEl>
                                          <p:spTgt spid="11"/>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down)">
                                      <p:cBhvr>
                                        <p:cTn id="71" dur="580">
                                          <p:stCondLst>
                                            <p:cond delay="0"/>
                                          </p:stCondLst>
                                        </p:cTn>
                                        <p:tgtEl>
                                          <p:spTgt spid="14"/>
                                        </p:tgtEl>
                                      </p:cBhvr>
                                    </p:animEffect>
                                    <p:anim calcmode="lin" valueType="num">
                                      <p:cBhvr>
                                        <p:cTn id="72"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77" dur="26">
                                          <p:stCondLst>
                                            <p:cond delay="650"/>
                                          </p:stCondLst>
                                        </p:cTn>
                                        <p:tgtEl>
                                          <p:spTgt spid="14"/>
                                        </p:tgtEl>
                                      </p:cBhvr>
                                      <p:to x="100000" y="60000"/>
                                    </p:animScale>
                                    <p:animScale>
                                      <p:cBhvr>
                                        <p:cTn id="78" dur="166" decel="50000">
                                          <p:stCondLst>
                                            <p:cond delay="676"/>
                                          </p:stCondLst>
                                        </p:cTn>
                                        <p:tgtEl>
                                          <p:spTgt spid="14"/>
                                        </p:tgtEl>
                                      </p:cBhvr>
                                      <p:to x="100000" y="100000"/>
                                    </p:animScale>
                                    <p:animScale>
                                      <p:cBhvr>
                                        <p:cTn id="79" dur="26">
                                          <p:stCondLst>
                                            <p:cond delay="1312"/>
                                          </p:stCondLst>
                                        </p:cTn>
                                        <p:tgtEl>
                                          <p:spTgt spid="14"/>
                                        </p:tgtEl>
                                      </p:cBhvr>
                                      <p:to x="100000" y="80000"/>
                                    </p:animScale>
                                    <p:animScale>
                                      <p:cBhvr>
                                        <p:cTn id="80" dur="166" decel="50000">
                                          <p:stCondLst>
                                            <p:cond delay="1338"/>
                                          </p:stCondLst>
                                        </p:cTn>
                                        <p:tgtEl>
                                          <p:spTgt spid="14"/>
                                        </p:tgtEl>
                                      </p:cBhvr>
                                      <p:to x="100000" y="100000"/>
                                    </p:animScale>
                                    <p:animScale>
                                      <p:cBhvr>
                                        <p:cTn id="81" dur="26">
                                          <p:stCondLst>
                                            <p:cond delay="1642"/>
                                          </p:stCondLst>
                                        </p:cTn>
                                        <p:tgtEl>
                                          <p:spTgt spid="14"/>
                                        </p:tgtEl>
                                      </p:cBhvr>
                                      <p:to x="100000" y="90000"/>
                                    </p:animScale>
                                    <p:animScale>
                                      <p:cBhvr>
                                        <p:cTn id="82" dur="166" decel="50000">
                                          <p:stCondLst>
                                            <p:cond delay="1668"/>
                                          </p:stCondLst>
                                        </p:cTn>
                                        <p:tgtEl>
                                          <p:spTgt spid="14"/>
                                        </p:tgtEl>
                                      </p:cBhvr>
                                      <p:to x="100000" y="100000"/>
                                    </p:animScale>
                                    <p:animScale>
                                      <p:cBhvr>
                                        <p:cTn id="83" dur="26">
                                          <p:stCondLst>
                                            <p:cond delay="1808"/>
                                          </p:stCondLst>
                                        </p:cTn>
                                        <p:tgtEl>
                                          <p:spTgt spid="14"/>
                                        </p:tgtEl>
                                      </p:cBhvr>
                                      <p:to x="100000" y="95000"/>
                                    </p:animScale>
                                    <p:animScale>
                                      <p:cBhvr>
                                        <p:cTn id="84"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Koppla händelsehanterare</a:t>
            </a:r>
            <a:endParaRPr lang="sv-SE" dirty="0"/>
          </a:p>
        </p:txBody>
      </p:sp>
      <p:sp>
        <p:nvSpPr>
          <p:cNvPr id="3" name="Subtitle 2"/>
          <p:cNvSpPr>
            <a:spLocks noGrp="1"/>
          </p:cNvSpPr>
          <p:nvPr>
            <p:ph type="subTitle" idx="1"/>
          </p:nvPr>
        </p:nvSpPr>
        <p:spPr>
          <a:xfrm>
            <a:off x="714348" y="1309677"/>
            <a:ext cx="6400800" cy="467703"/>
          </a:xfrm>
        </p:spPr>
        <p:txBody>
          <a:bodyPr/>
          <a:lstStyle/>
          <a:p>
            <a:r>
              <a:rPr lang="sv-SE" dirty="0" smtClean="0"/>
              <a:t>Man kan göra så här:</a:t>
            </a:r>
            <a:endParaRPr lang="sv-SE" dirty="0"/>
          </a:p>
        </p:txBody>
      </p:sp>
      <p:sp>
        <p:nvSpPr>
          <p:cNvPr id="4" name="Subtitle 2"/>
          <p:cNvSpPr txBox="1">
            <a:spLocks/>
          </p:cNvSpPr>
          <p:nvPr/>
        </p:nvSpPr>
        <p:spPr>
          <a:xfrm>
            <a:off x="763461" y="1921396"/>
            <a:ext cx="7704856" cy="504056"/>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latin typeface="Courier New" pitchFamily="49" charset="0"/>
                <a:cs typeface="Courier New" pitchFamily="49" charset="0"/>
              </a:rPr>
              <a:t>&lt;a </a:t>
            </a:r>
            <a:r>
              <a:rPr lang="sv-SE" sz="1800" dirty="0" err="1" smtClean="0">
                <a:latin typeface="Courier New" pitchFamily="49" charset="0"/>
                <a:cs typeface="Courier New" pitchFamily="49" charset="0"/>
              </a:rPr>
              <a:t>href</a:t>
            </a:r>
            <a:r>
              <a:rPr lang="sv-SE" sz="1800" dirty="0" smtClean="0">
                <a:latin typeface="Courier New" pitchFamily="49" charset="0"/>
                <a:cs typeface="Courier New" pitchFamily="49" charset="0"/>
              </a:rPr>
              <a:t>="buster.html" </a:t>
            </a:r>
            <a:r>
              <a:rPr lang="sv-SE" sz="1800" b="1" dirty="0" err="1" smtClean="0">
                <a:latin typeface="Courier New" pitchFamily="49" charset="0"/>
                <a:cs typeface="Courier New" pitchFamily="49" charset="0"/>
              </a:rPr>
              <a:t>onclick</a:t>
            </a:r>
            <a:r>
              <a:rPr lang="sv-SE" sz="1800" b="1" dirty="0" smtClean="0">
                <a:latin typeface="Courier New" pitchFamily="49" charset="0"/>
                <a:cs typeface="Courier New" pitchFamily="49" charset="0"/>
              </a:rPr>
              <a:t>="</a:t>
            </a:r>
            <a:r>
              <a:rPr lang="sv-SE" sz="1800" b="1" dirty="0" err="1" smtClean="0">
                <a:latin typeface="Courier New" pitchFamily="49" charset="0"/>
                <a:cs typeface="Courier New" pitchFamily="49" charset="0"/>
              </a:rPr>
              <a:t>jumpFromBuilding</a:t>
            </a:r>
            <a:r>
              <a:rPr lang="sv-SE" sz="1800" b="1" dirty="0" smtClean="0">
                <a:latin typeface="Courier New" pitchFamily="49" charset="0"/>
                <a:cs typeface="Courier New" pitchFamily="49" charset="0"/>
              </a:rPr>
              <a:t>();"</a:t>
            </a:r>
            <a:r>
              <a:rPr lang="sv-SE" sz="1800" dirty="0" smtClean="0">
                <a:latin typeface="Courier New" pitchFamily="49" charset="0"/>
                <a:cs typeface="Courier New" pitchFamily="49" charset="0"/>
              </a:rPr>
              <a:t>&gt;</a:t>
            </a:r>
            <a:endParaRPr lang="sv-SE" sz="1800" dirty="0">
              <a:latin typeface="Courier New" pitchFamily="49" charset="0"/>
              <a:cs typeface="Courier New" pitchFamily="49" charset="0"/>
            </a:endParaRPr>
          </a:p>
        </p:txBody>
      </p:sp>
      <p:sp>
        <p:nvSpPr>
          <p:cNvPr id="5" name="Subtitle 2"/>
          <p:cNvSpPr txBox="1">
            <a:spLocks/>
          </p:cNvSpPr>
          <p:nvPr/>
        </p:nvSpPr>
        <p:spPr>
          <a:xfrm>
            <a:off x="683568" y="2533813"/>
            <a:ext cx="6400800" cy="467703"/>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dirty="0" smtClean="0"/>
              <a:t>Men det är inte rätt....</a:t>
            </a:r>
          </a:p>
          <a:p>
            <a:endParaRPr lang="sv-SE" dirty="0"/>
          </a:p>
          <a:p>
            <a:pPr marL="457200" indent="-457200">
              <a:buAutoNum type="arabicParenR"/>
            </a:pPr>
            <a:r>
              <a:rPr lang="sv-SE" dirty="0" smtClean="0"/>
              <a:t>Vi vill undvika att blanda </a:t>
            </a:r>
            <a:r>
              <a:rPr lang="sv-SE" dirty="0" err="1" smtClean="0"/>
              <a:t>javascriptkod</a:t>
            </a:r>
            <a:r>
              <a:rPr lang="sv-SE" dirty="0" smtClean="0"/>
              <a:t> med HTML-kod</a:t>
            </a:r>
          </a:p>
          <a:p>
            <a:pPr marL="457200" indent="-457200">
              <a:buAutoNum type="arabicParenR"/>
            </a:pPr>
            <a:r>
              <a:rPr lang="sv-SE" dirty="0" smtClean="0"/>
              <a:t>Varje gång koden ska köras behöver en javascripttolk dras igång för att tolka koden.</a:t>
            </a:r>
            <a:endParaRPr lang="sv-SE" dirty="0"/>
          </a:p>
        </p:txBody>
      </p:sp>
      <p:pic>
        <p:nvPicPr>
          <p:cNvPr id="6"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539552" y="1273324"/>
            <a:ext cx="7928765" cy="172819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799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Koppla händelsehanterare</a:t>
            </a:r>
            <a:endParaRPr lang="sv-SE" dirty="0"/>
          </a:p>
        </p:txBody>
      </p:sp>
      <p:sp>
        <p:nvSpPr>
          <p:cNvPr id="3" name="Subtitle 2"/>
          <p:cNvSpPr>
            <a:spLocks noGrp="1"/>
          </p:cNvSpPr>
          <p:nvPr>
            <p:ph type="subTitle" idx="1"/>
          </p:nvPr>
        </p:nvSpPr>
        <p:spPr>
          <a:xfrm>
            <a:off x="467544" y="1057300"/>
            <a:ext cx="7753969" cy="539711"/>
          </a:xfrm>
        </p:spPr>
        <p:txBody>
          <a:bodyPr/>
          <a:lstStyle/>
          <a:p>
            <a:r>
              <a:rPr lang="sv-SE" dirty="0" smtClean="0"/>
              <a:t>Snyggare är att koppla ihop detta i JS-koden:</a:t>
            </a:r>
            <a:endParaRPr lang="sv-SE" dirty="0"/>
          </a:p>
        </p:txBody>
      </p:sp>
      <p:sp>
        <p:nvSpPr>
          <p:cNvPr id="4" name="Subtitle 2"/>
          <p:cNvSpPr txBox="1">
            <a:spLocks/>
          </p:cNvSpPr>
          <p:nvPr/>
        </p:nvSpPr>
        <p:spPr>
          <a:xfrm>
            <a:off x="403421" y="1633364"/>
            <a:ext cx="6040787" cy="504056"/>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latin typeface="Courier New" pitchFamily="49" charset="0"/>
                <a:cs typeface="Courier New" pitchFamily="49" charset="0"/>
              </a:rPr>
              <a:t>&lt;a </a:t>
            </a:r>
            <a:r>
              <a:rPr lang="sv-SE" sz="1800" dirty="0" err="1" smtClean="0">
                <a:latin typeface="Courier New" pitchFamily="49" charset="0"/>
                <a:cs typeface="Courier New" pitchFamily="49" charset="0"/>
              </a:rPr>
              <a:t>href</a:t>
            </a:r>
            <a:r>
              <a:rPr lang="sv-SE" sz="1800" dirty="0" smtClean="0">
                <a:latin typeface="Courier New" pitchFamily="49" charset="0"/>
                <a:cs typeface="Courier New" pitchFamily="49" charset="0"/>
              </a:rPr>
              <a:t>="buster.html" id="</a:t>
            </a:r>
            <a:r>
              <a:rPr lang="sv-SE" sz="1800" dirty="0" err="1" smtClean="0">
                <a:latin typeface="Courier New" pitchFamily="49" charset="0"/>
                <a:cs typeface="Courier New" pitchFamily="49" charset="0"/>
              </a:rPr>
              <a:t>crasher</a:t>
            </a:r>
            <a:r>
              <a:rPr lang="sv-SE" sz="1800" dirty="0" smtClean="0">
                <a:latin typeface="Courier New" pitchFamily="49" charset="0"/>
                <a:cs typeface="Courier New" pitchFamily="49" charset="0"/>
              </a:rPr>
              <a:t>"&gt;</a:t>
            </a:r>
            <a:endParaRPr lang="sv-SE" sz="1800" dirty="0">
              <a:latin typeface="Courier New" pitchFamily="49" charset="0"/>
              <a:cs typeface="Courier New" pitchFamily="49" charset="0"/>
            </a:endParaRPr>
          </a:p>
        </p:txBody>
      </p:sp>
      <p:sp>
        <p:nvSpPr>
          <p:cNvPr id="5" name="Subtitle 2"/>
          <p:cNvSpPr txBox="1">
            <a:spLocks/>
          </p:cNvSpPr>
          <p:nvPr/>
        </p:nvSpPr>
        <p:spPr>
          <a:xfrm>
            <a:off x="395536" y="2353444"/>
            <a:ext cx="6048672" cy="93610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link</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crasher</a:t>
            </a:r>
            <a:r>
              <a:rPr lang="sv-SE" sz="1400" dirty="0" smtClean="0">
                <a:latin typeface="Courier New" pitchFamily="49" charset="0"/>
                <a:cs typeface="Courier New" pitchFamily="49" charset="0"/>
              </a:rPr>
              <a:t>");</a:t>
            </a:r>
          </a:p>
          <a:p>
            <a:endParaRPr lang="sv-SE" sz="1400" dirty="0">
              <a:latin typeface="Courier New" pitchFamily="49" charset="0"/>
              <a:cs typeface="Courier New" pitchFamily="49" charset="0"/>
            </a:endParaRPr>
          </a:p>
          <a:p>
            <a:r>
              <a:rPr lang="sv-SE" sz="1400" dirty="0" err="1" smtClean="0">
                <a:latin typeface="Courier New" pitchFamily="49" charset="0"/>
                <a:cs typeface="Courier New" pitchFamily="49" charset="0"/>
              </a:rPr>
              <a:t>link.onclick</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jumpFromBuilding</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
        <p:nvSpPr>
          <p:cNvPr id="6" name="Subtitle 2"/>
          <p:cNvSpPr txBox="1">
            <a:spLocks/>
          </p:cNvSpPr>
          <p:nvPr/>
        </p:nvSpPr>
        <p:spPr>
          <a:xfrm>
            <a:off x="395536" y="3505572"/>
            <a:ext cx="6048672" cy="86409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err="1" smtClean="0">
                <a:latin typeface="Courier New" pitchFamily="49" charset="0"/>
                <a:cs typeface="Courier New" pitchFamily="49" charset="0"/>
              </a:rPr>
              <a:t>link.onclick</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function</a:t>
            </a:r>
            <a:r>
              <a:rPr lang="sv-SE" sz="1400" dirty="0" smtClean="0">
                <a:latin typeface="Courier New" pitchFamily="49" charset="0"/>
                <a:cs typeface="Courier New" pitchFamily="49" charset="0"/>
              </a:rPr>
              <a:t>(){</a:t>
            </a:r>
          </a:p>
          <a:p>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return</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jumpFromBuilding</a:t>
            </a:r>
            <a:r>
              <a:rPr lang="sv-SE" sz="1400" dirty="0" smtClean="0">
                <a:latin typeface="Courier New" pitchFamily="49" charset="0"/>
                <a:cs typeface="Courier New" pitchFamily="49" charset="0"/>
              </a:rPr>
              <a:t>(143);</a:t>
            </a:r>
            <a:endParaRPr lang="sv-SE" sz="1400" dirty="0">
              <a:latin typeface="Courier New" pitchFamily="49" charset="0"/>
              <a:cs typeface="Courier New" pitchFamily="49" charset="0"/>
            </a:endParaRPr>
          </a:p>
          <a:p>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
        <p:nvSpPr>
          <p:cNvPr id="7" name="TextBox 6"/>
          <p:cNvSpPr txBox="1"/>
          <p:nvPr/>
        </p:nvSpPr>
        <p:spPr>
          <a:xfrm>
            <a:off x="6012160" y="2272144"/>
            <a:ext cx="437940" cy="369332"/>
          </a:xfrm>
          <a:prstGeom prst="rect">
            <a:avLst/>
          </a:prstGeom>
          <a:noFill/>
        </p:spPr>
        <p:txBody>
          <a:bodyPr wrap="none" rtlCol="0">
            <a:spAutoFit/>
          </a:bodyPr>
          <a:lstStyle/>
          <a:p>
            <a:r>
              <a:rPr lang="sv-SE" dirty="0" smtClean="0">
                <a:latin typeface="Minya Nouvelle" pitchFamily="2" charset="0"/>
              </a:rPr>
              <a:t>.</a:t>
            </a:r>
            <a:r>
              <a:rPr lang="sv-SE" dirty="0" err="1" smtClean="0">
                <a:latin typeface="Minya Nouvelle" pitchFamily="2" charset="0"/>
              </a:rPr>
              <a:t>js</a:t>
            </a:r>
            <a:endParaRPr lang="sv-SE" dirty="0" smtClean="0">
              <a:latin typeface="Minya Nouvelle" pitchFamily="2" charset="0"/>
            </a:endParaRPr>
          </a:p>
        </p:txBody>
      </p:sp>
      <p:sp>
        <p:nvSpPr>
          <p:cNvPr id="8" name="TextBox 7"/>
          <p:cNvSpPr txBox="1"/>
          <p:nvPr/>
        </p:nvSpPr>
        <p:spPr>
          <a:xfrm>
            <a:off x="6012160" y="3424272"/>
            <a:ext cx="437940" cy="369332"/>
          </a:xfrm>
          <a:prstGeom prst="rect">
            <a:avLst/>
          </a:prstGeom>
          <a:noFill/>
        </p:spPr>
        <p:txBody>
          <a:bodyPr wrap="none" rtlCol="0">
            <a:spAutoFit/>
          </a:bodyPr>
          <a:lstStyle/>
          <a:p>
            <a:r>
              <a:rPr lang="sv-SE" dirty="0" smtClean="0">
                <a:latin typeface="Minya Nouvelle" pitchFamily="2" charset="0"/>
              </a:rPr>
              <a:t>.</a:t>
            </a:r>
            <a:r>
              <a:rPr lang="sv-SE" dirty="0" err="1" smtClean="0">
                <a:latin typeface="Minya Nouvelle" pitchFamily="2" charset="0"/>
              </a:rPr>
              <a:t>js</a:t>
            </a:r>
            <a:endParaRPr lang="sv-SE" dirty="0" smtClean="0">
              <a:latin typeface="Minya Nouvelle" pitchFamily="2" charset="0"/>
            </a:endParaRPr>
          </a:p>
        </p:txBody>
      </p:sp>
      <p:sp>
        <p:nvSpPr>
          <p:cNvPr id="9" name="TextBox 8"/>
          <p:cNvSpPr txBox="1"/>
          <p:nvPr/>
        </p:nvSpPr>
        <p:spPr>
          <a:xfrm>
            <a:off x="5724128" y="1561356"/>
            <a:ext cx="785793" cy="369332"/>
          </a:xfrm>
          <a:prstGeom prst="rect">
            <a:avLst/>
          </a:prstGeom>
          <a:noFill/>
        </p:spPr>
        <p:txBody>
          <a:bodyPr wrap="none" rtlCol="0">
            <a:spAutoFit/>
          </a:bodyPr>
          <a:lstStyle/>
          <a:p>
            <a:r>
              <a:rPr lang="sv-SE" dirty="0" smtClean="0">
                <a:latin typeface="Minya Nouvelle" pitchFamily="2" charset="0"/>
              </a:rPr>
              <a:t>.html</a:t>
            </a:r>
          </a:p>
        </p:txBody>
      </p:sp>
      <p:sp>
        <p:nvSpPr>
          <p:cNvPr id="10" name="TextBox 9"/>
          <p:cNvSpPr txBox="1"/>
          <p:nvPr/>
        </p:nvSpPr>
        <p:spPr>
          <a:xfrm>
            <a:off x="323528" y="4729708"/>
            <a:ext cx="8640960" cy="646331"/>
          </a:xfrm>
          <a:prstGeom prst="rect">
            <a:avLst/>
          </a:prstGeom>
          <a:noFill/>
        </p:spPr>
        <p:txBody>
          <a:bodyPr wrap="square" rtlCol="0">
            <a:spAutoFit/>
          </a:bodyPr>
          <a:lstStyle/>
          <a:p>
            <a:r>
              <a:rPr lang="sv-SE" dirty="0" smtClean="0">
                <a:latin typeface="Minya Nouvelle" pitchFamily="2" charset="0"/>
              </a:rPr>
              <a:t>Ovanstående modell har några nackdelar, bland annat kan vi inte koppla flera lyssnare till samma event. W3C har därför ett annat sätt att göra detta på...</a:t>
            </a:r>
          </a:p>
        </p:txBody>
      </p:sp>
      <p:pic>
        <p:nvPicPr>
          <p:cNvPr id="11"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79512" y="102032"/>
            <a:ext cx="351378" cy="523220"/>
          </a:xfrm>
          <a:prstGeom prst="rect">
            <a:avLst/>
          </a:prstGeom>
          <a:noFill/>
        </p:spPr>
        <p:txBody>
          <a:bodyPr wrap="none" rtlCol="0">
            <a:spAutoFit/>
          </a:bodyPr>
          <a:lstStyle/>
          <a:p>
            <a:r>
              <a:rPr lang="sv-SE" sz="2800" b="1" dirty="0" smtClean="0">
                <a:latin typeface="Minya Nouvelle" pitchFamily="2" charset="0"/>
              </a:rPr>
              <a:t>1</a:t>
            </a:r>
          </a:p>
        </p:txBody>
      </p:sp>
      <p:sp>
        <p:nvSpPr>
          <p:cNvPr id="13" name="Subtitle 2"/>
          <p:cNvSpPr txBox="1">
            <a:spLocks/>
          </p:cNvSpPr>
          <p:nvPr/>
        </p:nvSpPr>
        <p:spPr>
          <a:xfrm>
            <a:off x="6588224" y="2353444"/>
            <a:ext cx="2304256" cy="93610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900" dirty="0" err="1" smtClean="0">
                <a:latin typeface="Courier New" pitchFamily="49" charset="0"/>
                <a:cs typeface="Courier New" pitchFamily="49" charset="0"/>
              </a:rPr>
              <a:t>function</a:t>
            </a:r>
            <a:r>
              <a:rPr lang="sv-SE" sz="900" dirty="0" smtClean="0">
                <a:latin typeface="Courier New" pitchFamily="49" charset="0"/>
                <a:cs typeface="Courier New" pitchFamily="49" charset="0"/>
              </a:rPr>
              <a:t> </a:t>
            </a:r>
            <a:r>
              <a:rPr lang="sv-SE" sz="900" dirty="0" err="1" smtClean="0">
                <a:latin typeface="Courier New" pitchFamily="49" charset="0"/>
                <a:cs typeface="Courier New" pitchFamily="49" charset="0"/>
              </a:rPr>
              <a:t>jumpFromBuilding</a:t>
            </a:r>
            <a:r>
              <a:rPr lang="sv-SE" sz="900" dirty="0" smtClean="0">
                <a:latin typeface="Courier New" pitchFamily="49" charset="0"/>
                <a:cs typeface="Courier New" pitchFamily="49" charset="0"/>
              </a:rPr>
              <a:t>(){</a:t>
            </a:r>
          </a:p>
          <a:p>
            <a:r>
              <a:rPr lang="sv-SE" sz="900" dirty="0" smtClean="0">
                <a:latin typeface="Courier New" pitchFamily="49" charset="0"/>
                <a:cs typeface="Courier New" pitchFamily="49" charset="0"/>
              </a:rPr>
              <a:t>    alert("</a:t>
            </a:r>
            <a:r>
              <a:rPr lang="sv-SE" sz="900" dirty="0" err="1" smtClean="0">
                <a:latin typeface="Courier New" pitchFamily="49" charset="0"/>
                <a:cs typeface="Courier New" pitchFamily="49" charset="0"/>
              </a:rPr>
              <a:t>Jumping</a:t>
            </a:r>
            <a:r>
              <a:rPr lang="sv-SE" sz="900" dirty="0" smtClean="0">
                <a:latin typeface="Courier New" pitchFamily="49" charset="0"/>
                <a:cs typeface="Courier New" pitchFamily="49" charset="0"/>
              </a:rPr>
              <a:t>!");</a:t>
            </a:r>
            <a:endParaRPr lang="sv-SE" sz="900" dirty="0">
              <a:latin typeface="Courier New" pitchFamily="49" charset="0"/>
              <a:cs typeface="Courier New" pitchFamily="49" charset="0"/>
            </a:endParaRPr>
          </a:p>
          <a:p>
            <a:r>
              <a:rPr lang="sv-SE" sz="900" dirty="0" smtClean="0">
                <a:latin typeface="Courier New" pitchFamily="49" charset="0"/>
                <a:cs typeface="Courier New" pitchFamily="49" charset="0"/>
              </a:rPr>
              <a:t>}</a:t>
            </a:r>
            <a:endParaRPr lang="sv-SE" sz="900" dirty="0">
              <a:latin typeface="Courier New" pitchFamily="49" charset="0"/>
              <a:cs typeface="Courier New" pitchFamily="49" charset="0"/>
            </a:endParaRPr>
          </a:p>
        </p:txBody>
      </p:sp>
      <p:sp>
        <p:nvSpPr>
          <p:cNvPr id="14" name="Subtitle 2"/>
          <p:cNvSpPr txBox="1">
            <a:spLocks/>
          </p:cNvSpPr>
          <p:nvPr/>
        </p:nvSpPr>
        <p:spPr>
          <a:xfrm>
            <a:off x="6588224" y="3505572"/>
            <a:ext cx="2304256" cy="86409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900" dirty="0" err="1" smtClean="0">
                <a:latin typeface="Courier New" pitchFamily="49" charset="0"/>
                <a:cs typeface="Courier New" pitchFamily="49" charset="0"/>
              </a:rPr>
              <a:t>function</a:t>
            </a:r>
            <a:r>
              <a:rPr lang="sv-SE" sz="900" dirty="0" smtClean="0">
                <a:latin typeface="Courier New" pitchFamily="49" charset="0"/>
                <a:cs typeface="Courier New" pitchFamily="49" charset="0"/>
              </a:rPr>
              <a:t> </a:t>
            </a:r>
            <a:r>
              <a:rPr lang="sv-SE" sz="900" dirty="0" err="1" smtClean="0">
                <a:latin typeface="Courier New" pitchFamily="49" charset="0"/>
                <a:cs typeface="Courier New" pitchFamily="49" charset="0"/>
              </a:rPr>
              <a:t>jumpFromBuilding</a:t>
            </a:r>
            <a:r>
              <a:rPr lang="sv-SE" sz="900" dirty="0" smtClean="0">
                <a:latin typeface="Courier New" pitchFamily="49" charset="0"/>
                <a:cs typeface="Courier New" pitchFamily="49" charset="0"/>
              </a:rPr>
              <a:t>(nr){</a:t>
            </a:r>
          </a:p>
          <a:p>
            <a:r>
              <a:rPr lang="sv-SE" sz="900" dirty="0" smtClean="0">
                <a:latin typeface="Courier New" pitchFamily="49" charset="0"/>
                <a:cs typeface="Courier New" pitchFamily="49" charset="0"/>
              </a:rPr>
              <a:t>    alert("</a:t>
            </a:r>
            <a:r>
              <a:rPr lang="sv-SE" sz="900" dirty="0" err="1" smtClean="0">
                <a:latin typeface="Courier New" pitchFamily="49" charset="0"/>
                <a:cs typeface="Courier New" pitchFamily="49" charset="0"/>
              </a:rPr>
              <a:t>Jumping</a:t>
            </a:r>
            <a:r>
              <a:rPr lang="sv-SE" sz="900" dirty="0" smtClean="0">
                <a:latin typeface="Courier New" pitchFamily="49" charset="0"/>
                <a:cs typeface="Courier New" pitchFamily="49" charset="0"/>
              </a:rPr>
              <a:t>! "+nr);</a:t>
            </a:r>
            <a:endParaRPr lang="sv-SE" sz="900" dirty="0">
              <a:latin typeface="Courier New" pitchFamily="49" charset="0"/>
              <a:cs typeface="Courier New" pitchFamily="49" charset="0"/>
            </a:endParaRPr>
          </a:p>
          <a:p>
            <a:r>
              <a:rPr lang="sv-SE" sz="900" dirty="0" smtClean="0">
                <a:latin typeface="Courier New" pitchFamily="49" charset="0"/>
                <a:cs typeface="Courier New" pitchFamily="49" charset="0"/>
              </a:rPr>
              <a:t>}</a:t>
            </a:r>
            <a:endParaRPr lang="sv-SE" sz="900" dirty="0">
              <a:latin typeface="Courier New" pitchFamily="49" charset="0"/>
              <a:cs typeface="Courier New" pitchFamily="49" charset="0"/>
            </a:endParaRPr>
          </a:p>
        </p:txBody>
      </p:sp>
    </p:spTree>
    <p:extLst>
      <p:ext uri="{BB962C8B-B14F-4D97-AF65-F5344CB8AC3E}">
        <p14:creationId xmlns:p14="http://schemas.microsoft.com/office/powerpoint/2010/main" val="15254202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Koppla händelsehanterare</a:t>
            </a:r>
            <a:endParaRPr lang="sv-SE" dirty="0"/>
          </a:p>
        </p:txBody>
      </p:sp>
      <p:pic>
        <p:nvPicPr>
          <p:cNvPr id="4" name="Picture 10" descr="http://www.favbrowser.com/wp-content/uploads/2010/08/internetexplorer7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4441676"/>
            <a:ext cx="864096" cy="8640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P:\Icons\48x48\shadow\warn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4873724"/>
            <a:ext cx="366986" cy="366986"/>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p:cNvSpPr txBox="1">
            <a:spLocks/>
          </p:cNvSpPr>
          <p:nvPr/>
        </p:nvSpPr>
        <p:spPr>
          <a:xfrm>
            <a:off x="1547664" y="4441676"/>
            <a:ext cx="7272808" cy="936104"/>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t>I IE &lt; 9 så finns inte </a:t>
            </a:r>
            <a:r>
              <a:rPr lang="sv-SE" sz="1800" dirty="0" err="1" smtClean="0"/>
              <a:t>addEventListener</a:t>
            </a:r>
            <a:r>
              <a:rPr lang="sv-SE" sz="1800" dirty="0" smtClean="0"/>
              <a:t> utan den egna </a:t>
            </a:r>
            <a:r>
              <a:rPr lang="sv-SE" sz="1800" dirty="0" err="1" smtClean="0"/>
              <a:t>attachEvent</a:t>
            </a:r>
            <a:r>
              <a:rPr lang="sv-SE" sz="1800" dirty="0" smtClean="0"/>
              <a:t>. Läs mer om detta i litteraturen eller på:</a:t>
            </a:r>
          </a:p>
          <a:p>
            <a:r>
              <a:rPr lang="sv-SE" sz="1800" dirty="0"/>
              <a:t>https://developer.mozilla.org/en/DOM/element.addEventListener</a:t>
            </a:r>
            <a:endParaRPr lang="sv-SE" sz="1800" dirty="0" smtClean="0"/>
          </a:p>
        </p:txBody>
      </p:sp>
      <p:pic>
        <p:nvPicPr>
          <p:cNvPr id="7" name="Picture 2" descr="P:\Icons\48x48\shadow\flas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79512" y="102032"/>
            <a:ext cx="357790" cy="523220"/>
          </a:xfrm>
          <a:prstGeom prst="rect">
            <a:avLst/>
          </a:prstGeom>
          <a:noFill/>
        </p:spPr>
        <p:txBody>
          <a:bodyPr wrap="none" rtlCol="0">
            <a:spAutoFit/>
          </a:bodyPr>
          <a:lstStyle/>
          <a:p>
            <a:r>
              <a:rPr lang="sv-SE" sz="2800" b="1" dirty="0" smtClean="0">
                <a:latin typeface="Minya Nouvelle" pitchFamily="2" charset="0"/>
              </a:rPr>
              <a:t>2</a:t>
            </a:r>
          </a:p>
        </p:txBody>
      </p:sp>
      <p:sp>
        <p:nvSpPr>
          <p:cNvPr id="9" name="Subtitle 2"/>
          <p:cNvSpPr txBox="1">
            <a:spLocks/>
          </p:cNvSpPr>
          <p:nvPr/>
        </p:nvSpPr>
        <p:spPr>
          <a:xfrm>
            <a:off x="755576" y="1777380"/>
            <a:ext cx="6552728" cy="1152128"/>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link</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crasher</a:t>
            </a:r>
            <a:r>
              <a:rPr lang="sv-SE" sz="1400" dirty="0" smtClean="0">
                <a:latin typeface="Courier New" pitchFamily="49" charset="0"/>
                <a:cs typeface="Courier New" pitchFamily="49" charset="0"/>
              </a:rPr>
              <a:t>");</a:t>
            </a:r>
          </a:p>
          <a:p>
            <a:endParaRPr lang="sv-SE" sz="1400" dirty="0">
              <a:latin typeface="Courier New" pitchFamily="49" charset="0"/>
              <a:cs typeface="Courier New" pitchFamily="49" charset="0"/>
            </a:endParaRPr>
          </a:p>
          <a:p>
            <a:r>
              <a:rPr lang="sv-SE" sz="1400" dirty="0" err="1" smtClean="0">
                <a:latin typeface="Courier New" pitchFamily="49" charset="0"/>
                <a:cs typeface="Courier New" pitchFamily="49" charset="0"/>
              </a:rPr>
              <a:t>link.addEventListener</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click</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jumpFromBuilding</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false</a:t>
            </a:r>
            <a:r>
              <a:rPr lang="sv-SE" sz="1400" dirty="0" smtClean="0">
                <a:latin typeface="Courier New" pitchFamily="49" charset="0"/>
                <a:cs typeface="Courier New" pitchFamily="49" charset="0"/>
              </a:rPr>
              <a:t>);</a:t>
            </a:r>
          </a:p>
          <a:p>
            <a:r>
              <a:rPr lang="sv-SE" sz="1400" dirty="0" err="1" smtClean="0">
                <a:latin typeface="Courier New" pitchFamily="49" charset="0"/>
                <a:cs typeface="Courier New" pitchFamily="49" charset="0"/>
              </a:rPr>
              <a:t>link.addEventListener</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click</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getUpAgain</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false</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
        <p:nvSpPr>
          <p:cNvPr id="11" name="TextBox 10"/>
          <p:cNvSpPr txBox="1"/>
          <p:nvPr/>
        </p:nvSpPr>
        <p:spPr>
          <a:xfrm rot="1774539">
            <a:off x="7468471" y="1799454"/>
            <a:ext cx="1452642" cy="584775"/>
          </a:xfrm>
          <a:prstGeom prst="rect">
            <a:avLst/>
          </a:prstGeom>
          <a:noFill/>
        </p:spPr>
        <p:txBody>
          <a:bodyPr wrap="none" rtlCol="0">
            <a:spAutoFit/>
          </a:bodyPr>
          <a:lstStyle/>
          <a:p>
            <a:r>
              <a:rPr lang="sv-SE" sz="1600" dirty="0" err="1" smtClean="0">
                <a:solidFill>
                  <a:srgbClr val="FF0000"/>
                </a:solidFill>
                <a:latin typeface="Minya Nouvelle" pitchFamily="2" charset="0"/>
              </a:rPr>
              <a:t>bubble</a:t>
            </a:r>
            <a:r>
              <a:rPr lang="sv-SE" sz="1600" dirty="0" smtClean="0">
                <a:solidFill>
                  <a:srgbClr val="FF0000"/>
                </a:solidFill>
                <a:latin typeface="Minya Nouvelle" pitchFamily="2" charset="0"/>
              </a:rPr>
              <a:t> (</a:t>
            </a:r>
            <a:r>
              <a:rPr lang="sv-SE" sz="1600" dirty="0" err="1" smtClean="0">
                <a:solidFill>
                  <a:srgbClr val="FF0000"/>
                </a:solidFill>
                <a:latin typeface="Minya Nouvelle" pitchFamily="2" charset="0"/>
              </a:rPr>
              <a:t>false</a:t>
            </a:r>
            <a:r>
              <a:rPr lang="sv-SE" sz="1600" dirty="0" smtClean="0">
                <a:solidFill>
                  <a:srgbClr val="FF0000"/>
                </a:solidFill>
                <a:latin typeface="Minya Nouvelle" pitchFamily="2" charset="0"/>
              </a:rPr>
              <a:t>)</a:t>
            </a:r>
          </a:p>
          <a:p>
            <a:r>
              <a:rPr lang="sv-SE" sz="1600" dirty="0" err="1" smtClean="0">
                <a:solidFill>
                  <a:srgbClr val="FF0000"/>
                </a:solidFill>
                <a:latin typeface="Minya Nouvelle" pitchFamily="2" charset="0"/>
              </a:rPr>
              <a:t>capture</a:t>
            </a:r>
            <a:r>
              <a:rPr lang="sv-SE" sz="1600" dirty="0" smtClean="0">
                <a:solidFill>
                  <a:srgbClr val="FF0000"/>
                </a:solidFill>
                <a:latin typeface="Minya Nouvelle" pitchFamily="2" charset="0"/>
              </a:rPr>
              <a:t> (</a:t>
            </a:r>
            <a:r>
              <a:rPr lang="sv-SE" sz="1600" dirty="0" err="1" smtClean="0">
                <a:solidFill>
                  <a:srgbClr val="FF0000"/>
                </a:solidFill>
                <a:latin typeface="Minya Nouvelle" pitchFamily="2" charset="0"/>
              </a:rPr>
              <a:t>true</a:t>
            </a:r>
            <a:r>
              <a:rPr lang="sv-SE" sz="1600" dirty="0" smtClean="0">
                <a:solidFill>
                  <a:srgbClr val="FF0000"/>
                </a:solidFill>
                <a:latin typeface="Minya Nouvelle" pitchFamily="2" charset="0"/>
              </a:rPr>
              <a:t>)</a:t>
            </a:r>
          </a:p>
        </p:txBody>
      </p:sp>
      <p:sp>
        <p:nvSpPr>
          <p:cNvPr id="13" name="Subtitle 2"/>
          <p:cNvSpPr txBox="1">
            <a:spLocks/>
          </p:cNvSpPr>
          <p:nvPr/>
        </p:nvSpPr>
        <p:spPr>
          <a:xfrm>
            <a:off x="755576" y="3073524"/>
            <a:ext cx="6552728" cy="648072"/>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err="1" smtClean="0">
                <a:latin typeface="Courier New" pitchFamily="49" charset="0"/>
                <a:cs typeface="Courier New" pitchFamily="49" charset="0"/>
              </a:rPr>
              <a:t>link.removeEventListener</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click</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jumpFromBuilding</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false</a:t>
            </a:r>
            <a:r>
              <a:rPr lang="sv-SE" sz="1400" dirty="0" smtClean="0">
                <a:latin typeface="Courier New" pitchFamily="49" charset="0"/>
                <a:cs typeface="Courier New" pitchFamily="49" charset="0"/>
              </a:rPr>
              <a:t>);</a:t>
            </a:r>
          </a:p>
          <a:p>
            <a:r>
              <a:rPr lang="sv-SE" sz="1400" dirty="0" err="1" smtClean="0">
                <a:latin typeface="Courier New" pitchFamily="49" charset="0"/>
                <a:cs typeface="Courier New" pitchFamily="49" charset="0"/>
              </a:rPr>
              <a:t>link.removeEventListener</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click</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getUpAgain</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false</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
        <p:nvSpPr>
          <p:cNvPr id="14" name="TextBox 13"/>
          <p:cNvSpPr txBox="1"/>
          <p:nvPr/>
        </p:nvSpPr>
        <p:spPr>
          <a:xfrm>
            <a:off x="395536" y="2209428"/>
            <a:ext cx="258842" cy="369332"/>
          </a:xfrm>
          <a:prstGeom prst="rect">
            <a:avLst/>
          </a:prstGeom>
          <a:noFill/>
        </p:spPr>
        <p:txBody>
          <a:bodyPr wrap="square" rtlCol="0">
            <a:spAutoFit/>
          </a:bodyPr>
          <a:lstStyle/>
          <a:p>
            <a:r>
              <a:rPr lang="sv-SE" dirty="0" smtClean="0">
                <a:solidFill>
                  <a:srgbClr val="FF0000"/>
                </a:solidFill>
                <a:latin typeface="Minya Nouvelle" pitchFamily="2" charset="0"/>
              </a:rPr>
              <a:t>1</a:t>
            </a:r>
          </a:p>
        </p:txBody>
      </p:sp>
      <p:sp>
        <p:nvSpPr>
          <p:cNvPr id="15" name="TextBox 14"/>
          <p:cNvSpPr txBox="1"/>
          <p:nvPr/>
        </p:nvSpPr>
        <p:spPr>
          <a:xfrm>
            <a:off x="395536" y="2488168"/>
            <a:ext cx="258842" cy="369332"/>
          </a:xfrm>
          <a:prstGeom prst="rect">
            <a:avLst/>
          </a:prstGeom>
          <a:noFill/>
        </p:spPr>
        <p:txBody>
          <a:bodyPr wrap="square" rtlCol="0">
            <a:spAutoFit/>
          </a:bodyPr>
          <a:lstStyle/>
          <a:p>
            <a:r>
              <a:rPr lang="sv-SE" dirty="0" smtClean="0">
                <a:solidFill>
                  <a:srgbClr val="FF0000"/>
                </a:solidFill>
                <a:latin typeface="Minya Nouvelle" pitchFamily="2" charset="0"/>
              </a:rPr>
              <a:t>2</a:t>
            </a:r>
          </a:p>
        </p:txBody>
      </p:sp>
      <p:sp>
        <p:nvSpPr>
          <p:cNvPr id="16" name="Freeform 15"/>
          <p:cNvSpPr/>
          <p:nvPr/>
        </p:nvSpPr>
        <p:spPr>
          <a:xfrm>
            <a:off x="6344529" y="2370406"/>
            <a:ext cx="1744394" cy="295879"/>
          </a:xfrm>
          <a:custGeom>
            <a:avLst/>
            <a:gdLst>
              <a:gd name="connsiteX0" fmla="*/ 1744394 w 1744394"/>
              <a:gd name="connsiteY0" fmla="*/ 0 h 295879"/>
              <a:gd name="connsiteX1" fmla="*/ 1434905 w 1744394"/>
              <a:gd name="connsiteY1" fmla="*/ 288388 h 295879"/>
              <a:gd name="connsiteX2" fmla="*/ 0 w 1744394"/>
              <a:gd name="connsiteY2" fmla="*/ 182880 h 295879"/>
            </a:gdLst>
            <a:ahLst/>
            <a:cxnLst>
              <a:cxn ang="0">
                <a:pos x="connsiteX0" y="connsiteY0"/>
              </a:cxn>
              <a:cxn ang="0">
                <a:pos x="connsiteX1" y="connsiteY1"/>
              </a:cxn>
              <a:cxn ang="0">
                <a:pos x="connsiteX2" y="connsiteY2"/>
              </a:cxn>
            </a:cxnLst>
            <a:rect l="l" t="t" r="r" b="b"/>
            <a:pathLst>
              <a:path w="1744394" h="295879">
                <a:moveTo>
                  <a:pt x="1744394" y="0"/>
                </a:moveTo>
                <a:cubicBezTo>
                  <a:pt x="1735015" y="128954"/>
                  <a:pt x="1725637" y="257908"/>
                  <a:pt x="1434905" y="288388"/>
                </a:cubicBezTo>
                <a:cubicBezTo>
                  <a:pt x="1144173" y="318868"/>
                  <a:pt x="572086" y="250874"/>
                  <a:pt x="0" y="182880"/>
                </a:cubicBezTo>
              </a:path>
            </a:pathLst>
          </a:cu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17" name="TextBox 16"/>
          <p:cNvSpPr txBox="1"/>
          <p:nvPr/>
        </p:nvSpPr>
        <p:spPr>
          <a:xfrm>
            <a:off x="395536" y="1120016"/>
            <a:ext cx="6408101" cy="369332"/>
          </a:xfrm>
          <a:prstGeom prst="rect">
            <a:avLst/>
          </a:prstGeom>
          <a:noFill/>
        </p:spPr>
        <p:txBody>
          <a:bodyPr wrap="none" rtlCol="0">
            <a:spAutoFit/>
          </a:bodyPr>
          <a:lstStyle/>
          <a:p>
            <a:r>
              <a:rPr lang="sv-SE" dirty="0" smtClean="0">
                <a:latin typeface="Minya Nouvelle" pitchFamily="2" charset="0"/>
              </a:rPr>
              <a:t>DOM </a:t>
            </a:r>
            <a:r>
              <a:rPr lang="sv-SE" dirty="0" err="1" smtClean="0">
                <a:latin typeface="Minya Nouvelle" pitchFamily="2" charset="0"/>
              </a:rPr>
              <a:t>Level</a:t>
            </a:r>
            <a:r>
              <a:rPr lang="sv-SE" dirty="0" smtClean="0">
                <a:latin typeface="Minya Nouvelle" pitchFamily="2" charset="0"/>
              </a:rPr>
              <a:t> 2 definierar ett annat sätt att koppla event på:</a:t>
            </a:r>
          </a:p>
        </p:txBody>
      </p:sp>
    </p:spTree>
    <p:extLst>
      <p:ext uri="{BB962C8B-B14F-4D97-AF65-F5344CB8AC3E}">
        <p14:creationId xmlns:p14="http://schemas.microsoft.com/office/powerpoint/2010/main" val="1367294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Vad triggade eventet?</a:t>
            </a:r>
            <a:endParaRPr lang="sv-SE" dirty="0"/>
          </a:p>
        </p:txBody>
      </p:sp>
      <p:sp>
        <p:nvSpPr>
          <p:cNvPr id="3" name="Subtitle 2"/>
          <p:cNvSpPr>
            <a:spLocks noGrp="1"/>
          </p:cNvSpPr>
          <p:nvPr>
            <p:ph type="subTitle" idx="1"/>
          </p:nvPr>
        </p:nvSpPr>
        <p:spPr>
          <a:xfrm>
            <a:off x="323528" y="1057300"/>
            <a:ext cx="8568952" cy="864096"/>
          </a:xfrm>
        </p:spPr>
        <p:txBody>
          <a:bodyPr/>
          <a:lstStyle/>
          <a:p>
            <a:r>
              <a:rPr lang="sv-SE" dirty="0" smtClean="0"/>
              <a:t>Det finns ett enkelt sätt att få reda på vad som triggade eventet (utlöste händelsen):</a:t>
            </a:r>
            <a:endParaRPr lang="sv-SE" dirty="0"/>
          </a:p>
        </p:txBody>
      </p:sp>
      <p:pic>
        <p:nvPicPr>
          <p:cNvPr id="4"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1475656" y="1993404"/>
            <a:ext cx="6048672" cy="2520280"/>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600" dirty="0" smtClean="0">
                <a:latin typeface="Courier New" pitchFamily="49" charset="0"/>
                <a:cs typeface="Courier New" pitchFamily="49" charset="0"/>
              </a:rPr>
              <a:t>var </a:t>
            </a:r>
            <a:r>
              <a:rPr lang="sv-SE" sz="1600" dirty="0" err="1" smtClean="0">
                <a:latin typeface="Courier New" pitchFamily="49" charset="0"/>
                <a:cs typeface="Courier New" pitchFamily="49" charset="0"/>
              </a:rPr>
              <a:t>link</a:t>
            </a:r>
            <a:r>
              <a:rPr lang="sv-SE" sz="1600" dirty="0" smtClean="0">
                <a:latin typeface="Courier New" pitchFamily="49" charset="0"/>
                <a:cs typeface="Courier New" pitchFamily="49" charset="0"/>
              </a:rPr>
              <a:t> = </a:t>
            </a:r>
            <a:r>
              <a:rPr lang="sv-SE" sz="1600" dirty="0" err="1" smtClean="0">
                <a:latin typeface="Courier New" pitchFamily="49" charset="0"/>
                <a:cs typeface="Courier New" pitchFamily="49" charset="0"/>
              </a:rPr>
              <a:t>document.getElementById</a:t>
            </a:r>
            <a:r>
              <a:rPr lang="sv-SE" sz="1600" dirty="0" smtClean="0">
                <a:latin typeface="Courier New" pitchFamily="49" charset="0"/>
                <a:cs typeface="Courier New" pitchFamily="49" charset="0"/>
              </a:rPr>
              <a:t>("</a:t>
            </a:r>
            <a:r>
              <a:rPr lang="sv-SE" sz="1600" dirty="0" err="1" smtClean="0">
                <a:latin typeface="Courier New" pitchFamily="49" charset="0"/>
                <a:cs typeface="Courier New" pitchFamily="49" charset="0"/>
              </a:rPr>
              <a:t>crasher</a:t>
            </a:r>
            <a:r>
              <a:rPr lang="sv-SE" sz="1600" dirty="0" smtClean="0">
                <a:latin typeface="Courier New" pitchFamily="49" charset="0"/>
                <a:cs typeface="Courier New" pitchFamily="49" charset="0"/>
              </a:rPr>
              <a:t>");</a:t>
            </a:r>
          </a:p>
          <a:p>
            <a:endParaRPr lang="sv-SE" sz="1600" dirty="0">
              <a:latin typeface="Courier New" pitchFamily="49" charset="0"/>
              <a:cs typeface="Courier New" pitchFamily="49" charset="0"/>
            </a:endParaRPr>
          </a:p>
          <a:p>
            <a:r>
              <a:rPr lang="sv-SE" sz="1600" dirty="0" err="1" smtClean="0">
                <a:latin typeface="Courier New" pitchFamily="49" charset="0"/>
                <a:cs typeface="Courier New" pitchFamily="49" charset="0"/>
              </a:rPr>
              <a:t>link.onclick</a:t>
            </a:r>
            <a:r>
              <a:rPr lang="sv-SE" sz="1600" dirty="0" smtClean="0">
                <a:latin typeface="Courier New" pitchFamily="49" charset="0"/>
                <a:cs typeface="Courier New" pitchFamily="49" charset="0"/>
              </a:rPr>
              <a:t> = </a:t>
            </a:r>
            <a:r>
              <a:rPr lang="sv-SE" sz="1600" dirty="0" err="1" smtClean="0">
                <a:latin typeface="Courier New" pitchFamily="49" charset="0"/>
                <a:cs typeface="Courier New" pitchFamily="49" charset="0"/>
              </a:rPr>
              <a:t>jumpFromBuilding</a:t>
            </a:r>
            <a:r>
              <a:rPr lang="sv-SE" sz="1600" dirty="0" smtClean="0">
                <a:latin typeface="Courier New" pitchFamily="49" charset="0"/>
                <a:cs typeface="Courier New" pitchFamily="49" charset="0"/>
              </a:rPr>
              <a:t>;</a:t>
            </a:r>
          </a:p>
          <a:p>
            <a:endParaRPr lang="sv-SE" sz="1600" dirty="0">
              <a:latin typeface="Courier New" pitchFamily="49" charset="0"/>
              <a:cs typeface="Courier New" pitchFamily="49" charset="0"/>
            </a:endParaRPr>
          </a:p>
          <a:p>
            <a:r>
              <a:rPr lang="sv-SE" sz="1600" dirty="0" err="1" smtClean="0">
                <a:latin typeface="Courier New" pitchFamily="49" charset="0"/>
                <a:cs typeface="Courier New" pitchFamily="49" charset="0"/>
              </a:rPr>
              <a:t>function</a:t>
            </a:r>
            <a:r>
              <a:rPr lang="sv-SE" sz="1600" dirty="0" smtClean="0">
                <a:latin typeface="Courier New" pitchFamily="49" charset="0"/>
                <a:cs typeface="Courier New" pitchFamily="49" charset="0"/>
              </a:rPr>
              <a:t> </a:t>
            </a:r>
            <a:r>
              <a:rPr lang="sv-SE" sz="1600" dirty="0" err="1" smtClean="0">
                <a:latin typeface="Courier New" pitchFamily="49" charset="0"/>
                <a:cs typeface="Courier New" pitchFamily="49" charset="0"/>
              </a:rPr>
              <a:t>jumpFromBuilding</a:t>
            </a:r>
            <a:r>
              <a:rPr lang="sv-SE" sz="1600" dirty="0" smtClean="0">
                <a:latin typeface="Courier New" pitchFamily="49" charset="0"/>
                <a:cs typeface="Courier New" pitchFamily="49" charset="0"/>
              </a:rPr>
              <a:t>(){</a:t>
            </a:r>
          </a:p>
          <a:p>
            <a:r>
              <a:rPr lang="sv-SE" sz="1600" dirty="0" smtClean="0">
                <a:latin typeface="Courier New" pitchFamily="49" charset="0"/>
                <a:cs typeface="Courier New" pitchFamily="49" charset="0"/>
              </a:rPr>
              <a:t>	alert(</a:t>
            </a:r>
            <a:r>
              <a:rPr lang="sv-SE" sz="1600" b="1" dirty="0" err="1" smtClean="0">
                <a:latin typeface="Courier New" pitchFamily="49" charset="0"/>
                <a:cs typeface="Courier New" pitchFamily="49" charset="0"/>
              </a:rPr>
              <a:t>this</a:t>
            </a:r>
            <a:r>
              <a:rPr lang="sv-SE" sz="1600" dirty="0" smtClean="0">
                <a:latin typeface="Courier New" pitchFamily="49" charset="0"/>
                <a:cs typeface="Courier New" pitchFamily="49" charset="0"/>
              </a:rPr>
              <a:t> === </a:t>
            </a:r>
            <a:r>
              <a:rPr lang="sv-SE" sz="1600" dirty="0" err="1" smtClean="0">
                <a:latin typeface="Courier New" pitchFamily="49" charset="0"/>
                <a:cs typeface="Courier New" pitchFamily="49" charset="0"/>
              </a:rPr>
              <a:t>link</a:t>
            </a:r>
            <a:r>
              <a:rPr lang="sv-SE" sz="1600" dirty="0" smtClean="0">
                <a:latin typeface="Courier New" pitchFamily="49" charset="0"/>
                <a:cs typeface="Courier New" pitchFamily="49" charset="0"/>
              </a:rPr>
              <a:t>);  // </a:t>
            </a:r>
            <a:r>
              <a:rPr lang="sv-SE" sz="1600" dirty="0" err="1">
                <a:latin typeface="Courier New" pitchFamily="49" charset="0"/>
                <a:cs typeface="Courier New" pitchFamily="49" charset="0"/>
              </a:rPr>
              <a:t>t</a:t>
            </a:r>
            <a:r>
              <a:rPr lang="sv-SE" sz="1600" dirty="0" err="1" smtClean="0">
                <a:latin typeface="Courier New" pitchFamily="49" charset="0"/>
                <a:cs typeface="Courier New" pitchFamily="49" charset="0"/>
              </a:rPr>
              <a:t>rue</a:t>
            </a:r>
            <a:endParaRPr lang="sv-SE" sz="1600" dirty="0">
              <a:latin typeface="Courier New" pitchFamily="49" charset="0"/>
              <a:cs typeface="Courier New" pitchFamily="49" charset="0"/>
            </a:endParaRPr>
          </a:p>
          <a:p>
            <a:r>
              <a:rPr lang="sv-SE" sz="1600" dirty="0" smtClean="0">
                <a:latin typeface="Courier New" pitchFamily="49" charset="0"/>
                <a:cs typeface="Courier New" pitchFamily="49" charset="0"/>
              </a:rPr>
              <a:t>}</a:t>
            </a:r>
            <a:endParaRPr lang="sv-SE" sz="1600" dirty="0">
              <a:latin typeface="Courier New" pitchFamily="49" charset="0"/>
              <a:cs typeface="Courier New" pitchFamily="49" charset="0"/>
            </a:endParaRPr>
          </a:p>
        </p:txBody>
      </p:sp>
      <p:sp>
        <p:nvSpPr>
          <p:cNvPr id="6" name="TextBox 5"/>
          <p:cNvSpPr txBox="1"/>
          <p:nvPr/>
        </p:nvSpPr>
        <p:spPr>
          <a:xfrm>
            <a:off x="3635896" y="4657700"/>
            <a:ext cx="4320480" cy="646331"/>
          </a:xfrm>
          <a:prstGeom prst="rect">
            <a:avLst/>
          </a:prstGeom>
          <a:noFill/>
        </p:spPr>
        <p:txBody>
          <a:bodyPr wrap="square" rtlCol="0">
            <a:spAutoFit/>
          </a:bodyPr>
          <a:lstStyle/>
          <a:p>
            <a:r>
              <a:rPr lang="sv-SE" b="1" dirty="0" err="1" smtClean="0">
                <a:latin typeface="Minya Nouvelle" pitchFamily="2" charset="0"/>
              </a:rPr>
              <a:t>this</a:t>
            </a:r>
            <a:r>
              <a:rPr lang="sv-SE" dirty="0" smtClean="0">
                <a:latin typeface="Minya Nouvelle" pitchFamily="2" charset="0"/>
              </a:rPr>
              <a:t> refererar till det objekt som "äger" funktionen, triggar eventet</a:t>
            </a:r>
          </a:p>
        </p:txBody>
      </p:sp>
      <p:cxnSp>
        <p:nvCxnSpPr>
          <p:cNvPr id="8" name="Straight Arrow Connector 7"/>
          <p:cNvCxnSpPr/>
          <p:nvPr/>
        </p:nvCxnSpPr>
        <p:spPr>
          <a:xfrm flipH="1" flipV="1">
            <a:off x="3491880" y="3793604"/>
            <a:ext cx="432048" cy="7920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23923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that</a:t>
            </a:r>
            <a:r>
              <a:rPr lang="sv-SE" dirty="0" smtClean="0"/>
              <a:t>=</a:t>
            </a:r>
            <a:r>
              <a:rPr lang="sv-SE" dirty="0" err="1" smtClean="0"/>
              <a:t>this</a:t>
            </a:r>
            <a:endParaRPr lang="sv-SE" dirty="0"/>
          </a:p>
        </p:txBody>
      </p:sp>
      <p:pic>
        <p:nvPicPr>
          <p:cNvPr id="4"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1301105" y="1345332"/>
            <a:ext cx="6799287" cy="374441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err="1" smtClean="0">
                <a:latin typeface="Courier New" pitchFamily="49" charset="0"/>
                <a:cs typeface="Courier New" pitchFamily="49" charset="0"/>
              </a:rPr>
              <a:t>function</a:t>
            </a:r>
            <a:r>
              <a:rPr lang="sv-SE" sz="1400" dirty="0" smtClean="0">
                <a:latin typeface="Courier New" pitchFamily="49" charset="0"/>
                <a:cs typeface="Courier New" pitchFamily="49" charset="0"/>
              </a:rPr>
              <a:t> </a:t>
            </a:r>
            <a:r>
              <a:rPr lang="sv-SE" sz="1400" dirty="0">
                <a:latin typeface="Courier New" pitchFamily="49" charset="0"/>
                <a:cs typeface="Courier New" pitchFamily="49" charset="0"/>
              </a:rPr>
              <a:t>Experiment(</a:t>
            </a:r>
            <a:r>
              <a:rPr lang="sv-SE" sz="1400" dirty="0" err="1">
                <a:latin typeface="Courier New" pitchFamily="49" charset="0"/>
                <a:cs typeface="Courier New" pitchFamily="49" charset="0"/>
              </a:rPr>
              <a:t>bombText</a:t>
            </a:r>
            <a:r>
              <a:rPr lang="sv-SE" sz="1400" dirty="0">
                <a:latin typeface="Courier New" pitchFamily="49" charset="0"/>
                <a:cs typeface="Courier New" pitchFamily="49" charset="0"/>
              </a:rPr>
              <a:t>){</a:t>
            </a:r>
          </a:p>
          <a:p>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this.getBombText</a:t>
            </a:r>
            <a:r>
              <a:rPr lang="sv-SE" sz="1400" dirty="0" smtClean="0">
                <a:latin typeface="Courier New" pitchFamily="49" charset="0"/>
                <a:cs typeface="Courier New" pitchFamily="49" charset="0"/>
              </a:rPr>
              <a:t> </a:t>
            </a:r>
            <a:r>
              <a:rPr lang="sv-SE" sz="1400" dirty="0">
                <a:latin typeface="Courier New" pitchFamily="49" charset="0"/>
                <a:cs typeface="Courier New" pitchFamily="49" charset="0"/>
              </a:rPr>
              <a:t>= </a:t>
            </a:r>
            <a:r>
              <a:rPr lang="sv-SE" sz="1400" dirty="0" err="1">
                <a:latin typeface="Courier New" pitchFamily="49" charset="0"/>
                <a:cs typeface="Courier New" pitchFamily="49" charset="0"/>
              </a:rPr>
              <a:t>function</a:t>
            </a:r>
            <a:r>
              <a:rPr lang="sv-SE" sz="1400" dirty="0">
                <a:latin typeface="Courier New" pitchFamily="49" charset="0"/>
                <a:cs typeface="Courier New" pitchFamily="49" charset="0"/>
              </a:rPr>
              <a:t>(){ </a:t>
            </a:r>
            <a:r>
              <a:rPr lang="sv-SE" sz="1400" dirty="0" err="1">
                <a:latin typeface="Courier New" pitchFamily="49" charset="0"/>
                <a:cs typeface="Courier New" pitchFamily="49" charset="0"/>
              </a:rPr>
              <a:t>return</a:t>
            </a:r>
            <a:r>
              <a:rPr lang="sv-SE" sz="1400" dirty="0">
                <a:latin typeface="Courier New" pitchFamily="49" charset="0"/>
                <a:cs typeface="Courier New" pitchFamily="49" charset="0"/>
              </a:rPr>
              <a:t> </a:t>
            </a:r>
            <a:r>
              <a:rPr lang="sv-SE" sz="1400" dirty="0" err="1">
                <a:latin typeface="Courier New" pitchFamily="49" charset="0"/>
                <a:cs typeface="Courier New" pitchFamily="49" charset="0"/>
              </a:rPr>
              <a:t>bombText</a:t>
            </a:r>
            <a:r>
              <a:rPr lang="sv-SE" sz="1400" dirty="0">
                <a:latin typeface="Courier New" pitchFamily="49" charset="0"/>
                <a:cs typeface="Courier New" pitchFamily="49" charset="0"/>
              </a:rPr>
              <a:t>;};</a:t>
            </a:r>
          </a:p>
          <a:p>
            <a:endParaRPr lang="sv-SE" sz="1400" dirty="0" smtClean="0">
              <a:latin typeface="Courier New" pitchFamily="49" charset="0"/>
              <a:cs typeface="Courier New" pitchFamily="49" charset="0"/>
            </a:endParaRPr>
          </a:p>
          <a:p>
            <a:r>
              <a:rPr lang="sv-SE" sz="1400" dirty="0" smtClean="0">
                <a:latin typeface="Courier New" pitchFamily="49" charset="0"/>
                <a:cs typeface="Courier New" pitchFamily="49" charset="0"/>
              </a:rPr>
              <a:t>   var </a:t>
            </a:r>
            <a:r>
              <a:rPr lang="sv-SE" sz="1400" dirty="0" err="1">
                <a:latin typeface="Courier New" pitchFamily="49" charset="0"/>
                <a:cs typeface="Courier New" pitchFamily="49" charset="0"/>
              </a:rPr>
              <a:t>aTag</a:t>
            </a:r>
            <a:r>
              <a:rPr lang="sv-SE" sz="1400" dirty="0">
                <a:latin typeface="Courier New" pitchFamily="49" charset="0"/>
                <a:cs typeface="Courier New" pitchFamily="49" charset="0"/>
              </a:rPr>
              <a:t> = </a:t>
            </a:r>
            <a:r>
              <a:rPr lang="sv-SE" sz="1400" dirty="0" err="1">
                <a:latin typeface="Courier New" pitchFamily="49" charset="0"/>
                <a:cs typeface="Courier New" pitchFamily="49" charset="0"/>
              </a:rPr>
              <a:t>document.getElementById</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myLink</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a:p>
            <a:endParaRPr lang="sv-SE" sz="1400" dirty="0" smtClean="0">
              <a:latin typeface="Courier New" pitchFamily="49" charset="0"/>
              <a:cs typeface="Courier New" pitchFamily="49" charset="0"/>
            </a:endParaRPr>
          </a:p>
          <a:p>
            <a:r>
              <a:rPr lang="sv-SE" sz="1400" b="1" dirty="0" smtClean="0">
                <a:latin typeface="Courier New" pitchFamily="49" charset="0"/>
                <a:cs typeface="Courier New" pitchFamily="49" charset="0"/>
              </a:rPr>
              <a:t>   var </a:t>
            </a:r>
            <a:r>
              <a:rPr lang="sv-SE" sz="1400" b="1" dirty="0" err="1">
                <a:latin typeface="Courier New" pitchFamily="49" charset="0"/>
                <a:cs typeface="Courier New" pitchFamily="49" charset="0"/>
              </a:rPr>
              <a:t>that</a:t>
            </a:r>
            <a:r>
              <a:rPr lang="sv-SE" sz="1400" b="1" dirty="0">
                <a:latin typeface="Courier New" pitchFamily="49" charset="0"/>
                <a:cs typeface="Courier New" pitchFamily="49" charset="0"/>
              </a:rPr>
              <a:t> = </a:t>
            </a:r>
            <a:r>
              <a:rPr lang="sv-SE" sz="1400" b="1" dirty="0" err="1">
                <a:latin typeface="Courier New" pitchFamily="49" charset="0"/>
                <a:cs typeface="Courier New" pitchFamily="49" charset="0"/>
              </a:rPr>
              <a:t>this</a:t>
            </a:r>
            <a:r>
              <a:rPr lang="sv-SE" sz="1400" b="1" dirty="0">
                <a:latin typeface="Courier New" pitchFamily="49" charset="0"/>
                <a:cs typeface="Courier New" pitchFamily="49" charset="0"/>
              </a:rPr>
              <a:t>;				</a:t>
            </a:r>
          </a:p>
          <a:p>
            <a:endParaRPr lang="sv-SE" sz="1400" dirty="0" smtClean="0">
              <a:latin typeface="Courier New" pitchFamily="49" charset="0"/>
              <a:cs typeface="Courier New" pitchFamily="49" charset="0"/>
            </a:endParaRPr>
          </a:p>
          <a:p>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aTag.onclick</a:t>
            </a:r>
            <a:r>
              <a:rPr lang="sv-SE" sz="1400" dirty="0" smtClean="0">
                <a:latin typeface="Courier New" pitchFamily="49" charset="0"/>
                <a:cs typeface="Courier New" pitchFamily="49" charset="0"/>
              </a:rPr>
              <a:t> </a:t>
            </a:r>
            <a:r>
              <a:rPr lang="sv-SE" sz="1400" dirty="0">
                <a:latin typeface="Courier New" pitchFamily="49" charset="0"/>
                <a:cs typeface="Courier New" pitchFamily="49" charset="0"/>
              </a:rPr>
              <a:t>= </a:t>
            </a:r>
            <a:r>
              <a:rPr lang="sv-SE" sz="1400" dirty="0" err="1">
                <a:latin typeface="Courier New" pitchFamily="49" charset="0"/>
                <a:cs typeface="Courier New" pitchFamily="49" charset="0"/>
              </a:rPr>
              <a:t>function</a:t>
            </a:r>
            <a:r>
              <a:rPr lang="sv-SE" sz="1400" dirty="0">
                <a:latin typeface="Courier New" pitchFamily="49" charset="0"/>
                <a:cs typeface="Courier New" pitchFamily="49" charset="0"/>
              </a:rPr>
              <a:t>(){</a:t>
            </a:r>
          </a:p>
          <a:p>
            <a:r>
              <a:rPr lang="sv-SE" sz="1400" dirty="0" smtClean="0">
                <a:latin typeface="Courier New" pitchFamily="49" charset="0"/>
                <a:cs typeface="Courier New" pitchFamily="49" charset="0"/>
              </a:rPr>
              <a:t>      alert(</a:t>
            </a:r>
            <a:r>
              <a:rPr lang="sv-SE" sz="1400" dirty="0" err="1" smtClean="0">
                <a:latin typeface="Courier New" pitchFamily="49" charset="0"/>
                <a:cs typeface="Courier New" pitchFamily="49" charset="0"/>
              </a:rPr>
              <a:t>this.getBombText</a:t>
            </a:r>
            <a:r>
              <a:rPr lang="sv-SE" sz="1400" dirty="0">
                <a:latin typeface="Courier New" pitchFamily="49" charset="0"/>
                <a:cs typeface="Courier New" pitchFamily="49" charset="0"/>
              </a:rPr>
              <a:t>()); // </a:t>
            </a:r>
            <a:r>
              <a:rPr lang="sv-SE" sz="1400" dirty="0" err="1" smtClean="0">
                <a:latin typeface="Courier New" pitchFamily="49" charset="0"/>
                <a:cs typeface="Courier New" pitchFamily="49" charset="0"/>
              </a:rPr>
              <a:t>Fail</a:t>
            </a:r>
            <a:r>
              <a:rPr lang="sv-SE" sz="1400" dirty="0" smtClean="0">
                <a:latin typeface="Courier New" pitchFamily="49" charset="0"/>
                <a:cs typeface="Courier New" pitchFamily="49" charset="0"/>
              </a:rPr>
              <a:t>            </a:t>
            </a:r>
            <a:br>
              <a:rPr lang="sv-SE" sz="1400" dirty="0" smtClean="0">
                <a:latin typeface="Courier New" pitchFamily="49" charset="0"/>
                <a:cs typeface="Courier New" pitchFamily="49" charset="0"/>
              </a:rPr>
            </a:br>
            <a:r>
              <a:rPr lang="sv-SE" sz="1400" dirty="0" smtClean="0">
                <a:latin typeface="Courier New" pitchFamily="49" charset="0"/>
                <a:cs typeface="Courier New" pitchFamily="49" charset="0"/>
              </a:rPr>
              <a:t>      alert(</a:t>
            </a:r>
            <a:r>
              <a:rPr lang="sv-SE" sz="1400" b="1" dirty="0" err="1" smtClean="0">
                <a:latin typeface="Courier New" pitchFamily="49" charset="0"/>
                <a:cs typeface="Courier New" pitchFamily="49" charset="0"/>
              </a:rPr>
              <a:t>that.getBombText</a:t>
            </a:r>
            <a:r>
              <a:rPr lang="sv-SE" sz="1400" b="1" dirty="0">
                <a:latin typeface="Courier New" pitchFamily="49" charset="0"/>
                <a:cs typeface="Courier New" pitchFamily="49" charset="0"/>
              </a:rPr>
              <a:t>()</a:t>
            </a:r>
            <a:r>
              <a:rPr lang="sv-SE" sz="1400" dirty="0">
                <a:latin typeface="Courier New" pitchFamily="49" charset="0"/>
                <a:cs typeface="Courier New" pitchFamily="49" charset="0"/>
              </a:rPr>
              <a:t>); // </a:t>
            </a:r>
            <a:r>
              <a:rPr lang="sv-SE" sz="1400" dirty="0" smtClean="0">
                <a:latin typeface="Courier New" pitchFamily="49" charset="0"/>
                <a:cs typeface="Courier New" pitchFamily="49" charset="0"/>
              </a:rPr>
              <a:t>"BOOOOOOM"</a:t>
            </a:r>
            <a:endParaRPr lang="sv-SE" sz="1400" dirty="0">
              <a:latin typeface="Courier New" pitchFamily="49" charset="0"/>
              <a:cs typeface="Courier New" pitchFamily="49" charset="0"/>
            </a:endParaRPr>
          </a:p>
          <a:p>
            <a:r>
              <a:rPr lang="sv-SE" sz="1400" dirty="0" smtClean="0">
                <a:latin typeface="Courier New" pitchFamily="49" charset="0"/>
                <a:cs typeface="Courier New" pitchFamily="49" charset="0"/>
              </a:rPr>
              <a:t>   };</a:t>
            </a:r>
            <a:endParaRPr lang="sv-SE" sz="1400" dirty="0">
              <a:latin typeface="Courier New" pitchFamily="49" charset="0"/>
              <a:cs typeface="Courier New" pitchFamily="49" charset="0"/>
            </a:endParaRPr>
          </a:p>
          <a:p>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a:p>
            <a:endParaRPr lang="sv-SE" sz="1400" dirty="0">
              <a:latin typeface="Courier New" pitchFamily="49" charset="0"/>
              <a:cs typeface="Courier New" pitchFamily="49" charset="0"/>
            </a:endParaRPr>
          </a:p>
          <a:p>
            <a:r>
              <a:rPr lang="sv-SE" sz="1400" dirty="0" smtClean="0">
                <a:latin typeface="Courier New" pitchFamily="49" charset="0"/>
                <a:cs typeface="Courier New" pitchFamily="49" charset="0"/>
              </a:rPr>
              <a:t>new </a:t>
            </a:r>
            <a:r>
              <a:rPr lang="sv-SE" sz="1400" dirty="0">
                <a:latin typeface="Courier New" pitchFamily="49" charset="0"/>
                <a:cs typeface="Courier New" pitchFamily="49" charset="0"/>
              </a:rPr>
              <a:t>Experiment</a:t>
            </a:r>
            <a:r>
              <a:rPr lang="sv-SE" sz="1400" dirty="0" smtClean="0">
                <a:latin typeface="Courier New" pitchFamily="49" charset="0"/>
                <a:cs typeface="Courier New" pitchFamily="49" charset="0"/>
              </a:rPr>
              <a:t>("BOOOOOOM");</a:t>
            </a:r>
            <a:endParaRPr lang="sv-SE" sz="1400" dirty="0">
              <a:latin typeface="Courier New" pitchFamily="49" charset="0"/>
              <a:cs typeface="Courier New" pitchFamily="49" charset="0"/>
            </a:endParaRPr>
          </a:p>
        </p:txBody>
      </p:sp>
    </p:spTree>
    <p:extLst>
      <p:ext uri="{BB962C8B-B14F-4D97-AF65-F5344CB8AC3E}">
        <p14:creationId xmlns:p14="http://schemas.microsoft.com/office/powerpoint/2010/main" val="5692048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Hindra </a:t>
            </a:r>
            <a:r>
              <a:rPr lang="sv-SE" dirty="0" err="1" smtClean="0"/>
              <a:t>defulthändelsen</a:t>
            </a:r>
            <a:endParaRPr lang="sv-SE" dirty="0"/>
          </a:p>
        </p:txBody>
      </p:sp>
      <p:sp>
        <p:nvSpPr>
          <p:cNvPr id="3" name="Subtitle 2"/>
          <p:cNvSpPr>
            <a:spLocks noGrp="1"/>
          </p:cNvSpPr>
          <p:nvPr>
            <p:ph type="subTitle" idx="1"/>
          </p:nvPr>
        </p:nvSpPr>
        <p:spPr>
          <a:xfrm>
            <a:off x="539552" y="1057300"/>
            <a:ext cx="7962108" cy="2267903"/>
          </a:xfrm>
        </p:spPr>
        <p:txBody>
          <a:bodyPr/>
          <a:lstStyle/>
          <a:p>
            <a:r>
              <a:rPr lang="sv-SE" sz="1600" dirty="0" smtClean="0"/>
              <a:t>När du klickar på en länk kommer först </a:t>
            </a:r>
            <a:r>
              <a:rPr lang="sv-SE" sz="1600" dirty="0" err="1" smtClean="0"/>
              <a:t>onclick</a:t>
            </a:r>
            <a:r>
              <a:rPr lang="sv-SE" sz="1600" dirty="0" smtClean="0"/>
              <a:t> att köras och efter det kommer länken att aktiveras och gå till den sida som är angiven i </a:t>
            </a:r>
            <a:r>
              <a:rPr lang="sv-SE" sz="1600" dirty="0" err="1" smtClean="0"/>
              <a:t>href</a:t>
            </a:r>
            <a:r>
              <a:rPr lang="sv-SE" sz="1600" dirty="0" smtClean="0"/>
              <a:t>.</a:t>
            </a:r>
          </a:p>
          <a:p>
            <a:endParaRPr lang="sv-SE" sz="1600" dirty="0"/>
          </a:p>
          <a:p>
            <a:r>
              <a:rPr lang="sv-SE" sz="1600" dirty="0" smtClean="0"/>
              <a:t>För att hindra detta returnerar man </a:t>
            </a:r>
            <a:r>
              <a:rPr lang="sv-SE" sz="1600" dirty="0" err="1" smtClean="0"/>
              <a:t>false</a:t>
            </a:r>
            <a:r>
              <a:rPr lang="sv-SE" sz="1600" dirty="0" smtClean="0"/>
              <a:t> från händelsehanteraren.</a:t>
            </a:r>
            <a:endParaRPr lang="sv-SE" sz="1600" dirty="0"/>
          </a:p>
        </p:txBody>
      </p:sp>
      <p:sp>
        <p:nvSpPr>
          <p:cNvPr id="4" name="Subtitle 2"/>
          <p:cNvSpPr txBox="1">
            <a:spLocks/>
          </p:cNvSpPr>
          <p:nvPr/>
        </p:nvSpPr>
        <p:spPr>
          <a:xfrm>
            <a:off x="1267517" y="2353444"/>
            <a:ext cx="6040787" cy="504056"/>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latin typeface="Courier New" pitchFamily="49" charset="0"/>
                <a:cs typeface="Courier New" pitchFamily="49" charset="0"/>
              </a:rPr>
              <a:t>&lt;a </a:t>
            </a:r>
            <a:r>
              <a:rPr lang="sv-SE" sz="1800" dirty="0" err="1" smtClean="0">
                <a:latin typeface="Courier New" pitchFamily="49" charset="0"/>
                <a:cs typeface="Courier New" pitchFamily="49" charset="0"/>
              </a:rPr>
              <a:t>href</a:t>
            </a:r>
            <a:r>
              <a:rPr lang="sv-SE" sz="1800" dirty="0" smtClean="0">
                <a:latin typeface="Courier New" pitchFamily="49" charset="0"/>
                <a:cs typeface="Courier New" pitchFamily="49" charset="0"/>
              </a:rPr>
              <a:t>="buster.html" id="</a:t>
            </a:r>
            <a:r>
              <a:rPr lang="sv-SE" sz="1800" dirty="0" err="1" smtClean="0">
                <a:latin typeface="Courier New" pitchFamily="49" charset="0"/>
                <a:cs typeface="Courier New" pitchFamily="49" charset="0"/>
              </a:rPr>
              <a:t>crasher</a:t>
            </a:r>
            <a:r>
              <a:rPr lang="sv-SE" sz="1800" dirty="0" smtClean="0">
                <a:latin typeface="Courier New" pitchFamily="49" charset="0"/>
                <a:cs typeface="Courier New" pitchFamily="49" charset="0"/>
              </a:rPr>
              <a:t>"&gt;</a:t>
            </a:r>
            <a:endParaRPr lang="sv-SE" sz="1800" dirty="0">
              <a:latin typeface="Courier New" pitchFamily="49" charset="0"/>
              <a:cs typeface="Courier New" pitchFamily="49" charset="0"/>
            </a:endParaRPr>
          </a:p>
        </p:txBody>
      </p:sp>
      <p:sp>
        <p:nvSpPr>
          <p:cNvPr id="5" name="Subtitle 2"/>
          <p:cNvSpPr txBox="1">
            <a:spLocks/>
          </p:cNvSpPr>
          <p:nvPr/>
        </p:nvSpPr>
        <p:spPr>
          <a:xfrm>
            <a:off x="1259632" y="3073524"/>
            <a:ext cx="6048672" cy="158417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link</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crasher</a:t>
            </a:r>
            <a:r>
              <a:rPr lang="sv-SE" sz="1400" dirty="0" smtClean="0">
                <a:latin typeface="Courier New" pitchFamily="49" charset="0"/>
                <a:cs typeface="Courier New" pitchFamily="49" charset="0"/>
              </a:rPr>
              <a:t>");</a:t>
            </a:r>
          </a:p>
          <a:p>
            <a:endParaRPr lang="sv-SE" sz="1400" dirty="0">
              <a:latin typeface="Courier New" pitchFamily="49" charset="0"/>
              <a:cs typeface="Courier New" pitchFamily="49" charset="0"/>
            </a:endParaRPr>
          </a:p>
          <a:p>
            <a:r>
              <a:rPr lang="sv-SE" sz="1400" dirty="0" err="1" smtClean="0">
                <a:latin typeface="Courier New" pitchFamily="49" charset="0"/>
                <a:cs typeface="Courier New" pitchFamily="49" charset="0"/>
              </a:rPr>
              <a:t>link.onclick</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function</a:t>
            </a:r>
            <a:r>
              <a:rPr lang="sv-SE" sz="1400" dirty="0" smtClean="0">
                <a:latin typeface="Courier New" pitchFamily="49" charset="0"/>
                <a:cs typeface="Courier New" pitchFamily="49" charset="0"/>
              </a:rPr>
              <a:t>(){</a:t>
            </a:r>
          </a:p>
          <a:p>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doSomeStuffHere</a:t>
            </a:r>
            <a:r>
              <a:rPr lang="sv-SE" sz="1400" dirty="0" smtClean="0">
                <a:latin typeface="Courier New" pitchFamily="49" charset="0"/>
                <a:cs typeface="Courier New" pitchFamily="49" charset="0"/>
              </a:rPr>
              <a:t>();</a:t>
            </a:r>
          </a:p>
          <a:p>
            <a:r>
              <a:rPr lang="sv-SE" sz="1400" b="1" dirty="0">
                <a:latin typeface="Courier New" pitchFamily="49" charset="0"/>
                <a:cs typeface="Courier New" pitchFamily="49" charset="0"/>
              </a:rPr>
              <a:t>	</a:t>
            </a:r>
            <a:r>
              <a:rPr lang="sv-SE" sz="1400" b="1" dirty="0" err="1" smtClean="0">
                <a:latin typeface="Courier New" pitchFamily="49" charset="0"/>
                <a:cs typeface="Courier New" pitchFamily="49" charset="0"/>
              </a:rPr>
              <a:t>return</a:t>
            </a:r>
            <a:r>
              <a:rPr lang="sv-SE" sz="1400" b="1" dirty="0" smtClean="0">
                <a:latin typeface="Courier New" pitchFamily="49" charset="0"/>
                <a:cs typeface="Courier New" pitchFamily="49" charset="0"/>
              </a:rPr>
              <a:t> </a:t>
            </a:r>
            <a:r>
              <a:rPr lang="sv-SE" sz="1400" b="1" dirty="0" err="1" smtClean="0">
                <a:latin typeface="Courier New" pitchFamily="49" charset="0"/>
                <a:cs typeface="Courier New" pitchFamily="49" charset="0"/>
              </a:rPr>
              <a:t>false</a:t>
            </a:r>
            <a:r>
              <a:rPr lang="sv-SE" sz="1400" b="1" dirty="0" smtClean="0">
                <a:latin typeface="Courier New" pitchFamily="49" charset="0"/>
                <a:cs typeface="Courier New" pitchFamily="49" charset="0"/>
              </a:rPr>
              <a:t>;</a:t>
            </a:r>
            <a:endParaRPr lang="sv-SE" sz="1400" b="1" dirty="0">
              <a:latin typeface="Courier New" pitchFamily="49" charset="0"/>
              <a:cs typeface="Courier New" pitchFamily="49" charset="0"/>
            </a:endParaRPr>
          </a:p>
          <a:p>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
        <p:nvSpPr>
          <p:cNvPr id="7" name="TextBox 6"/>
          <p:cNvSpPr txBox="1"/>
          <p:nvPr/>
        </p:nvSpPr>
        <p:spPr>
          <a:xfrm>
            <a:off x="666311" y="5089748"/>
            <a:ext cx="7794121" cy="369332"/>
          </a:xfrm>
          <a:prstGeom prst="rect">
            <a:avLst/>
          </a:prstGeom>
          <a:noFill/>
        </p:spPr>
        <p:txBody>
          <a:bodyPr wrap="none" rtlCol="0">
            <a:spAutoFit/>
          </a:bodyPr>
          <a:lstStyle/>
          <a:p>
            <a:r>
              <a:rPr lang="sv-SE" dirty="0" smtClean="0">
                <a:latin typeface="Minya Nouvelle" pitchFamily="2" charset="0"/>
              </a:rPr>
              <a:t>(kopplar du eventet med </a:t>
            </a:r>
            <a:r>
              <a:rPr lang="sv-SE" dirty="0" err="1" smtClean="0">
                <a:latin typeface="Minya Nouvelle" pitchFamily="2" charset="0"/>
              </a:rPr>
              <a:t>addEventListener</a:t>
            </a:r>
            <a:r>
              <a:rPr lang="sv-SE" dirty="0" smtClean="0">
                <a:latin typeface="Minya Nouvelle" pitchFamily="2" charset="0"/>
              </a:rPr>
              <a:t> så gör du detta på annat sätt)</a:t>
            </a:r>
          </a:p>
        </p:txBody>
      </p:sp>
    </p:spTree>
    <p:extLst>
      <p:ext uri="{BB962C8B-B14F-4D97-AF65-F5344CB8AC3E}">
        <p14:creationId xmlns:p14="http://schemas.microsoft.com/office/powerpoint/2010/main" val="9576707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Större exempel</a:t>
            </a:r>
            <a:endParaRPr lang="sv-SE" dirty="0"/>
          </a:p>
        </p:txBody>
      </p:sp>
      <p:sp>
        <p:nvSpPr>
          <p:cNvPr id="3" name="Subtitle 2"/>
          <p:cNvSpPr>
            <a:spLocks noGrp="1"/>
          </p:cNvSpPr>
          <p:nvPr>
            <p:ph type="subTitle" idx="1"/>
          </p:nvPr>
        </p:nvSpPr>
        <p:spPr>
          <a:xfrm>
            <a:off x="251520" y="1057300"/>
            <a:ext cx="8640960" cy="1460500"/>
          </a:xfrm>
        </p:spPr>
        <p:txBody>
          <a:bodyPr/>
          <a:lstStyle/>
          <a:p>
            <a:r>
              <a:rPr lang="sv-SE" sz="1400" dirty="0"/>
              <a:t>På en sida som visar produkter vill man ha funktionalitet så att enbart produktrubrikerna visas till dess att man klickar på en rubrik. När detta görs så ska produktinformation visas under rubriken.</a:t>
            </a:r>
          </a:p>
          <a:p>
            <a:endParaRPr lang="sv-SE" sz="300" dirty="0"/>
          </a:p>
          <a:p>
            <a:r>
              <a:rPr lang="sv-SE" sz="1400" dirty="0"/>
              <a:t>Om man klickar på en länk där produktinformationen visas ska informationen döljas igen.</a:t>
            </a:r>
          </a:p>
          <a:p>
            <a:endParaRPr lang="sv-SE" sz="300" dirty="0"/>
          </a:p>
          <a:p>
            <a:r>
              <a:rPr lang="sv-SE" sz="1400" dirty="0"/>
              <a:t>Sidan ska fungera utan att JavaScript, men då ska all produktinformation visas direkt.</a:t>
            </a:r>
          </a:p>
        </p:txBody>
      </p:sp>
      <p:pic>
        <p:nvPicPr>
          <p:cNvPr id="4" name="Picture 4"/>
          <p:cNvPicPr>
            <a:picLocks noChangeAspect="1" noChangeArrowheads="1"/>
          </p:cNvPicPr>
          <p:nvPr/>
        </p:nvPicPr>
        <p:blipFill>
          <a:blip r:embed="rId2" cstate="print"/>
          <a:srcRect/>
          <a:stretch>
            <a:fillRect/>
          </a:stretch>
        </p:blipFill>
        <p:spPr bwMode="auto">
          <a:xfrm>
            <a:off x="827088" y="2692419"/>
            <a:ext cx="1828800" cy="2543175"/>
          </a:xfrm>
          <a:prstGeom prst="rect">
            <a:avLst/>
          </a:prstGeom>
          <a:noFill/>
          <a:ln w="9525">
            <a:noFill/>
            <a:miter lim="800000"/>
            <a:headEnd/>
            <a:tailEnd/>
          </a:ln>
        </p:spPr>
      </p:pic>
      <p:pic>
        <p:nvPicPr>
          <p:cNvPr id="5" name="Picture 8"/>
          <p:cNvPicPr>
            <a:picLocks noChangeAspect="1" noChangeArrowheads="1"/>
          </p:cNvPicPr>
          <p:nvPr/>
        </p:nvPicPr>
        <p:blipFill>
          <a:blip r:embed="rId3" cstate="print"/>
          <a:srcRect/>
          <a:stretch>
            <a:fillRect/>
          </a:stretch>
        </p:blipFill>
        <p:spPr bwMode="auto">
          <a:xfrm>
            <a:off x="6836990" y="2645238"/>
            <a:ext cx="1695450" cy="1857375"/>
          </a:xfrm>
          <a:prstGeom prst="rect">
            <a:avLst/>
          </a:prstGeom>
          <a:noFill/>
          <a:ln w="9525">
            <a:noFill/>
            <a:miter lim="800000"/>
            <a:headEnd/>
            <a:tailEnd/>
          </a:ln>
        </p:spPr>
      </p:pic>
      <p:pic>
        <p:nvPicPr>
          <p:cNvPr id="6" name="Picture 7"/>
          <p:cNvPicPr>
            <a:picLocks noChangeAspect="1" noChangeArrowheads="1"/>
          </p:cNvPicPr>
          <p:nvPr/>
        </p:nvPicPr>
        <p:blipFill>
          <a:blip r:embed="rId4" cstate="print"/>
          <a:srcRect/>
          <a:stretch>
            <a:fillRect/>
          </a:stretch>
        </p:blipFill>
        <p:spPr bwMode="auto">
          <a:xfrm>
            <a:off x="4381948" y="2641476"/>
            <a:ext cx="1800225" cy="1104900"/>
          </a:xfrm>
          <a:prstGeom prst="rect">
            <a:avLst/>
          </a:prstGeom>
          <a:noFill/>
          <a:ln w="9525">
            <a:noFill/>
            <a:miter lim="800000"/>
            <a:headEnd/>
            <a:tailEnd/>
          </a:ln>
        </p:spPr>
      </p:pic>
      <p:sp>
        <p:nvSpPr>
          <p:cNvPr id="7" name="TextBox 6"/>
          <p:cNvSpPr txBox="1"/>
          <p:nvPr/>
        </p:nvSpPr>
        <p:spPr>
          <a:xfrm>
            <a:off x="5565265" y="2200136"/>
            <a:ext cx="1887055" cy="369332"/>
          </a:xfrm>
          <a:prstGeom prst="rect">
            <a:avLst/>
          </a:prstGeom>
          <a:noFill/>
        </p:spPr>
        <p:txBody>
          <a:bodyPr wrap="none" rtlCol="0">
            <a:spAutoFit/>
          </a:bodyPr>
          <a:lstStyle/>
          <a:p>
            <a:r>
              <a:rPr lang="sv-SE" b="1" dirty="0" smtClean="0">
                <a:latin typeface="Minya Nouvelle" pitchFamily="2" charset="0"/>
              </a:rPr>
              <a:t>Med JavaScript</a:t>
            </a:r>
          </a:p>
        </p:txBody>
      </p:sp>
      <p:sp>
        <p:nvSpPr>
          <p:cNvPr id="9" name="TextBox 8"/>
          <p:cNvSpPr txBox="1"/>
          <p:nvPr/>
        </p:nvSpPr>
        <p:spPr>
          <a:xfrm>
            <a:off x="755576" y="2209428"/>
            <a:ext cx="2032929" cy="369332"/>
          </a:xfrm>
          <a:prstGeom prst="rect">
            <a:avLst/>
          </a:prstGeom>
          <a:noFill/>
        </p:spPr>
        <p:txBody>
          <a:bodyPr wrap="none" rtlCol="0">
            <a:spAutoFit/>
          </a:bodyPr>
          <a:lstStyle/>
          <a:p>
            <a:r>
              <a:rPr lang="sv-SE" b="1" dirty="0" smtClean="0">
                <a:latin typeface="Minya Nouvelle" pitchFamily="2" charset="0"/>
              </a:rPr>
              <a:t>Utan JavaScript:</a:t>
            </a:r>
          </a:p>
        </p:txBody>
      </p:sp>
      <p:cxnSp>
        <p:nvCxnSpPr>
          <p:cNvPr id="11" name="Straight Connector 10"/>
          <p:cNvCxnSpPr/>
          <p:nvPr/>
        </p:nvCxnSpPr>
        <p:spPr>
          <a:xfrm>
            <a:off x="3563888" y="2384802"/>
            <a:ext cx="0" cy="29929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565265" y="3193926"/>
            <a:ext cx="1166975"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508104" y="3145532"/>
            <a:ext cx="734496" cy="369332"/>
          </a:xfrm>
          <a:prstGeom prst="rect">
            <a:avLst/>
          </a:prstGeom>
          <a:noFill/>
        </p:spPr>
        <p:txBody>
          <a:bodyPr wrap="none" rtlCol="0">
            <a:spAutoFit/>
          </a:bodyPr>
          <a:lstStyle/>
          <a:p>
            <a:r>
              <a:rPr lang="sv-SE" dirty="0" smtClean="0">
                <a:latin typeface="Minya Nouvelle" pitchFamily="2" charset="0"/>
              </a:rPr>
              <a:t>klick</a:t>
            </a:r>
          </a:p>
        </p:txBody>
      </p:sp>
      <p:pic>
        <p:nvPicPr>
          <p:cNvPr id="15" name="Picture 2" descr="P:\Icons\48x48\shadow\flas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92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2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467544" y="1171694"/>
            <a:ext cx="8640960" cy="4278094"/>
          </a:xfrm>
          <a:prstGeom prst="rect">
            <a:avLst/>
          </a:prstGeom>
          <a:noFill/>
          <a:ln w="9525" algn="ctr">
            <a:noFill/>
            <a:miter lim="800000"/>
            <a:headEnd/>
            <a:tailEnd/>
          </a:ln>
        </p:spPr>
        <p:txBody>
          <a:bodyPr wrap="square">
            <a:spAutoFit/>
          </a:bodyPr>
          <a:lstStyle/>
          <a:p>
            <a:r>
              <a:rPr lang="sv-SE" sz="1600" dirty="0" err="1">
                <a:latin typeface="Minya Nouvelle" charset="0"/>
              </a:rPr>
              <a:t>on</a:t>
            </a:r>
            <a:r>
              <a:rPr lang="sv-SE" sz="1600" b="1" dirty="0" err="1">
                <a:latin typeface="Minya Nouvelle" charset="0"/>
              </a:rPr>
              <a:t>click</a:t>
            </a:r>
            <a:r>
              <a:rPr lang="sv-SE" sz="1600" b="1" dirty="0">
                <a:latin typeface="Minya Nouvelle" charset="0"/>
              </a:rPr>
              <a:t>	</a:t>
            </a:r>
            <a:r>
              <a:rPr lang="sv-SE" sz="1600" dirty="0">
                <a:latin typeface="Minya Nouvelle" charset="0"/>
              </a:rPr>
              <a:t>	</a:t>
            </a:r>
            <a:r>
              <a:rPr lang="sv-SE" sz="1600" dirty="0" smtClean="0">
                <a:latin typeface="Minya Nouvelle" charset="0"/>
              </a:rPr>
              <a:t>Inträffar </a:t>
            </a:r>
            <a:r>
              <a:rPr lang="sv-SE" sz="1600" dirty="0">
                <a:latin typeface="Minya Nouvelle" charset="0"/>
              </a:rPr>
              <a:t>då ett element aktiveras. Antingen genom att 	</a:t>
            </a:r>
            <a:r>
              <a:rPr lang="sv-SE" sz="1600" dirty="0" smtClean="0">
                <a:latin typeface="Minya Nouvelle" charset="0"/>
              </a:rPr>
              <a:t>			man </a:t>
            </a:r>
            <a:r>
              <a:rPr lang="sv-SE" sz="1600" dirty="0">
                <a:latin typeface="Minya Nouvelle" charset="0"/>
              </a:rPr>
              <a:t>klickar på elementet eller om man på en länk 			</a:t>
            </a:r>
            <a:r>
              <a:rPr lang="sv-SE" sz="1600" dirty="0" smtClean="0">
                <a:latin typeface="Minya Nouvelle" charset="0"/>
              </a:rPr>
              <a:t>	trycker </a:t>
            </a:r>
            <a:r>
              <a:rPr lang="sv-SE" sz="1600" dirty="0" err="1">
                <a:latin typeface="Minya Nouvelle" charset="0"/>
              </a:rPr>
              <a:t>enter</a:t>
            </a:r>
            <a:r>
              <a:rPr lang="sv-SE" sz="1600" dirty="0">
                <a:latin typeface="Minya Nouvelle" charset="0"/>
              </a:rPr>
              <a:t>.</a:t>
            </a:r>
          </a:p>
          <a:p>
            <a:endParaRPr lang="sv-SE" sz="1600" dirty="0">
              <a:latin typeface="Minya Nouvelle" charset="0"/>
            </a:endParaRPr>
          </a:p>
          <a:p>
            <a:r>
              <a:rPr lang="sv-SE" sz="1600" dirty="0" err="1">
                <a:latin typeface="Minya Nouvelle" charset="0"/>
              </a:rPr>
              <a:t>on</a:t>
            </a:r>
            <a:r>
              <a:rPr lang="sv-SE" sz="1600" b="1" dirty="0" err="1">
                <a:latin typeface="Minya Nouvelle" charset="0"/>
              </a:rPr>
              <a:t>dblclick</a:t>
            </a:r>
            <a:r>
              <a:rPr lang="sv-SE" sz="1600" b="1" dirty="0">
                <a:latin typeface="Minya Nouvelle" charset="0"/>
              </a:rPr>
              <a:t>	</a:t>
            </a:r>
            <a:r>
              <a:rPr lang="sv-SE" sz="1600" dirty="0" smtClean="0">
                <a:latin typeface="Minya Nouvelle" charset="0"/>
              </a:rPr>
              <a:t>Inträffar </a:t>
            </a:r>
            <a:r>
              <a:rPr lang="sv-SE" sz="1600" dirty="0">
                <a:latin typeface="Minya Nouvelle" charset="0"/>
              </a:rPr>
              <a:t>då man dubbelklickar på ett element. Använd </a:t>
            </a:r>
            <a:r>
              <a:rPr lang="sv-SE" sz="1600" dirty="0" smtClean="0">
                <a:latin typeface="Minya Nouvelle" charset="0"/>
              </a:rPr>
              <a:t> inte </a:t>
            </a:r>
            <a:r>
              <a:rPr lang="sv-SE" sz="1600" dirty="0">
                <a:latin typeface="Minya Nouvelle" charset="0"/>
              </a:rPr>
              <a:t>denna </a:t>
            </a:r>
            <a:r>
              <a:rPr lang="sv-SE" sz="1600" dirty="0" smtClean="0">
                <a:latin typeface="Minya Nouvelle" charset="0"/>
              </a:rPr>
              <a:t>			tillsammans </a:t>
            </a:r>
            <a:r>
              <a:rPr lang="sv-SE" sz="1600" dirty="0">
                <a:latin typeface="Minya Nouvelle" charset="0"/>
              </a:rPr>
              <a:t>med </a:t>
            </a:r>
            <a:r>
              <a:rPr lang="sv-SE" sz="1600" dirty="0" err="1">
                <a:latin typeface="Minya Nouvelle" charset="0"/>
              </a:rPr>
              <a:t>onclick</a:t>
            </a:r>
            <a:r>
              <a:rPr lang="sv-SE" sz="1600" dirty="0">
                <a:latin typeface="Minya Nouvelle" charset="0"/>
              </a:rPr>
              <a:t>.</a:t>
            </a:r>
          </a:p>
          <a:p>
            <a:endParaRPr lang="sv-SE" sz="1600" dirty="0">
              <a:latin typeface="Minya Nouvelle" charset="0"/>
            </a:endParaRPr>
          </a:p>
          <a:p>
            <a:r>
              <a:rPr lang="sv-SE" sz="1600" dirty="0" err="1">
                <a:latin typeface="Minya Nouvelle" charset="0"/>
              </a:rPr>
              <a:t>on</a:t>
            </a:r>
            <a:r>
              <a:rPr lang="sv-SE" sz="1600" b="1" dirty="0" err="1">
                <a:latin typeface="Minya Nouvelle" charset="0"/>
              </a:rPr>
              <a:t>mousedown</a:t>
            </a:r>
            <a:r>
              <a:rPr lang="sv-SE" sz="1600" b="1" dirty="0">
                <a:latin typeface="Minya Nouvelle" charset="0"/>
              </a:rPr>
              <a:t>	</a:t>
            </a:r>
            <a:r>
              <a:rPr lang="sv-SE" sz="1600" dirty="0" smtClean="0">
                <a:latin typeface="Minya Nouvelle" charset="0"/>
              </a:rPr>
              <a:t>Inträffar </a:t>
            </a:r>
            <a:r>
              <a:rPr lang="sv-SE" sz="1600" dirty="0">
                <a:latin typeface="Minya Nouvelle" charset="0"/>
              </a:rPr>
              <a:t>när musknappen trycks ned.</a:t>
            </a:r>
          </a:p>
          <a:p>
            <a:endParaRPr lang="sv-SE" sz="1600" dirty="0">
              <a:latin typeface="Minya Nouvelle" charset="0"/>
            </a:endParaRPr>
          </a:p>
          <a:p>
            <a:r>
              <a:rPr lang="sv-SE" sz="1600" dirty="0" err="1">
                <a:latin typeface="Minya Nouvelle" charset="0"/>
              </a:rPr>
              <a:t>on</a:t>
            </a:r>
            <a:r>
              <a:rPr lang="sv-SE" sz="1600" b="1" dirty="0" err="1">
                <a:latin typeface="Minya Nouvelle" charset="0"/>
              </a:rPr>
              <a:t>mouseup</a:t>
            </a:r>
            <a:r>
              <a:rPr lang="sv-SE" sz="1600" b="1" dirty="0">
                <a:latin typeface="Minya Nouvelle" charset="0"/>
              </a:rPr>
              <a:t>	</a:t>
            </a:r>
            <a:r>
              <a:rPr lang="sv-SE" sz="1600" dirty="0" smtClean="0">
                <a:latin typeface="Minya Nouvelle" charset="0"/>
              </a:rPr>
              <a:t>Inträffar </a:t>
            </a:r>
            <a:r>
              <a:rPr lang="sv-SE" sz="1600" dirty="0">
                <a:latin typeface="Minya Nouvelle" charset="0"/>
              </a:rPr>
              <a:t>då musknappen släpps upp. (Efter detta event </a:t>
            </a:r>
            <a:r>
              <a:rPr lang="sv-SE" sz="1600" dirty="0" smtClean="0">
                <a:latin typeface="Minya Nouvelle" charset="0"/>
              </a:rPr>
              <a:t>körs </a:t>
            </a:r>
            <a:r>
              <a:rPr lang="sv-SE" sz="1600" dirty="0" err="1">
                <a:latin typeface="Minya Nouvelle" charset="0"/>
              </a:rPr>
              <a:t>onclick</a:t>
            </a:r>
            <a:r>
              <a:rPr lang="sv-SE" sz="1600" dirty="0">
                <a:latin typeface="Minya Nouvelle" charset="0"/>
              </a:rPr>
              <a:t>)</a:t>
            </a:r>
          </a:p>
          <a:p>
            <a:endParaRPr lang="sv-SE" sz="1600" dirty="0">
              <a:latin typeface="Minya Nouvelle" charset="0"/>
            </a:endParaRPr>
          </a:p>
          <a:p>
            <a:r>
              <a:rPr lang="sv-SE" sz="1600" dirty="0" err="1" smtClean="0">
                <a:latin typeface="Minya Nouvelle" charset="0"/>
              </a:rPr>
              <a:t>on</a:t>
            </a:r>
            <a:r>
              <a:rPr lang="sv-SE" sz="1600" b="1" dirty="0" err="1" smtClean="0">
                <a:latin typeface="Minya Nouvelle" charset="0"/>
              </a:rPr>
              <a:t>mousemove</a:t>
            </a:r>
            <a:r>
              <a:rPr lang="sv-SE" sz="1600" b="1" dirty="0" smtClean="0">
                <a:latin typeface="Minya Nouvelle" charset="0"/>
              </a:rPr>
              <a:t>	</a:t>
            </a:r>
            <a:r>
              <a:rPr lang="sv-SE" sz="1600" dirty="0" smtClean="0">
                <a:latin typeface="Minya Nouvelle" charset="0"/>
              </a:rPr>
              <a:t>Inträffar </a:t>
            </a:r>
            <a:r>
              <a:rPr lang="sv-SE" sz="1600" dirty="0">
                <a:latin typeface="Minya Nouvelle" charset="0"/>
              </a:rPr>
              <a:t>då muspekaren flyttar sig. Kastas varje gång </a:t>
            </a:r>
            <a:r>
              <a:rPr lang="sv-SE" sz="1600" dirty="0" smtClean="0">
                <a:latin typeface="Minya Nouvelle" charset="0"/>
              </a:rPr>
              <a:t>detta </a:t>
            </a:r>
            <a:r>
              <a:rPr lang="sv-SE" sz="1600" dirty="0">
                <a:latin typeface="Minya Nouvelle" charset="0"/>
              </a:rPr>
              <a:t>inträffar.</a:t>
            </a:r>
          </a:p>
          <a:p>
            <a:r>
              <a:rPr lang="sv-SE" sz="1600" dirty="0">
                <a:latin typeface="Minya Nouvelle" charset="0"/>
              </a:rPr>
              <a:t>		När detta event kastas har man ofta nytta av att läsa av 	</a:t>
            </a:r>
            <a:r>
              <a:rPr lang="sv-SE" sz="1600" dirty="0" smtClean="0">
                <a:latin typeface="Minya Nouvelle" charset="0"/>
              </a:rPr>
              <a:t>			</a:t>
            </a:r>
            <a:r>
              <a:rPr lang="sv-SE" sz="1600" dirty="0" err="1" smtClean="0">
                <a:latin typeface="Minya Nouvelle" charset="0"/>
              </a:rPr>
              <a:t>muspositionen</a:t>
            </a:r>
            <a:r>
              <a:rPr lang="sv-SE" sz="1600" dirty="0" smtClean="0">
                <a:latin typeface="Minya Nouvelle" charset="0"/>
              </a:rPr>
              <a:t> </a:t>
            </a:r>
            <a:r>
              <a:rPr lang="sv-SE" sz="1600" dirty="0">
                <a:latin typeface="Minya Nouvelle" charset="0"/>
              </a:rPr>
              <a:t>men detta </a:t>
            </a:r>
            <a:r>
              <a:rPr lang="sv-SE" sz="1600" dirty="0" smtClean="0">
                <a:latin typeface="Minya Nouvelle" charset="0"/>
              </a:rPr>
              <a:t>blir </a:t>
            </a:r>
            <a:r>
              <a:rPr lang="sv-SE" sz="1600" dirty="0" err="1" smtClean="0">
                <a:latin typeface="Minya Nouvelle" charset="0"/>
              </a:rPr>
              <a:t>litekomplicerat</a:t>
            </a:r>
            <a:r>
              <a:rPr lang="sv-SE" sz="1600" dirty="0" smtClean="0">
                <a:latin typeface="Minya Nouvelle" charset="0"/>
              </a:rPr>
              <a:t> </a:t>
            </a:r>
            <a:r>
              <a:rPr lang="sv-SE" sz="1600" dirty="0">
                <a:latin typeface="Minya Nouvelle" charset="0"/>
              </a:rPr>
              <a:t>då </a:t>
            </a:r>
            <a:r>
              <a:rPr lang="sv-SE" sz="1600" dirty="0" smtClean="0">
                <a:latin typeface="Minya Nouvelle" charset="0"/>
              </a:rPr>
              <a:t>implementationen 		skiljer </a:t>
            </a:r>
            <a:r>
              <a:rPr lang="sv-SE" sz="1600" dirty="0">
                <a:latin typeface="Minya Nouvelle" charset="0"/>
              </a:rPr>
              <a:t>sig markant mellan </a:t>
            </a:r>
            <a:r>
              <a:rPr lang="sv-SE" sz="1600" dirty="0" smtClean="0">
                <a:latin typeface="Minya Nouvelle" charset="0"/>
              </a:rPr>
              <a:t>webbläsarna</a:t>
            </a:r>
            <a:r>
              <a:rPr lang="sv-SE" sz="1600" dirty="0">
                <a:latin typeface="Minya Nouvelle" charset="0"/>
              </a:rPr>
              <a:t>. </a:t>
            </a:r>
            <a:r>
              <a:rPr lang="sv-SE" sz="1600" dirty="0" smtClean="0">
                <a:latin typeface="Minya Nouvelle" charset="0"/>
              </a:rPr>
              <a:t>Läs mer i litteraturen om du 		vill laborera med detta.</a:t>
            </a:r>
            <a:r>
              <a:rPr lang="sv-SE" sz="1600" dirty="0">
                <a:latin typeface="Minya Nouvelle" charset="0"/>
              </a:rPr>
              <a:t/>
            </a:r>
            <a:br>
              <a:rPr lang="sv-SE" sz="1600" dirty="0">
                <a:latin typeface="Minya Nouvelle" charset="0"/>
              </a:rPr>
            </a:br>
            <a:r>
              <a:rPr lang="sv-SE" sz="1600" dirty="0">
                <a:latin typeface="Minya Nouvelle" charset="0"/>
              </a:rPr>
              <a:t>		</a:t>
            </a:r>
          </a:p>
        </p:txBody>
      </p:sp>
      <p:sp>
        <p:nvSpPr>
          <p:cNvPr id="2" name="Title 1"/>
          <p:cNvSpPr>
            <a:spLocks noGrp="1"/>
          </p:cNvSpPr>
          <p:nvPr>
            <p:ph type="ctrTitle"/>
          </p:nvPr>
        </p:nvSpPr>
        <p:spPr/>
        <p:txBody>
          <a:bodyPr/>
          <a:lstStyle/>
          <a:p>
            <a:r>
              <a:rPr lang="sv-SE" dirty="0" smtClean="0"/>
              <a:t>Spåra mushändelser</a:t>
            </a:r>
            <a:endParaRPr lang="sv-SE" dirty="0"/>
          </a:p>
        </p:txBody>
      </p:sp>
      <p:sp>
        <p:nvSpPr>
          <p:cNvPr id="5" name="TextBox 4"/>
          <p:cNvSpPr txBox="1"/>
          <p:nvPr/>
        </p:nvSpPr>
        <p:spPr>
          <a:xfrm>
            <a:off x="179512" y="2857500"/>
            <a:ext cx="292068" cy="369332"/>
          </a:xfrm>
          <a:prstGeom prst="rect">
            <a:avLst/>
          </a:prstGeom>
          <a:noFill/>
        </p:spPr>
        <p:txBody>
          <a:bodyPr wrap="none" rtlCol="0">
            <a:spAutoFit/>
          </a:bodyPr>
          <a:lstStyle/>
          <a:p>
            <a:r>
              <a:rPr lang="sv-SE" b="1" dirty="0" smtClean="0">
                <a:solidFill>
                  <a:srgbClr val="FF0000"/>
                </a:solidFill>
                <a:latin typeface="Minya Nouvelle" pitchFamily="2" charset="0"/>
              </a:rPr>
              <a:t>1</a:t>
            </a:r>
          </a:p>
        </p:txBody>
      </p:sp>
      <p:sp>
        <p:nvSpPr>
          <p:cNvPr id="6" name="TextBox 5"/>
          <p:cNvSpPr txBox="1"/>
          <p:nvPr/>
        </p:nvSpPr>
        <p:spPr>
          <a:xfrm>
            <a:off x="179512" y="3352264"/>
            <a:ext cx="295274" cy="369332"/>
          </a:xfrm>
          <a:prstGeom prst="rect">
            <a:avLst/>
          </a:prstGeom>
          <a:noFill/>
        </p:spPr>
        <p:txBody>
          <a:bodyPr wrap="none" rtlCol="0">
            <a:spAutoFit/>
          </a:bodyPr>
          <a:lstStyle/>
          <a:p>
            <a:r>
              <a:rPr lang="sv-SE" b="1" dirty="0" smtClean="0">
                <a:solidFill>
                  <a:srgbClr val="FF0000"/>
                </a:solidFill>
                <a:latin typeface="Minya Nouvelle" pitchFamily="2" charset="0"/>
              </a:rPr>
              <a:t>2</a:t>
            </a:r>
          </a:p>
        </p:txBody>
      </p:sp>
      <p:sp>
        <p:nvSpPr>
          <p:cNvPr id="7" name="TextBox 6"/>
          <p:cNvSpPr txBox="1"/>
          <p:nvPr/>
        </p:nvSpPr>
        <p:spPr>
          <a:xfrm>
            <a:off x="179512" y="1129308"/>
            <a:ext cx="274434" cy="369332"/>
          </a:xfrm>
          <a:prstGeom prst="rect">
            <a:avLst/>
          </a:prstGeom>
          <a:noFill/>
        </p:spPr>
        <p:txBody>
          <a:bodyPr wrap="none" rtlCol="0">
            <a:spAutoFit/>
          </a:bodyPr>
          <a:lstStyle/>
          <a:p>
            <a:r>
              <a:rPr lang="sv-SE" b="1" dirty="0" smtClean="0">
                <a:solidFill>
                  <a:srgbClr val="FF0000"/>
                </a:solidFill>
                <a:latin typeface="Minya Nouvelle" pitchFamily="2" charset="0"/>
              </a:rPr>
              <a:t>3</a:t>
            </a:r>
          </a:p>
        </p:txBody>
      </p:sp>
      <p:pic>
        <p:nvPicPr>
          <p:cNvPr id="8"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020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Fler händelser</a:t>
            </a:r>
            <a:endParaRPr lang="sv-SE" dirty="0"/>
          </a:p>
        </p:txBody>
      </p:sp>
      <p:sp>
        <p:nvSpPr>
          <p:cNvPr id="3" name="Subtitle 2"/>
          <p:cNvSpPr>
            <a:spLocks noGrp="1"/>
          </p:cNvSpPr>
          <p:nvPr>
            <p:ph type="subTitle" idx="1"/>
          </p:nvPr>
        </p:nvSpPr>
        <p:spPr>
          <a:xfrm>
            <a:off x="714348" y="1165661"/>
            <a:ext cx="8106124" cy="4356135"/>
          </a:xfrm>
        </p:spPr>
        <p:txBody>
          <a:bodyPr/>
          <a:lstStyle/>
          <a:p>
            <a:r>
              <a:rPr lang="sv-SE" sz="1600" dirty="0" err="1"/>
              <a:t>on</a:t>
            </a:r>
            <a:r>
              <a:rPr lang="sv-SE" sz="1600" b="1" dirty="0" err="1"/>
              <a:t>keyup</a:t>
            </a:r>
            <a:r>
              <a:rPr lang="sv-SE" sz="1600" b="1" dirty="0"/>
              <a:t>	</a:t>
            </a:r>
            <a:r>
              <a:rPr lang="sv-SE" sz="1200" dirty="0"/>
              <a:t>	</a:t>
            </a:r>
            <a:r>
              <a:rPr lang="sv-SE" sz="1600" dirty="0"/>
              <a:t>Inträffar när en tangentbordstangent släpps upp.</a:t>
            </a:r>
          </a:p>
          <a:p>
            <a:endParaRPr lang="sv-SE" sz="1200" dirty="0"/>
          </a:p>
          <a:p>
            <a:r>
              <a:rPr lang="sv-SE" sz="1600" dirty="0" err="1"/>
              <a:t>on</a:t>
            </a:r>
            <a:r>
              <a:rPr lang="sv-SE" sz="1600" b="1" dirty="0" err="1"/>
              <a:t>keydown</a:t>
            </a:r>
            <a:r>
              <a:rPr lang="sv-SE" sz="1600" b="1" dirty="0"/>
              <a:t>	</a:t>
            </a:r>
            <a:r>
              <a:rPr lang="sv-SE" sz="1600" dirty="0" smtClean="0"/>
              <a:t>Inträffar </a:t>
            </a:r>
            <a:r>
              <a:rPr lang="sv-SE" sz="1600" dirty="0"/>
              <a:t>när en tangentbordstangent trycks ned.</a:t>
            </a:r>
          </a:p>
          <a:p>
            <a:endParaRPr lang="sv-SE" sz="1200" dirty="0"/>
          </a:p>
          <a:p>
            <a:r>
              <a:rPr lang="sv-SE" sz="1600" dirty="0" err="1" smtClean="0"/>
              <a:t>on</a:t>
            </a:r>
            <a:r>
              <a:rPr lang="sv-SE" sz="1600" b="1" dirty="0" err="1" smtClean="0"/>
              <a:t>keypress</a:t>
            </a:r>
            <a:r>
              <a:rPr lang="sv-SE" sz="1600" b="1" dirty="0" smtClean="0"/>
              <a:t>	</a:t>
            </a:r>
            <a:r>
              <a:rPr lang="sv-SE" sz="1600" dirty="0" smtClean="0"/>
              <a:t>Snarlik </a:t>
            </a:r>
            <a:r>
              <a:rPr lang="sv-SE" sz="1600" dirty="0" err="1"/>
              <a:t>onkeydown</a:t>
            </a:r>
            <a:r>
              <a:rPr lang="sv-SE" sz="1600" dirty="0"/>
              <a:t>, men tillåter att man </a:t>
            </a:r>
            <a:r>
              <a:rPr lang="sv-SE" sz="1600" dirty="0" smtClean="0"/>
              <a:t>				hindrar tangentinmatningen </a:t>
            </a:r>
            <a:r>
              <a:rPr lang="sv-SE" sz="1600" dirty="0"/>
              <a:t>från att ske.</a:t>
            </a:r>
          </a:p>
          <a:p>
            <a:endParaRPr lang="sv-SE" sz="1600" dirty="0"/>
          </a:p>
          <a:p>
            <a:r>
              <a:rPr lang="sv-SE" sz="1600" dirty="0" err="1" smtClean="0"/>
              <a:t>window.on</a:t>
            </a:r>
            <a:r>
              <a:rPr lang="sv-SE" sz="1600" b="1" dirty="0" err="1" smtClean="0"/>
              <a:t>load</a:t>
            </a:r>
            <a:r>
              <a:rPr lang="sv-SE" sz="1600" b="1" dirty="0"/>
              <a:t>	</a:t>
            </a:r>
            <a:r>
              <a:rPr lang="sv-SE" sz="1600" dirty="0" smtClean="0"/>
              <a:t>Inträffar </a:t>
            </a:r>
            <a:r>
              <a:rPr lang="sv-SE" sz="1600" dirty="0"/>
              <a:t>när sidan laddat klart.</a:t>
            </a:r>
          </a:p>
          <a:p>
            <a:endParaRPr lang="sv-SE" sz="1200" dirty="0"/>
          </a:p>
          <a:p>
            <a:r>
              <a:rPr lang="sv-SE" sz="1600" dirty="0" err="1"/>
              <a:t>window.on</a:t>
            </a:r>
            <a:r>
              <a:rPr lang="sv-SE" sz="1600" b="1" dirty="0" err="1"/>
              <a:t>resize</a:t>
            </a:r>
            <a:r>
              <a:rPr lang="sv-SE" sz="1600" b="1" dirty="0"/>
              <a:t>	</a:t>
            </a:r>
            <a:r>
              <a:rPr lang="sv-SE" sz="1600" dirty="0"/>
              <a:t>Inträffar när fönstret ändrar storlek. Inträffar i </a:t>
            </a:r>
            <a:r>
              <a:rPr lang="sv-SE" sz="1600" dirty="0" smtClean="0"/>
              <a:t>FF först efter 		fönstret </a:t>
            </a:r>
            <a:r>
              <a:rPr lang="sv-SE" sz="1600" dirty="0"/>
              <a:t>ändrat storlek.</a:t>
            </a:r>
          </a:p>
          <a:p>
            <a:endParaRPr lang="sv-SE" sz="1200" dirty="0"/>
          </a:p>
          <a:p>
            <a:r>
              <a:rPr lang="sv-SE" sz="1600" dirty="0" err="1"/>
              <a:t>window.on</a:t>
            </a:r>
            <a:r>
              <a:rPr lang="sv-SE" sz="1600" b="1" dirty="0" err="1"/>
              <a:t>scroll</a:t>
            </a:r>
            <a:r>
              <a:rPr lang="sv-SE" sz="1600" b="1" dirty="0"/>
              <a:t>	</a:t>
            </a:r>
            <a:r>
              <a:rPr lang="sv-SE" sz="1600" dirty="0"/>
              <a:t>Inträffar när användaren skrollar fönstret.</a:t>
            </a:r>
          </a:p>
          <a:p>
            <a:endParaRPr lang="sv-SE" sz="1200" dirty="0"/>
          </a:p>
          <a:p>
            <a:r>
              <a:rPr lang="sv-SE" sz="1600" dirty="0" err="1"/>
              <a:t>window.on</a:t>
            </a:r>
            <a:r>
              <a:rPr lang="sv-SE" sz="1600" b="1" dirty="0" err="1"/>
              <a:t>unload</a:t>
            </a:r>
            <a:r>
              <a:rPr lang="sv-SE" sz="1600" b="1" dirty="0"/>
              <a:t>	</a:t>
            </a:r>
            <a:r>
              <a:rPr lang="sv-SE" sz="1600" dirty="0"/>
              <a:t>Inträffar användaren stänger browsern eller </a:t>
            </a:r>
            <a:r>
              <a:rPr lang="sv-SE" sz="1600" dirty="0" smtClean="0"/>
              <a:t>går </a:t>
            </a:r>
            <a:r>
              <a:rPr lang="sv-SE" sz="1600" dirty="0"/>
              <a:t>till </a:t>
            </a:r>
            <a:r>
              <a:rPr lang="sv-SE" sz="1600" dirty="0" smtClean="0"/>
              <a:t>annan </a:t>
            </a:r>
            <a:r>
              <a:rPr lang="sv-SE" sz="1600" dirty="0"/>
              <a:t>sida.</a:t>
            </a:r>
          </a:p>
          <a:p>
            <a:endParaRPr lang="sv-SE" sz="1200" dirty="0"/>
          </a:p>
          <a:p>
            <a:endParaRPr lang="sv-SE" sz="1200" dirty="0"/>
          </a:p>
        </p:txBody>
      </p:sp>
      <p:pic>
        <p:nvPicPr>
          <p:cNvPr id="5" name="Picture 2" descr="P:\Icons\48x48\shadow\flas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698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E07 – </a:t>
            </a:r>
            <a:r>
              <a:rPr lang="en-US" sz="3200" b="1" dirty="0" smtClean="0"/>
              <a:t>Greased Lightning</a:t>
            </a:r>
            <a:endParaRPr lang="sv-SE" sz="3200" dirty="0"/>
          </a:p>
        </p:txBody>
      </p:sp>
      <p:sp>
        <p:nvSpPr>
          <p:cNvPr id="4" name="TextBox 3"/>
          <p:cNvSpPr txBox="1"/>
          <p:nvPr/>
        </p:nvSpPr>
        <p:spPr>
          <a:xfrm>
            <a:off x="1403648" y="1378601"/>
            <a:ext cx="3653564" cy="4555093"/>
          </a:xfrm>
          <a:prstGeom prst="rect">
            <a:avLst/>
          </a:prstGeom>
          <a:noFill/>
        </p:spPr>
        <p:txBody>
          <a:bodyPr wrap="none" rtlCol="0">
            <a:spAutoFit/>
          </a:bodyPr>
          <a:lstStyle/>
          <a:p>
            <a:r>
              <a:rPr lang="sv-SE" sz="2800" b="1" dirty="0" smtClean="0">
                <a:latin typeface="Minya Nouvelle" pitchFamily="2" charset="0"/>
              </a:rPr>
              <a:t>Dagens agenda</a:t>
            </a:r>
          </a:p>
          <a:p>
            <a:endParaRPr lang="sv-SE" sz="2800" dirty="0" smtClean="0">
              <a:latin typeface="Minya Nouvelle" pitchFamily="2" charset="0"/>
            </a:endParaRPr>
          </a:p>
          <a:p>
            <a:pPr marL="285750" indent="-285750">
              <a:buFont typeface="Arial" charset="0"/>
              <a:buChar char="•"/>
            </a:pPr>
            <a:r>
              <a:rPr lang="sv-SE" dirty="0" smtClean="0">
                <a:latin typeface="Minya Nouvelle" pitchFamily="2" charset="0"/>
              </a:rPr>
              <a:t>CSS-egenskaper</a:t>
            </a:r>
          </a:p>
          <a:p>
            <a:pPr marL="285750" indent="-285750">
              <a:buFont typeface="Arial" charset="0"/>
              <a:buChar char="•"/>
            </a:pPr>
            <a:r>
              <a:rPr lang="sv-SE" dirty="0" smtClean="0">
                <a:latin typeface="Minya Nouvelle" pitchFamily="2" charset="0"/>
              </a:rPr>
              <a:t>Händelsestyrd programmering</a:t>
            </a:r>
          </a:p>
          <a:p>
            <a:pPr marL="285750" indent="-285750">
              <a:buFont typeface="Arial" charset="0"/>
              <a:buChar char="•"/>
            </a:pPr>
            <a:r>
              <a:rPr lang="sv-SE" dirty="0" smtClean="0">
                <a:latin typeface="Minya Nouvelle" pitchFamily="2" charset="0"/>
              </a:rPr>
              <a:t>Händelsehanterare</a:t>
            </a:r>
          </a:p>
          <a:p>
            <a:pPr marL="285750" indent="-285750">
              <a:buFont typeface="Arial" charset="0"/>
              <a:buChar char="•"/>
            </a:pPr>
            <a:r>
              <a:rPr lang="sv-SE" dirty="0" smtClean="0">
                <a:latin typeface="Minya Nouvelle" pitchFamily="2" charset="0"/>
              </a:rPr>
              <a:t>Typer av händelser</a:t>
            </a: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p:txBody>
      </p:sp>
      <p:pic>
        <p:nvPicPr>
          <p:cNvPr id="5" name="Picture 2" descr="P:\Icons\128x128\shadow\scroll_preferen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500856"/>
            <a:ext cx="1646237" cy="16462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Information om eventet</a:t>
            </a:r>
            <a:endParaRPr lang="sv-SE" dirty="0"/>
          </a:p>
        </p:txBody>
      </p:sp>
      <p:sp>
        <p:nvSpPr>
          <p:cNvPr id="4" name="Subtitle 2"/>
          <p:cNvSpPr txBox="1">
            <a:spLocks/>
          </p:cNvSpPr>
          <p:nvPr/>
        </p:nvSpPr>
        <p:spPr>
          <a:xfrm>
            <a:off x="1475656" y="1273324"/>
            <a:ext cx="6048672" cy="273630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600" dirty="0" smtClean="0">
                <a:latin typeface="Courier New" pitchFamily="49" charset="0"/>
                <a:cs typeface="Courier New" pitchFamily="49" charset="0"/>
              </a:rPr>
              <a:t>var </a:t>
            </a:r>
            <a:r>
              <a:rPr lang="sv-SE" sz="1600" dirty="0" err="1" smtClean="0">
                <a:latin typeface="Courier New" pitchFamily="49" charset="0"/>
                <a:cs typeface="Courier New" pitchFamily="49" charset="0"/>
              </a:rPr>
              <a:t>link</a:t>
            </a:r>
            <a:r>
              <a:rPr lang="sv-SE" sz="1600" dirty="0" smtClean="0">
                <a:latin typeface="Courier New" pitchFamily="49" charset="0"/>
                <a:cs typeface="Courier New" pitchFamily="49" charset="0"/>
              </a:rPr>
              <a:t> = </a:t>
            </a:r>
            <a:r>
              <a:rPr lang="sv-SE" sz="1600" dirty="0" err="1" smtClean="0">
                <a:latin typeface="Courier New" pitchFamily="49" charset="0"/>
                <a:cs typeface="Courier New" pitchFamily="49" charset="0"/>
              </a:rPr>
              <a:t>document.getElementById</a:t>
            </a:r>
            <a:r>
              <a:rPr lang="sv-SE" sz="1600" dirty="0" smtClean="0">
                <a:latin typeface="Courier New" pitchFamily="49" charset="0"/>
                <a:cs typeface="Courier New" pitchFamily="49" charset="0"/>
              </a:rPr>
              <a:t>("</a:t>
            </a:r>
            <a:r>
              <a:rPr lang="sv-SE" sz="1600" dirty="0" err="1" smtClean="0">
                <a:latin typeface="Courier New" pitchFamily="49" charset="0"/>
                <a:cs typeface="Courier New" pitchFamily="49" charset="0"/>
              </a:rPr>
              <a:t>crasher</a:t>
            </a:r>
            <a:r>
              <a:rPr lang="sv-SE" sz="1600" dirty="0" smtClean="0">
                <a:latin typeface="Courier New" pitchFamily="49" charset="0"/>
                <a:cs typeface="Courier New" pitchFamily="49" charset="0"/>
              </a:rPr>
              <a:t>");</a:t>
            </a:r>
          </a:p>
          <a:p>
            <a:endParaRPr lang="sv-SE" sz="1600" dirty="0">
              <a:latin typeface="Courier New" pitchFamily="49" charset="0"/>
              <a:cs typeface="Courier New" pitchFamily="49" charset="0"/>
            </a:endParaRPr>
          </a:p>
          <a:p>
            <a:r>
              <a:rPr lang="sv-SE" sz="1600" dirty="0" err="1" smtClean="0">
                <a:latin typeface="Courier New" pitchFamily="49" charset="0"/>
                <a:cs typeface="Courier New" pitchFamily="49" charset="0"/>
              </a:rPr>
              <a:t>link.onclick</a:t>
            </a:r>
            <a:r>
              <a:rPr lang="sv-SE" sz="1600" dirty="0" smtClean="0">
                <a:latin typeface="Courier New" pitchFamily="49" charset="0"/>
                <a:cs typeface="Courier New" pitchFamily="49" charset="0"/>
              </a:rPr>
              <a:t> = </a:t>
            </a:r>
            <a:r>
              <a:rPr lang="sv-SE" sz="1600" dirty="0" err="1" smtClean="0">
                <a:latin typeface="Courier New" pitchFamily="49" charset="0"/>
                <a:cs typeface="Courier New" pitchFamily="49" charset="0"/>
              </a:rPr>
              <a:t>jumpFromBuilding</a:t>
            </a:r>
            <a:r>
              <a:rPr lang="sv-SE" sz="1600" dirty="0" smtClean="0">
                <a:latin typeface="Courier New" pitchFamily="49" charset="0"/>
                <a:cs typeface="Courier New" pitchFamily="49" charset="0"/>
              </a:rPr>
              <a:t>;</a:t>
            </a:r>
          </a:p>
          <a:p>
            <a:endParaRPr lang="sv-SE" sz="1600" dirty="0">
              <a:latin typeface="Courier New" pitchFamily="49" charset="0"/>
              <a:cs typeface="Courier New" pitchFamily="49" charset="0"/>
            </a:endParaRPr>
          </a:p>
          <a:p>
            <a:r>
              <a:rPr lang="sv-SE" sz="1600" dirty="0" err="1" smtClean="0">
                <a:latin typeface="Courier New" pitchFamily="49" charset="0"/>
                <a:cs typeface="Courier New" pitchFamily="49" charset="0"/>
              </a:rPr>
              <a:t>function</a:t>
            </a:r>
            <a:r>
              <a:rPr lang="sv-SE" sz="1600" dirty="0" smtClean="0">
                <a:latin typeface="Courier New" pitchFamily="49" charset="0"/>
                <a:cs typeface="Courier New" pitchFamily="49" charset="0"/>
              </a:rPr>
              <a:t> </a:t>
            </a:r>
            <a:r>
              <a:rPr lang="sv-SE" sz="1600" dirty="0" err="1" smtClean="0">
                <a:latin typeface="Courier New" pitchFamily="49" charset="0"/>
                <a:cs typeface="Courier New" pitchFamily="49" charset="0"/>
              </a:rPr>
              <a:t>jumpFromBuilding</a:t>
            </a:r>
            <a:r>
              <a:rPr lang="sv-SE" sz="1600" dirty="0" smtClean="0">
                <a:latin typeface="Courier New" pitchFamily="49" charset="0"/>
                <a:cs typeface="Courier New" pitchFamily="49" charset="0"/>
              </a:rPr>
              <a:t>(</a:t>
            </a:r>
            <a:r>
              <a:rPr lang="sv-SE" sz="1600" b="1" dirty="0" smtClean="0">
                <a:latin typeface="Courier New" pitchFamily="49" charset="0"/>
                <a:cs typeface="Courier New" pitchFamily="49" charset="0"/>
              </a:rPr>
              <a:t>e</a:t>
            </a:r>
            <a:r>
              <a:rPr lang="sv-SE" sz="1600" dirty="0" smtClean="0">
                <a:latin typeface="Courier New" pitchFamily="49" charset="0"/>
                <a:cs typeface="Courier New" pitchFamily="49" charset="0"/>
              </a:rPr>
              <a:t>){</a:t>
            </a:r>
          </a:p>
          <a:p>
            <a:r>
              <a:rPr lang="sv-SE" sz="1600" dirty="0" smtClean="0">
                <a:latin typeface="Courier New" pitchFamily="49" charset="0"/>
                <a:cs typeface="Courier New" pitchFamily="49" charset="0"/>
              </a:rPr>
              <a:t>	</a:t>
            </a:r>
            <a:r>
              <a:rPr lang="sv-SE" sz="1600" b="1" dirty="0" smtClean="0">
                <a:latin typeface="Courier New" pitchFamily="49" charset="0"/>
                <a:cs typeface="Courier New" pitchFamily="49" charset="0"/>
              </a:rPr>
              <a:t>e </a:t>
            </a:r>
            <a:r>
              <a:rPr lang="sv-SE" sz="1600" b="1" dirty="0" smtClean="0">
                <a:latin typeface="Courier New" pitchFamily="49" charset="0"/>
                <a:cs typeface="Courier New" pitchFamily="49" charset="0"/>
              </a:rPr>
              <a:t>= </a:t>
            </a:r>
            <a:r>
              <a:rPr lang="sv-SE" sz="1600" b="1" dirty="0" smtClean="0">
                <a:latin typeface="Courier New" pitchFamily="49" charset="0"/>
                <a:cs typeface="Courier New" pitchFamily="49" charset="0"/>
              </a:rPr>
              <a:t>e </a:t>
            </a:r>
            <a:r>
              <a:rPr lang="sv-SE" sz="1600" b="1" dirty="0" smtClean="0">
                <a:latin typeface="Courier New" pitchFamily="49" charset="0"/>
                <a:cs typeface="Courier New" pitchFamily="49" charset="0"/>
              </a:rPr>
              <a:t>OR e</a:t>
            </a:r>
            <a:r>
              <a:rPr lang="sv-SE" sz="1600" b="1" dirty="0" smtClean="0">
                <a:latin typeface="Courier New" pitchFamily="49" charset="0"/>
                <a:cs typeface="Courier New" pitchFamily="49" charset="0"/>
              </a:rPr>
              <a:t>vent; </a:t>
            </a:r>
            <a:r>
              <a:rPr lang="sv-SE" sz="1600" dirty="0" smtClean="0">
                <a:latin typeface="Courier New" pitchFamily="49" charset="0"/>
                <a:cs typeface="Courier New" pitchFamily="49" charset="0"/>
              </a:rPr>
              <a:t>// IE-fix</a:t>
            </a:r>
          </a:p>
          <a:p>
            <a:r>
              <a:rPr lang="sv-SE" sz="1600" dirty="0" smtClean="0">
                <a:latin typeface="Courier New" pitchFamily="49" charset="0"/>
                <a:cs typeface="Courier New" pitchFamily="49" charset="0"/>
              </a:rPr>
              <a:t>	</a:t>
            </a:r>
          </a:p>
          <a:p>
            <a:r>
              <a:rPr lang="sv-SE" sz="1600" dirty="0">
                <a:latin typeface="Courier New" pitchFamily="49" charset="0"/>
                <a:cs typeface="Courier New" pitchFamily="49" charset="0"/>
              </a:rPr>
              <a:t>	</a:t>
            </a:r>
            <a:r>
              <a:rPr lang="sv-SE" sz="1600" dirty="0" smtClean="0">
                <a:latin typeface="Courier New" pitchFamily="49" charset="0"/>
                <a:cs typeface="Courier New" pitchFamily="49" charset="0"/>
              </a:rPr>
              <a:t>// e innehåller nu information</a:t>
            </a:r>
            <a:endParaRPr lang="sv-SE" sz="1600" dirty="0">
              <a:latin typeface="Courier New" pitchFamily="49" charset="0"/>
              <a:cs typeface="Courier New" pitchFamily="49" charset="0"/>
            </a:endParaRPr>
          </a:p>
          <a:p>
            <a:r>
              <a:rPr lang="sv-SE" sz="1600" dirty="0" smtClean="0">
                <a:latin typeface="Courier New" pitchFamily="49" charset="0"/>
                <a:cs typeface="Courier New" pitchFamily="49" charset="0"/>
              </a:rPr>
              <a:t>}</a:t>
            </a:r>
            <a:endParaRPr lang="sv-SE" sz="1600" dirty="0">
              <a:latin typeface="Courier New" pitchFamily="49" charset="0"/>
              <a:cs typeface="Courier New" pitchFamily="49" charset="0"/>
            </a:endParaRPr>
          </a:p>
        </p:txBody>
      </p:sp>
      <p:sp>
        <p:nvSpPr>
          <p:cNvPr id="5" name="TextBox 4"/>
          <p:cNvSpPr txBox="1"/>
          <p:nvPr/>
        </p:nvSpPr>
        <p:spPr>
          <a:xfrm>
            <a:off x="539552" y="4297660"/>
            <a:ext cx="8280920" cy="923330"/>
          </a:xfrm>
          <a:prstGeom prst="rect">
            <a:avLst/>
          </a:prstGeom>
          <a:noFill/>
        </p:spPr>
        <p:txBody>
          <a:bodyPr wrap="square" rtlCol="0">
            <a:spAutoFit/>
          </a:bodyPr>
          <a:lstStyle/>
          <a:p>
            <a:r>
              <a:rPr lang="sv-SE" b="1" dirty="0" smtClean="0">
                <a:latin typeface="Minya Nouvelle" pitchFamily="2" charset="0"/>
              </a:rPr>
              <a:t>e</a:t>
            </a:r>
            <a:r>
              <a:rPr lang="sv-SE" dirty="0" smtClean="0">
                <a:latin typeface="Minya Nouvelle" pitchFamily="2" charset="0"/>
              </a:rPr>
              <a:t> innehåller nu bland annat information om vilket objekt som triggat händelsen med mera. Även specifik information om vilken tangent som tryckts, var muspekaren befinner sig etc. finns att tillgå här.</a:t>
            </a:r>
          </a:p>
        </p:txBody>
      </p:sp>
      <p:pic>
        <p:nvPicPr>
          <p:cNvPr id="6"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6589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Läs av tangenttryckning</a:t>
            </a:r>
            <a:endParaRPr lang="sv-SE" dirty="0"/>
          </a:p>
        </p:txBody>
      </p:sp>
      <p:sp>
        <p:nvSpPr>
          <p:cNvPr id="4" name="AutoShape 4"/>
          <p:cNvSpPr>
            <a:spLocks noChangeArrowheads="1"/>
          </p:cNvSpPr>
          <p:nvPr/>
        </p:nvSpPr>
        <p:spPr bwMode="auto">
          <a:xfrm>
            <a:off x="251520" y="1129308"/>
            <a:ext cx="8569325" cy="365188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sv-SE" sz="1600" dirty="0" err="1" smtClean="0">
                <a:solidFill>
                  <a:schemeClr val="tx1"/>
                </a:solidFill>
                <a:latin typeface="Courier New" pitchFamily="49" charset="0"/>
              </a:rPr>
              <a:t>inputBox.onkeypress</a:t>
            </a:r>
            <a:r>
              <a:rPr lang="sv-SE" sz="1600" dirty="0" smtClean="0">
                <a:solidFill>
                  <a:schemeClr val="tx1"/>
                </a:solidFill>
                <a:latin typeface="Courier New" pitchFamily="49" charset="0"/>
              </a:rPr>
              <a:t> </a:t>
            </a:r>
            <a:r>
              <a:rPr lang="sv-SE" sz="1600" dirty="0">
                <a:solidFill>
                  <a:schemeClr val="tx1"/>
                </a:solidFill>
                <a:latin typeface="Courier New" pitchFamily="49" charset="0"/>
              </a:rPr>
              <a:t>= </a:t>
            </a:r>
            <a:r>
              <a:rPr lang="sv-SE" sz="1600" dirty="0" err="1">
                <a:solidFill>
                  <a:schemeClr val="tx1"/>
                </a:solidFill>
                <a:latin typeface="Courier New" pitchFamily="49" charset="0"/>
              </a:rPr>
              <a:t>showKeyPress</a:t>
            </a:r>
            <a:r>
              <a:rPr lang="sv-SE" sz="1600" dirty="0">
                <a:solidFill>
                  <a:schemeClr val="tx1"/>
                </a:solidFill>
                <a:latin typeface="Courier New" pitchFamily="49" charset="0"/>
              </a:rPr>
              <a:t>;</a:t>
            </a:r>
          </a:p>
          <a:p>
            <a:r>
              <a:rPr lang="sv-SE" sz="1600" dirty="0">
                <a:solidFill>
                  <a:schemeClr val="tx1"/>
                </a:solidFill>
                <a:latin typeface="Courier New" pitchFamily="49" charset="0"/>
              </a:rPr>
              <a:t>...</a:t>
            </a:r>
          </a:p>
          <a:p>
            <a:r>
              <a:rPr lang="sv-SE" sz="1600" dirty="0" err="1">
                <a:solidFill>
                  <a:schemeClr val="tx1"/>
                </a:solidFill>
                <a:latin typeface="Courier New" pitchFamily="49" charset="0"/>
              </a:rPr>
              <a:t>showKeyPress</a:t>
            </a:r>
            <a:r>
              <a:rPr lang="sv-SE" sz="1600" dirty="0">
                <a:solidFill>
                  <a:schemeClr val="tx1"/>
                </a:solidFill>
                <a:latin typeface="Courier New" pitchFamily="49" charset="0"/>
              </a:rPr>
              <a:t>(e)</a:t>
            </a:r>
          </a:p>
          <a:p>
            <a:r>
              <a:rPr lang="sv-SE" sz="1600" dirty="0">
                <a:solidFill>
                  <a:schemeClr val="tx1"/>
                </a:solidFill>
                <a:latin typeface="Courier New" pitchFamily="49" charset="0"/>
              </a:rPr>
              <a:t>{</a:t>
            </a:r>
          </a:p>
          <a:p>
            <a:r>
              <a:rPr lang="sv-SE" sz="1600" dirty="0">
                <a:solidFill>
                  <a:schemeClr val="tx1"/>
                </a:solidFill>
                <a:latin typeface="Courier New" pitchFamily="49" charset="0"/>
              </a:rPr>
              <a:t>	</a:t>
            </a:r>
            <a:r>
              <a:rPr lang="sv-SE" sz="1600" dirty="0" err="1">
                <a:solidFill>
                  <a:schemeClr val="tx1"/>
                </a:solidFill>
                <a:latin typeface="Courier New" pitchFamily="49" charset="0"/>
              </a:rPr>
              <a:t>if</a:t>
            </a:r>
            <a:r>
              <a:rPr lang="sv-SE" sz="1600" dirty="0">
                <a:solidFill>
                  <a:schemeClr val="tx1"/>
                </a:solidFill>
                <a:latin typeface="Courier New" pitchFamily="49" charset="0"/>
              </a:rPr>
              <a:t>(!e</a:t>
            </a:r>
            <a:r>
              <a:rPr lang="sv-SE" sz="1600" dirty="0" smtClean="0">
                <a:solidFill>
                  <a:schemeClr val="tx1"/>
                </a:solidFill>
                <a:latin typeface="Courier New" pitchFamily="49" charset="0"/>
              </a:rPr>
              <a:t>){ e </a:t>
            </a:r>
            <a:r>
              <a:rPr lang="sv-SE" sz="1600" dirty="0">
                <a:solidFill>
                  <a:schemeClr val="tx1"/>
                </a:solidFill>
                <a:latin typeface="Courier New" pitchFamily="49" charset="0"/>
              </a:rPr>
              <a:t>= </a:t>
            </a:r>
            <a:r>
              <a:rPr lang="sv-SE" sz="1600" dirty="0" err="1">
                <a:solidFill>
                  <a:schemeClr val="tx1"/>
                </a:solidFill>
                <a:latin typeface="Courier New" pitchFamily="49" charset="0"/>
              </a:rPr>
              <a:t>window.event</a:t>
            </a:r>
            <a:r>
              <a:rPr lang="sv-SE" sz="1600" dirty="0" smtClean="0">
                <a:solidFill>
                  <a:schemeClr val="tx1"/>
                </a:solidFill>
                <a:latin typeface="Courier New" pitchFamily="49" charset="0"/>
              </a:rPr>
              <a:t>; }</a:t>
            </a:r>
            <a:endParaRPr lang="sv-SE" sz="1600" dirty="0">
              <a:solidFill>
                <a:schemeClr val="tx1"/>
              </a:solidFill>
              <a:latin typeface="Courier New" pitchFamily="49" charset="0"/>
            </a:endParaRPr>
          </a:p>
          <a:p>
            <a:endParaRPr lang="sv-SE" sz="1600" dirty="0">
              <a:solidFill>
                <a:schemeClr val="tx1"/>
              </a:solidFill>
              <a:latin typeface="Courier New" pitchFamily="49" charset="0"/>
            </a:endParaRPr>
          </a:p>
          <a:p>
            <a:r>
              <a:rPr lang="en-US" sz="1600" dirty="0" smtClean="0">
                <a:solidFill>
                  <a:schemeClr val="tx1"/>
                </a:solidFill>
                <a:latin typeface="Courier New" pitchFamily="49" charset="0"/>
              </a:rPr>
              <a:t>	</a:t>
            </a:r>
            <a:r>
              <a:rPr lang="en-US" sz="1600" dirty="0" err="1" smtClean="0">
                <a:solidFill>
                  <a:schemeClr val="tx1"/>
                </a:solidFill>
                <a:latin typeface="Courier New" pitchFamily="49" charset="0"/>
              </a:rPr>
              <a:t>var</a:t>
            </a:r>
            <a:r>
              <a:rPr lang="en-US" sz="1600" dirty="0" smtClean="0">
                <a:solidFill>
                  <a:schemeClr val="tx1"/>
                </a:solidFill>
                <a:latin typeface="Courier New" pitchFamily="49" charset="0"/>
              </a:rPr>
              <a:t> </a:t>
            </a:r>
            <a:r>
              <a:rPr lang="en-US" sz="1600" dirty="0" err="1" smtClean="0">
                <a:solidFill>
                  <a:schemeClr val="tx1"/>
                </a:solidFill>
                <a:latin typeface="Courier New" pitchFamily="49" charset="0"/>
              </a:rPr>
              <a:t>bokstav</a:t>
            </a:r>
            <a:r>
              <a:rPr lang="en-US" sz="1600" dirty="0" smtClean="0">
                <a:solidFill>
                  <a:schemeClr val="tx1"/>
                </a:solidFill>
                <a:latin typeface="Courier New" pitchFamily="49" charset="0"/>
              </a:rPr>
              <a:t>  = </a:t>
            </a:r>
            <a:r>
              <a:rPr lang="en-US" sz="1600" dirty="0" err="1" smtClean="0">
                <a:solidFill>
                  <a:schemeClr val="tx1"/>
                </a:solidFill>
                <a:latin typeface="Courier New" pitchFamily="49" charset="0"/>
              </a:rPr>
              <a:t>e.keyCode</a:t>
            </a:r>
            <a:r>
              <a:rPr lang="en-US" sz="1600" dirty="0" smtClean="0">
                <a:solidFill>
                  <a:schemeClr val="tx1"/>
                </a:solidFill>
                <a:latin typeface="Courier New" pitchFamily="49" charset="0"/>
              </a:rPr>
              <a:t>;</a:t>
            </a:r>
          </a:p>
          <a:p>
            <a:r>
              <a:rPr lang="sv-SE" sz="1600" dirty="0">
                <a:solidFill>
                  <a:schemeClr val="tx1"/>
                </a:solidFill>
                <a:latin typeface="Courier New" pitchFamily="49" charset="0"/>
              </a:rPr>
              <a:t>	</a:t>
            </a:r>
            <a:endParaRPr lang="sv-SE" sz="1600" dirty="0" smtClean="0">
              <a:solidFill>
                <a:schemeClr val="tx1"/>
              </a:solidFill>
              <a:latin typeface="Courier New" pitchFamily="49" charset="0"/>
            </a:endParaRPr>
          </a:p>
          <a:p>
            <a:r>
              <a:rPr lang="sv-SE" sz="1600" dirty="0">
                <a:solidFill>
                  <a:schemeClr val="tx1"/>
                </a:solidFill>
                <a:latin typeface="Courier New" pitchFamily="49" charset="0"/>
              </a:rPr>
              <a:t>	</a:t>
            </a:r>
            <a:r>
              <a:rPr lang="sv-SE" sz="1600" dirty="0" smtClean="0">
                <a:solidFill>
                  <a:schemeClr val="tx1"/>
                </a:solidFill>
                <a:latin typeface="Courier New" pitchFamily="49" charset="0"/>
              </a:rPr>
              <a:t>alert(</a:t>
            </a:r>
            <a:r>
              <a:rPr lang="sv-SE" sz="1600" b="1" dirty="0" err="1" smtClean="0">
                <a:solidFill>
                  <a:schemeClr val="tx1"/>
                </a:solidFill>
                <a:latin typeface="Courier New" pitchFamily="49" charset="0"/>
              </a:rPr>
              <a:t>String.fromCharCode</a:t>
            </a:r>
            <a:r>
              <a:rPr lang="sv-SE" sz="1600" b="1" dirty="0" smtClean="0">
                <a:solidFill>
                  <a:schemeClr val="tx1"/>
                </a:solidFill>
                <a:latin typeface="Courier New" pitchFamily="49" charset="0"/>
              </a:rPr>
              <a:t>(bokstav</a:t>
            </a:r>
            <a:r>
              <a:rPr lang="sv-SE" sz="1600" b="1" dirty="0">
                <a:solidFill>
                  <a:schemeClr val="tx1"/>
                </a:solidFill>
                <a:latin typeface="Courier New" pitchFamily="49" charset="0"/>
              </a:rPr>
              <a:t>)</a:t>
            </a:r>
            <a:r>
              <a:rPr lang="sv-SE" sz="1600" dirty="0">
                <a:solidFill>
                  <a:schemeClr val="tx1"/>
                </a:solidFill>
                <a:latin typeface="Courier New" pitchFamily="49" charset="0"/>
              </a:rPr>
              <a:t>);</a:t>
            </a:r>
          </a:p>
          <a:p>
            <a:endParaRPr lang="sv-SE" sz="1600" dirty="0">
              <a:solidFill>
                <a:schemeClr val="tx1"/>
              </a:solidFill>
              <a:latin typeface="Courier New" pitchFamily="49" charset="0"/>
            </a:endParaRPr>
          </a:p>
          <a:p>
            <a:r>
              <a:rPr lang="sv-SE" sz="1600" dirty="0">
                <a:solidFill>
                  <a:schemeClr val="tx1"/>
                </a:solidFill>
                <a:latin typeface="Courier New" pitchFamily="49" charset="0"/>
              </a:rPr>
              <a:t>	</a:t>
            </a:r>
            <a:r>
              <a:rPr lang="sv-SE" sz="1600" dirty="0" err="1">
                <a:solidFill>
                  <a:schemeClr val="tx1"/>
                </a:solidFill>
                <a:latin typeface="Courier New" pitchFamily="49" charset="0"/>
              </a:rPr>
              <a:t>return</a:t>
            </a:r>
            <a:r>
              <a:rPr lang="sv-SE" sz="1600" dirty="0">
                <a:solidFill>
                  <a:schemeClr val="tx1"/>
                </a:solidFill>
                <a:latin typeface="Courier New" pitchFamily="49" charset="0"/>
              </a:rPr>
              <a:t> </a:t>
            </a:r>
            <a:r>
              <a:rPr lang="sv-SE" sz="1600" dirty="0" err="1">
                <a:solidFill>
                  <a:schemeClr val="tx1"/>
                </a:solidFill>
                <a:latin typeface="Courier New" pitchFamily="49" charset="0"/>
              </a:rPr>
              <a:t>false</a:t>
            </a:r>
            <a:r>
              <a:rPr lang="sv-SE" sz="1600" dirty="0">
                <a:solidFill>
                  <a:schemeClr val="tx1"/>
                </a:solidFill>
                <a:latin typeface="Courier New" pitchFamily="49" charset="0"/>
              </a:rPr>
              <a:t>;</a:t>
            </a:r>
          </a:p>
          <a:p>
            <a:r>
              <a:rPr lang="sv-SE" sz="1600" dirty="0">
                <a:solidFill>
                  <a:schemeClr val="tx1"/>
                </a:solidFill>
                <a:latin typeface="Courier New" pitchFamily="49" charset="0"/>
              </a:rPr>
              <a:t>}</a:t>
            </a:r>
          </a:p>
        </p:txBody>
      </p:sp>
      <p:sp>
        <p:nvSpPr>
          <p:cNvPr id="5" name="TextBox 4"/>
          <p:cNvSpPr txBox="1"/>
          <p:nvPr/>
        </p:nvSpPr>
        <p:spPr>
          <a:xfrm>
            <a:off x="5427744" y="3721596"/>
            <a:ext cx="3392728" cy="923330"/>
          </a:xfrm>
          <a:prstGeom prst="rect">
            <a:avLst/>
          </a:prstGeom>
          <a:noFill/>
          <a:ln>
            <a:noFill/>
          </a:ln>
        </p:spPr>
        <p:txBody>
          <a:bodyPr wrap="square" rtlCol="0">
            <a:spAutoFit/>
          </a:bodyPr>
          <a:lstStyle/>
          <a:p>
            <a:r>
              <a:rPr lang="sv-SE" dirty="0" smtClean="0">
                <a:solidFill>
                  <a:srgbClr val="FF0000"/>
                </a:solidFill>
                <a:latin typeface="Minya Nouvelle" pitchFamily="2" charset="0"/>
              </a:rPr>
              <a:t>Genom att returnera </a:t>
            </a:r>
            <a:r>
              <a:rPr lang="sv-SE" dirty="0" err="1" smtClean="0">
                <a:solidFill>
                  <a:srgbClr val="FF0000"/>
                </a:solidFill>
                <a:latin typeface="Minya Nouvelle" pitchFamily="2" charset="0"/>
              </a:rPr>
              <a:t>false</a:t>
            </a:r>
            <a:r>
              <a:rPr lang="sv-SE" dirty="0" smtClean="0">
                <a:solidFill>
                  <a:srgbClr val="FF0000"/>
                </a:solidFill>
                <a:latin typeface="Minya Nouvelle" pitchFamily="2" charset="0"/>
              </a:rPr>
              <a:t>, hindrar vi bokstaven från att skrivas ut</a:t>
            </a:r>
          </a:p>
        </p:txBody>
      </p:sp>
      <p:cxnSp>
        <p:nvCxnSpPr>
          <p:cNvPr id="7" name="Straight Arrow Connector 6"/>
          <p:cNvCxnSpPr/>
          <p:nvPr/>
        </p:nvCxnSpPr>
        <p:spPr>
          <a:xfrm flipH="1" flipV="1">
            <a:off x="2987824" y="4009628"/>
            <a:ext cx="2376264" cy="17363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8"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51520" y="4873724"/>
            <a:ext cx="6197530" cy="646331"/>
          </a:xfrm>
          <a:prstGeom prst="rect">
            <a:avLst/>
          </a:prstGeom>
          <a:noFill/>
        </p:spPr>
        <p:txBody>
          <a:bodyPr wrap="none" rtlCol="0">
            <a:spAutoFit/>
          </a:bodyPr>
          <a:lstStyle/>
          <a:p>
            <a:r>
              <a:rPr lang="sv-SE" dirty="0" smtClean="0">
                <a:latin typeface="Minya Nouvelle" pitchFamily="2" charset="0"/>
              </a:rPr>
              <a:t>Kopplar du hanteraren med </a:t>
            </a:r>
            <a:r>
              <a:rPr lang="sv-SE" dirty="0" err="1" smtClean="0">
                <a:latin typeface="Minya Nouvelle" pitchFamily="2" charset="0"/>
              </a:rPr>
              <a:t>addEventListener</a:t>
            </a:r>
            <a:r>
              <a:rPr lang="sv-SE" dirty="0" smtClean="0">
                <a:latin typeface="Minya Nouvelle" pitchFamily="2" charset="0"/>
              </a:rPr>
              <a:t> skriver du:</a:t>
            </a:r>
            <a:br>
              <a:rPr lang="sv-SE" dirty="0" smtClean="0">
                <a:latin typeface="Minya Nouvelle" pitchFamily="2" charset="0"/>
              </a:rPr>
            </a:br>
            <a:r>
              <a:rPr lang="sv-SE" dirty="0" err="1" smtClean="0">
                <a:latin typeface="Minya Nouvelle" pitchFamily="2" charset="0"/>
              </a:rPr>
              <a:t>e.preventDefault</a:t>
            </a:r>
            <a:r>
              <a:rPr lang="sv-SE" dirty="0" smtClean="0">
                <a:latin typeface="Minya Nouvelle" pitchFamily="2" charset="0"/>
              </a:rPr>
              <a:t>();</a:t>
            </a:r>
          </a:p>
        </p:txBody>
      </p:sp>
    </p:spTree>
    <p:extLst>
      <p:ext uri="{BB962C8B-B14F-4D97-AF65-F5344CB8AC3E}">
        <p14:creationId xmlns:p14="http://schemas.microsoft.com/office/powerpoint/2010/main" val="33890979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79512" y="1829048"/>
            <a:ext cx="4501734" cy="1460500"/>
          </a:xfrm>
        </p:spPr>
        <p:txBody>
          <a:bodyPr/>
          <a:lstStyle/>
          <a:p>
            <a:r>
              <a:rPr lang="en-US" b="1" dirty="0"/>
              <a:t>Douglas </a:t>
            </a:r>
            <a:r>
              <a:rPr lang="en-US" b="1" dirty="0" err="1"/>
              <a:t>Crockford</a:t>
            </a:r>
            <a:r>
              <a:rPr lang="en-US" b="1" dirty="0"/>
              <a:t> never clicks, he just fires events - with his mind.</a:t>
            </a:r>
          </a:p>
        </p:txBody>
      </p:sp>
      <p:pic>
        <p:nvPicPr>
          <p:cNvPr id="3074" name="Picture 2" descr="http://crockfordfacts.com/crockfor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300612"/>
            <a:ext cx="3955804" cy="51491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79512" y="5224472"/>
            <a:ext cx="4047903" cy="338554"/>
          </a:xfrm>
          <a:prstGeom prst="rect">
            <a:avLst/>
          </a:prstGeom>
          <a:noFill/>
        </p:spPr>
        <p:txBody>
          <a:bodyPr wrap="none" rtlCol="0">
            <a:spAutoFit/>
          </a:bodyPr>
          <a:lstStyle/>
          <a:p>
            <a:r>
              <a:rPr lang="sv-SE" sz="1600" dirty="0">
                <a:latin typeface="Minya Nouvelle" pitchFamily="2" charset="0"/>
              </a:rPr>
              <a:t>Källa: http://</a:t>
            </a:r>
            <a:r>
              <a:rPr lang="sv-SE" sz="1600" dirty="0" smtClean="0">
                <a:latin typeface="Minya Nouvelle" pitchFamily="2" charset="0"/>
              </a:rPr>
              <a:t>twitter.com/crockfordfacts</a:t>
            </a:r>
          </a:p>
        </p:txBody>
      </p:sp>
    </p:spTree>
    <p:extLst>
      <p:ext uri="{BB962C8B-B14F-4D97-AF65-F5344CB8AC3E}">
        <p14:creationId xmlns:p14="http://schemas.microsoft.com/office/powerpoint/2010/main" val="3760303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Delegater</a:t>
            </a:r>
            <a:endParaRPr lang="sv-SE" dirty="0"/>
          </a:p>
        </p:txBody>
      </p:sp>
      <p:sp>
        <p:nvSpPr>
          <p:cNvPr id="3" name="Subtitle 2"/>
          <p:cNvSpPr>
            <a:spLocks noGrp="1"/>
          </p:cNvSpPr>
          <p:nvPr>
            <p:ph type="subTitle" idx="1"/>
          </p:nvPr>
        </p:nvSpPr>
        <p:spPr/>
        <p:txBody>
          <a:bodyPr/>
          <a:lstStyle/>
          <a:p>
            <a:r>
              <a:rPr lang="sv-SE" dirty="0" smtClean="0"/>
              <a:t>Lägg till en del kring delegat.</a:t>
            </a:r>
          </a:p>
          <a:p>
            <a:endParaRPr lang="sv-SE" dirty="0"/>
          </a:p>
          <a:p>
            <a:r>
              <a:rPr lang="sv-SE" dirty="0" smtClean="0"/>
              <a:t>Sid </a:t>
            </a:r>
            <a:r>
              <a:rPr lang="sv-SE" dirty="0" smtClean="0"/>
              <a:t>498.</a:t>
            </a:r>
            <a:endParaRPr lang="sv-SE" dirty="0"/>
          </a:p>
        </p:txBody>
      </p:sp>
    </p:spTree>
    <p:extLst>
      <p:ext uri="{BB962C8B-B14F-4D97-AF65-F5344CB8AC3E}">
        <p14:creationId xmlns:p14="http://schemas.microsoft.com/office/powerpoint/2010/main" val="3073364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Ändra CSS-egenskaper</a:t>
            </a:r>
            <a:endParaRPr lang="sv-SE" dirty="0"/>
          </a:p>
        </p:txBody>
      </p:sp>
      <p:sp>
        <p:nvSpPr>
          <p:cNvPr id="3" name="Subtitle 2"/>
          <p:cNvSpPr>
            <a:spLocks noGrp="1"/>
          </p:cNvSpPr>
          <p:nvPr>
            <p:ph type="subTitle" idx="1"/>
          </p:nvPr>
        </p:nvSpPr>
        <p:spPr>
          <a:xfrm>
            <a:off x="323528" y="985292"/>
            <a:ext cx="8640960" cy="1460500"/>
          </a:xfrm>
        </p:spPr>
        <p:txBody>
          <a:bodyPr/>
          <a:lstStyle/>
          <a:p>
            <a:r>
              <a:rPr lang="sv-SE" sz="2000" dirty="0" smtClean="0"/>
              <a:t>Vi kommer åt stilegenskaper genom egenskapen </a:t>
            </a:r>
            <a:r>
              <a:rPr lang="sv-SE" sz="2000" b="1" dirty="0" smtClean="0"/>
              <a:t>style</a:t>
            </a:r>
            <a:r>
              <a:rPr lang="sv-SE" sz="2000" dirty="0" smtClean="0"/>
              <a:t> på våra noder:</a:t>
            </a:r>
            <a:endParaRPr lang="sv-SE" sz="2000" dirty="0"/>
          </a:p>
        </p:txBody>
      </p:sp>
      <p:pic>
        <p:nvPicPr>
          <p:cNvPr id="4"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1259632" y="1417340"/>
            <a:ext cx="6048672" cy="93610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node</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discovery</a:t>
            </a:r>
            <a:r>
              <a:rPr lang="sv-SE" sz="1400" dirty="0" smtClean="0">
                <a:latin typeface="Courier New" pitchFamily="49" charset="0"/>
                <a:cs typeface="Courier New" pitchFamily="49" charset="0"/>
              </a:rPr>
              <a:t>");</a:t>
            </a:r>
          </a:p>
          <a:p>
            <a:endParaRPr lang="sv-SE" sz="1400" dirty="0" smtClean="0">
              <a:latin typeface="Courier New" pitchFamily="49" charset="0"/>
              <a:cs typeface="Courier New" pitchFamily="49" charset="0"/>
            </a:endParaRPr>
          </a:p>
          <a:p>
            <a:r>
              <a:rPr lang="sv-SE" sz="1400" dirty="0" err="1" smtClean="0">
                <a:latin typeface="Courier New" pitchFamily="49" charset="0"/>
                <a:cs typeface="Courier New" pitchFamily="49" charset="0"/>
              </a:rPr>
              <a:t>node.</a:t>
            </a:r>
            <a:r>
              <a:rPr lang="sv-SE" sz="1400" b="1" dirty="0" err="1" smtClean="0">
                <a:latin typeface="Courier New" pitchFamily="49" charset="0"/>
                <a:cs typeface="Courier New" pitchFamily="49" charset="0"/>
              </a:rPr>
              <a:t>style.color</a:t>
            </a:r>
            <a:r>
              <a:rPr lang="sv-SE" sz="1400" dirty="0" smtClean="0">
                <a:latin typeface="Courier New" pitchFamily="49" charset="0"/>
                <a:cs typeface="Courier New" pitchFamily="49" charset="0"/>
              </a:rPr>
              <a:t> = "#AA5698";</a:t>
            </a:r>
            <a:endParaRPr lang="sv-SE" sz="1400" dirty="0">
              <a:latin typeface="Courier New" pitchFamily="49" charset="0"/>
              <a:cs typeface="Courier New" pitchFamily="49" charset="0"/>
            </a:endParaRPr>
          </a:p>
        </p:txBody>
      </p:sp>
      <p:sp>
        <p:nvSpPr>
          <p:cNvPr id="6" name="Subtitle 2"/>
          <p:cNvSpPr txBox="1">
            <a:spLocks/>
          </p:cNvSpPr>
          <p:nvPr/>
        </p:nvSpPr>
        <p:spPr>
          <a:xfrm>
            <a:off x="323528" y="2425452"/>
            <a:ext cx="8640960" cy="14605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t>Eftersom bindestreck inte är ett giltigt tecken på en egenskap gör man följande:</a:t>
            </a:r>
          </a:p>
          <a:p>
            <a:endParaRPr lang="sv-SE" sz="2000" dirty="0" smtClean="0"/>
          </a:p>
        </p:txBody>
      </p:sp>
      <p:graphicFrame>
        <p:nvGraphicFramePr>
          <p:cNvPr id="7" name="Table 6"/>
          <p:cNvGraphicFramePr>
            <a:graphicFrameLocks noGrp="1"/>
          </p:cNvGraphicFramePr>
          <p:nvPr>
            <p:extLst>
              <p:ext uri="{D42A27DB-BD31-4B8C-83A1-F6EECF244321}">
                <p14:modId xmlns:p14="http://schemas.microsoft.com/office/powerpoint/2010/main" val="1903891840"/>
              </p:ext>
            </p:extLst>
          </p:nvPr>
        </p:nvGraphicFramePr>
        <p:xfrm>
          <a:off x="2699792" y="2857500"/>
          <a:ext cx="2736304" cy="1341120"/>
        </p:xfrm>
        <a:graphic>
          <a:graphicData uri="http://schemas.openxmlformats.org/drawingml/2006/table">
            <a:tbl>
              <a:tblPr firstRow="1" bandRow="1">
                <a:tableStyleId>{8A107856-5554-42FB-B03E-39F5DBC370BA}</a:tableStyleId>
              </a:tblPr>
              <a:tblGrid>
                <a:gridCol w="1440160"/>
                <a:gridCol w="1296144"/>
              </a:tblGrid>
              <a:tr h="216024">
                <a:tc>
                  <a:txBody>
                    <a:bodyPr/>
                    <a:lstStyle/>
                    <a:p>
                      <a:r>
                        <a:rPr lang="sv-SE" sz="1600" dirty="0" smtClean="0"/>
                        <a:t>font-</a:t>
                      </a:r>
                      <a:r>
                        <a:rPr lang="sv-SE" sz="1600" dirty="0" err="1" smtClean="0"/>
                        <a:t>size</a:t>
                      </a:r>
                      <a:endParaRPr lang="sv-SE" sz="1600" dirty="0"/>
                    </a:p>
                  </a:txBody>
                  <a:tcPr/>
                </a:tc>
                <a:tc>
                  <a:txBody>
                    <a:bodyPr/>
                    <a:lstStyle/>
                    <a:p>
                      <a:r>
                        <a:rPr lang="sv-SE" sz="1600" dirty="0" err="1" smtClean="0"/>
                        <a:t>fontSize</a:t>
                      </a:r>
                      <a:endParaRPr lang="sv-SE" sz="1600" dirty="0"/>
                    </a:p>
                  </a:txBody>
                  <a:tcPr/>
                </a:tc>
              </a:tr>
              <a:tr h="168776">
                <a:tc>
                  <a:txBody>
                    <a:bodyPr/>
                    <a:lstStyle/>
                    <a:p>
                      <a:r>
                        <a:rPr lang="sv-SE" sz="1600" dirty="0" err="1" smtClean="0"/>
                        <a:t>margin-left</a:t>
                      </a:r>
                      <a:endParaRPr lang="sv-SE" sz="1600" dirty="0"/>
                    </a:p>
                  </a:txBody>
                  <a:tcPr/>
                </a:tc>
                <a:tc>
                  <a:txBody>
                    <a:bodyPr/>
                    <a:lstStyle/>
                    <a:p>
                      <a:r>
                        <a:rPr lang="sv-SE" sz="1600" dirty="0" err="1" smtClean="0"/>
                        <a:t>marginLeft</a:t>
                      </a:r>
                      <a:endParaRPr lang="sv-SE" sz="1600" dirty="0"/>
                    </a:p>
                  </a:txBody>
                  <a:tcPr/>
                </a:tc>
              </a:tr>
              <a:tr h="121528">
                <a:tc>
                  <a:txBody>
                    <a:bodyPr/>
                    <a:lstStyle/>
                    <a:p>
                      <a:r>
                        <a:rPr lang="sv-SE" sz="1600" dirty="0" smtClean="0"/>
                        <a:t>...</a:t>
                      </a:r>
                      <a:endParaRPr lang="sv-SE" sz="1600" dirty="0"/>
                    </a:p>
                  </a:txBody>
                  <a:tcPr/>
                </a:tc>
                <a:tc>
                  <a:txBody>
                    <a:bodyPr/>
                    <a:lstStyle/>
                    <a:p>
                      <a:r>
                        <a:rPr lang="sv-SE" sz="1600" dirty="0" smtClean="0"/>
                        <a:t>...</a:t>
                      </a:r>
                      <a:endParaRPr lang="sv-SE" sz="1600" dirty="0"/>
                    </a:p>
                  </a:txBody>
                  <a:tcPr/>
                </a:tc>
              </a:tr>
              <a:tr h="146288">
                <a:tc>
                  <a:txBody>
                    <a:bodyPr/>
                    <a:lstStyle/>
                    <a:p>
                      <a:r>
                        <a:rPr lang="sv-SE" sz="1600" dirty="0" smtClean="0"/>
                        <a:t>Float</a:t>
                      </a:r>
                      <a:endParaRPr lang="sv-SE" sz="1600" dirty="0"/>
                    </a:p>
                  </a:txBody>
                  <a:tcPr/>
                </a:tc>
                <a:tc>
                  <a:txBody>
                    <a:bodyPr/>
                    <a:lstStyle/>
                    <a:p>
                      <a:r>
                        <a:rPr lang="sv-SE" sz="1600" dirty="0" err="1" smtClean="0"/>
                        <a:t>cssFloat</a:t>
                      </a:r>
                      <a:endParaRPr lang="sv-SE" sz="1600" dirty="0"/>
                    </a:p>
                  </a:txBody>
                  <a:tcPr/>
                </a:tc>
              </a:tr>
            </a:tbl>
          </a:graphicData>
        </a:graphic>
      </p:graphicFrame>
      <p:sp>
        <p:nvSpPr>
          <p:cNvPr id="8" name="Subtitle 2"/>
          <p:cNvSpPr txBox="1">
            <a:spLocks/>
          </p:cNvSpPr>
          <p:nvPr/>
        </p:nvSpPr>
        <p:spPr>
          <a:xfrm>
            <a:off x="1691680" y="4981736"/>
            <a:ext cx="6480720" cy="468052"/>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err="1" smtClean="0">
                <a:latin typeface="Courier New" pitchFamily="49" charset="0"/>
                <a:cs typeface="Courier New" pitchFamily="49" charset="0"/>
              </a:rPr>
              <a:t>node.setAttribute</a:t>
            </a:r>
            <a:r>
              <a:rPr lang="sv-SE" sz="1400" dirty="0" smtClean="0">
                <a:latin typeface="Courier New" pitchFamily="49" charset="0"/>
                <a:cs typeface="Courier New" pitchFamily="49" charset="0"/>
              </a:rPr>
              <a:t>("style", "font-size:12px; </a:t>
            </a:r>
            <a:r>
              <a:rPr lang="sv-SE" sz="1400" dirty="0" err="1" smtClean="0">
                <a:latin typeface="Courier New" pitchFamily="49" charset="0"/>
                <a:cs typeface="Courier New" pitchFamily="49" charset="0"/>
              </a:rPr>
              <a:t>color:red</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pic>
        <p:nvPicPr>
          <p:cNvPr id="9" name="Picture 10" descr="http://www.favbrowser.com/wp-content/uploads/2010/08/internetexplorer7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4441676"/>
            <a:ext cx="864096" cy="86409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P:\Icons\48x48\shadow\warn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4873724"/>
            <a:ext cx="366986" cy="366986"/>
          </a:xfrm>
          <a:prstGeom prst="rect">
            <a:avLst/>
          </a:prstGeom>
          <a:noFill/>
          <a:extLst>
            <a:ext uri="{909E8E84-426E-40DD-AFC4-6F175D3DCCD1}">
              <a14:hiddenFill xmlns:a14="http://schemas.microsoft.com/office/drawing/2010/main">
                <a:solidFill>
                  <a:srgbClr val="FFFFFF"/>
                </a:solidFill>
              </a14:hiddenFill>
            </a:ext>
          </a:extLst>
        </p:spPr>
      </p:pic>
      <p:sp>
        <p:nvSpPr>
          <p:cNvPr id="11" name="Subtitle 2"/>
          <p:cNvSpPr txBox="1">
            <a:spLocks/>
          </p:cNvSpPr>
          <p:nvPr/>
        </p:nvSpPr>
        <p:spPr>
          <a:xfrm>
            <a:off x="1619672" y="4369668"/>
            <a:ext cx="6120680" cy="351656"/>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t>Tyvärr är det problem att använda style tillsammans med </a:t>
            </a:r>
            <a:r>
              <a:rPr lang="sv-SE" sz="1800" dirty="0" err="1" smtClean="0"/>
              <a:t>setAttribute</a:t>
            </a:r>
            <a:r>
              <a:rPr lang="sv-SE" sz="1800" dirty="0" smtClean="0"/>
              <a:t> i IE &lt;= 7. Undvik därför:</a:t>
            </a:r>
          </a:p>
          <a:p>
            <a:endParaRPr lang="sv-SE" sz="2000" dirty="0" smtClean="0"/>
          </a:p>
        </p:txBody>
      </p:sp>
    </p:spTree>
    <p:extLst>
      <p:ext uri="{BB962C8B-B14F-4D97-AF65-F5344CB8AC3E}">
        <p14:creationId xmlns:p14="http://schemas.microsoft.com/office/powerpoint/2010/main" val="3536179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Inline</a:t>
            </a:r>
            <a:r>
              <a:rPr lang="sv-SE" dirty="0" smtClean="0"/>
              <a:t> </a:t>
            </a:r>
            <a:r>
              <a:rPr lang="sv-SE" dirty="0" err="1" smtClean="0"/>
              <a:t>styles</a:t>
            </a:r>
            <a:endParaRPr lang="sv-SE" dirty="0"/>
          </a:p>
        </p:txBody>
      </p:sp>
      <p:sp>
        <p:nvSpPr>
          <p:cNvPr id="3" name="Subtitle 2"/>
          <p:cNvSpPr>
            <a:spLocks noGrp="1"/>
          </p:cNvSpPr>
          <p:nvPr>
            <p:ph type="subTitle" idx="1"/>
          </p:nvPr>
        </p:nvSpPr>
        <p:spPr/>
        <p:txBody>
          <a:bodyPr/>
          <a:lstStyle/>
          <a:p>
            <a:r>
              <a:rPr lang="sv-SE" dirty="0" smtClean="0"/>
              <a:t>Om vi sätter stilattribut med ex. </a:t>
            </a:r>
            <a:r>
              <a:rPr lang="sv-SE" dirty="0" err="1" smtClean="0"/>
              <a:t>style.color</a:t>
            </a:r>
            <a:r>
              <a:rPr lang="sv-SE" dirty="0" smtClean="0"/>
              <a:t> kommer HTML-outputen att ändras till:</a:t>
            </a:r>
          </a:p>
          <a:p>
            <a:endParaRPr lang="sv-SE" dirty="0"/>
          </a:p>
          <a:p>
            <a:endParaRPr lang="sv-SE" dirty="0"/>
          </a:p>
          <a:p>
            <a:endParaRPr lang="sv-SE" dirty="0"/>
          </a:p>
        </p:txBody>
      </p:sp>
      <p:pic>
        <p:nvPicPr>
          <p:cNvPr id="4"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531667" y="2497460"/>
            <a:ext cx="8144789" cy="504056"/>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latin typeface="Courier New" pitchFamily="49" charset="0"/>
                <a:cs typeface="Courier New" pitchFamily="49" charset="0"/>
              </a:rPr>
              <a:t>&lt;a </a:t>
            </a:r>
            <a:r>
              <a:rPr lang="sv-SE" sz="1800" dirty="0" err="1" smtClean="0">
                <a:latin typeface="Courier New" pitchFamily="49" charset="0"/>
                <a:cs typeface="Courier New" pitchFamily="49" charset="0"/>
              </a:rPr>
              <a:t>href</a:t>
            </a:r>
            <a:r>
              <a:rPr lang="sv-SE" sz="1800" dirty="0" smtClean="0">
                <a:latin typeface="Courier New" pitchFamily="49" charset="0"/>
                <a:cs typeface="Courier New" pitchFamily="49" charset="0"/>
              </a:rPr>
              <a:t>="buster.html" id="</a:t>
            </a:r>
            <a:r>
              <a:rPr lang="sv-SE" sz="1800" dirty="0" err="1" smtClean="0">
                <a:latin typeface="Courier New" pitchFamily="49" charset="0"/>
                <a:cs typeface="Courier New" pitchFamily="49" charset="0"/>
              </a:rPr>
              <a:t>discovery</a:t>
            </a:r>
            <a:r>
              <a:rPr lang="sv-SE" sz="1800" dirty="0" smtClean="0">
                <a:latin typeface="Courier New" pitchFamily="49" charset="0"/>
                <a:cs typeface="Courier New" pitchFamily="49" charset="0"/>
              </a:rPr>
              <a:t>" </a:t>
            </a:r>
            <a:r>
              <a:rPr lang="sv-SE" sz="1800" b="1" dirty="0" smtClean="0">
                <a:latin typeface="Courier New" pitchFamily="49" charset="0"/>
                <a:cs typeface="Courier New" pitchFamily="49" charset="0"/>
              </a:rPr>
              <a:t>style="</a:t>
            </a:r>
            <a:r>
              <a:rPr lang="sv-SE" sz="1800" b="1" dirty="0" err="1" smtClean="0">
                <a:latin typeface="Courier New" pitchFamily="49" charset="0"/>
                <a:cs typeface="Courier New" pitchFamily="49" charset="0"/>
              </a:rPr>
              <a:t>color:red</a:t>
            </a:r>
            <a:r>
              <a:rPr lang="sv-SE" sz="1800" b="1" dirty="0" smtClean="0">
                <a:latin typeface="Courier New" pitchFamily="49" charset="0"/>
                <a:cs typeface="Courier New" pitchFamily="49" charset="0"/>
              </a:rPr>
              <a:t>; "</a:t>
            </a:r>
            <a:r>
              <a:rPr lang="sv-SE" sz="1800" dirty="0" smtClean="0">
                <a:latin typeface="Courier New" pitchFamily="49" charset="0"/>
                <a:cs typeface="Courier New" pitchFamily="49" charset="0"/>
              </a:rPr>
              <a:t>&gt;</a:t>
            </a:r>
            <a:endParaRPr lang="sv-SE" sz="1800" dirty="0">
              <a:latin typeface="Courier New" pitchFamily="49" charset="0"/>
              <a:cs typeface="Courier New" pitchFamily="49" charset="0"/>
            </a:endParaRPr>
          </a:p>
        </p:txBody>
      </p:sp>
    </p:spTree>
    <p:extLst>
      <p:ext uri="{BB962C8B-B14F-4D97-AF65-F5344CB8AC3E}">
        <p14:creationId xmlns:p14="http://schemas.microsoft.com/office/powerpoint/2010/main" val="17101802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600" dirty="0" smtClean="0"/>
              <a:t>Undvik uppblandning av lager</a:t>
            </a:r>
            <a:endParaRPr lang="sv-SE" sz="3600" dirty="0"/>
          </a:p>
        </p:txBody>
      </p:sp>
      <p:sp>
        <p:nvSpPr>
          <p:cNvPr id="4" name="TextBox 3"/>
          <p:cNvSpPr txBox="1"/>
          <p:nvPr/>
        </p:nvSpPr>
        <p:spPr>
          <a:xfrm>
            <a:off x="323528" y="1057300"/>
            <a:ext cx="8568952" cy="738664"/>
          </a:xfrm>
          <a:prstGeom prst="rect">
            <a:avLst/>
          </a:prstGeom>
          <a:noFill/>
        </p:spPr>
        <p:txBody>
          <a:bodyPr wrap="square" rtlCol="0">
            <a:spAutoFit/>
          </a:bodyPr>
          <a:lstStyle/>
          <a:p>
            <a:r>
              <a:rPr lang="sv-SE" sz="1400" dirty="0">
                <a:latin typeface="Minya Nouvelle" pitchFamily="2" charset="0"/>
              </a:rPr>
              <a:t>Om vi ändrar CSS-koden i JavaScript så innebär detta att utseendet på sidan blir </a:t>
            </a:r>
            <a:r>
              <a:rPr lang="sv-SE" sz="1400" dirty="0" err="1">
                <a:latin typeface="Minya Nouvelle" pitchFamily="2" charset="0"/>
              </a:rPr>
              <a:t>svåruppdaterat</a:t>
            </a:r>
            <a:r>
              <a:rPr lang="sv-SE" sz="1400" dirty="0">
                <a:latin typeface="Minya Nouvelle" pitchFamily="2" charset="0"/>
              </a:rPr>
              <a:t> eftersom Uppförandelagret innehåller </a:t>
            </a:r>
            <a:r>
              <a:rPr lang="sv-SE" sz="1400" dirty="0" err="1">
                <a:latin typeface="Minya Nouvelle" pitchFamily="2" charset="0"/>
              </a:rPr>
              <a:t>Presentationslagerkod</a:t>
            </a:r>
            <a:r>
              <a:rPr lang="sv-SE" sz="1400" dirty="0" smtClean="0">
                <a:latin typeface="Minya Nouvelle" pitchFamily="2" charset="0"/>
              </a:rPr>
              <a:t>.</a:t>
            </a:r>
          </a:p>
          <a:p>
            <a:r>
              <a:rPr lang="sv-SE" sz="1400" b="1" dirty="0" smtClean="0">
                <a:latin typeface="Minya Nouvelle" pitchFamily="2" charset="0"/>
              </a:rPr>
              <a:t>Utnyttja </a:t>
            </a:r>
            <a:r>
              <a:rPr lang="sv-SE" sz="1400" b="1" dirty="0" err="1" smtClean="0">
                <a:latin typeface="Minya Nouvelle" pitchFamily="2" charset="0"/>
              </a:rPr>
              <a:t>css</a:t>
            </a:r>
            <a:r>
              <a:rPr lang="sv-SE" sz="1400" b="1" dirty="0" smtClean="0">
                <a:latin typeface="Minya Nouvelle" pitchFamily="2" charset="0"/>
              </a:rPr>
              <a:t>-klasser!</a:t>
            </a:r>
            <a:endParaRPr lang="sv-SE" sz="1400" b="1" dirty="0">
              <a:latin typeface="Minya Nouvelle" pitchFamily="2" charset="0"/>
            </a:endParaRPr>
          </a:p>
        </p:txBody>
      </p:sp>
      <p:sp>
        <p:nvSpPr>
          <p:cNvPr id="5" name="Subtitle 2"/>
          <p:cNvSpPr txBox="1">
            <a:spLocks/>
          </p:cNvSpPr>
          <p:nvPr/>
        </p:nvSpPr>
        <p:spPr>
          <a:xfrm>
            <a:off x="467544" y="1777380"/>
            <a:ext cx="7920880" cy="86409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node</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("Discovery");</a:t>
            </a:r>
          </a:p>
          <a:p>
            <a:endParaRPr lang="sv-SE" sz="1400" dirty="0" smtClean="0">
              <a:latin typeface="Courier New" pitchFamily="49" charset="0"/>
              <a:cs typeface="Courier New" pitchFamily="49" charset="0"/>
            </a:endParaRPr>
          </a:p>
          <a:p>
            <a:r>
              <a:rPr lang="sv-SE" sz="1400" dirty="0" err="1" smtClean="0">
                <a:latin typeface="Courier New" pitchFamily="49" charset="0"/>
                <a:cs typeface="Courier New" pitchFamily="49" charset="0"/>
              </a:rPr>
              <a:t>node.</a:t>
            </a:r>
            <a:r>
              <a:rPr lang="sv-SE" sz="1400" b="1" dirty="0" err="1" smtClean="0">
                <a:latin typeface="Courier New" pitchFamily="49" charset="0"/>
                <a:cs typeface="Courier New" pitchFamily="49" charset="0"/>
              </a:rPr>
              <a:t>className</a:t>
            </a:r>
            <a:r>
              <a:rPr lang="sv-SE" sz="1400" b="1" dirty="0" smtClean="0">
                <a:latin typeface="Courier New" pitchFamily="49" charset="0"/>
                <a:cs typeface="Courier New" pitchFamily="49" charset="0"/>
              </a:rPr>
              <a:t> = "</a:t>
            </a:r>
            <a:r>
              <a:rPr lang="sv-SE" sz="1400" b="1" dirty="0" err="1" smtClean="0">
                <a:latin typeface="Courier New" pitchFamily="49" charset="0"/>
                <a:cs typeface="Courier New" pitchFamily="49" charset="0"/>
              </a:rPr>
              <a:t>jschanged</a:t>
            </a:r>
            <a:r>
              <a:rPr lang="sv-SE" sz="1400" b="1"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
        <p:nvSpPr>
          <p:cNvPr id="6" name="Subtitle 2"/>
          <p:cNvSpPr>
            <a:spLocks noGrp="1"/>
          </p:cNvSpPr>
          <p:nvPr>
            <p:ph type="subTitle" idx="1"/>
          </p:nvPr>
        </p:nvSpPr>
        <p:spPr>
          <a:xfrm>
            <a:off x="467544" y="2713484"/>
            <a:ext cx="7926772" cy="1368152"/>
          </a:xfrm>
        </p:spPr>
        <p:style>
          <a:lnRef idx="1">
            <a:schemeClr val="accent4"/>
          </a:lnRef>
          <a:fillRef idx="2">
            <a:schemeClr val="accent4"/>
          </a:fillRef>
          <a:effectRef idx="1">
            <a:schemeClr val="accent4"/>
          </a:effectRef>
          <a:fontRef idx="minor">
            <a:schemeClr val="dk1"/>
          </a:fontRef>
        </p:style>
        <p:txBody>
          <a:bodyPr/>
          <a:lstStyle/>
          <a:p>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Dynamicly</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assigned</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classes</a:t>
            </a:r>
            <a:r>
              <a:rPr lang="sv-SE" sz="1400" dirty="0" smtClean="0">
                <a:latin typeface="Courier New" pitchFamily="49" charset="0"/>
                <a:cs typeface="Courier New" pitchFamily="49" charset="0"/>
              </a:rPr>
              <a:t> (via JavaScript) */</a:t>
            </a:r>
          </a:p>
          <a:p>
            <a:r>
              <a:rPr lang="sv-SE" sz="1400" dirty="0" smtClean="0">
                <a:latin typeface="Courier New" pitchFamily="49" charset="0"/>
                <a:cs typeface="Courier New" pitchFamily="49" charset="0"/>
              </a:rPr>
              <a:t>.</a:t>
            </a:r>
            <a:r>
              <a:rPr lang="sv-SE" sz="1400" b="1" dirty="0" err="1" smtClean="0">
                <a:latin typeface="Courier New" pitchFamily="49" charset="0"/>
                <a:cs typeface="Courier New" pitchFamily="49" charset="0"/>
              </a:rPr>
              <a:t>jschanged</a:t>
            </a:r>
            <a:r>
              <a:rPr lang="sv-SE" sz="1400" dirty="0" smtClean="0">
                <a:latin typeface="Courier New" pitchFamily="49" charset="0"/>
                <a:cs typeface="Courier New" pitchFamily="49" charset="0"/>
              </a:rPr>
              <a:t> {</a:t>
            </a:r>
          </a:p>
          <a:p>
            <a:r>
              <a:rPr lang="sv-SE" sz="1400" dirty="0" smtClean="0">
                <a:latin typeface="Courier New" pitchFamily="49" charset="0"/>
                <a:cs typeface="Courier New" pitchFamily="49" charset="0"/>
              </a:rPr>
              <a:t>   color: red;</a:t>
            </a:r>
          </a:p>
          <a:p>
            <a:r>
              <a:rPr lang="sv-SE" sz="1400" dirty="0">
                <a:latin typeface="Courier New" pitchFamily="49" charset="0"/>
                <a:cs typeface="Courier New" pitchFamily="49" charset="0"/>
              </a:rPr>
              <a:t> </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background</a:t>
            </a:r>
            <a:r>
              <a:rPr lang="sv-SE" sz="1400" dirty="0" smtClean="0">
                <a:latin typeface="Courier New" pitchFamily="49" charset="0"/>
                <a:cs typeface="Courier New" pitchFamily="49" charset="0"/>
              </a:rPr>
              <a:t>-color: #12AC8B;</a:t>
            </a:r>
            <a:endParaRPr lang="sv-SE" sz="1400" dirty="0">
              <a:latin typeface="Courier New" pitchFamily="49" charset="0"/>
              <a:cs typeface="Courier New" pitchFamily="49" charset="0"/>
            </a:endParaRPr>
          </a:p>
          <a:p>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
        <p:nvSpPr>
          <p:cNvPr id="7" name="TextBox 6"/>
          <p:cNvSpPr txBox="1"/>
          <p:nvPr/>
        </p:nvSpPr>
        <p:spPr>
          <a:xfrm>
            <a:off x="7956376" y="1768088"/>
            <a:ext cx="437940" cy="369332"/>
          </a:xfrm>
          <a:prstGeom prst="rect">
            <a:avLst/>
          </a:prstGeom>
          <a:noFill/>
        </p:spPr>
        <p:txBody>
          <a:bodyPr wrap="none" rtlCol="0">
            <a:spAutoFit/>
          </a:bodyPr>
          <a:lstStyle/>
          <a:p>
            <a:r>
              <a:rPr lang="sv-SE" dirty="0" smtClean="0">
                <a:latin typeface="Minya Nouvelle" pitchFamily="2" charset="0"/>
              </a:rPr>
              <a:t>.</a:t>
            </a:r>
            <a:r>
              <a:rPr lang="sv-SE" dirty="0" err="1" smtClean="0">
                <a:latin typeface="Minya Nouvelle" pitchFamily="2" charset="0"/>
              </a:rPr>
              <a:t>js</a:t>
            </a:r>
            <a:endParaRPr lang="sv-SE" dirty="0" smtClean="0">
              <a:latin typeface="Minya Nouvelle" pitchFamily="2" charset="0"/>
            </a:endParaRPr>
          </a:p>
        </p:txBody>
      </p:sp>
      <p:sp>
        <p:nvSpPr>
          <p:cNvPr id="8" name="TextBox 7"/>
          <p:cNvSpPr txBox="1"/>
          <p:nvPr/>
        </p:nvSpPr>
        <p:spPr>
          <a:xfrm>
            <a:off x="7812360" y="2713484"/>
            <a:ext cx="570990" cy="369332"/>
          </a:xfrm>
          <a:prstGeom prst="rect">
            <a:avLst/>
          </a:prstGeom>
          <a:noFill/>
        </p:spPr>
        <p:txBody>
          <a:bodyPr wrap="none" rtlCol="0">
            <a:spAutoFit/>
          </a:bodyPr>
          <a:lstStyle/>
          <a:p>
            <a:r>
              <a:rPr lang="sv-SE" dirty="0" smtClean="0">
                <a:latin typeface="Minya Nouvelle" pitchFamily="2" charset="0"/>
              </a:rPr>
              <a:t>.</a:t>
            </a:r>
            <a:r>
              <a:rPr lang="sv-SE" dirty="0" err="1" smtClean="0">
                <a:latin typeface="Minya Nouvelle" pitchFamily="2" charset="0"/>
              </a:rPr>
              <a:t>css</a:t>
            </a:r>
            <a:endParaRPr lang="sv-SE" dirty="0" smtClean="0">
              <a:latin typeface="Minya Nouvelle" pitchFamily="2" charset="0"/>
            </a:endParaRPr>
          </a:p>
        </p:txBody>
      </p:sp>
      <p:sp>
        <p:nvSpPr>
          <p:cNvPr id="9" name="Subtitle 2"/>
          <p:cNvSpPr txBox="1">
            <a:spLocks/>
          </p:cNvSpPr>
          <p:nvPr/>
        </p:nvSpPr>
        <p:spPr>
          <a:xfrm>
            <a:off x="488378" y="4405672"/>
            <a:ext cx="6480720" cy="468052"/>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err="1" smtClean="0">
                <a:latin typeface="Courier New" pitchFamily="49" charset="0"/>
                <a:cs typeface="Courier New" pitchFamily="49" charset="0"/>
              </a:rPr>
              <a:t>node.setAttribute</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class</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jschanged</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pic>
        <p:nvPicPr>
          <p:cNvPr id="10" name="Picture 10" descr="http://www.favbrowser.com/wp-content/uploads/2010/08/internetexplorer7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8043" y="4945732"/>
            <a:ext cx="576064" cy="57606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P:\Icons\48x48\shadow\warn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7403" y="5248581"/>
            <a:ext cx="322588" cy="322588"/>
          </a:xfrm>
          <a:prstGeom prst="rect">
            <a:avLst/>
          </a:prstGeom>
          <a:noFill/>
          <a:extLst>
            <a:ext uri="{909E8E84-426E-40DD-AFC4-6F175D3DCCD1}">
              <a14:hiddenFill xmlns:a14="http://schemas.microsoft.com/office/drawing/2010/main">
                <a:solidFill>
                  <a:srgbClr val="FFFFFF"/>
                </a:solidFill>
              </a14:hiddenFill>
            </a:ext>
          </a:extLst>
        </p:spPr>
      </p:pic>
      <p:sp>
        <p:nvSpPr>
          <p:cNvPr id="12" name="Subtitle 2"/>
          <p:cNvSpPr txBox="1">
            <a:spLocks/>
          </p:cNvSpPr>
          <p:nvPr/>
        </p:nvSpPr>
        <p:spPr>
          <a:xfrm>
            <a:off x="2734853" y="4934676"/>
            <a:ext cx="6120680" cy="612068"/>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t>Tyvärr är det problem att använda </a:t>
            </a:r>
            <a:r>
              <a:rPr lang="sv-SE" sz="1800" dirty="0" err="1" smtClean="0"/>
              <a:t>class</a:t>
            </a:r>
            <a:r>
              <a:rPr lang="sv-SE" sz="1800" dirty="0" smtClean="0"/>
              <a:t> tillsammans med </a:t>
            </a:r>
            <a:r>
              <a:rPr lang="sv-SE" sz="1800" dirty="0" err="1" smtClean="0"/>
              <a:t>setAttribute</a:t>
            </a:r>
            <a:r>
              <a:rPr lang="sv-SE" sz="1800" dirty="0" smtClean="0"/>
              <a:t> i IE &lt;= </a:t>
            </a:r>
            <a:r>
              <a:rPr lang="sv-SE" sz="1800" dirty="0" smtClean="0"/>
              <a:t>7.</a:t>
            </a:r>
            <a:endParaRPr lang="sv-SE" sz="1800" dirty="0" smtClean="0"/>
          </a:p>
        </p:txBody>
      </p:sp>
      <p:pic>
        <p:nvPicPr>
          <p:cNvPr id="13" name="Picture 12" descr="P:\Icons\48x48\shadow\text_tre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038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HTML5 </a:t>
            </a:r>
            <a:r>
              <a:rPr lang="sv-SE" dirty="0" err="1" smtClean="0"/>
              <a:t>classList</a:t>
            </a:r>
            <a:endParaRPr lang="sv-SE" dirty="0"/>
          </a:p>
        </p:txBody>
      </p:sp>
      <p:sp>
        <p:nvSpPr>
          <p:cNvPr id="4" name="Subtitle 2"/>
          <p:cNvSpPr txBox="1">
            <a:spLocks/>
          </p:cNvSpPr>
          <p:nvPr/>
        </p:nvSpPr>
        <p:spPr>
          <a:xfrm>
            <a:off x="395536" y="1345332"/>
            <a:ext cx="7920880" cy="93610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node</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("Discovery");</a:t>
            </a:r>
          </a:p>
          <a:p>
            <a:endParaRPr lang="sv-SE" sz="1400" dirty="0" smtClean="0">
              <a:latin typeface="Courier New" pitchFamily="49" charset="0"/>
              <a:cs typeface="Courier New" pitchFamily="49" charset="0"/>
            </a:endParaRPr>
          </a:p>
          <a:p>
            <a:r>
              <a:rPr lang="sv-SE" sz="1400" dirty="0" err="1" smtClean="0">
                <a:latin typeface="Courier New" pitchFamily="49" charset="0"/>
                <a:cs typeface="Courier New" pitchFamily="49" charset="0"/>
              </a:rPr>
              <a:t>node.</a:t>
            </a:r>
            <a:r>
              <a:rPr lang="sv-SE" sz="1400" b="1" dirty="0" err="1" smtClean="0">
                <a:latin typeface="Courier New" pitchFamily="49" charset="0"/>
                <a:cs typeface="Courier New" pitchFamily="49" charset="0"/>
              </a:rPr>
              <a:t>classList.add</a:t>
            </a:r>
            <a:r>
              <a:rPr lang="sv-SE" sz="1400" b="1" dirty="0" smtClean="0">
                <a:latin typeface="Courier New" pitchFamily="49" charset="0"/>
                <a:cs typeface="Courier New" pitchFamily="49" charset="0"/>
              </a:rPr>
              <a:t>("</a:t>
            </a:r>
            <a:r>
              <a:rPr lang="sv-SE" sz="1400" b="1" dirty="0" err="1" smtClean="0">
                <a:latin typeface="Courier New" pitchFamily="49" charset="0"/>
                <a:cs typeface="Courier New" pitchFamily="49" charset="0"/>
              </a:rPr>
              <a:t>jschanged</a:t>
            </a:r>
            <a:r>
              <a:rPr lang="sv-SE" sz="1400" b="1" dirty="0" smtClean="0">
                <a:latin typeface="Courier New" pitchFamily="49" charset="0"/>
                <a:cs typeface="Courier New" pitchFamily="49" charset="0"/>
              </a:rPr>
              <a:t>");</a:t>
            </a:r>
          </a:p>
          <a:p>
            <a:endParaRPr lang="sv-SE" sz="1400" dirty="0">
              <a:latin typeface="Courier New" pitchFamily="49" charset="0"/>
              <a:cs typeface="Courier New"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610597284"/>
              </p:ext>
            </p:extLst>
          </p:nvPr>
        </p:nvGraphicFramePr>
        <p:xfrm>
          <a:off x="1043608" y="2713484"/>
          <a:ext cx="6552728" cy="1341120"/>
        </p:xfrm>
        <a:graphic>
          <a:graphicData uri="http://schemas.openxmlformats.org/drawingml/2006/table">
            <a:tbl>
              <a:tblPr firstRow="1" bandRow="1">
                <a:tableStyleId>{8A107856-5554-42FB-B03E-39F5DBC370BA}</a:tableStyleId>
              </a:tblPr>
              <a:tblGrid>
                <a:gridCol w="3240360"/>
                <a:gridCol w="3312368"/>
              </a:tblGrid>
              <a:tr h="216024">
                <a:tc>
                  <a:txBody>
                    <a:bodyPr/>
                    <a:lstStyle/>
                    <a:p>
                      <a:r>
                        <a:rPr lang="sv-SE" sz="1600" b="0" dirty="0" err="1" smtClean="0"/>
                        <a:t>node.classList.</a:t>
                      </a:r>
                      <a:r>
                        <a:rPr lang="sv-SE" sz="1600" b="1" dirty="0" err="1" smtClean="0"/>
                        <a:t>add</a:t>
                      </a:r>
                      <a:r>
                        <a:rPr lang="sv-SE" sz="1600" b="0" dirty="0" smtClean="0"/>
                        <a:t>( </a:t>
                      </a:r>
                      <a:r>
                        <a:rPr lang="sv-SE" sz="1600" b="0" i="1" dirty="0" smtClean="0"/>
                        <a:t>värde </a:t>
                      </a:r>
                      <a:r>
                        <a:rPr lang="sv-SE" sz="1600" b="0" dirty="0" smtClean="0"/>
                        <a:t>)</a:t>
                      </a:r>
                      <a:endParaRPr lang="sv-SE" sz="1600" b="0" dirty="0"/>
                    </a:p>
                  </a:txBody>
                  <a:tcPr/>
                </a:tc>
                <a:tc>
                  <a:txBody>
                    <a:bodyPr/>
                    <a:lstStyle/>
                    <a:p>
                      <a:r>
                        <a:rPr lang="sv-SE" sz="1600" b="0" dirty="0" smtClean="0"/>
                        <a:t>Lägg till en klass</a:t>
                      </a:r>
                      <a:endParaRPr lang="sv-SE" sz="1600" b="0" dirty="0"/>
                    </a:p>
                  </a:txBody>
                  <a:tcPr/>
                </a:tc>
              </a:tr>
              <a:tr h="1215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600" b="0" dirty="0" err="1" smtClean="0"/>
                        <a:t>node.classList.</a:t>
                      </a:r>
                      <a:r>
                        <a:rPr lang="sv-SE" sz="1600" b="1" dirty="0" err="1" smtClean="0"/>
                        <a:t>remove</a:t>
                      </a:r>
                      <a:r>
                        <a:rPr lang="sv-SE" sz="1600" b="0" dirty="0" smtClean="0"/>
                        <a:t>( </a:t>
                      </a:r>
                      <a:r>
                        <a:rPr lang="sv-SE" sz="1600" b="0" i="1" dirty="0" smtClean="0"/>
                        <a:t>värde </a:t>
                      </a:r>
                      <a:r>
                        <a:rPr lang="sv-SE" sz="1600" b="0" dirty="0" smtClean="0"/>
                        <a:t>)</a:t>
                      </a:r>
                      <a:endParaRPr lang="sv-SE" sz="1600" dirty="0"/>
                    </a:p>
                  </a:txBody>
                  <a:tcPr/>
                </a:tc>
                <a:tc>
                  <a:txBody>
                    <a:bodyPr/>
                    <a:lstStyle/>
                    <a:p>
                      <a:r>
                        <a:rPr lang="sv-SE" sz="1600" dirty="0" smtClean="0"/>
                        <a:t>Ta bort</a:t>
                      </a:r>
                      <a:endParaRPr lang="sv-SE" sz="1600" dirty="0"/>
                    </a:p>
                  </a:txBody>
                  <a:tcPr/>
                </a:tc>
              </a:tr>
              <a:tr h="1462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600" b="0" dirty="0" err="1" smtClean="0"/>
                        <a:t>node.classList.</a:t>
                      </a:r>
                      <a:r>
                        <a:rPr lang="sv-SE" sz="1600" b="1" dirty="0" err="1" smtClean="0"/>
                        <a:t>toggle</a:t>
                      </a:r>
                      <a:r>
                        <a:rPr lang="sv-SE" sz="1600" b="0" dirty="0" smtClean="0"/>
                        <a:t>( </a:t>
                      </a:r>
                      <a:r>
                        <a:rPr lang="sv-SE" sz="1600" b="0" i="1" dirty="0" smtClean="0"/>
                        <a:t>värde </a:t>
                      </a:r>
                      <a:r>
                        <a:rPr lang="sv-SE" sz="1600" b="0" dirty="0" smtClean="0"/>
                        <a:t>)</a:t>
                      </a:r>
                    </a:p>
                  </a:txBody>
                  <a:tcPr/>
                </a:tc>
                <a:tc>
                  <a:txBody>
                    <a:bodyPr/>
                    <a:lstStyle/>
                    <a:p>
                      <a:r>
                        <a:rPr lang="sv-SE" sz="1600" dirty="0" smtClean="0"/>
                        <a:t>Om</a:t>
                      </a:r>
                      <a:r>
                        <a:rPr lang="sv-SE" sz="1600" baseline="0" dirty="0" smtClean="0"/>
                        <a:t> inte satt: sätt, annars ta bort</a:t>
                      </a:r>
                      <a:endParaRPr lang="sv-SE" sz="1600" dirty="0"/>
                    </a:p>
                  </a:txBody>
                  <a:tcPr/>
                </a:tc>
              </a:tr>
              <a:tr h="1462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600" b="0" dirty="0" err="1" smtClean="0"/>
                        <a:t>node.classList.</a:t>
                      </a:r>
                      <a:r>
                        <a:rPr lang="sv-SE" sz="1600" b="1" dirty="0" err="1" smtClean="0"/>
                        <a:t>contains</a:t>
                      </a:r>
                      <a:r>
                        <a:rPr lang="sv-SE" sz="1600" b="0" dirty="0" smtClean="0"/>
                        <a:t>( </a:t>
                      </a:r>
                      <a:r>
                        <a:rPr lang="sv-SE" sz="1600" b="0" i="1" dirty="0" smtClean="0"/>
                        <a:t>värde </a:t>
                      </a:r>
                      <a:r>
                        <a:rPr lang="sv-SE" sz="1600" b="0" dirty="0" smtClean="0"/>
                        <a:t>)</a:t>
                      </a:r>
                      <a:endParaRPr lang="sv-SE" sz="1600" dirty="0" smtClean="0"/>
                    </a:p>
                  </a:txBody>
                  <a:tcPr/>
                </a:tc>
                <a:tc>
                  <a:txBody>
                    <a:bodyPr/>
                    <a:lstStyle/>
                    <a:p>
                      <a:r>
                        <a:rPr lang="sv-SE" sz="1600" dirty="0" smtClean="0"/>
                        <a:t>Är klassen</a:t>
                      </a:r>
                      <a:r>
                        <a:rPr lang="sv-SE" sz="1600" baseline="0" dirty="0" smtClean="0"/>
                        <a:t> är satt? (</a:t>
                      </a:r>
                      <a:r>
                        <a:rPr lang="sv-SE" sz="1600" baseline="0" dirty="0" err="1" smtClean="0"/>
                        <a:t>bool</a:t>
                      </a:r>
                      <a:r>
                        <a:rPr lang="sv-SE" sz="1600" baseline="0" dirty="0" smtClean="0"/>
                        <a:t>)</a:t>
                      </a:r>
                      <a:endParaRPr lang="sv-SE" sz="1600" dirty="0"/>
                    </a:p>
                  </a:txBody>
                  <a:tcPr/>
                </a:tc>
              </a:tr>
            </a:tbl>
          </a:graphicData>
        </a:graphic>
      </p:graphicFrame>
      <p:sp>
        <p:nvSpPr>
          <p:cNvPr id="6" name="TextBox 5"/>
          <p:cNvSpPr txBox="1"/>
          <p:nvPr/>
        </p:nvSpPr>
        <p:spPr>
          <a:xfrm>
            <a:off x="954973" y="4362117"/>
            <a:ext cx="2896947" cy="1015663"/>
          </a:xfrm>
          <a:prstGeom prst="rect">
            <a:avLst/>
          </a:prstGeom>
          <a:noFill/>
        </p:spPr>
        <p:txBody>
          <a:bodyPr wrap="none" rtlCol="0">
            <a:spAutoFit/>
          </a:bodyPr>
          <a:lstStyle/>
          <a:p>
            <a:r>
              <a:rPr lang="sv-SE" sz="1200" dirty="0" smtClean="0">
                <a:latin typeface="Minya Nouvelle" pitchFamily="2" charset="0"/>
              </a:rPr>
              <a:t>IE 10+		</a:t>
            </a:r>
            <a:r>
              <a:rPr lang="sv-SE" sz="1200" dirty="0" err="1" smtClean="0">
                <a:latin typeface="Minya Nouvelle" pitchFamily="2" charset="0"/>
              </a:rPr>
              <a:t>Android</a:t>
            </a:r>
            <a:r>
              <a:rPr lang="sv-SE" sz="1200" dirty="0" smtClean="0">
                <a:latin typeface="Minya Nouvelle" pitchFamily="2" charset="0"/>
              </a:rPr>
              <a:t> 3.0+</a:t>
            </a:r>
            <a:br>
              <a:rPr lang="sv-SE" sz="1200" dirty="0" smtClean="0">
                <a:latin typeface="Minya Nouvelle" pitchFamily="2" charset="0"/>
              </a:rPr>
            </a:br>
            <a:r>
              <a:rPr lang="sv-SE" sz="1200" dirty="0" smtClean="0">
                <a:latin typeface="Minya Nouvelle" pitchFamily="2" charset="0"/>
              </a:rPr>
              <a:t>FF 3.6+		</a:t>
            </a:r>
            <a:r>
              <a:rPr lang="sv-SE" sz="1200" dirty="0" err="1" smtClean="0">
                <a:latin typeface="Minya Nouvelle" pitchFamily="2" charset="0"/>
              </a:rPr>
              <a:t>iOS</a:t>
            </a:r>
            <a:r>
              <a:rPr lang="sv-SE" sz="1200" dirty="0">
                <a:latin typeface="Minya Nouvelle" pitchFamily="2" charset="0"/>
              </a:rPr>
              <a:t> </a:t>
            </a:r>
            <a:r>
              <a:rPr lang="sv-SE" sz="1200" dirty="0" smtClean="0">
                <a:latin typeface="Minya Nouvelle" pitchFamily="2" charset="0"/>
              </a:rPr>
              <a:t>5+</a:t>
            </a:r>
            <a:r>
              <a:rPr lang="sv-SE" sz="1200" dirty="0" smtClean="0">
                <a:latin typeface="Minya Nouvelle" pitchFamily="2" charset="0"/>
              </a:rPr>
              <a:t/>
            </a:r>
            <a:br>
              <a:rPr lang="sv-SE" sz="1200" dirty="0" smtClean="0">
                <a:latin typeface="Minya Nouvelle" pitchFamily="2" charset="0"/>
              </a:rPr>
            </a:br>
            <a:r>
              <a:rPr lang="sv-SE" sz="1200" dirty="0" err="1" smtClean="0">
                <a:latin typeface="Minya Nouvelle" pitchFamily="2" charset="0"/>
              </a:rPr>
              <a:t>Chrome</a:t>
            </a:r>
            <a:r>
              <a:rPr lang="sv-SE" sz="1200" dirty="0" smtClean="0">
                <a:latin typeface="Minya Nouvelle" pitchFamily="2" charset="0"/>
              </a:rPr>
              <a:t> 8+</a:t>
            </a:r>
            <a:br>
              <a:rPr lang="sv-SE" sz="1200" dirty="0" smtClean="0">
                <a:latin typeface="Minya Nouvelle" pitchFamily="2" charset="0"/>
              </a:rPr>
            </a:br>
            <a:r>
              <a:rPr lang="sv-SE" sz="1200" dirty="0" smtClean="0">
                <a:latin typeface="Minya Nouvelle" pitchFamily="2" charset="0"/>
              </a:rPr>
              <a:t>Safari 5.1+</a:t>
            </a:r>
            <a:br>
              <a:rPr lang="sv-SE" sz="1200" dirty="0" smtClean="0">
                <a:latin typeface="Minya Nouvelle" pitchFamily="2" charset="0"/>
              </a:rPr>
            </a:br>
            <a:r>
              <a:rPr lang="sv-SE" sz="1200" dirty="0" smtClean="0">
                <a:latin typeface="Minya Nouvelle" pitchFamily="2" charset="0"/>
              </a:rPr>
              <a:t>Opera 11.5+</a:t>
            </a:r>
            <a:endParaRPr lang="sv-SE" sz="1200" dirty="0" smtClean="0">
              <a:latin typeface="Minya Nouvelle" pitchFamily="2" charset="0"/>
            </a:endParaRPr>
          </a:p>
        </p:txBody>
      </p:sp>
    </p:spTree>
    <p:extLst>
      <p:ext uri="{BB962C8B-B14F-4D97-AF65-F5344CB8AC3E}">
        <p14:creationId xmlns:p14="http://schemas.microsoft.com/office/powerpoint/2010/main" val="1796370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Inline</a:t>
            </a:r>
            <a:r>
              <a:rPr lang="sv-SE" dirty="0" smtClean="0"/>
              <a:t> </a:t>
            </a:r>
            <a:r>
              <a:rPr lang="sv-SE" dirty="0" err="1" smtClean="0"/>
              <a:t>styles</a:t>
            </a:r>
            <a:endParaRPr lang="sv-SE" dirty="0"/>
          </a:p>
        </p:txBody>
      </p:sp>
      <p:sp>
        <p:nvSpPr>
          <p:cNvPr id="4" name="Subtitle 2"/>
          <p:cNvSpPr txBox="1">
            <a:spLocks/>
          </p:cNvSpPr>
          <p:nvPr/>
        </p:nvSpPr>
        <p:spPr>
          <a:xfrm>
            <a:off x="467543" y="1273324"/>
            <a:ext cx="8085633" cy="14605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dirty="0" smtClean="0"/>
              <a:t>I vissa fall är det dock nödvändigt att uppdatera CSS-koden direkt ifrån JavaScript:</a:t>
            </a:r>
          </a:p>
          <a:p>
            <a:endParaRPr lang="sv-SE" dirty="0"/>
          </a:p>
          <a:p>
            <a:endParaRPr lang="sv-SE" dirty="0" smtClean="0"/>
          </a:p>
          <a:p>
            <a:endParaRPr lang="sv-SE" dirty="0"/>
          </a:p>
        </p:txBody>
      </p:sp>
      <p:pic>
        <p:nvPicPr>
          <p:cNvPr id="5" name="Picture 4"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p:cNvSpPr txBox="1">
            <a:spLocks/>
          </p:cNvSpPr>
          <p:nvPr/>
        </p:nvSpPr>
        <p:spPr>
          <a:xfrm>
            <a:off x="1475656" y="2353444"/>
            <a:ext cx="6048672" cy="1512168"/>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node</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discovery</a:t>
            </a:r>
            <a:r>
              <a:rPr lang="sv-SE" sz="1400" dirty="0" smtClean="0">
                <a:latin typeface="Courier New" pitchFamily="49" charset="0"/>
                <a:cs typeface="Courier New" pitchFamily="49" charset="0"/>
              </a:rPr>
              <a:t>");</a:t>
            </a:r>
          </a:p>
          <a:p>
            <a:endParaRPr lang="sv-SE" sz="1400" dirty="0" smtClean="0">
              <a:latin typeface="Courier New" pitchFamily="49" charset="0"/>
              <a:cs typeface="Courier New" pitchFamily="49" charset="0"/>
            </a:endParaRPr>
          </a:p>
          <a:p>
            <a:r>
              <a:rPr lang="sv-SE" sz="1400" dirty="0" err="1" smtClean="0">
                <a:latin typeface="Courier New" pitchFamily="49" charset="0"/>
                <a:cs typeface="Courier New" pitchFamily="49" charset="0"/>
              </a:rPr>
              <a:t>node.style.</a:t>
            </a:r>
            <a:r>
              <a:rPr lang="sv-SE" sz="1400" b="1" dirty="0" err="1" smtClean="0">
                <a:latin typeface="Courier New" pitchFamily="49" charset="0"/>
                <a:cs typeface="Courier New" pitchFamily="49" charset="0"/>
              </a:rPr>
              <a:t>left</a:t>
            </a:r>
            <a:r>
              <a:rPr lang="sv-SE" sz="1400" dirty="0" smtClean="0">
                <a:latin typeface="Courier New" pitchFamily="49" charset="0"/>
                <a:cs typeface="Courier New" pitchFamily="49" charset="0"/>
              </a:rPr>
              <a:t> </a:t>
            </a:r>
            <a:r>
              <a:rPr lang="sv-SE" sz="1400" dirty="0">
                <a:latin typeface="Courier New" pitchFamily="49" charset="0"/>
                <a:cs typeface="Courier New" pitchFamily="49" charset="0"/>
              </a:rPr>
              <a:t>= </a:t>
            </a:r>
            <a:r>
              <a:rPr lang="sv-SE" sz="1400" dirty="0" err="1">
                <a:latin typeface="Courier New" pitchFamily="49" charset="0"/>
                <a:cs typeface="Courier New" pitchFamily="49" charset="0"/>
              </a:rPr>
              <a:t>xPixel</a:t>
            </a:r>
            <a:r>
              <a:rPr lang="sv-SE" sz="1400" dirty="0">
                <a:latin typeface="Courier New" pitchFamily="49" charset="0"/>
                <a:cs typeface="Courier New" pitchFamily="49" charset="0"/>
              </a:rPr>
              <a:t> + </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px</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a:p>
            <a:r>
              <a:rPr lang="sv-SE" sz="1400" dirty="0" err="1" smtClean="0">
                <a:latin typeface="Courier New" pitchFamily="49" charset="0"/>
                <a:cs typeface="Courier New" pitchFamily="49" charset="0"/>
              </a:rPr>
              <a:t>node.style.</a:t>
            </a:r>
            <a:r>
              <a:rPr lang="sv-SE" sz="1400" b="1" dirty="0" err="1" smtClean="0">
                <a:latin typeface="Courier New" pitchFamily="49" charset="0"/>
                <a:cs typeface="Courier New" pitchFamily="49" charset="0"/>
              </a:rPr>
              <a:t>top</a:t>
            </a:r>
            <a:r>
              <a:rPr lang="sv-SE" sz="1400" dirty="0" smtClean="0">
                <a:latin typeface="Courier New" pitchFamily="49" charset="0"/>
                <a:cs typeface="Courier New" pitchFamily="49" charset="0"/>
              </a:rPr>
              <a:t> </a:t>
            </a:r>
            <a:r>
              <a:rPr lang="sv-SE" sz="1400" dirty="0">
                <a:latin typeface="Courier New" pitchFamily="49" charset="0"/>
                <a:cs typeface="Courier New" pitchFamily="49" charset="0"/>
              </a:rPr>
              <a:t>= </a:t>
            </a:r>
            <a:r>
              <a:rPr lang="sv-SE" sz="1400" dirty="0" err="1">
                <a:latin typeface="Courier New" pitchFamily="49" charset="0"/>
                <a:cs typeface="Courier New" pitchFamily="49" charset="0"/>
              </a:rPr>
              <a:t>yPixel</a:t>
            </a:r>
            <a:r>
              <a:rPr lang="sv-SE" sz="1400" dirty="0">
                <a:latin typeface="Courier New" pitchFamily="49" charset="0"/>
                <a:cs typeface="Courier New" pitchFamily="49" charset="0"/>
              </a:rPr>
              <a:t> + </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px</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Tree>
    <p:extLst>
      <p:ext uri="{BB962C8B-B14F-4D97-AF65-F5344CB8AC3E}">
        <p14:creationId xmlns:p14="http://schemas.microsoft.com/office/powerpoint/2010/main" val="32955535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p:cNvPicPr>
            <a:picLocks noChangeAspect="1" noChangeArrowheads="1"/>
          </p:cNvPicPr>
          <p:nvPr/>
        </p:nvPicPr>
        <p:blipFill>
          <a:blip r:embed="rId2" cstate="print"/>
          <a:srcRect/>
          <a:stretch>
            <a:fillRect/>
          </a:stretch>
        </p:blipFill>
        <p:spPr bwMode="auto">
          <a:xfrm>
            <a:off x="4105751" y="1156676"/>
            <a:ext cx="4427839" cy="4178694"/>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11560" y="2340905"/>
            <a:ext cx="2792753" cy="1869165"/>
          </a:xfrm>
          <a:prstGeom prst="rect">
            <a:avLst/>
          </a:prstGeom>
          <a:noFill/>
          <a:ln w="9525">
            <a:noFill/>
            <a:miter lim="800000"/>
            <a:headEnd/>
            <a:tailEnd/>
          </a:ln>
        </p:spPr>
      </p:pic>
      <p:grpSp>
        <p:nvGrpSpPr>
          <p:cNvPr id="6" name="Group 5"/>
          <p:cNvGrpSpPr/>
          <p:nvPr/>
        </p:nvGrpSpPr>
        <p:grpSpPr>
          <a:xfrm>
            <a:off x="1621239" y="1152404"/>
            <a:ext cx="2891103" cy="2495994"/>
            <a:chOff x="1295400" y="668867"/>
            <a:chExt cx="3352800" cy="2798233"/>
          </a:xfrm>
        </p:grpSpPr>
        <p:sp>
          <p:nvSpPr>
            <p:cNvPr id="7" name="Freeform 6"/>
            <p:cNvSpPr/>
            <p:nvPr/>
          </p:nvSpPr>
          <p:spPr bwMode="auto">
            <a:xfrm>
              <a:off x="1295400" y="668867"/>
              <a:ext cx="3352800" cy="2798233"/>
            </a:xfrm>
            <a:custGeom>
              <a:avLst/>
              <a:gdLst>
                <a:gd name="connsiteX0" fmla="*/ 0 w 3352800"/>
                <a:gd name="connsiteY0" fmla="*/ 1769533 h 2798233"/>
                <a:gd name="connsiteX1" fmla="*/ 647700 w 3352800"/>
                <a:gd name="connsiteY1" fmla="*/ 486833 h 2798233"/>
                <a:gd name="connsiteX2" fmla="*/ 2197100 w 3352800"/>
                <a:gd name="connsiteY2" fmla="*/ 385233 h 2798233"/>
                <a:gd name="connsiteX3" fmla="*/ 3352800 w 3352800"/>
                <a:gd name="connsiteY3" fmla="*/ 2798233 h 2798233"/>
              </a:gdLst>
              <a:ahLst/>
              <a:cxnLst>
                <a:cxn ang="0">
                  <a:pos x="connsiteX0" y="connsiteY0"/>
                </a:cxn>
                <a:cxn ang="0">
                  <a:pos x="connsiteX1" y="connsiteY1"/>
                </a:cxn>
                <a:cxn ang="0">
                  <a:pos x="connsiteX2" y="connsiteY2"/>
                </a:cxn>
                <a:cxn ang="0">
                  <a:pos x="connsiteX3" y="connsiteY3"/>
                </a:cxn>
              </a:cxnLst>
              <a:rect l="l" t="t" r="r" b="b"/>
              <a:pathLst>
                <a:path w="3352800" h="2798233">
                  <a:moveTo>
                    <a:pt x="0" y="1769533"/>
                  </a:moveTo>
                  <a:cubicBezTo>
                    <a:pt x="140758" y="1243541"/>
                    <a:pt x="281517" y="717550"/>
                    <a:pt x="647700" y="486833"/>
                  </a:cubicBezTo>
                  <a:cubicBezTo>
                    <a:pt x="1013883" y="256116"/>
                    <a:pt x="1746250" y="0"/>
                    <a:pt x="2197100" y="385233"/>
                  </a:cubicBezTo>
                  <a:cubicBezTo>
                    <a:pt x="2647950" y="770466"/>
                    <a:pt x="3000375" y="1784349"/>
                    <a:pt x="3352800" y="2798233"/>
                  </a:cubicBezTo>
                </a:path>
              </a:pathLst>
            </a:custGeom>
            <a:noFill/>
            <a:ln w="2540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sv-SE" sz="1400" b="0" i="0" u="none" strike="noStrike" cap="none" normalizeH="0" baseline="0" smtClean="0">
                <a:ln>
                  <a:noFill/>
                </a:ln>
                <a:solidFill>
                  <a:schemeClr val="tx2"/>
                </a:solidFill>
                <a:effectLst/>
                <a:latin typeface="Verdana" pitchFamily="34" charset="0"/>
              </a:endParaRPr>
            </a:p>
          </p:txBody>
        </p:sp>
        <p:pic>
          <p:nvPicPr>
            <p:cNvPr id="8" name="Picture 7" descr="P:\Icons\128x128\shadow\flash.png"/>
            <p:cNvPicPr>
              <a:picLocks noChangeAspect="1" noChangeArrowheads="1"/>
            </p:cNvPicPr>
            <p:nvPr/>
          </p:nvPicPr>
          <p:blipFill>
            <a:blip r:embed="rId4" cstate="print"/>
            <a:srcRect/>
            <a:stretch>
              <a:fillRect/>
            </a:stretch>
          </p:blipFill>
          <p:spPr bwMode="auto">
            <a:xfrm rot="357889">
              <a:off x="3571868" y="1285864"/>
              <a:ext cx="620719" cy="620719"/>
            </a:xfrm>
            <a:prstGeom prst="rect">
              <a:avLst/>
            </a:prstGeom>
            <a:noFill/>
          </p:spPr>
        </p:pic>
      </p:grpSp>
      <p:grpSp>
        <p:nvGrpSpPr>
          <p:cNvPr id="9" name="Group 8"/>
          <p:cNvGrpSpPr/>
          <p:nvPr/>
        </p:nvGrpSpPr>
        <p:grpSpPr>
          <a:xfrm>
            <a:off x="1316439" y="1416986"/>
            <a:ext cx="3132027" cy="1784201"/>
            <a:chOff x="990600" y="933450"/>
            <a:chExt cx="3632200" cy="2000250"/>
          </a:xfrm>
        </p:grpSpPr>
        <p:sp>
          <p:nvSpPr>
            <p:cNvPr id="10" name="Freeform 9"/>
            <p:cNvSpPr/>
            <p:nvPr/>
          </p:nvSpPr>
          <p:spPr bwMode="auto">
            <a:xfrm>
              <a:off x="990600" y="933450"/>
              <a:ext cx="3632200" cy="2000250"/>
            </a:xfrm>
            <a:custGeom>
              <a:avLst/>
              <a:gdLst>
                <a:gd name="connsiteX0" fmla="*/ 0 w 3632200"/>
                <a:gd name="connsiteY0" fmla="*/ 2000250 h 2000250"/>
                <a:gd name="connsiteX1" fmla="*/ 1955800 w 3632200"/>
                <a:gd name="connsiteY1" fmla="*/ 311150 h 2000250"/>
                <a:gd name="connsiteX2" fmla="*/ 3632200 w 3632200"/>
                <a:gd name="connsiteY2" fmla="*/ 133350 h 2000250"/>
              </a:gdLst>
              <a:ahLst/>
              <a:cxnLst>
                <a:cxn ang="0">
                  <a:pos x="connsiteX0" y="connsiteY0"/>
                </a:cxn>
                <a:cxn ang="0">
                  <a:pos x="connsiteX1" y="connsiteY1"/>
                </a:cxn>
                <a:cxn ang="0">
                  <a:pos x="connsiteX2" y="connsiteY2"/>
                </a:cxn>
              </a:cxnLst>
              <a:rect l="l" t="t" r="r" b="b"/>
              <a:pathLst>
                <a:path w="3632200" h="2000250">
                  <a:moveTo>
                    <a:pt x="0" y="2000250"/>
                  </a:moveTo>
                  <a:cubicBezTo>
                    <a:pt x="675216" y="1311275"/>
                    <a:pt x="1350433" y="622300"/>
                    <a:pt x="1955800" y="311150"/>
                  </a:cubicBezTo>
                  <a:cubicBezTo>
                    <a:pt x="2561167" y="0"/>
                    <a:pt x="3096683" y="66675"/>
                    <a:pt x="3632200" y="133350"/>
                  </a:cubicBezTo>
                </a:path>
              </a:pathLst>
            </a:custGeom>
            <a:noFill/>
            <a:ln w="2540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sv-SE" sz="1400" b="0" i="0" u="none" strike="noStrike" cap="none" normalizeH="0" baseline="0" smtClean="0">
                <a:ln>
                  <a:noFill/>
                </a:ln>
                <a:solidFill>
                  <a:schemeClr val="tx2"/>
                </a:solidFill>
                <a:effectLst/>
                <a:latin typeface="Verdana" pitchFamily="34" charset="0"/>
              </a:endParaRPr>
            </a:p>
          </p:txBody>
        </p:sp>
        <p:pic>
          <p:nvPicPr>
            <p:cNvPr id="11" name="Picture 7" descr="P:\Icons\128x128\shadow\flash.png"/>
            <p:cNvPicPr>
              <a:picLocks noChangeAspect="1" noChangeArrowheads="1"/>
            </p:cNvPicPr>
            <p:nvPr/>
          </p:nvPicPr>
          <p:blipFill>
            <a:blip r:embed="rId4" cstate="print"/>
            <a:srcRect/>
            <a:stretch>
              <a:fillRect/>
            </a:stretch>
          </p:blipFill>
          <p:spPr bwMode="auto">
            <a:xfrm rot="16538613">
              <a:off x="2100686" y="1314880"/>
              <a:ext cx="620719" cy="620719"/>
            </a:xfrm>
            <a:prstGeom prst="rect">
              <a:avLst/>
            </a:prstGeom>
            <a:noFill/>
          </p:spPr>
        </p:pic>
      </p:grpSp>
      <p:grpSp>
        <p:nvGrpSpPr>
          <p:cNvPr id="12" name="Group 11"/>
          <p:cNvGrpSpPr/>
          <p:nvPr/>
        </p:nvGrpSpPr>
        <p:grpSpPr>
          <a:xfrm>
            <a:off x="982006" y="4052237"/>
            <a:ext cx="3486115" cy="1348444"/>
            <a:chOff x="656167" y="3568700"/>
            <a:chExt cx="4042833" cy="1511727"/>
          </a:xfrm>
        </p:grpSpPr>
        <p:sp>
          <p:nvSpPr>
            <p:cNvPr id="13" name="Freeform 12"/>
            <p:cNvSpPr/>
            <p:nvPr/>
          </p:nvSpPr>
          <p:spPr bwMode="auto">
            <a:xfrm>
              <a:off x="656167" y="3568700"/>
              <a:ext cx="4042833" cy="1361017"/>
            </a:xfrm>
            <a:custGeom>
              <a:avLst/>
              <a:gdLst>
                <a:gd name="connsiteX0" fmla="*/ 93133 w 4042833"/>
                <a:gd name="connsiteY0" fmla="*/ 0 h 1361017"/>
                <a:gd name="connsiteX1" fmla="*/ 385233 w 4042833"/>
                <a:gd name="connsiteY1" fmla="*/ 952500 h 1361017"/>
                <a:gd name="connsiteX2" fmla="*/ 2404533 w 4042833"/>
                <a:gd name="connsiteY2" fmla="*/ 1282700 h 1361017"/>
                <a:gd name="connsiteX3" fmla="*/ 4042833 w 4042833"/>
                <a:gd name="connsiteY3" fmla="*/ 482600 h 1361017"/>
              </a:gdLst>
              <a:ahLst/>
              <a:cxnLst>
                <a:cxn ang="0">
                  <a:pos x="connsiteX0" y="connsiteY0"/>
                </a:cxn>
                <a:cxn ang="0">
                  <a:pos x="connsiteX1" y="connsiteY1"/>
                </a:cxn>
                <a:cxn ang="0">
                  <a:pos x="connsiteX2" y="connsiteY2"/>
                </a:cxn>
                <a:cxn ang="0">
                  <a:pos x="connsiteX3" y="connsiteY3"/>
                </a:cxn>
              </a:cxnLst>
              <a:rect l="l" t="t" r="r" b="b"/>
              <a:pathLst>
                <a:path w="4042833" h="1361017">
                  <a:moveTo>
                    <a:pt x="93133" y="0"/>
                  </a:moveTo>
                  <a:cubicBezTo>
                    <a:pt x="46566" y="369358"/>
                    <a:pt x="0" y="738717"/>
                    <a:pt x="385233" y="952500"/>
                  </a:cubicBezTo>
                  <a:cubicBezTo>
                    <a:pt x="770466" y="1166283"/>
                    <a:pt x="1794933" y="1361017"/>
                    <a:pt x="2404533" y="1282700"/>
                  </a:cubicBezTo>
                  <a:cubicBezTo>
                    <a:pt x="3014133" y="1204383"/>
                    <a:pt x="3528483" y="843491"/>
                    <a:pt x="4042833" y="482600"/>
                  </a:cubicBezTo>
                </a:path>
              </a:pathLst>
            </a:custGeom>
            <a:noFill/>
            <a:ln w="2540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sv-SE" sz="1400" b="0" i="0" u="none" strike="noStrike" cap="none" normalizeH="0" baseline="0" smtClean="0">
                <a:ln>
                  <a:noFill/>
                </a:ln>
                <a:solidFill>
                  <a:schemeClr val="tx2"/>
                </a:solidFill>
                <a:effectLst/>
                <a:latin typeface="Verdana" pitchFamily="34" charset="0"/>
              </a:endParaRPr>
            </a:p>
          </p:txBody>
        </p:sp>
        <p:pic>
          <p:nvPicPr>
            <p:cNvPr id="14" name="Picture 7" descr="P:\Icons\128x128\shadow\flash.png"/>
            <p:cNvPicPr>
              <a:picLocks noChangeAspect="1" noChangeArrowheads="1"/>
            </p:cNvPicPr>
            <p:nvPr/>
          </p:nvPicPr>
          <p:blipFill>
            <a:blip r:embed="rId4" cstate="print"/>
            <a:srcRect/>
            <a:stretch>
              <a:fillRect/>
            </a:stretch>
          </p:blipFill>
          <p:spPr bwMode="auto">
            <a:xfrm rot="19828219">
              <a:off x="1459299" y="4459708"/>
              <a:ext cx="620719" cy="620719"/>
            </a:xfrm>
            <a:prstGeom prst="rect">
              <a:avLst/>
            </a:prstGeom>
            <a:noFill/>
          </p:spPr>
        </p:pic>
      </p:grpSp>
      <p:grpSp>
        <p:nvGrpSpPr>
          <p:cNvPr id="15" name="Group 14"/>
          <p:cNvGrpSpPr/>
          <p:nvPr/>
        </p:nvGrpSpPr>
        <p:grpSpPr>
          <a:xfrm>
            <a:off x="2916639" y="2236137"/>
            <a:ext cx="1817891" cy="1439060"/>
            <a:chOff x="2590800" y="1752600"/>
            <a:chExt cx="2108200" cy="1613315"/>
          </a:xfrm>
        </p:grpSpPr>
        <p:sp>
          <p:nvSpPr>
            <p:cNvPr id="16" name="Freeform 15"/>
            <p:cNvSpPr/>
            <p:nvPr/>
          </p:nvSpPr>
          <p:spPr bwMode="auto">
            <a:xfrm>
              <a:off x="2590800" y="1752600"/>
              <a:ext cx="2108200" cy="1394883"/>
            </a:xfrm>
            <a:custGeom>
              <a:avLst/>
              <a:gdLst>
                <a:gd name="connsiteX0" fmla="*/ 0 w 2108200"/>
                <a:gd name="connsiteY0" fmla="*/ 990600 h 1394883"/>
                <a:gd name="connsiteX1" fmla="*/ 520700 w 2108200"/>
                <a:gd name="connsiteY1" fmla="*/ 1384300 h 1394883"/>
                <a:gd name="connsiteX2" fmla="*/ 1524000 w 2108200"/>
                <a:gd name="connsiteY2" fmla="*/ 1054100 h 1394883"/>
                <a:gd name="connsiteX3" fmla="*/ 2108200 w 2108200"/>
                <a:gd name="connsiteY3" fmla="*/ 0 h 1394883"/>
              </a:gdLst>
              <a:ahLst/>
              <a:cxnLst>
                <a:cxn ang="0">
                  <a:pos x="connsiteX0" y="connsiteY0"/>
                </a:cxn>
                <a:cxn ang="0">
                  <a:pos x="connsiteX1" y="connsiteY1"/>
                </a:cxn>
                <a:cxn ang="0">
                  <a:pos x="connsiteX2" y="connsiteY2"/>
                </a:cxn>
                <a:cxn ang="0">
                  <a:pos x="connsiteX3" y="connsiteY3"/>
                </a:cxn>
              </a:cxnLst>
              <a:rect l="l" t="t" r="r" b="b"/>
              <a:pathLst>
                <a:path w="2108200" h="1394883">
                  <a:moveTo>
                    <a:pt x="0" y="990600"/>
                  </a:moveTo>
                  <a:cubicBezTo>
                    <a:pt x="133350" y="1182158"/>
                    <a:pt x="266700" y="1373717"/>
                    <a:pt x="520700" y="1384300"/>
                  </a:cubicBezTo>
                  <a:cubicBezTo>
                    <a:pt x="774700" y="1394883"/>
                    <a:pt x="1259417" y="1284817"/>
                    <a:pt x="1524000" y="1054100"/>
                  </a:cubicBezTo>
                  <a:cubicBezTo>
                    <a:pt x="1788583" y="823383"/>
                    <a:pt x="1948391" y="411691"/>
                    <a:pt x="2108200" y="0"/>
                  </a:cubicBezTo>
                </a:path>
              </a:pathLst>
            </a:custGeom>
            <a:noFill/>
            <a:ln w="2540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sv-SE" sz="1400" b="0" i="0" u="none" strike="noStrike" cap="none" normalizeH="0" baseline="0" smtClean="0">
                <a:ln>
                  <a:noFill/>
                </a:ln>
                <a:solidFill>
                  <a:schemeClr val="tx2"/>
                </a:solidFill>
                <a:effectLst/>
                <a:latin typeface="Verdana" pitchFamily="34" charset="0"/>
              </a:endParaRPr>
            </a:p>
          </p:txBody>
        </p:sp>
        <p:pic>
          <p:nvPicPr>
            <p:cNvPr id="17" name="Picture 7" descr="P:\Icons\128x128\shadow\flash.png"/>
            <p:cNvPicPr>
              <a:picLocks noChangeAspect="1" noChangeArrowheads="1"/>
            </p:cNvPicPr>
            <p:nvPr/>
          </p:nvPicPr>
          <p:blipFill>
            <a:blip r:embed="rId4" cstate="print"/>
            <a:srcRect/>
            <a:stretch>
              <a:fillRect/>
            </a:stretch>
          </p:blipFill>
          <p:spPr bwMode="auto">
            <a:xfrm rot="17839465">
              <a:off x="3173811" y="2745196"/>
              <a:ext cx="620719" cy="620719"/>
            </a:xfrm>
            <a:prstGeom prst="rect">
              <a:avLst/>
            </a:prstGeom>
            <a:noFill/>
          </p:spPr>
        </p:pic>
      </p:grpSp>
      <p:sp>
        <p:nvSpPr>
          <p:cNvPr id="18" name="Title 1"/>
          <p:cNvSpPr>
            <a:spLocks noGrp="1"/>
          </p:cNvSpPr>
          <p:nvPr>
            <p:ph type="ctrTitle"/>
          </p:nvPr>
        </p:nvSpPr>
        <p:spPr>
          <a:xfrm>
            <a:off x="642910" y="285732"/>
            <a:ext cx="7772400" cy="773912"/>
          </a:xfrm>
        </p:spPr>
        <p:txBody>
          <a:bodyPr/>
          <a:lstStyle/>
          <a:p>
            <a:r>
              <a:rPr lang="sv-SE" sz="4000" dirty="0" smtClean="0"/>
              <a:t>Händelsestyrd programmering</a:t>
            </a:r>
            <a:endParaRPr lang="sv-SE" sz="4000" dirty="0"/>
          </a:p>
        </p:txBody>
      </p:sp>
      <p:pic>
        <p:nvPicPr>
          <p:cNvPr id="1026" name="Picture 2" descr="P:\Icons\48x48\shadow\flas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2703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par>
                          <p:cTn id="13" fill="hold">
                            <p:stCondLst>
                              <p:cond delay="2000"/>
                            </p:stCondLst>
                            <p:childTnLst>
                              <p:par>
                                <p:cTn id="14" presetID="10" presetClass="entr" presetSubtype="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2000"/>
                                        <p:tgtEl>
                                          <p:spTgt spid="15"/>
                                        </p:tgtEl>
                                      </p:cBhvr>
                                    </p:animEffect>
                                  </p:childTnLst>
                                </p:cTn>
                              </p:par>
                            </p:childTnLst>
                          </p:cTn>
                        </p:par>
                        <p:par>
                          <p:cTn id="17" fill="hold">
                            <p:stCondLst>
                              <p:cond delay="4000"/>
                            </p:stCondLst>
                            <p:childTnLst>
                              <p:par>
                                <p:cTn id="18" presetID="10"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2000"/>
                                        <p:tgtEl>
                                          <p:spTgt spid="9"/>
                                        </p:tgtEl>
                                      </p:cBhvr>
                                    </p:animEffect>
                                  </p:childTnLst>
                                </p:cTn>
                              </p:par>
                            </p:childTnLst>
                          </p:cTn>
                        </p:par>
                        <p:par>
                          <p:cTn id="21" fill="hold">
                            <p:stCondLst>
                              <p:cond delay="6000"/>
                            </p:stCondLst>
                            <p:childTnLst>
                              <p:par>
                                <p:cTn id="22" presetID="10"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Händelser</a:t>
            </a:r>
            <a:endParaRPr lang="sv-SE" dirty="0"/>
          </a:p>
        </p:txBody>
      </p:sp>
      <p:sp>
        <p:nvSpPr>
          <p:cNvPr id="3" name="Subtitle 2"/>
          <p:cNvSpPr>
            <a:spLocks noGrp="1"/>
          </p:cNvSpPr>
          <p:nvPr>
            <p:ph type="subTitle" idx="1"/>
          </p:nvPr>
        </p:nvSpPr>
        <p:spPr>
          <a:xfrm>
            <a:off x="539552" y="1093652"/>
            <a:ext cx="8106124" cy="4140112"/>
          </a:xfrm>
        </p:spPr>
        <p:txBody>
          <a:bodyPr/>
          <a:lstStyle/>
          <a:p>
            <a:pPr marL="342900" indent="-342900">
              <a:buFont typeface="Arial" charset="0"/>
              <a:buChar char="•"/>
            </a:pPr>
            <a:r>
              <a:rPr lang="sv-SE" b="1" dirty="0" smtClean="0"/>
              <a:t>Mushändelser</a:t>
            </a:r>
            <a:r>
              <a:rPr lang="sv-SE" dirty="0" smtClean="0"/>
              <a:t/>
            </a:r>
            <a:br>
              <a:rPr lang="sv-SE" dirty="0" smtClean="0"/>
            </a:br>
            <a:r>
              <a:rPr lang="sv-SE" sz="1800" dirty="0" err="1" smtClean="0"/>
              <a:t>click</a:t>
            </a:r>
            <a:r>
              <a:rPr lang="sv-SE" sz="1800" dirty="0" smtClean="0"/>
              <a:t>, </a:t>
            </a:r>
            <a:r>
              <a:rPr lang="sv-SE" sz="1800" dirty="0" err="1" smtClean="0"/>
              <a:t>dblclick</a:t>
            </a:r>
            <a:r>
              <a:rPr lang="sv-SE" sz="1800" dirty="0" smtClean="0"/>
              <a:t>, </a:t>
            </a:r>
            <a:r>
              <a:rPr lang="sv-SE" sz="1800" dirty="0" err="1" smtClean="0"/>
              <a:t>mousedown</a:t>
            </a:r>
            <a:r>
              <a:rPr lang="sv-SE" sz="1800" dirty="0" smtClean="0"/>
              <a:t>, </a:t>
            </a:r>
            <a:r>
              <a:rPr lang="sv-SE" sz="1800" dirty="0" err="1" smtClean="0"/>
              <a:t>mouseout</a:t>
            </a:r>
            <a:r>
              <a:rPr lang="sv-SE" sz="1800" dirty="0" smtClean="0"/>
              <a:t>, </a:t>
            </a:r>
            <a:r>
              <a:rPr lang="sv-SE" sz="1800" dirty="0" err="1" smtClean="0"/>
              <a:t>mouseover</a:t>
            </a:r>
            <a:r>
              <a:rPr lang="sv-SE" sz="1800" dirty="0" smtClean="0"/>
              <a:t>, </a:t>
            </a:r>
            <a:r>
              <a:rPr lang="sv-SE" sz="1800" dirty="0" err="1" smtClean="0"/>
              <a:t>mouseup</a:t>
            </a:r>
            <a:r>
              <a:rPr lang="sv-SE" sz="1800" dirty="0" smtClean="0"/>
              <a:t>, </a:t>
            </a:r>
            <a:r>
              <a:rPr lang="sv-SE" sz="1800" dirty="0" err="1" smtClean="0"/>
              <a:t>mousemove</a:t>
            </a:r>
            <a:endParaRPr lang="sv-SE" sz="2000" dirty="0" smtClean="0"/>
          </a:p>
          <a:p>
            <a:pPr marL="342900" indent="-342900">
              <a:buFont typeface="Arial" charset="0"/>
              <a:buChar char="•"/>
            </a:pPr>
            <a:r>
              <a:rPr lang="sv-SE" b="1" dirty="0" smtClean="0"/>
              <a:t>Tangentbordshändelser</a:t>
            </a:r>
            <a:r>
              <a:rPr lang="sv-SE" dirty="0" smtClean="0"/>
              <a:t/>
            </a:r>
            <a:br>
              <a:rPr lang="sv-SE" dirty="0" smtClean="0"/>
            </a:br>
            <a:r>
              <a:rPr lang="sv-SE" sz="1800" dirty="0" err="1" smtClean="0"/>
              <a:t>keydown</a:t>
            </a:r>
            <a:r>
              <a:rPr lang="sv-SE" sz="1800" dirty="0" smtClean="0"/>
              <a:t>, </a:t>
            </a:r>
            <a:r>
              <a:rPr lang="sv-SE" sz="1800" dirty="0" err="1" smtClean="0"/>
              <a:t>keypress</a:t>
            </a:r>
            <a:r>
              <a:rPr lang="sv-SE" sz="1800" dirty="0" smtClean="0"/>
              <a:t>, </a:t>
            </a:r>
            <a:r>
              <a:rPr lang="sv-SE" sz="1800" dirty="0" err="1" smtClean="0"/>
              <a:t>keyup</a:t>
            </a:r>
            <a:endParaRPr lang="sv-SE" sz="2000" dirty="0" smtClean="0"/>
          </a:p>
          <a:p>
            <a:pPr marL="342900" indent="-342900">
              <a:buFont typeface="Arial" charset="0"/>
              <a:buChar char="•"/>
            </a:pPr>
            <a:r>
              <a:rPr lang="sv-SE" b="1" dirty="0" smtClean="0"/>
              <a:t>HTML-händelser</a:t>
            </a:r>
            <a:r>
              <a:rPr lang="sv-SE" dirty="0" smtClean="0"/>
              <a:t/>
            </a:r>
            <a:br>
              <a:rPr lang="sv-SE" dirty="0" smtClean="0"/>
            </a:br>
            <a:r>
              <a:rPr lang="sv-SE" sz="1800" dirty="0" err="1" smtClean="0"/>
              <a:t>load</a:t>
            </a:r>
            <a:r>
              <a:rPr lang="sv-SE" sz="1800" dirty="0" smtClean="0"/>
              <a:t>, </a:t>
            </a:r>
            <a:r>
              <a:rPr lang="sv-SE" sz="1800" dirty="0" err="1" smtClean="0"/>
              <a:t>unload</a:t>
            </a:r>
            <a:r>
              <a:rPr lang="sv-SE" sz="1800" dirty="0" smtClean="0"/>
              <a:t>, abort, </a:t>
            </a:r>
            <a:r>
              <a:rPr lang="sv-SE" sz="1800" dirty="0" err="1" smtClean="0"/>
              <a:t>error</a:t>
            </a:r>
            <a:r>
              <a:rPr lang="sv-SE" sz="1800" dirty="0" smtClean="0"/>
              <a:t>, </a:t>
            </a:r>
            <a:r>
              <a:rPr lang="sv-SE" sz="1800" dirty="0" err="1" smtClean="0"/>
              <a:t>select</a:t>
            </a:r>
            <a:r>
              <a:rPr lang="sv-SE" sz="1800" dirty="0" smtClean="0"/>
              <a:t>, </a:t>
            </a:r>
            <a:r>
              <a:rPr lang="sv-SE" sz="1800" dirty="0" err="1" smtClean="0"/>
              <a:t>change</a:t>
            </a:r>
            <a:r>
              <a:rPr lang="sv-SE" sz="1800" dirty="0" smtClean="0"/>
              <a:t>, </a:t>
            </a:r>
            <a:r>
              <a:rPr lang="sv-SE" sz="1800" dirty="0" err="1" smtClean="0"/>
              <a:t>submit</a:t>
            </a:r>
            <a:r>
              <a:rPr lang="sv-SE" sz="1800" dirty="0" smtClean="0"/>
              <a:t>, </a:t>
            </a:r>
            <a:r>
              <a:rPr lang="sv-SE" sz="1800" dirty="0" err="1" smtClean="0"/>
              <a:t>reset</a:t>
            </a:r>
            <a:r>
              <a:rPr lang="sv-SE" sz="1800" dirty="0" smtClean="0"/>
              <a:t>, </a:t>
            </a:r>
            <a:r>
              <a:rPr lang="sv-SE" sz="1800" dirty="0" err="1" smtClean="0"/>
              <a:t>resize</a:t>
            </a:r>
            <a:r>
              <a:rPr lang="sv-SE" sz="1800" dirty="0" smtClean="0"/>
              <a:t>, </a:t>
            </a:r>
            <a:r>
              <a:rPr lang="sv-SE" sz="1800" dirty="0" err="1" smtClean="0"/>
              <a:t>scroll</a:t>
            </a:r>
            <a:r>
              <a:rPr lang="sv-SE" sz="1800" dirty="0" smtClean="0"/>
              <a:t>, focus, </a:t>
            </a:r>
            <a:r>
              <a:rPr lang="sv-SE" sz="1800" dirty="0" err="1" smtClean="0"/>
              <a:t>blur</a:t>
            </a:r>
            <a:endParaRPr lang="sv-SE" sz="1800" dirty="0" smtClean="0"/>
          </a:p>
          <a:p>
            <a:pPr marL="342900" indent="-342900">
              <a:buFont typeface="Arial" charset="0"/>
              <a:buChar char="•"/>
            </a:pPr>
            <a:r>
              <a:rPr lang="sv-SE" sz="2000" dirty="0" err="1"/>
              <a:t>Användargränsnittshändelser</a:t>
            </a:r>
            <a:r>
              <a:rPr lang="sv-SE" sz="2000" dirty="0"/>
              <a:t/>
            </a:r>
            <a:br>
              <a:rPr lang="sv-SE" sz="2000" dirty="0"/>
            </a:br>
            <a:r>
              <a:rPr lang="sv-SE" sz="1200" dirty="0" err="1"/>
              <a:t>DOMFocusIn</a:t>
            </a:r>
            <a:r>
              <a:rPr lang="sv-SE" sz="1200" dirty="0"/>
              <a:t>, </a:t>
            </a:r>
            <a:r>
              <a:rPr lang="sv-SE" sz="1200" dirty="0" err="1"/>
              <a:t>DOMFocusOut</a:t>
            </a:r>
            <a:r>
              <a:rPr lang="sv-SE" sz="1200" dirty="0"/>
              <a:t>, </a:t>
            </a:r>
            <a:r>
              <a:rPr lang="sv-SE" sz="1200" dirty="0" err="1"/>
              <a:t>DOMActivate</a:t>
            </a:r>
            <a:endParaRPr lang="sv-SE" sz="2000" dirty="0"/>
          </a:p>
          <a:p>
            <a:pPr marL="342900" indent="-342900">
              <a:buFont typeface="Arial" charset="0"/>
              <a:buChar char="•"/>
            </a:pPr>
            <a:r>
              <a:rPr lang="sv-SE" sz="2000" dirty="0" smtClean="0"/>
              <a:t>Mutationshändelser</a:t>
            </a:r>
            <a:br>
              <a:rPr lang="sv-SE" sz="2000" dirty="0" smtClean="0"/>
            </a:br>
            <a:r>
              <a:rPr lang="sv-SE" sz="1200" dirty="0" err="1" smtClean="0"/>
              <a:t>DOMSubtreeModified</a:t>
            </a:r>
            <a:r>
              <a:rPr lang="sv-SE" sz="1200" dirty="0" smtClean="0"/>
              <a:t>, </a:t>
            </a:r>
            <a:r>
              <a:rPr lang="sv-SE" sz="1200" dirty="0" err="1" smtClean="0"/>
              <a:t>DOMNodeInserted</a:t>
            </a:r>
            <a:r>
              <a:rPr lang="sv-SE" sz="1200" dirty="0" smtClean="0"/>
              <a:t>, </a:t>
            </a:r>
            <a:r>
              <a:rPr lang="sv-SE" sz="1200" dirty="0" err="1" smtClean="0"/>
              <a:t>DOMNodeRemoved</a:t>
            </a:r>
            <a:r>
              <a:rPr lang="sv-SE" sz="1200" dirty="0" smtClean="0"/>
              <a:t>, </a:t>
            </a:r>
            <a:r>
              <a:rPr lang="sv-SE" sz="1200" dirty="0" err="1" smtClean="0"/>
              <a:t>DOMNodeInsertedIntoDocument</a:t>
            </a:r>
            <a:r>
              <a:rPr lang="sv-SE" sz="1200" dirty="0" smtClean="0"/>
              <a:t>, </a:t>
            </a:r>
            <a:r>
              <a:rPr lang="sv-SE" sz="1200" dirty="0" err="1" smtClean="0"/>
              <a:t>DOMNodeRemovedFromDocument</a:t>
            </a:r>
            <a:r>
              <a:rPr lang="sv-SE" sz="1200" dirty="0" smtClean="0"/>
              <a:t>, </a:t>
            </a:r>
            <a:r>
              <a:rPr lang="sv-SE" sz="1200" dirty="0" err="1" smtClean="0"/>
              <a:t>DOMAttrModified</a:t>
            </a:r>
            <a:r>
              <a:rPr lang="sv-SE" sz="1200" dirty="0" smtClean="0"/>
              <a:t>, </a:t>
            </a:r>
            <a:r>
              <a:rPr lang="sv-SE" sz="1200" dirty="0" err="1" smtClean="0"/>
              <a:t>DOMCharacterDataModified</a:t>
            </a:r>
            <a:r>
              <a:rPr lang="sv-SE" sz="1200" dirty="0" smtClean="0"/>
              <a:t>, </a:t>
            </a:r>
            <a:r>
              <a:rPr lang="sv-SE" sz="1200" dirty="0" err="1" smtClean="0"/>
              <a:t>DOMContentLoaded</a:t>
            </a:r>
            <a:endParaRPr lang="sv-SE" dirty="0"/>
          </a:p>
        </p:txBody>
      </p:sp>
      <p:pic>
        <p:nvPicPr>
          <p:cNvPr id="4"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8461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olidFill>
            <a:srgbClr val="FF0000"/>
          </a:solidFill>
          <a:tailEnd type="arrow"/>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latin typeface="Minya Nouvelle" pitchFamily="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88769</TotalTime>
  <Words>1066</Words>
  <Application>Microsoft Office PowerPoint</Application>
  <PresentationFormat>On-screen Show (16:10)</PresentationFormat>
  <Paragraphs>261</Paragraphs>
  <Slides>23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Minya Nouvelle</vt:lpstr>
      <vt:lpstr>Verdana</vt:lpstr>
      <vt:lpstr>Calibri</vt:lpstr>
      <vt:lpstr>Courier New</vt:lpstr>
      <vt:lpstr>Office Theme</vt:lpstr>
      <vt:lpstr>E07 – "Greased Lightning"</vt:lpstr>
      <vt:lpstr>E07 – Greased Lightning</vt:lpstr>
      <vt:lpstr>Ändra CSS-egenskaper</vt:lpstr>
      <vt:lpstr>Inline styles</vt:lpstr>
      <vt:lpstr>Undvik uppblandning av lager</vt:lpstr>
      <vt:lpstr>HTML5 classList</vt:lpstr>
      <vt:lpstr>Inline styles</vt:lpstr>
      <vt:lpstr>Händelsestyrd programmering</vt:lpstr>
      <vt:lpstr>Händelser</vt:lpstr>
      <vt:lpstr>Händelsehanterare</vt:lpstr>
      <vt:lpstr>Koppla händelsehanterare</vt:lpstr>
      <vt:lpstr>Koppla händelsehanterare</vt:lpstr>
      <vt:lpstr>Koppla händelsehanterare</vt:lpstr>
      <vt:lpstr>Vad triggade eventet?</vt:lpstr>
      <vt:lpstr>that=this</vt:lpstr>
      <vt:lpstr>Hindra defulthändelsen</vt:lpstr>
      <vt:lpstr>Större exempel</vt:lpstr>
      <vt:lpstr>Spåra mushändelser</vt:lpstr>
      <vt:lpstr>Fler händelser</vt:lpstr>
      <vt:lpstr>Information om eventet</vt:lpstr>
      <vt:lpstr>Läs av tangenttryckning</vt:lpstr>
      <vt:lpstr>PowerPoint Presentation</vt:lpstr>
      <vt:lpstr>Delegater</vt:lpstr>
    </vt:vector>
  </TitlesOfParts>
  <Company>Högskolan i Kalmar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thajo</dc:creator>
  <cp:lastModifiedBy>Johan Leitet</cp:lastModifiedBy>
  <cp:revision>5118</cp:revision>
  <dcterms:created xsi:type="dcterms:W3CDTF">2009-01-05T10:26:14Z</dcterms:created>
  <dcterms:modified xsi:type="dcterms:W3CDTF">2012-11-27T19:04:38Z</dcterms:modified>
</cp:coreProperties>
</file>