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
  </p:notesMasterIdLst>
  <p:handoutMasterIdLst>
    <p:handoutMasterId r:id="rId18"/>
  </p:handoutMasterIdLst>
  <p:sldIdLst>
    <p:sldId id="319" r:id="rId2"/>
    <p:sldId id="284" r:id="rId3"/>
    <p:sldId id="305" r:id="rId4"/>
    <p:sldId id="306" r:id="rId5"/>
    <p:sldId id="307" r:id="rId6"/>
    <p:sldId id="320" r:id="rId7"/>
    <p:sldId id="308" r:id="rId8"/>
    <p:sldId id="309" r:id="rId9"/>
    <p:sldId id="310" r:id="rId10"/>
    <p:sldId id="316" r:id="rId11"/>
    <p:sldId id="311" r:id="rId12"/>
    <p:sldId id="312" r:id="rId13"/>
    <p:sldId id="313" r:id="rId14"/>
    <p:sldId id="315" r:id="rId15"/>
    <p:sldId id="317" r:id="rId16"/>
  </p:sldIdLst>
  <p:sldSz cx="9144000" cy="5715000" type="screen16x10"/>
  <p:notesSz cx="7099300" cy="10234613"/>
  <p:defaultTextStyle>
    <a:defPPr>
      <a:defRPr lang="sv-SE"/>
    </a:defPPr>
    <a:lvl1pPr algn="l" rtl="0" fontAlgn="base">
      <a:spcBef>
        <a:spcPct val="0"/>
      </a:spcBef>
      <a:spcAft>
        <a:spcPct val="0"/>
      </a:spcAft>
      <a:defRPr sz="1400" kern="1200">
        <a:solidFill>
          <a:schemeClr val="tx2"/>
        </a:solidFill>
        <a:latin typeface="Verdana" pitchFamily="34" charset="0"/>
        <a:ea typeface="+mn-ea"/>
        <a:cs typeface="+mn-cs"/>
      </a:defRPr>
    </a:lvl1pPr>
    <a:lvl2pPr marL="457200" algn="l" rtl="0" fontAlgn="base">
      <a:spcBef>
        <a:spcPct val="0"/>
      </a:spcBef>
      <a:spcAft>
        <a:spcPct val="0"/>
      </a:spcAft>
      <a:defRPr sz="1400" kern="1200">
        <a:solidFill>
          <a:schemeClr val="tx2"/>
        </a:solidFill>
        <a:latin typeface="Verdana" pitchFamily="34" charset="0"/>
        <a:ea typeface="+mn-ea"/>
        <a:cs typeface="+mn-cs"/>
      </a:defRPr>
    </a:lvl2pPr>
    <a:lvl3pPr marL="914400" algn="l" rtl="0" fontAlgn="base">
      <a:spcBef>
        <a:spcPct val="0"/>
      </a:spcBef>
      <a:spcAft>
        <a:spcPct val="0"/>
      </a:spcAft>
      <a:defRPr sz="1400" kern="1200">
        <a:solidFill>
          <a:schemeClr val="tx2"/>
        </a:solidFill>
        <a:latin typeface="Verdana" pitchFamily="34" charset="0"/>
        <a:ea typeface="+mn-ea"/>
        <a:cs typeface="+mn-cs"/>
      </a:defRPr>
    </a:lvl3pPr>
    <a:lvl4pPr marL="1371600" algn="l" rtl="0" fontAlgn="base">
      <a:spcBef>
        <a:spcPct val="0"/>
      </a:spcBef>
      <a:spcAft>
        <a:spcPct val="0"/>
      </a:spcAft>
      <a:defRPr sz="1400" kern="1200">
        <a:solidFill>
          <a:schemeClr val="tx2"/>
        </a:solidFill>
        <a:latin typeface="Verdana" pitchFamily="34" charset="0"/>
        <a:ea typeface="+mn-ea"/>
        <a:cs typeface="+mn-cs"/>
      </a:defRPr>
    </a:lvl4pPr>
    <a:lvl5pPr marL="1828800" algn="l" rtl="0" fontAlgn="base">
      <a:spcBef>
        <a:spcPct val="0"/>
      </a:spcBef>
      <a:spcAft>
        <a:spcPct val="0"/>
      </a:spcAft>
      <a:defRPr sz="1400" kern="1200">
        <a:solidFill>
          <a:schemeClr val="tx2"/>
        </a:solidFill>
        <a:latin typeface="Verdana" pitchFamily="34" charset="0"/>
        <a:ea typeface="+mn-ea"/>
        <a:cs typeface="+mn-cs"/>
      </a:defRPr>
    </a:lvl5pPr>
    <a:lvl6pPr marL="2286000" algn="l" defTabSz="914400" rtl="0" eaLnBrk="1" latinLnBrk="0" hangingPunct="1">
      <a:defRPr sz="1400" kern="1200">
        <a:solidFill>
          <a:schemeClr val="tx2"/>
        </a:solidFill>
        <a:latin typeface="Verdana" pitchFamily="34" charset="0"/>
        <a:ea typeface="+mn-ea"/>
        <a:cs typeface="+mn-cs"/>
      </a:defRPr>
    </a:lvl6pPr>
    <a:lvl7pPr marL="2743200" algn="l" defTabSz="914400" rtl="0" eaLnBrk="1" latinLnBrk="0" hangingPunct="1">
      <a:defRPr sz="1400" kern="1200">
        <a:solidFill>
          <a:schemeClr val="tx2"/>
        </a:solidFill>
        <a:latin typeface="Verdana" pitchFamily="34" charset="0"/>
        <a:ea typeface="+mn-ea"/>
        <a:cs typeface="+mn-cs"/>
      </a:defRPr>
    </a:lvl7pPr>
    <a:lvl8pPr marL="3200400" algn="l" defTabSz="914400" rtl="0" eaLnBrk="1" latinLnBrk="0" hangingPunct="1">
      <a:defRPr sz="1400" kern="1200">
        <a:solidFill>
          <a:schemeClr val="tx2"/>
        </a:solidFill>
        <a:latin typeface="Verdana" pitchFamily="34" charset="0"/>
        <a:ea typeface="+mn-ea"/>
        <a:cs typeface="+mn-cs"/>
      </a:defRPr>
    </a:lvl8pPr>
    <a:lvl9pPr marL="3657600" algn="l" defTabSz="914400" rtl="0" eaLnBrk="1" latinLnBrk="0" hangingPunct="1">
      <a:defRPr sz="1400" kern="1200">
        <a:solidFill>
          <a:schemeClr val="tx2"/>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99CCFF"/>
    <a:srgbClr val="CCECFF"/>
    <a:srgbClr val="F9EF93"/>
    <a:srgbClr val="CC0000"/>
    <a:srgbClr val="FF3300"/>
    <a:srgbClr val="FF7575"/>
    <a:srgbClr val="DDE3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88" autoAdjust="0"/>
    <p:restoredTop sz="73358" autoAdjust="0"/>
  </p:normalViewPr>
  <p:slideViewPr>
    <p:cSldViewPr>
      <p:cViewPr>
        <p:scale>
          <a:sx n="75" d="100"/>
          <a:sy n="75" d="100"/>
        </p:scale>
        <p:origin x="-1542" y="-41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3538" name="Rectangle 2"/>
          <p:cNvSpPr>
            <a:spLocks noGrp="1" noChangeArrowheads="1"/>
          </p:cNvSpPr>
          <p:nvPr>
            <p:ph type="hdr" sz="quarter"/>
          </p:nvPr>
        </p:nvSpPr>
        <p:spPr bwMode="auto">
          <a:xfrm>
            <a:off x="0" y="0"/>
            <a:ext cx="3076575" cy="509588"/>
          </a:xfrm>
          <a:prstGeom prst="rect">
            <a:avLst/>
          </a:prstGeom>
          <a:noFill/>
          <a:ln w="9525">
            <a:noFill/>
            <a:miter lim="800000"/>
            <a:headEnd/>
            <a:tailEnd/>
          </a:ln>
          <a:effectLst/>
        </p:spPr>
        <p:txBody>
          <a:bodyPr vert="horz" wrap="square" lIns="91434" tIns="45716" rIns="91434" bIns="45716" numCol="1" anchor="t" anchorCtr="0" compatLnSpc="1">
            <a:prstTxWarp prst="textNoShape">
              <a:avLst/>
            </a:prstTxWarp>
          </a:bodyPr>
          <a:lstStyle>
            <a:lvl1pPr>
              <a:defRPr sz="1200">
                <a:solidFill>
                  <a:schemeClr val="tx1"/>
                </a:solidFill>
                <a:latin typeface="Arial" charset="0"/>
              </a:defRPr>
            </a:lvl1pPr>
          </a:lstStyle>
          <a:p>
            <a:pPr>
              <a:defRPr/>
            </a:pPr>
            <a:endParaRPr lang="sv-SE"/>
          </a:p>
        </p:txBody>
      </p:sp>
      <p:sp>
        <p:nvSpPr>
          <p:cNvPr id="193539" name="Rectangle 3"/>
          <p:cNvSpPr>
            <a:spLocks noGrp="1" noChangeArrowheads="1"/>
          </p:cNvSpPr>
          <p:nvPr>
            <p:ph type="dt" sz="quarter" idx="1"/>
          </p:nvPr>
        </p:nvSpPr>
        <p:spPr bwMode="auto">
          <a:xfrm>
            <a:off x="4021138" y="0"/>
            <a:ext cx="3076575" cy="509588"/>
          </a:xfrm>
          <a:prstGeom prst="rect">
            <a:avLst/>
          </a:prstGeom>
          <a:noFill/>
          <a:ln w="9525">
            <a:noFill/>
            <a:miter lim="800000"/>
            <a:headEnd/>
            <a:tailEnd/>
          </a:ln>
          <a:effectLst/>
        </p:spPr>
        <p:txBody>
          <a:bodyPr vert="horz" wrap="square" lIns="91434" tIns="45716" rIns="91434" bIns="45716" numCol="1" anchor="t" anchorCtr="0" compatLnSpc="1">
            <a:prstTxWarp prst="textNoShape">
              <a:avLst/>
            </a:prstTxWarp>
          </a:bodyPr>
          <a:lstStyle>
            <a:lvl1pPr algn="r">
              <a:defRPr sz="1200">
                <a:solidFill>
                  <a:schemeClr val="tx1"/>
                </a:solidFill>
                <a:latin typeface="Arial" charset="0"/>
              </a:defRPr>
            </a:lvl1pPr>
          </a:lstStyle>
          <a:p>
            <a:pPr>
              <a:defRPr/>
            </a:pPr>
            <a:endParaRPr lang="sv-SE"/>
          </a:p>
        </p:txBody>
      </p:sp>
      <p:sp>
        <p:nvSpPr>
          <p:cNvPr id="19354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434" tIns="45716" rIns="91434" bIns="45716" numCol="1" anchor="b" anchorCtr="0" compatLnSpc="1">
            <a:prstTxWarp prst="textNoShape">
              <a:avLst/>
            </a:prstTxWarp>
          </a:bodyPr>
          <a:lstStyle>
            <a:lvl1pPr>
              <a:defRPr sz="1200">
                <a:solidFill>
                  <a:schemeClr val="tx1"/>
                </a:solidFill>
                <a:latin typeface="Arial" charset="0"/>
              </a:defRPr>
            </a:lvl1pPr>
          </a:lstStyle>
          <a:p>
            <a:pPr>
              <a:defRPr/>
            </a:pPr>
            <a:endParaRPr lang="sv-SE"/>
          </a:p>
        </p:txBody>
      </p:sp>
      <p:sp>
        <p:nvSpPr>
          <p:cNvPr id="19354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1434" tIns="45716" rIns="91434" bIns="45716" numCol="1" anchor="b" anchorCtr="0" compatLnSpc="1">
            <a:prstTxWarp prst="textNoShape">
              <a:avLst/>
            </a:prstTxWarp>
          </a:bodyPr>
          <a:lstStyle>
            <a:lvl1pPr algn="r">
              <a:defRPr sz="1200">
                <a:solidFill>
                  <a:schemeClr val="tx1"/>
                </a:solidFill>
                <a:latin typeface="Arial" charset="0"/>
              </a:defRPr>
            </a:lvl1pPr>
          </a:lstStyle>
          <a:p>
            <a:pPr>
              <a:defRPr/>
            </a:pPr>
            <a:fld id="{D2C2CA09-07CC-4048-8849-FF59A771B7D3}" type="slidenum">
              <a:rPr lang="sv-SE"/>
              <a:pPr>
                <a:defRPr/>
              </a:pPr>
              <a:t>‹#›</a:t>
            </a:fld>
            <a:endParaRPr lang="sv-S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076575" cy="509588"/>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defTabSz="990600">
              <a:defRPr sz="1300"/>
            </a:lvl1pPr>
          </a:lstStyle>
          <a:p>
            <a:pPr>
              <a:defRPr/>
            </a:pPr>
            <a:endParaRPr lang="sv-SE"/>
          </a:p>
        </p:txBody>
      </p:sp>
      <p:sp>
        <p:nvSpPr>
          <p:cNvPr id="56323" name="Rectangle 3"/>
          <p:cNvSpPr>
            <a:spLocks noGrp="1" noChangeArrowheads="1"/>
          </p:cNvSpPr>
          <p:nvPr>
            <p:ph type="dt" idx="1"/>
          </p:nvPr>
        </p:nvSpPr>
        <p:spPr bwMode="auto">
          <a:xfrm>
            <a:off x="4022725" y="0"/>
            <a:ext cx="3076575" cy="509588"/>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algn="r" defTabSz="990600">
              <a:defRPr sz="1300"/>
            </a:lvl1pPr>
          </a:lstStyle>
          <a:p>
            <a:pPr>
              <a:defRPr/>
            </a:pPr>
            <a:endParaRPr lang="sv-SE"/>
          </a:p>
        </p:txBody>
      </p:sp>
      <p:sp>
        <p:nvSpPr>
          <p:cNvPr id="17412" name="Rectangle 4"/>
          <p:cNvSpPr>
            <a:spLocks noGrp="1" noRot="1" noChangeAspect="1" noChangeArrowheads="1" noTextEdit="1"/>
          </p:cNvSpPr>
          <p:nvPr>
            <p:ph type="sldImg" idx="2"/>
          </p:nvPr>
        </p:nvSpPr>
        <p:spPr bwMode="auto">
          <a:xfrm>
            <a:off x="481013" y="768350"/>
            <a:ext cx="6138862" cy="3836988"/>
          </a:xfrm>
          <a:prstGeom prst="rect">
            <a:avLst/>
          </a:prstGeom>
          <a:noFill/>
          <a:ln w="9525">
            <a:solidFill>
              <a:srgbClr val="000000"/>
            </a:solidFill>
            <a:miter lim="800000"/>
            <a:headEnd/>
            <a:tailEnd/>
          </a:ln>
        </p:spPr>
      </p:sp>
      <p:sp>
        <p:nvSpPr>
          <p:cNvPr id="56325"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p>
        </p:txBody>
      </p:sp>
      <p:sp>
        <p:nvSpPr>
          <p:cNvPr id="56326" name="Rectangle 6"/>
          <p:cNvSpPr>
            <a:spLocks noGrp="1" noChangeArrowheads="1"/>
          </p:cNvSpPr>
          <p:nvPr>
            <p:ph type="ftr" sz="quarter" idx="4"/>
          </p:nvPr>
        </p:nvSpPr>
        <p:spPr bwMode="auto">
          <a:xfrm>
            <a:off x="0" y="9725025"/>
            <a:ext cx="3076575" cy="509588"/>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defTabSz="990600">
              <a:defRPr sz="1300"/>
            </a:lvl1pPr>
          </a:lstStyle>
          <a:p>
            <a:pPr>
              <a:defRPr/>
            </a:pPr>
            <a:endParaRPr lang="sv-SE"/>
          </a:p>
        </p:txBody>
      </p:sp>
      <p:sp>
        <p:nvSpPr>
          <p:cNvPr id="56327" name="Rectangle 7"/>
          <p:cNvSpPr>
            <a:spLocks noGrp="1" noChangeArrowheads="1"/>
          </p:cNvSpPr>
          <p:nvPr>
            <p:ph type="sldNum" sz="quarter" idx="5"/>
          </p:nvPr>
        </p:nvSpPr>
        <p:spPr bwMode="auto">
          <a:xfrm>
            <a:off x="4022725" y="9725025"/>
            <a:ext cx="3076575" cy="509588"/>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algn="r" defTabSz="990600">
              <a:defRPr sz="1300"/>
            </a:lvl1pPr>
          </a:lstStyle>
          <a:p>
            <a:pPr>
              <a:defRPr/>
            </a:pPr>
            <a:fld id="{388791D7-01D7-487F-9CE0-1F68D1CFE2DA}" type="slidenum">
              <a:rPr lang="sv-SE"/>
              <a:pPr>
                <a:defRPr/>
              </a:pPr>
              <a:t>‹#›</a:t>
            </a:fld>
            <a:endParaRPr lang="sv-S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08C5864-F35B-4960-9736-E296A2B6AFC1}" type="slidenum">
              <a:rPr lang="sv-SE" smtClean="0"/>
              <a:pPr/>
              <a:t>1</a:t>
            </a:fld>
            <a:endParaRPr lang="sv-SE" smtClean="0"/>
          </a:p>
        </p:txBody>
      </p:sp>
      <p:sp>
        <p:nvSpPr>
          <p:cNvPr id="18435" name="Rectangle 2"/>
          <p:cNvSpPr>
            <a:spLocks noGrp="1" noRot="1" noChangeAspect="1" noChangeArrowheads="1" noTextEdit="1"/>
          </p:cNvSpPr>
          <p:nvPr>
            <p:ph type="sldImg"/>
          </p:nvPr>
        </p:nvSpPr>
        <p:spPr>
          <a:xfrm>
            <a:off x="481013" y="768350"/>
            <a:ext cx="6138862" cy="3836988"/>
          </a:xfrm>
          <a:ln/>
        </p:spPr>
      </p:sp>
      <p:sp>
        <p:nvSpPr>
          <p:cNvPr id="18436" name="Rectangle 3"/>
          <p:cNvSpPr>
            <a:spLocks noGrp="1" noChangeArrowheads="1"/>
          </p:cNvSpPr>
          <p:nvPr>
            <p:ph type="body" idx="1"/>
          </p:nvPr>
        </p:nvSpPr>
        <p:spPr>
          <a:noFill/>
          <a:ln/>
        </p:spPr>
        <p:txBody>
          <a:bodyPr/>
          <a:lstStyle/>
          <a:p>
            <a:pPr eaLnBrk="1" hangingPunct="1"/>
            <a:endParaRPr lang="sv-SE"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3FDF2E3A-169F-483E-812E-0945C88C4D81}" type="slidenum">
              <a:rPr lang="sv-SE" smtClean="0"/>
              <a:pPr/>
              <a:t>11</a:t>
            </a:fld>
            <a:endParaRPr lang="sv-SE" smtClean="0"/>
          </a:p>
        </p:txBody>
      </p:sp>
      <p:sp>
        <p:nvSpPr>
          <p:cNvPr id="27651" name="Rectangle 2"/>
          <p:cNvSpPr>
            <a:spLocks noGrp="1" noRot="1" noChangeAspect="1" noChangeArrowheads="1" noTextEdit="1"/>
          </p:cNvSpPr>
          <p:nvPr>
            <p:ph type="sldImg"/>
          </p:nvPr>
        </p:nvSpPr>
        <p:spPr>
          <a:xfrm>
            <a:off x="481013" y="768350"/>
            <a:ext cx="6138862" cy="3836988"/>
          </a:xfrm>
          <a:ln/>
        </p:spPr>
      </p:sp>
      <p:sp>
        <p:nvSpPr>
          <p:cNvPr id="27652" name="Rectangle 3"/>
          <p:cNvSpPr>
            <a:spLocks noGrp="1" noChangeArrowheads="1"/>
          </p:cNvSpPr>
          <p:nvPr>
            <p:ph type="body" idx="1"/>
          </p:nvPr>
        </p:nvSpPr>
        <p:spPr>
          <a:noFill/>
          <a:ln/>
        </p:spPr>
        <p:txBody>
          <a:bodyPr/>
          <a:lstStyle/>
          <a:p>
            <a:pPr eaLnBrk="1" hangingPunct="1"/>
            <a:endParaRPr lang="sv-S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A604BFC-9ED5-4E5C-B619-3F25EC8915F3}" type="slidenum">
              <a:rPr lang="sv-SE" smtClean="0"/>
              <a:pPr/>
              <a:t>12</a:t>
            </a:fld>
            <a:endParaRPr lang="sv-SE" smtClean="0"/>
          </a:p>
        </p:txBody>
      </p:sp>
      <p:sp>
        <p:nvSpPr>
          <p:cNvPr id="28675" name="Rectangle 2"/>
          <p:cNvSpPr>
            <a:spLocks noGrp="1" noRot="1" noChangeAspect="1" noChangeArrowheads="1" noTextEdit="1"/>
          </p:cNvSpPr>
          <p:nvPr>
            <p:ph type="sldImg"/>
          </p:nvPr>
        </p:nvSpPr>
        <p:spPr>
          <a:xfrm>
            <a:off x="481013" y="768350"/>
            <a:ext cx="6138862" cy="3836988"/>
          </a:xfrm>
          <a:ln/>
        </p:spPr>
      </p:sp>
      <p:sp>
        <p:nvSpPr>
          <p:cNvPr id="28676" name="Rectangle 3"/>
          <p:cNvSpPr>
            <a:spLocks noGrp="1" noChangeArrowheads="1"/>
          </p:cNvSpPr>
          <p:nvPr>
            <p:ph type="body" idx="1"/>
          </p:nvPr>
        </p:nvSpPr>
        <p:spPr>
          <a:noFill/>
          <a:ln/>
        </p:spPr>
        <p:txBody>
          <a:bodyPr/>
          <a:lstStyle/>
          <a:p>
            <a:pPr eaLnBrk="1" hangingPunct="1"/>
            <a:r>
              <a:rPr lang="sv-SE" smtClean="0"/>
              <a:t>En bra listning av olika typer av event och deras kompabilitet hittar du på följande länk:</a:t>
            </a:r>
          </a:p>
          <a:p>
            <a:pPr eaLnBrk="1" hangingPunct="1"/>
            <a:r>
              <a:rPr lang="sv-SE" smtClean="0"/>
              <a:t>http://www.quirksmode.org/js/events_compinfo.html</a:t>
            </a:r>
          </a:p>
          <a:p>
            <a:pPr eaLnBrk="1" hangingPunct="1"/>
            <a:endParaRPr lang="sv-SE" smtClean="0"/>
          </a:p>
          <a:p>
            <a:pPr eaLnBrk="1" hangingPunct="1"/>
            <a:r>
              <a:rPr lang="sv-SE" smtClean="0"/>
              <a:t>Eventen inträffar i denna ordning:</a:t>
            </a:r>
          </a:p>
          <a:p>
            <a:pPr eaLnBrk="1" hangingPunct="1"/>
            <a:r>
              <a:rPr lang="sv-SE" smtClean="0"/>
              <a:t>1) onmousedown</a:t>
            </a:r>
          </a:p>
          <a:p>
            <a:pPr eaLnBrk="1" hangingPunct="1"/>
            <a:r>
              <a:rPr lang="sv-SE" smtClean="0"/>
              <a:t>2) onmouseup</a:t>
            </a:r>
          </a:p>
          <a:p>
            <a:pPr eaLnBrk="1" hangingPunct="1"/>
            <a:r>
              <a:rPr lang="sv-SE" smtClean="0"/>
              <a:t>3) onclick</a:t>
            </a:r>
          </a:p>
          <a:p>
            <a:pPr eaLnBrk="1" hangingPunct="1"/>
            <a:endParaRPr lang="sv-SE"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480A9DC-C443-42AD-A5A8-A1328A9AD7E3}" type="slidenum">
              <a:rPr lang="sv-SE" smtClean="0"/>
              <a:pPr/>
              <a:t>13</a:t>
            </a:fld>
            <a:endParaRPr lang="sv-SE" smtClean="0"/>
          </a:p>
        </p:txBody>
      </p:sp>
      <p:sp>
        <p:nvSpPr>
          <p:cNvPr id="29699" name="Rectangle 2"/>
          <p:cNvSpPr>
            <a:spLocks noGrp="1" noRot="1" noChangeAspect="1" noChangeArrowheads="1" noTextEdit="1"/>
          </p:cNvSpPr>
          <p:nvPr>
            <p:ph type="sldImg"/>
          </p:nvPr>
        </p:nvSpPr>
        <p:spPr>
          <a:xfrm>
            <a:off x="481013" y="768350"/>
            <a:ext cx="6138862" cy="3836988"/>
          </a:xfrm>
          <a:ln/>
        </p:spPr>
      </p:sp>
      <p:sp>
        <p:nvSpPr>
          <p:cNvPr id="29700" name="Rectangle 3"/>
          <p:cNvSpPr>
            <a:spLocks noGrp="1" noChangeArrowheads="1"/>
          </p:cNvSpPr>
          <p:nvPr>
            <p:ph type="body" idx="1"/>
          </p:nvPr>
        </p:nvSpPr>
        <p:spPr>
          <a:noFill/>
          <a:ln/>
        </p:spPr>
        <p:txBody>
          <a:bodyPr/>
          <a:lstStyle/>
          <a:p>
            <a:pPr eaLnBrk="1" hangingPunct="1"/>
            <a:r>
              <a:rPr lang="sv-SE" dirty="0" smtClean="0"/>
              <a:t>Se fler event på:</a:t>
            </a:r>
          </a:p>
          <a:p>
            <a:pPr eaLnBrk="1" hangingPunct="1"/>
            <a:r>
              <a:rPr lang="sv-SE" dirty="0" smtClean="0"/>
              <a:t>http://www.quirksmode.org/js/events_compinfo.html</a:t>
            </a:r>
          </a:p>
          <a:p>
            <a:pPr eaLnBrk="1" hangingPunct="1"/>
            <a:endParaRPr lang="sv-SE" dirty="0" smtClean="0"/>
          </a:p>
          <a:p>
            <a:pPr eaLnBrk="1" hangingPunct="1"/>
            <a:endParaRPr lang="sv-SE"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D7EEC941-EF69-4C82-A346-7A6DB16E050F}" type="slidenum">
              <a:rPr lang="sv-SE" smtClean="0"/>
              <a:pPr/>
              <a:t>14</a:t>
            </a:fld>
            <a:endParaRPr lang="sv-SE" smtClean="0"/>
          </a:p>
        </p:txBody>
      </p:sp>
      <p:sp>
        <p:nvSpPr>
          <p:cNvPr id="30723" name="Rectangle 2"/>
          <p:cNvSpPr>
            <a:spLocks noGrp="1" noRot="1" noChangeAspect="1" noChangeArrowheads="1" noTextEdit="1"/>
          </p:cNvSpPr>
          <p:nvPr>
            <p:ph type="sldImg"/>
          </p:nvPr>
        </p:nvSpPr>
        <p:spPr>
          <a:xfrm>
            <a:off x="481013" y="768350"/>
            <a:ext cx="6138862" cy="3836988"/>
          </a:xfrm>
          <a:ln/>
        </p:spPr>
      </p:sp>
      <p:sp>
        <p:nvSpPr>
          <p:cNvPr id="30724" name="Rectangle 3"/>
          <p:cNvSpPr>
            <a:spLocks noGrp="1" noChangeArrowheads="1"/>
          </p:cNvSpPr>
          <p:nvPr>
            <p:ph type="body" idx="1"/>
          </p:nvPr>
        </p:nvSpPr>
        <p:spPr>
          <a:noFill/>
          <a:ln/>
        </p:spPr>
        <p:txBody>
          <a:bodyPr/>
          <a:lstStyle/>
          <a:p>
            <a:pPr eaLnBrk="1" hangingPunct="1"/>
            <a:endParaRPr lang="sv-SE"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795D9D05-AFE8-4E02-A6F7-CC8EFCED3C78}" type="slidenum">
              <a:rPr lang="sv-SE" smtClean="0"/>
              <a:pPr/>
              <a:t>15</a:t>
            </a:fld>
            <a:endParaRPr lang="sv-SE" smtClean="0"/>
          </a:p>
        </p:txBody>
      </p:sp>
      <p:sp>
        <p:nvSpPr>
          <p:cNvPr id="31747" name="Rectangle 2"/>
          <p:cNvSpPr>
            <a:spLocks noGrp="1" noRot="1" noChangeAspect="1" noChangeArrowheads="1" noTextEdit="1"/>
          </p:cNvSpPr>
          <p:nvPr>
            <p:ph type="sldImg"/>
          </p:nvPr>
        </p:nvSpPr>
        <p:spPr>
          <a:xfrm>
            <a:off x="481013" y="768350"/>
            <a:ext cx="6138862" cy="3836988"/>
          </a:xfrm>
          <a:ln/>
        </p:spPr>
      </p:sp>
      <p:sp>
        <p:nvSpPr>
          <p:cNvPr id="31748" name="Rectangle 3"/>
          <p:cNvSpPr>
            <a:spLocks noGrp="1" noChangeArrowheads="1"/>
          </p:cNvSpPr>
          <p:nvPr>
            <p:ph type="body" idx="1"/>
          </p:nvPr>
        </p:nvSpPr>
        <p:spPr>
          <a:noFill/>
          <a:ln/>
        </p:spPr>
        <p:txBody>
          <a:bodyPr/>
          <a:lstStyle/>
          <a:p>
            <a:pPr eaLnBrk="1" hangingPunct="1"/>
            <a:endParaRPr lang="sv-S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B14AD1DF-EEFE-4401-8527-52F4990E36ED}" type="slidenum">
              <a:rPr lang="sv-SE" smtClean="0"/>
              <a:pPr/>
              <a:t>2</a:t>
            </a:fld>
            <a:endParaRPr lang="sv-SE" smtClean="0"/>
          </a:p>
        </p:txBody>
      </p:sp>
      <p:sp>
        <p:nvSpPr>
          <p:cNvPr id="19459" name="Rectangle 2"/>
          <p:cNvSpPr>
            <a:spLocks noGrp="1" noRot="1" noChangeAspect="1" noChangeArrowheads="1" noTextEdit="1"/>
          </p:cNvSpPr>
          <p:nvPr>
            <p:ph type="sldImg"/>
          </p:nvPr>
        </p:nvSpPr>
        <p:spPr>
          <a:xfrm>
            <a:off x="481013" y="768350"/>
            <a:ext cx="6138862" cy="3836988"/>
          </a:xfrm>
          <a:ln/>
        </p:spPr>
      </p:sp>
      <p:sp>
        <p:nvSpPr>
          <p:cNvPr id="19460" name="Rectangle 3"/>
          <p:cNvSpPr>
            <a:spLocks noGrp="1" noChangeArrowheads="1"/>
          </p:cNvSpPr>
          <p:nvPr>
            <p:ph type="body" idx="1"/>
          </p:nvPr>
        </p:nvSpPr>
        <p:spPr>
          <a:noFill/>
          <a:ln/>
        </p:spPr>
        <p:txBody>
          <a:bodyPr/>
          <a:lstStyle/>
          <a:p>
            <a:pPr eaLnBrk="1" hangingPunct="1"/>
            <a:endParaRPr lang="sv-S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845B270B-A435-4D19-80F3-D58493DE2C85}" type="slidenum">
              <a:rPr lang="sv-SE" smtClean="0"/>
              <a:pPr/>
              <a:t>3</a:t>
            </a:fld>
            <a:endParaRPr lang="sv-SE" smtClean="0"/>
          </a:p>
        </p:txBody>
      </p:sp>
      <p:sp>
        <p:nvSpPr>
          <p:cNvPr id="20483" name="Rectangle 2"/>
          <p:cNvSpPr>
            <a:spLocks noGrp="1" noRot="1" noChangeAspect="1" noChangeArrowheads="1" noTextEdit="1"/>
          </p:cNvSpPr>
          <p:nvPr>
            <p:ph type="sldImg"/>
          </p:nvPr>
        </p:nvSpPr>
        <p:spPr>
          <a:xfrm>
            <a:off x="481013" y="768350"/>
            <a:ext cx="6138862" cy="3836988"/>
          </a:xfrm>
          <a:ln/>
        </p:spPr>
      </p:sp>
      <p:sp>
        <p:nvSpPr>
          <p:cNvPr id="20484" name="Rectangle 3"/>
          <p:cNvSpPr>
            <a:spLocks noGrp="1" noChangeArrowheads="1"/>
          </p:cNvSpPr>
          <p:nvPr>
            <p:ph type="body" idx="1"/>
          </p:nvPr>
        </p:nvSpPr>
        <p:spPr>
          <a:noFill/>
          <a:ln/>
        </p:spPr>
        <p:txBody>
          <a:bodyPr/>
          <a:lstStyle/>
          <a:p>
            <a:pPr eaLnBrk="1" hangingPunct="1"/>
            <a:endParaRPr lang="sv-S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93288D99-3B54-4199-80C7-9EFE3081D74B}" type="slidenum">
              <a:rPr lang="sv-SE" smtClean="0"/>
              <a:pPr/>
              <a:t>4</a:t>
            </a:fld>
            <a:endParaRPr lang="sv-SE" smtClean="0"/>
          </a:p>
        </p:txBody>
      </p:sp>
      <p:sp>
        <p:nvSpPr>
          <p:cNvPr id="21507" name="Rectangle 2"/>
          <p:cNvSpPr>
            <a:spLocks noGrp="1" noRot="1" noChangeAspect="1" noChangeArrowheads="1" noTextEdit="1"/>
          </p:cNvSpPr>
          <p:nvPr>
            <p:ph type="sldImg"/>
          </p:nvPr>
        </p:nvSpPr>
        <p:spPr>
          <a:xfrm>
            <a:off x="481013" y="768350"/>
            <a:ext cx="6138862" cy="3836988"/>
          </a:xfrm>
          <a:ln/>
        </p:spPr>
      </p:sp>
      <p:sp>
        <p:nvSpPr>
          <p:cNvPr id="21508" name="Rectangle 3"/>
          <p:cNvSpPr>
            <a:spLocks noGrp="1" noChangeArrowheads="1"/>
          </p:cNvSpPr>
          <p:nvPr>
            <p:ph type="body" idx="1"/>
          </p:nvPr>
        </p:nvSpPr>
        <p:spPr>
          <a:noFill/>
          <a:ln/>
        </p:spPr>
        <p:txBody>
          <a:bodyPr/>
          <a:lstStyle/>
          <a:p>
            <a:pPr eaLnBrk="1" hangingPunct="1"/>
            <a:endParaRPr lang="sv-S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72FB4A32-5134-4467-80E0-EB182A9A439E}" type="slidenum">
              <a:rPr lang="sv-SE" smtClean="0"/>
              <a:pPr/>
              <a:t>5</a:t>
            </a:fld>
            <a:endParaRPr lang="sv-SE" smtClean="0"/>
          </a:p>
        </p:txBody>
      </p:sp>
      <p:sp>
        <p:nvSpPr>
          <p:cNvPr id="22531" name="Rectangle 2"/>
          <p:cNvSpPr>
            <a:spLocks noGrp="1" noRot="1" noChangeAspect="1" noChangeArrowheads="1" noTextEdit="1"/>
          </p:cNvSpPr>
          <p:nvPr>
            <p:ph type="sldImg"/>
          </p:nvPr>
        </p:nvSpPr>
        <p:spPr>
          <a:xfrm>
            <a:off x="481013" y="768350"/>
            <a:ext cx="6138862" cy="3836988"/>
          </a:xfrm>
          <a:ln/>
        </p:spPr>
      </p:sp>
      <p:sp>
        <p:nvSpPr>
          <p:cNvPr id="22532" name="Rectangle 3"/>
          <p:cNvSpPr>
            <a:spLocks noGrp="1" noChangeArrowheads="1"/>
          </p:cNvSpPr>
          <p:nvPr>
            <p:ph type="body" idx="1"/>
          </p:nvPr>
        </p:nvSpPr>
        <p:spPr>
          <a:noFill/>
          <a:ln/>
        </p:spPr>
        <p:txBody>
          <a:bodyPr/>
          <a:lstStyle/>
          <a:p>
            <a:pPr eaLnBrk="1" hangingPunct="1"/>
            <a:r>
              <a:rPr lang="sv-SE" dirty="0" smtClean="0"/>
              <a:t>Anledningen till att jag använder prefixet .</a:t>
            </a:r>
            <a:r>
              <a:rPr lang="sv-SE" dirty="0" err="1" smtClean="0"/>
              <a:t>js</a:t>
            </a:r>
            <a:r>
              <a:rPr lang="sv-SE" dirty="0" smtClean="0"/>
              <a:t> på mina klasser är för att enkelt kunna skilja dem från de som har effekt med en gång. Detta är absolut inget som måste göras.</a:t>
            </a:r>
          </a:p>
          <a:p>
            <a:pPr eaLnBrk="1" hangingPunct="1"/>
            <a:endParaRPr lang="sv-SE" dirty="0" smtClean="0"/>
          </a:p>
          <a:p>
            <a:pPr eaLnBrk="1" hangingPunct="1"/>
            <a:r>
              <a:rPr lang="sv-SE" dirty="0" smtClean="0"/>
              <a:t>Vill du inte ändra klass kan du lägga till nya klasser genom att skriva:</a:t>
            </a:r>
          </a:p>
          <a:p>
            <a:pPr eaLnBrk="1" hangingPunct="1"/>
            <a:r>
              <a:rPr lang="sv-SE" dirty="0" err="1" smtClean="0"/>
              <a:t>node.className</a:t>
            </a:r>
            <a:r>
              <a:rPr lang="sv-SE" dirty="0" smtClean="0"/>
              <a:t> +=” </a:t>
            </a:r>
            <a:r>
              <a:rPr lang="sv-SE" dirty="0" err="1" smtClean="0"/>
              <a:t>jsChanged</a:t>
            </a:r>
            <a:r>
              <a:rPr lang="sv-SE" dirty="0" smtClean="0"/>
              <a:t>”;</a:t>
            </a:r>
          </a:p>
          <a:p>
            <a:pPr eaLnBrk="1" hangingPunct="1"/>
            <a:endParaRPr lang="sv-SE" dirty="0" smtClean="0"/>
          </a:p>
          <a:p>
            <a:pPr eaLnBrk="1" hangingPunct="1"/>
            <a:r>
              <a:rPr lang="sv-SE" dirty="0" smtClean="0"/>
              <a:t>Observera mellanslaget innan </a:t>
            </a:r>
            <a:r>
              <a:rPr lang="sv-SE" dirty="0" err="1" smtClean="0"/>
              <a:t>jsChanged</a:t>
            </a:r>
            <a:r>
              <a:rPr lang="sv-SE" dirty="0" smtClean="0"/>
              <a:t>.</a:t>
            </a:r>
          </a:p>
          <a:p>
            <a:pPr eaLnBrk="1" hangingPunct="1"/>
            <a:endParaRPr lang="sv-SE" dirty="0" smtClean="0"/>
          </a:p>
          <a:p>
            <a:pPr eaLnBrk="1" hangingPunct="1"/>
            <a:r>
              <a:rPr lang="sv-SE" dirty="0" smtClean="0"/>
              <a:t>Ovanstående fungerar då det redan finns ett klassnamn så ska man vara korrekt så bör man testa om det redan finns ett klassnamn och då lägga på mellanslaget. Har man ingen klass sedan tidigare så ska det inte skrivas in ett mellanslag.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546F6158-7357-43F8-BD28-557A1B7C0593}" type="slidenum">
              <a:rPr lang="sv-SE" smtClean="0"/>
              <a:pPr/>
              <a:t>7</a:t>
            </a:fld>
            <a:endParaRPr lang="sv-SE" smtClean="0"/>
          </a:p>
        </p:txBody>
      </p:sp>
      <p:sp>
        <p:nvSpPr>
          <p:cNvPr id="23555" name="Rectangle 2"/>
          <p:cNvSpPr>
            <a:spLocks noGrp="1" noRot="1" noChangeAspect="1" noChangeArrowheads="1" noTextEdit="1"/>
          </p:cNvSpPr>
          <p:nvPr>
            <p:ph type="sldImg"/>
          </p:nvPr>
        </p:nvSpPr>
        <p:spPr>
          <a:xfrm>
            <a:off x="481013" y="768350"/>
            <a:ext cx="6138862" cy="3836988"/>
          </a:xfrm>
          <a:ln/>
        </p:spPr>
      </p:sp>
      <p:sp>
        <p:nvSpPr>
          <p:cNvPr id="23556" name="Rectangle 3"/>
          <p:cNvSpPr>
            <a:spLocks noGrp="1" noChangeArrowheads="1"/>
          </p:cNvSpPr>
          <p:nvPr>
            <p:ph type="body" idx="1"/>
          </p:nvPr>
        </p:nvSpPr>
        <p:spPr>
          <a:noFill/>
          <a:ln/>
        </p:spPr>
        <p:txBody>
          <a:bodyPr/>
          <a:lstStyle/>
          <a:p>
            <a:pPr eaLnBrk="1" hangingPunct="1"/>
            <a:endParaRPr lang="sv-SE"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AA56E2E3-14BB-48B5-9985-9468B95BF876}" type="slidenum">
              <a:rPr lang="sv-SE" smtClean="0"/>
              <a:pPr/>
              <a:t>8</a:t>
            </a:fld>
            <a:endParaRPr lang="sv-SE" smtClean="0"/>
          </a:p>
        </p:txBody>
      </p:sp>
      <p:sp>
        <p:nvSpPr>
          <p:cNvPr id="24579" name="Rectangle 2"/>
          <p:cNvSpPr>
            <a:spLocks noGrp="1" noRot="1" noChangeAspect="1" noChangeArrowheads="1" noTextEdit="1"/>
          </p:cNvSpPr>
          <p:nvPr>
            <p:ph type="sldImg"/>
          </p:nvPr>
        </p:nvSpPr>
        <p:spPr>
          <a:xfrm>
            <a:off x="481013" y="768350"/>
            <a:ext cx="6138862" cy="3836988"/>
          </a:xfrm>
          <a:ln/>
        </p:spPr>
      </p:sp>
      <p:sp>
        <p:nvSpPr>
          <p:cNvPr id="24580" name="Rectangle 3"/>
          <p:cNvSpPr>
            <a:spLocks noGrp="1" noChangeArrowheads="1"/>
          </p:cNvSpPr>
          <p:nvPr>
            <p:ph type="body" idx="1"/>
          </p:nvPr>
        </p:nvSpPr>
        <p:spPr>
          <a:noFill/>
          <a:ln/>
        </p:spPr>
        <p:txBody>
          <a:bodyPr/>
          <a:lstStyle/>
          <a:p>
            <a:pPr eaLnBrk="1" hangingPunct="1"/>
            <a:endParaRPr lang="sv-SE"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673C71C8-C4B3-4DE7-B147-EDEEECFA5B88}" type="slidenum">
              <a:rPr lang="sv-SE" smtClean="0"/>
              <a:pPr/>
              <a:t>9</a:t>
            </a:fld>
            <a:endParaRPr lang="sv-SE" smtClean="0"/>
          </a:p>
        </p:txBody>
      </p:sp>
      <p:sp>
        <p:nvSpPr>
          <p:cNvPr id="25603" name="Rectangle 2"/>
          <p:cNvSpPr>
            <a:spLocks noGrp="1" noRot="1" noChangeAspect="1" noChangeArrowheads="1" noTextEdit="1"/>
          </p:cNvSpPr>
          <p:nvPr>
            <p:ph type="sldImg"/>
          </p:nvPr>
        </p:nvSpPr>
        <p:spPr>
          <a:xfrm>
            <a:off x="481013" y="768350"/>
            <a:ext cx="6138862" cy="3836988"/>
          </a:xfrm>
          <a:ln/>
        </p:spPr>
      </p:sp>
      <p:sp>
        <p:nvSpPr>
          <p:cNvPr id="25604" name="Rectangle 3"/>
          <p:cNvSpPr>
            <a:spLocks noGrp="1" noChangeArrowheads="1"/>
          </p:cNvSpPr>
          <p:nvPr>
            <p:ph type="body" idx="1"/>
          </p:nvPr>
        </p:nvSpPr>
        <p:spPr>
          <a:noFill/>
          <a:ln/>
        </p:spPr>
        <p:txBody>
          <a:bodyPr/>
          <a:lstStyle/>
          <a:p>
            <a:pPr eaLnBrk="1" hangingPunct="1"/>
            <a:endParaRPr lang="sv-S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74AD4183-CF31-4FD0-8BFE-AC624A316E31}" type="slidenum">
              <a:rPr lang="sv-SE" smtClean="0"/>
              <a:pPr/>
              <a:t>10</a:t>
            </a:fld>
            <a:endParaRPr lang="sv-SE" smtClean="0"/>
          </a:p>
        </p:txBody>
      </p:sp>
      <p:sp>
        <p:nvSpPr>
          <p:cNvPr id="26627" name="Rectangle 2"/>
          <p:cNvSpPr>
            <a:spLocks noGrp="1" noRot="1" noChangeAspect="1" noChangeArrowheads="1" noTextEdit="1"/>
          </p:cNvSpPr>
          <p:nvPr>
            <p:ph type="sldImg"/>
          </p:nvPr>
        </p:nvSpPr>
        <p:spPr>
          <a:xfrm>
            <a:off x="481013" y="768350"/>
            <a:ext cx="6138862" cy="3836988"/>
          </a:xfrm>
          <a:ln/>
        </p:spPr>
      </p:sp>
      <p:sp>
        <p:nvSpPr>
          <p:cNvPr id="26628" name="Rectangle 3"/>
          <p:cNvSpPr>
            <a:spLocks noGrp="1" noChangeArrowheads="1"/>
          </p:cNvSpPr>
          <p:nvPr>
            <p:ph type="body" idx="1"/>
          </p:nvPr>
        </p:nvSpPr>
        <p:spPr>
          <a:noFill/>
          <a:ln/>
        </p:spPr>
        <p:txBody>
          <a:bodyPr/>
          <a:lstStyle/>
          <a:p>
            <a:pPr eaLnBrk="1" hangingPunct="1"/>
            <a:endParaRPr lang="sv-SE"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3" descr="kurslogga"/>
          <p:cNvPicPr>
            <a:picLocks noChangeAspect="1" noChangeArrowheads="1"/>
          </p:cNvPicPr>
          <p:nvPr/>
        </p:nvPicPr>
        <p:blipFill>
          <a:blip r:embed="rId2" cstate="print"/>
          <a:srcRect/>
          <a:stretch>
            <a:fillRect/>
          </a:stretch>
        </p:blipFill>
        <p:spPr bwMode="auto">
          <a:xfrm>
            <a:off x="0" y="127000"/>
            <a:ext cx="1943100" cy="419365"/>
          </a:xfrm>
          <a:prstGeom prst="rect">
            <a:avLst/>
          </a:prstGeom>
          <a:noFill/>
          <a:ln w="9525">
            <a:noFill/>
            <a:miter lim="800000"/>
            <a:headEnd/>
            <a:tailEnd/>
          </a:ln>
        </p:spPr>
      </p:pic>
      <p:sp>
        <p:nvSpPr>
          <p:cNvPr id="4" name="Rectangle 4"/>
          <p:cNvSpPr>
            <a:spLocks noChangeArrowheads="1"/>
          </p:cNvSpPr>
          <p:nvPr/>
        </p:nvSpPr>
        <p:spPr bwMode="auto">
          <a:xfrm>
            <a:off x="0" y="0"/>
            <a:ext cx="9144000" cy="127000"/>
          </a:xfrm>
          <a:prstGeom prst="rect">
            <a:avLst/>
          </a:prstGeom>
          <a:solidFill>
            <a:srgbClr val="0066CC"/>
          </a:solidFill>
          <a:ln w="9525">
            <a:solidFill>
              <a:srgbClr val="831E03"/>
            </a:solidFill>
            <a:miter lim="800000"/>
            <a:headEnd/>
            <a:tailEnd/>
          </a:ln>
          <a:effectLst/>
        </p:spPr>
        <p:txBody>
          <a:bodyPr wrap="none" anchor="ctr"/>
          <a:lstStyle/>
          <a:p>
            <a:pPr algn="ctr">
              <a:defRPr/>
            </a:pPr>
            <a:endParaRPr lang="en-US" sz="1800">
              <a:solidFill>
                <a:srgbClr val="0B60D1"/>
              </a:solidFill>
              <a:latin typeface="Arial" charset="0"/>
            </a:endParaRPr>
          </a:p>
        </p:txBody>
      </p:sp>
      <p:grpSp>
        <p:nvGrpSpPr>
          <p:cNvPr id="5" name="Group 5"/>
          <p:cNvGrpSpPr>
            <a:grpSpLocks/>
          </p:cNvGrpSpPr>
          <p:nvPr/>
        </p:nvGrpSpPr>
        <p:grpSpPr bwMode="auto">
          <a:xfrm>
            <a:off x="-33338" y="-54241"/>
            <a:ext cx="9177338" cy="701146"/>
            <a:chOff x="336" y="864"/>
            <a:chExt cx="5781" cy="530"/>
          </a:xfrm>
        </p:grpSpPr>
        <p:sp>
          <p:nvSpPr>
            <p:cNvPr id="6" name="Line 6"/>
            <p:cNvSpPr>
              <a:spLocks noChangeShapeType="1"/>
            </p:cNvSpPr>
            <p:nvPr userDrawn="1"/>
          </p:nvSpPr>
          <p:spPr bwMode="auto">
            <a:xfrm>
              <a:off x="358" y="1315"/>
              <a:ext cx="5759" cy="0"/>
            </a:xfrm>
            <a:prstGeom prst="line">
              <a:avLst/>
            </a:prstGeom>
            <a:noFill/>
            <a:ln w="9525">
              <a:solidFill>
                <a:schemeClr val="tx1"/>
              </a:solidFill>
              <a:round/>
              <a:headEnd/>
              <a:tailEnd/>
            </a:ln>
            <a:effectLst/>
          </p:spPr>
          <p:txBody>
            <a:bodyPr/>
            <a:lstStyle/>
            <a:p>
              <a:pPr>
                <a:defRPr/>
              </a:pPr>
              <a:endParaRPr lang="sv-SE"/>
            </a:p>
          </p:txBody>
        </p:sp>
        <p:sp>
          <p:nvSpPr>
            <p:cNvPr id="7" name="Text Box 7"/>
            <p:cNvSpPr txBox="1">
              <a:spLocks noChangeArrowheads="1"/>
            </p:cNvSpPr>
            <p:nvPr userDrawn="1"/>
          </p:nvSpPr>
          <p:spPr bwMode="auto">
            <a:xfrm>
              <a:off x="1699" y="1043"/>
              <a:ext cx="4318" cy="279"/>
            </a:xfrm>
            <a:prstGeom prst="rect">
              <a:avLst/>
            </a:prstGeom>
            <a:noFill/>
            <a:ln w="9525">
              <a:noFill/>
              <a:miter lim="800000"/>
              <a:headEnd/>
              <a:tailEnd/>
            </a:ln>
            <a:effectLst/>
          </p:spPr>
          <p:txBody>
            <a:bodyPr>
              <a:spAutoFit/>
            </a:bodyPr>
            <a:lstStyle/>
            <a:p>
              <a:pPr>
                <a:spcBef>
                  <a:spcPct val="50000"/>
                </a:spcBef>
                <a:defRPr/>
              </a:pPr>
              <a:endParaRPr lang="en-US" sz="1800">
                <a:solidFill>
                  <a:schemeClr val="tx1"/>
                </a:solidFill>
                <a:latin typeface="Arial" charset="0"/>
              </a:endParaRPr>
            </a:p>
          </p:txBody>
        </p:sp>
        <p:sp>
          <p:nvSpPr>
            <p:cNvPr id="8" name="Text Box 8"/>
            <p:cNvSpPr txBox="1">
              <a:spLocks noChangeArrowheads="1"/>
            </p:cNvSpPr>
            <p:nvPr userDrawn="1"/>
          </p:nvSpPr>
          <p:spPr bwMode="auto">
            <a:xfrm>
              <a:off x="1499" y="998"/>
              <a:ext cx="4618" cy="396"/>
            </a:xfrm>
            <a:prstGeom prst="rect">
              <a:avLst/>
            </a:prstGeom>
            <a:noFill/>
            <a:ln w="9525">
              <a:noFill/>
              <a:miter lim="800000"/>
              <a:headEnd/>
              <a:tailEnd/>
            </a:ln>
            <a:effectLst/>
          </p:spPr>
          <p:txBody>
            <a:bodyPr>
              <a:spAutoFit/>
            </a:bodyPr>
            <a:lstStyle/>
            <a:p>
              <a:pPr>
                <a:spcBef>
                  <a:spcPct val="50000"/>
                </a:spcBef>
                <a:defRPr/>
              </a:pPr>
              <a:r>
                <a:rPr lang="sv-SE" sz="2800" b="1">
                  <a:solidFill>
                    <a:schemeClr val="tx1"/>
                  </a:solidFill>
                </a:rPr>
                <a:t>Win 2k - </a:t>
              </a:r>
            </a:p>
          </p:txBody>
        </p:sp>
        <p:sp>
          <p:nvSpPr>
            <p:cNvPr id="9" name="Line 9"/>
            <p:cNvSpPr>
              <a:spLocks noChangeShapeType="1"/>
            </p:cNvSpPr>
            <p:nvPr userDrawn="1"/>
          </p:nvSpPr>
          <p:spPr bwMode="auto">
            <a:xfrm>
              <a:off x="358" y="998"/>
              <a:ext cx="5759" cy="0"/>
            </a:xfrm>
            <a:prstGeom prst="line">
              <a:avLst/>
            </a:prstGeom>
            <a:noFill/>
            <a:ln w="9525">
              <a:solidFill>
                <a:schemeClr val="tx1"/>
              </a:solidFill>
              <a:round/>
              <a:headEnd/>
              <a:tailEnd/>
            </a:ln>
            <a:effectLst/>
          </p:spPr>
          <p:txBody>
            <a:bodyPr/>
            <a:lstStyle/>
            <a:p>
              <a:pPr>
                <a:defRPr/>
              </a:pPr>
              <a:endParaRPr lang="sv-SE"/>
            </a:p>
          </p:txBody>
        </p:sp>
        <p:sp>
          <p:nvSpPr>
            <p:cNvPr id="10" name="Text Box 10"/>
            <p:cNvSpPr txBox="1">
              <a:spLocks noChangeArrowheads="1"/>
            </p:cNvSpPr>
            <p:nvPr userDrawn="1"/>
          </p:nvSpPr>
          <p:spPr bwMode="auto">
            <a:xfrm>
              <a:off x="349" y="872"/>
              <a:ext cx="4567" cy="186"/>
            </a:xfrm>
            <a:prstGeom prst="rect">
              <a:avLst/>
            </a:prstGeom>
            <a:noFill/>
            <a:ln w="9525">
              <a:noFill/>
              <a:miter lim="800000"/>
              <a:headEnd/>
              <a:tailEnd/>
            </a:ln>
            <a:effectLst/>
          </p:spPr>
          <p:txBody>
            <a:bodyPr>
              <a:spAutoFit/>
            </a:bodyPr>
            <a:lstStyle/>
            <a:p>
              <a:pPr>
                <a:spcBef>
                  <a:spcPct val="50000"/>
                </a:spcBef>
                <a:defRPr/>
              </a:pPr>
              <a:r>
                <a:rPr lang="sv-SE" sz="1000" b="1">
                  <a:solidFill>
                    <a:schemeClr val="tx1"/>
                  </a:solidFill>
                </a:rPr>
                <a:t>Högskolan i Kalmar, Institutionen för teknik</a:t>
              </a:r>
            </a:p>
          </p:txBody>
        </p:sp>
        <p:sp>
          <p:nvSpPr>
            <p:cNvPr id="11" name="Text Box 11"/>
            <p:cNvSpPr txBox="1">
              <a:spLocks noChangeArrowheads="1"/>
            </p:cNvSpPr>
            <p:nvPr userDrawn="1"/>
          </p:nvSpPr>
          <p:spPr bwMode="auto">
            <a:xfrm>
              <a:off x="336" y="864"/>
              <a:ext cx="4567" cy="186"/>
            </a:xfrm>
            <a:prstGeom prst="rect">
              <a:avLst/>
            </a:prstGeom>
            <a:noFill/>
            <a:ln w="9525">
              <a:noFill/>
              <a:miter lim="800000"/>
              <a:headEnd/>
              <a:tailEnd/>
            </a:ln>
            <a:effectLst/>
          </p:spPr>
          <p:txBody>
            <a:bodyPr>
              <a:spAutoFit/>
            </a:bodyPr>
            <a:lstStyle/>
            <a:p>
              <a:pPr>
                <a:spcBef>
                  <a:spcPct val="50000"/>
                </a:spcBef>
                <a:defRPr/>
              </a:pPr>
              <a:r>
                <a:rPr lang="sv-SE" sz="1000" b="1">
                  <a:solidFill>
                    <a:srgbClr val="F9EF93"/>
                  </a:solidFill>
                </a:rPr>
                <a:t>Högskolan i Kalmar, Institutionen för teknik</a:t>
              </a:r>
            </a:p>
          </p:txBody>
        </p:sp>
      </p:grpSp>
      <p:sp>
        <p:nvSpPr>
          <p:cNvPr id="12" name="Text Box 12"/>
          <p:cNvSpPr txBox="1">
            <a:spLocks noChangeArrowheads="1"/>
          </p:cNvSpPr>
          <p:nvPr/>
        </p:nvSpPr>
        <p:spPr bwMode="auto">
          <a:xfrm>
            <a:off x="0" y="5409407"/>
            <a:ext cx="9144000" cy="369332"/>
          </a:xfrm>
          <a:prstGeom prst="rect">
            <a:avLst/>
          </a:prstGeom>
          <a:noFill/>
          <a:ln w="9525">
            <a:noFill/>
            <a:miter lim="800000"/>
            <a:headEnd/>
            <a:tailEnd/>
          </a:ln>
          <a:effectLst/>
        </p:spPr>
        <p:txBody>
          <a:bodyPr>
            <a:spAutoFit/>
          </a:bodyPr>
          <a:lstStyle/>
          <a:p>
            <a:pPr algn="ctr">
              <a:spcBef>
                <a:spcPct val="50000"/>
              </a:spcBef>
              <a:defRPr/>
            </a:pPr>
            <a:r>
              <a:rPr lang="sv-SE" sz="1000">
                <a:solidFill>
                  <a:schemeClr val="bg2"/>
                </a:solidFill>
              </a:rPr>
              <a:t>© 2002 Högskolan i Kalmar, Institutionen för teknik </a:t>
            </a:r>
          </a:p>
          <a:p>
            <a:pPr algn="ctr">
              <a:lnSpc>
                <a:spcPct val="80000"/>
              </a:lnSpc>
              <a:defRPr/>
            </a:pPr>
            <a:r>
              <a:rPr lang="sv-SE" sz="1000">
                <a:solidFill>
                  <a:schemeClr val="bg2"/>
                </a:solidFill>
              </a:rPr>
              <a:t>Utvecklad av Scientia Development</a:t>
            </a:r>
          </a:p>
        </p:txBody>
      </p:sp>
      <p:sp>
        <p:nvSpPr>
          <p:cNvPr id="13" name="Line 13"/>
          <p:cNvSpPr>
            <a:spLocks noChangeShapeType="1"/>
          </p:cNvSpPr>
          <p:nvPr/>
        </p:nvSpPr>
        <p:spPr bwMode="auto">
          <a:xfrm>
            <a:off x="755651" y="5437188"/>
            <a:ext cx="7561263" cy="0"/>
          </a:xfrm>
          <a:prstGeom prst="line">
            <a:avLst/>
          </a:prstGeom>
          <a:noFill/>
          <a:ln w="9525">
            <a:solidFill>
              <a:schemeClr val="bg2"/>
            </a:solidFill>
            <a:round/>
            <a:headEnd/>
            <a:tailEnd/>
          </a:ln>
          <a:effectLst/>
        </p:spPr>
        <p:txBody>
          <a:bodyPr/>
          <a:lstStyle/>
          <a:p>
            <a:pPr>
              <a:defRPr/>
            </a:pPr>
            <a:endParaRPr lang="sv-SE"/>
          </a:p>
        </p:txBody>
      </p:sp>
      <p:sp>
        <p:nvSpPr>
          <p:cNvPr id="17423" name="Rectangle 15"/>
          <p:cNvSpPr>
            <a:spLocks noGrp="1" noChangeArrowheads="1"/>
          </p:cNvSpPr>
          <p:nvPr>
            <p:ph type="ctrTitle" sz="quarter"/>
          </p:nvPr>
        </p:nvSpPr>
        <p:spPr>
          <a:xfrm>
            <a:off x="3657600" y="127000"/>
            <a:ext cx="5462588" cy="419365"/>
          </a:xfrm>
        </p:spPr>
        <p:txBody>
          <a:bodyPr/>
          <a:lstStyle>
            <a:lvl1pPr>
              <a:defRPr sz="1300"/>
            </a:lvl1pPr>
          </a:lstStyle>
          <a:p>
            <a:r>
              <a:rPr lang="en-US"/>
              <a:t>Click to edit Master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127000"/>
            <a:ext cx="2247900" cy="5270500"/>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152400" y="127000"/>
            <a:ext cx="6591300" cy="5270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152400" y="571500"/>
            <a:ext cx="4343400" cy="482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648200" y="571500"/>
            <a:ext cx="4343400" cy="482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smtClean="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52400" y="571500"/>
            <a:ext cx="8839200" cy="482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p>
        </p:txBody>
      </p:sp>
      <p:sp>
        <p:nvSpPr>
          <p:cNvPr id="10250" name="Rectangle 10"/>
          <p:cNvSpPr>
            <a:spLocks noChangeArrowheads="1"/>
          </p:cNvSpPr>
          <p:nvPr/>
        </p:nvSpPr>
        <p:spPr bwMode="auto">
          <a:xfrm>
            <a:off x="22225" y="0"/>
            <a:ext cx="9144000" cy="127000"/>
          </a:xfrm>
          <a:prstGeom prst="rect">
            <a:avLst/>
          </a:prstGeom>
          <a:solidFill>
            <a:srgbClr val="AFAEAE"/>
          </a:solidFill>
          <a:ln w="9525">
            <a:solidFill>
              <a:srgbClr val="AFAEAE"/>
            </a:solidFill>
            <a:miter lim="800000"/>
            <a:headEnd/>
            <a:tailEnd/>
          </a:ln>
          <a:effectLst/>
        </p:spPr>
        <p:txBody>
          <a:bodyPr wrap="none" anchor="ctr"/>
          <a:lstStyle/>
          <a:p>
            <a:pPr algn="ctr">
              <a:defRPr/>
            </a:pPr>
            <a:endParaRPr lang="en-US" sz="1800">
              <a:solidFill>
                <a:srgbClr val="0B60D1"/>
              </a:solidFill>
              <a:latin typeface="Arial" charset="0"/>
            </a:endParaRPr>
          </a:p>
        </p:txBody>
      </p:sp>
      <p:sp>
        <p:nvSpPr>
          <p:cNvPr id="10253" name="Text Box 13"/>
          <p:cNvSpPr txBox="1">
            <a:spLocks noChangeArrowheads="1"/>
          </p:cNvSpPr>
          <p:nvPr/>
        </p:nvSpPr>
        <p:spPr bwMode="auto">
          <a:xfrm>
            <a:off x="2132014" y="190501"/>
            <a:ext cx="6853237" cy="369332"/>
          </a:xfrm>
          <a:prstGeom prst="rect">
            <a:avLst/>
          </a:prstGeom>
          <a:noFill/>
          <a:ln w="9525">
            <a:noFill/>
            <a:miter lim="800000"/>
            <a:headEnd/>
            <a:tailEnd/>
          </a:ln>
          <a:effectLst/>
        </p:spPr>
        <p:txBody>
          <a:bodyPr>
            <a:spAutoFit/>
          </a:bodyPr>
          <a:lstStyle/>
          <a:p>
            <a:pPr>
              <a:spcBef>
                <a:spcPct val="50000"/>
              </a:spcBef>
              <a:defRPr/>
            </a:pPr>
            <a:endParaRPr lang="en-US" sz="1800">
              <a:solidFill>
                <a:schemeClr val="tx1"/>
              </a:solidFill>
              <a:latin typeface="Arial" charset="0"/>
            </a:endParaRPr>
          </a:p>
        </p:txBody>
      </p:sp>
      <p:sp>
        <p:nvSpPr>
          <p:cNvPr id="10255" name="Line 15"/>
          <p:cNvSpPr>
            <a:spLocks noChangeShapeType="1"/>
          </p:cNvSpPr>
          <p:nvPr/>
        </p:nvSpPr>
        <p:spPr bwMode="auto">
          <a:xfrm>
            <a:off x="1588" y="130969"/>
            <a:ext cx="9142412" cy="0"/>
          </a:xfrm>
          <a:prstGeom prst="line">
            <a:avLst/>
          </a:prstGeom>
          <a:noFill/>
          <a:ln w="9525">
            <a:solidFill>
              <a:schemeClr val="tx1"/>
            </a:solidFill>
            <a:round/>
            <a:headEnd/>
            <a:tailEnd/>
          </a:ln>
          <a:effectLst/>
        </p:spPr>
        <p:txBody>
          <a:bodyPr/>
          <a:lstStyle/>
          <a:p>
            <a:pPr>
              <a:defRPr/>
            </a:pPr>
            <a:endParaRPr lang="sv-SE"/>
          </a:p>
        </p:txBody>
      </p:sp>
      <p:sp>
        <p:nvSpPr>
          <p:cNvPr id="10257" name="Text Box 17"/>
          <p:cNvSpPr txBox="1">
            <a:spLocks noChangeArrowheads="1"/>
          </p:cNvSpPr>
          <p:nvPr/>
        </p:nvSpPr>
        <p:spPr bwMode="auto">
          <a:xfrm>
            <a:off x="776288" y="-46303"/>
            <a:ext cx="7251700" cy="246221"/>
          </a:xfrm>
          <a:prstGeom prst="rect">
            <a:avLst/>
          </a:prstGeom>
          <a:noFill/>
          <a:ln w="9525">
            <a:noFill/>
            <a:miter lim="800000"/>
            <a:headEnd/>
            <a:tailEnd/>
          </a:ln>
          <a:effectLst/>
        </p:spPr>
        <p:txBody>
          <a:bodyPr>
            <a:spAutoFit/>
          </a:bodyPr>
          <a:lstStyle/>
          <a:p>
            <a:pPr>
              <a:spcBef>
                <a:spcPct val="50000"/>
              </a:spcBef>
              <a:defRPr/>
            </a:pPr>
            <a:r>
              <a:rPr lang="sv-SE" sz="1000" b="1" dirty="0" smtClean="0">
                <a:solidFill>
                  <a:schemeClr val="bg1"/>
                </a:solidFill>
              </a:rPr>
              <a:t>Linnéuniversitetet</a:t>
            </a:r>
            <a:r>
              <a:rPr lang="sv-SE" sz="1000" b="1" baseline="0" dirty="0" smtClean="0">
                <a:solidFill>
                  <a:schemeClr val="bg1"/>
                </a:solidFill>
              </a:rPr>
              <a:t> – Institutionen för datavetenskap, fysik och matematik</a:t>
            </a:r>
            <a:endParaRPr lang="sv-SE" sz="1000" b="1" dirty="0">
              <a:solidFill>
                <a:schemeClr val="bg1"/>
              </a:solidFill>
            </a:endParaRPr>
          </a:p>
        </p:txBody>
      </p:sp>
      <p:sp>
        <p:nvSpPr>
          <p:cNvPr id="10258" name="Text Box 18"/>
          <p:cNvSpPr txBox="1">
            <a:spLocks noChangeArrowheads="1"/>
          </p:cNvSpPr>
          <p:nvPr/>
        </p:nvSpPr>
        <p:spPr bwMode="auto">
          <a:xfrm>
            <a:off x="0" y="5502011"/>
            <a:ext cx="9144000" cy="246221"/>
          </a:xfrm>
          <a:prstGeom prst="rect">
            <a:avLst/>
          </a:prstGeom>
          <a:noFill/>
          <a:ln w="9525">
            <a:noFill/>
            <a:miter lim="800000"/>
            <a:headEnd/>
            <a:tailEnd/>
          </a:ln>
          <a:effectLst/>
        </p:spPr>
        <p:txBody>
          <a:bodyPr>
            <a:spAutoFit/>
          </a:bodyPr>
          <a:lstStyle/>
          <a:p>
            <a:pPr algn="ctr">
              <a:spcBef>
                <a:spcPct val="50000"/>
              </a:spcBef>
              <a:defRPr/>
            </a:pPr>
            <a:r>
              <a:rPr lang="sv-SE" sz="1000" dirty="0">
                <a:solidFill>
                  <a:schemeClr val="bg2"/>
                </a:solidFill>
              </a:rPr>
              <a:t>© </a:t>
            </a:r>
            <a:r>
              <a:rPr lang="sv-SE" sz="1000" dirty="0" smtClean="0">
                <a:solidFill>
                  <a:schemeClr val="bg2"/>
                </a:solidFill>
              </a:rPr>
              <a:t>Linnéuniversitetet, DFM</a:t>
            </a:r>
            <a:endParaRPr lang="sv-SE" sz="1000" dirty="0">
              <a:solidFill>
                <a:schemeClr val="bg2"/>
              </a:solidFill>
            </a:endParaRPr>
          </a:p>
        </p:txBody>
      </p:sp>
      <p:sp>
        <p:nvSpPr>
          <p:cNvPr id="10259" name="Line 19"/>
          <p:cNvSpPr>
            <a:spLocks noChangeShapeType="1"/>
          </p:cNvSpPr>
          <p:nvPr/>
        </p:nvSpPr>
        <p:spPr bwMode="auto">
          <a:xfrm>
            <a:off x="755651" y="5529792"/>
            <a:ext cx="7561263" cy="0"/>
          </a:xfrm>
          <a:prstGeom prst="line">
            <a:avLst/>
          </a:prstGeom>
          <a:noFill/>
          <a:ln w="9525">
            <a:solidFill>
              <a:schemeClr val="bg2"/>
            </a:solidFill>
            <a:round/>
            <a:headEnd/>
            <a:tailEnd/>
          </a:ln>
          <a:effectLst/>
        </p:spPr>
        <p:txBody>
          <a:bodyPr/>
          <a:lstStyle/>
          <a:p>
            <a:pPr>
              <a:defRPr/>
            </a:pPr>
            <a:endParaRPr lang="sv-SE"/>
          </a:p>
        </p:txBody>
      </p:sp>
      <p:sp>
        <p:nvSpPr>
          <p:cNvPr id="1033" name="Rectangle 22"/>
          <p:cNvSpPr>
            <a:spLocks noGrp="1" noChangeArrowheads="1"/>
          </p:cNvSpPr>
          <p:nvPr>
            <p:ph type="title"/>
          </p:nvPr>
        </p:nvSpPr>
        <p:spPr bwMode="auto">
          <a:xfrm>
            <a:off x="3203576" y="127000"/>
            <a:ext cx="5940425" cy="4445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a:t>
            </a:r>
          </a:p>
        </p:txBody>
      </p:sp>
      <p:sp>
        <p:nvSpPr>
          <p:cNvPr id="10265" name="Text Box 25"/>
          <p:cNvSpPr txBox="1">
            <a:spLocks noChangeArrowheads="1"/>
          </p:cNvSpPr>
          <p:nvPr userDrawn="1"/>
        </p:nvSpPr>
        <p:spPr bwMode="auto">
          <a:xfrm>
            <a:off x="742951" y="105834"/>
            <a:ext cx="7331075" cy="800219"/>
          </a:xfrm>
          <a:prstGeom prst="rect">
            <a:avLst/>
          </a:prstGeom>
          <a:noFill/>
          <a:ln w="9525">
            <a:noFill/>
            <a:miter lim="800000"/>
            <a:headEnd/>
            <a:tailEnd/>
          </a:ln>
          <a:effectLst/>
        </p:spPr>
        <p:txBody>
          <a:bodyPr>
            <a:spAutoFit/>
          </a:bodyPr>
          <a:lstStyle/>
          <a:p>
            <a:pPr>
              <a:spcBef>
                <a:spcPct val="50000"/>
              </a:spcBef>
              <a:defRPr/>
            </a:pPr>
            <a:r>
              <a:rPr lang="sv-SE" sz="1800" b="1" dirty="0">
                <a:solidFill>
                  <a:srgbClr val="5F5F5F"/>
                </a:solidFill>
              </a:rPr>
              <a:t>Modul SCRIPT2</a:t>
            </a:r>
            <a:br>
              <a:rPr lang="sv-SE" sz="1800" b="1" dirty="0">
                <a:solidFill>
                  <a:srgbClr val="5F5F5F"/>
                </a:solidFill>
              </a:rPr>
            </a:br>
            <a:endParaRPr lang="sv-SE" sz="2800" b="1" dirty="0">
              <a:solidFill>
                <a:srgbClr val="5F5F5F"/>
              </a:solidFill>
            </a:endParaRPr>
          </a:p>
        </p:txBody>
      </p:sp>
      <p:sp>
        <p:nvSpPr>
          <p:cNvPr id="10267" name="Line 27"/>
          <p:cNvSpPr>
            <a:spLocks noChangeShapeType="1"/>
          </p:cNvSpPr>
          <p:nvPr userDrawn="1"/>
        </p:nvSpPr>
        <p:spPr bwMode="auto">
          <a:xfrm>
            <a:off x="1588" y="0"/>
            <a:ext cx="9142412" cy="0"/>
          </a:xfrm>
          <a:prstGeom prst="line">
            <a:avLst/>
          </a:prstGeom>
          <a:noFill/>
          <a:ln w="9525">
            <a:solidFill>
              <a:schemeClr val="tx1"/>
            </a:solidFill>
            <a:round/>
            <a:headEnd/>
            <a:tailEnd/>
          </a:ln>
          <a:effectLst/>
        </p:spPr>
        <p:txBody>
          <a:bodyPr/>
          <a:lstStyle/>
          <a:p>
            <a:pPr>
              <a:defRPr/>
            </a:pPr>
            <a:endParaRPr lang="sv-SE"/>
          </a:p>
        </p:txBody>
      </p:sp>
      <p:sp>
        <p:nvSpPr>
          <p:cNvPr id="10252" name="Line 12"/>
          <p:cNvSpPr>
            <a:spLocks noChangeShapeType="1"/>
          </p:cNvSpPr>
          <p:nvPr/>
        </p:nvSpPr>
        <p:spPr bwMode="auto">
          <a:xfrm>
            <a:off x="1588" y="550333"/>
            <a:ext cx="9142412" cy="0"/>
          </a:xfrm>
          <a:prstGeom prst="line">
            <a:avLst/>
          </a:prstGeom>
          <a:noFill/>
          <a:ln w="9525">
            <a:solidFill>
              <a:schemeClr val="tx1"/>
            </a:solidFill>
            <a:round/>
            <a:headEnd/>
            <a:tailEnd/>
          </a:ln>
          <a:effectLst/>
        </p:spPr>
        <p:txBody>
          <a:bodyPr/>
          <a:lstStyle/>
          <a:p>
            <a:pPr>
              <a:defRPr/>
            </a:pPr>
            <a:endParaRPr lang="sv-SE"/>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spcBef>
          <a:spcPct val="0"/>
        </a:spcBef>
        <a:spcAft>
          <a:spcPct val="0"/>
        </a:spcAft>
        <a:defRPr sz="2200">
          <a:solidFill>
            <a:srgbClr val="5F5F5F"/>
          </a:solidFill>
          <a:latin typeface="+mj-lt"/>
          <a:ea typeface="+mj-ea"/>
          <a:cs typeface="+mj-cs"/>
        </a:defRPr>
      </a:lvl1pPr>
      <a:lvl2pPr algn="l" rtl="0" eaLnBrk="0" fontAlgn="base" hangingPunct="0">
        <a:spcBef>
          <a:spcPct val="0"/>
        </a:spcBef>
        <a:spcAft>
          <a:spcPct val="0"/>
        </a:spcAft>
        <a:defRPr sz="2200">
          <a:solidFill>
            <a:srgbClr val="5F5F5F"/>
          </a:solidFill>
          <a:latin typeface="Verdana" pitchFamily="34" charset="0"/>
        </a:defRPr>
      </a:lvl2pPr>
      <a:lvl3pPr algn="l" rtl="0" eaLnBrk="0" fontAlgn="base" hangingPunct="0">
        <a:spcBef>
          <a:spcPct val="0"/>
        </a:spcBef>
        <a:spcAft>
          <a:spcPct val="0"/>
        </a:spcAft>
        <a:defRPr sz="2200">
          <a:solidFill>
            <a:srgbClr val="5F5F5F"/>
          </a:solidFill>
          <a:latin typeface="Verdana" pitchFamily="34" charset="0"/>
        </a:defRPr>
      </a:lvl3pPr>
      <a:lvl4pPr algn="l" rtl="0" eaLnBrk="0" fontAlgn="base" hangingPunct="0">
        <a:spcBef>
          <a:spcPct val="0"/>
        </a:spcBef>
        <a:spcAft>
          <a:spcPct val="0"/>
        </a:spcAft>
        <a:defRPr sz="2200">
          <a:solidFill>
            <a:srgbClr val="5F5F5F"/>
          </a:solidFill>
          <a:latin typeface="Verdana" pitchFamily="34" charset="0"/>
        </a:defRPr>
      </a:lvl4pPr>
      <a:lvl5pPr algn="l" rtl="0" eaLnBrk="0" fontAlgn="base" hangingPunct="0">
        <a:spcBef>
          <a:spcPct val="0"/>
        </a:spcBef>
        <a:spcAft>
          <a:spcPct val="0"/>
        </a:spcAft>
        <a:defRPr sz="2200">
          <a:solidFill>
            <a:srgbClr val="5F5F5F"/>
          </a:solidFill>
          <a:latin typeface="Verdana" pitchFamily="34" charset="0"/>
        </a:defRPr>
      </a:lvl5pPr>
      <a:lvl6pPr marL="457200" algn="l" rtl="0" fontAlgn="base">
        <a:spcBef>
          <a:spcPct val="0"/>
        </a:spcBef>
        <a:spcAft>
          <a:spcPct val="0"/>
        </a:spcAft>
        <a:defRPr sz="2200">
          <a:solidFill>
            <a:srgbClr val="5F5F5F"/>
          </a:solidFill>
          <a:latin typeface="Verdana" pitchFamily="34" charset="0"/>
        </a:defRPr>
      </a:lvl6pPr>
      <a:lvl7pPr marL="914400" algn="l" rtl="0" fontAlgn="base">
        <a:spcBef>
          <a:spcPct val="0"/>
        </a:spcBef>
        <a:spcAft>
          <a:spcPct val="0"/>
        </a:spcAft>
        <a:defRPr sz="2200">
          <a:solidFill>
            <a:srgbClr val="5F5F5F"/>
          </a:solidFill>
          <a:latin typeface="Verdana" pitchFamily="34" charset="0"/>
        </a:defRPr>
      </a:lvl7pPr>
      <a:lvl8pPr marL="1371600" algn="l" rtl="0" fontAlgn="base">
        <a:spcBef>
          <a:spcPct val="0"/>
        </a:spcBef>
        <a:spcAft>
          <a:spcPct val="0"/>
        </a:spcAft>
        <a:defRPr sz="2200">
          <a:solidFill>
            <a:srgbClr val="5F5F5F"/>
          </a:solidFill>
          <a:latin typeface="Verdana" pitchFamily="34" charset="0"/>
        </a:defRPr>
      </a:lvl8pPr>
      <a:lvl9pPr marL="1828800" algn="l" rtl="0" fontAlgn="base">
        <a:spcBef>
          <a:spcPct val="0"/>
        </a:spcBef>
        <a:spcAft>
          <a:spcPct val="0"/>
        </a:spcAft>
        <a:defRPr sz="2200">
          <a:solidFill>
            <a:srgbClr val="5F5F5F"/>
          </a:solidFill>
          <a:latin typeface="Verdana" pitchFamily="34" charset="0"/>
        </a:defRPr>
      </a:lvl9pPr>
    </p:titleStyle>
    <p:bodyStyle>
      <a:lvl1pPr marL="342900" indent="-342900" algn="l" rtl="0" eaLnBrk="0" fontAlgn="base" hangingPunct="0">
        <a:spcBef>
          <a:spcPct val="20000"/>
        </a:spcBef>
        <a:spcAft>
          <a:spcPct val="0"/>
        </a:spcAft>
        <a:buChar char="•"/>
        <a:defRPr sz="2400">
          <a:solidFill>
            <a:srgbClr val="5F5F5F"/>
          </a:solidFill>
          <a:latin typeface="+mn-lt"/>
          <a:ea typeface="+mn-ea"/>
          <a:cs typeface="+mn-cs"/>
        </a:defRPr>
      </a:lvl1pPr>
      <a:lvl2pPr marL="742950" indent="-285750" algn="l" rtl="0" eaLnBrk="0" fontAlgn="base" hangingPunct="0">
        <a:spcBef>
          <a:spcPct val="20000"/>
        </a:spcBef>
        <a:spcAft>
          <a:spcPct val="0"/>
        </a:spcAft>
        <a:buChar char="–"/>
        <a:defRPr sz="2000">
          <a:solidFill>
            <a:srgbClr val="5F5F5F"/>
          </a:solidFill>
          <a:latin typeface="+mn-lt"/>
        </a:defRPr>
      </a:lvl2pPr>
      <a:lvl3pPr marL="1143000" indent="-228600" algn="l" rtl="0" eaLnBrk="0" fontAlgn="base" hangingPunct="0">
        <a:spcBef>
          <a:spcPct val="20000"/>
        </a:spcBef>
        <a:spcAft>
          <a:spcPct val="0"/>
        </a:spcAft>
        <a:buChar char="•"/>
        <a:defRPr>
          <a:solidFill>
            <a:srgbClr val="5F5F5F"/>
          </a:solidFill>
          <a:latin typeface="+mn-lt"/>
        </a:defRPr>
      </a:lvl3pPr>
      <a:lvl4pPr marL="1600200" indent="-228600" algn="l" rtl="0" eaLnBrk="0" fontAlgn="base" hangingPunct="0">
        <a:spcBef>
          <a:spcPct val="20000"/>
        </a:spcBef>
        <a:spcAft>
          <a:spcPct val="0"/>
        </a:spcAft>
        <a:buChar char="–"/>
        <a:defRPr sz="1600">
          <a:solidFill>
            <a:srgbClr val="5F5F5F"/>
          </a:solidFill>
          <a:latin typeface="+mn-lt"/>
        </a:defRPr>
      </a:lvl4pPr>
      <a:lvl5pPr marL="2057400" indent="-228600" algn="l" rtl="0" eaLnBrk="0" fontAlgn="base" hangingPunct="0">
        <a:spcBef>
          <a:spcPct val="20000"/>
        </a:spcBef>
        <a:spcAft>
          <a:spcPct val="0"/>
        </a:spcAft>
        <a:buChar char="»"/>
        <a:defRPr sz="1400">
          <a:solidFill>
            <a:srgbClr val="5F5F5F"/>
          </a:solidFill>
          <a:latin typeface="+mn-lt"/>
        </a:defRPr>
      </a:lvl5pPr>
      <a:lvl6pPr marL="2514600" indent="-228600" algn="l" rtl="0" fontAlgn="base">
        <a:spcBef>
          <a:spcPct val="20000"/>
        </a:spcBef>
        <a:spcAft>
          <a:spcPct val="0"/>
        </a:spcAft>
        <a:buChar char="»"/>
        <a:defRPr sz="1400">
          <a:solidFill>
            <a:srgbClr val="5F5F5F"/>
          </a:solidFill>
          <a:latin typeface="+mn-lt"/>
        </a:defRPr>
      </a:lvl6pPr>
      <a:lvl7pPr marL="2971800" indent="-228600" algn="l" rtl="0" fontAlgn="base">
        <a:spcBef>
          <a:spcPct val="20000"/>
        </a:spcBef>
        <a:spcAft>
          <a:spcPct val="0"/>
        </a:spcAft>
        <a:buChar char="»"/>
        <a:defRPr sz="1400">
          <a:solidFill>
            <a:srgbClr val="5F5F5F"/>
          </a:solidFill>
          <a:latin typeface="+mn-lt"/>
        </a:defRPr>
      </a:lvl7pPr>
      <a:lvl8pPr marL="3429000" indent="-228600" algn="l" rtl="0" fontAlgn="base">
        <a:spcBef>
          <a:spcPct val="20000"/>
        </a:spcBef>
        <a:spcAft>
          <a:spcPct val="0"/>
        </a:spcAft>
        <a:buChar char="»"/>
        <a:defRPr sz="1400">
          <a:solidFill>
            <a:srgbClr val="5F5F5F"/>
          </a:solidFill>
          <a:latin typeface="+mn-lt"/>
        </a:defRPr>
      </a:lvl8pPr>
      <a:lvl9pPr marL="3886200" indent="-228600" algn="l" rtl="0" fontAlgn="base">
        <a:spcBef>
          <a:spcPct val="20000"/>
        </a:spcBef>
        <a:spcAft>
          <a:spcPct val="0"/>
        </a:spcAft>
        <a:buChar char="»"/>
        <a:defRPr sz="1400">
          <a:solidFill>
            <a:srgbClr val="5F5F5F"/>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endParaRPr lang="en-US" smtClean="0"/>
          </a:p>
        </p:txBody>
      </p:sp>
      <p:sp>
        <p:nvSpPr>
          <p:cNvPr id="3075" name="Line 3"/>
          <p:cNvSpPr>
            <a:spLocks noChangeShapeType="1"/>
          </p:cNvSpPr>
          <p:nvPr/>
        </p:nvSpPr>
        <p:spPr bwMode="auto">
          <a:xfrm>
            <a:off x="827089" y="1778000"/>
            <a:ext cx="5616575" cy="0"/>
          </a:xfrm>
          <a:prstGeom prst="line">
            <a:avLst/>
          </a:prstGeom>
          <a:noFill/>
          <a:ln w="28575">
            <a:solidFill>
              <a:schemeClr val="tx1"/>
            </a:solidFill>
            <a:round/>
            <a:headEnd/>
            <a:tailEnd/>
          </a:ln>
        </p:spPr>
        <p:txBody>
          <a:bodyPr anchor="ctr"/>
          <a:lstStyle/>
          <a:p>
            <a:endParaRPr lang="sv-SE"/>
          </a:p>
        </p:txBody>
      </p:sp>
      <p:sp>
        <p:nvSpPr>
          <p:cNvPr id="3076" name="Text Box 4"/>
          <p:cNvSpPr txBox="1">
            <a:spLocks noChangeArrowheads="1"/>
          </p:cNvSpPr>
          <p:nvPr/>
        </p:nvSpPr>
        <p:spPr bwMode="auto">
          <a:xfrm>
            <a:off x="827089" y="997480"/>
            <a:ext cx="2925801" cy="830997"/>
          </a:xfrm>
          <a:prstGeom prst="rect">
            <a:avLst/>
          </a:prstGeom>
          <a:noFill/>
          <a:ln w="9525">
            <a:noFill/>
            <a:miter lim="800000"/>
            <a:headEnd/>
            <a:tailEnd/>
          </a:ln>
        </p:spPr>
        <p:txBody>
          <a:bodyPr wrap="none">
            <a:spAutoFit/>
          </a:bodyPr>
          <a:lstStyle/>
          <a:p>
            <a:r>
              <a:rPr lang="sv-SE" sz="2800" b="1" dirty="0">
                <a:solidFill>
                  <a:srgbClr val="5F5F5F"/>
                </a:solidFill>
              </a:rPr>
              <a:t>Föreläsning </a:t>
            </a:r>
            <a:r>
              <a:rPr lang="sv-SE" sz="2800" b="1" dirty="0" smtClean="0">
                <a:solidFill>
                  <a:srgbClr val="5F5F5F"/>
                </a:solidFill>
              </a:rPr>
              <a:t>7</a:t>
            </a:r>
            <a:r>
              <a:rPr lang="sv-SE" sz="2800" b="1" dirty="0">
                <a:solidFill>
                  <a:srgbClr val="5F5F5F"/>
                </a:solidFill>
              </a:rPr>
              <a:t/>
            </a:r>
            <a:br>
              <a:rPr lang="sv-SE" sz="2800" b="1" dirty="0">
                <a:solidFill>
                  <a:srgbClr val="5F5F5F"/>
                </a:solidFill>
              </a:rPr>
            </a:br>
            <a:r>
              <a:rPr lang="sv-SE" sz="2000" b="1" i="1" dirty="0">
                <a:solidFill>
                  <a:srgbClr val="5F5F5F"/>
                </a:solidFill>
              </a:rPr>
              <a:t>CSS och Events</a:t>
            </a:r>
            <a:endParaRPr lang="en-US" sz="2000" i="1" dirty="0">
              <a:solidFill>
                <a:srgbClr val="5F5F5F"/>
              </a:solidFill>
            </a:endParaRPr>
          </a:p>
        </p:txBody>
      </p:sp>
      <p:sp>
        <p:nvSpPr>
          <p:cNvPr id="7" name="Text Box 6"/>
          <p:cNvSpPr txBox="1">
            <a:spLocks noChangeArrowheads="1"/>
          </p:cNvSpPr>
          <p:nvPr/>
        </p:nvSpPr>
        <p:spPr bwMode="auto">
          <a:xfrm>
            <a:off x="827088" y="1876418"/>
            <a:ext cx="7921625" cy="1631216"/>
          </a:xfrm>
          <a:prstGeom prst="rect">
            <a:avLst/>
          </a:prstGeom>
          <a:noFill/>
          <a:ln w="9525" algn="ctr">
            <a:noFill/>
            <a:miter lim="800000"/>
            <a:headEnd/>
            <a:tailEnd/>
          </a:ln>
        </p:spPr>
        <p:txBody>
          <a:bodyPr>
            <a:spAutoFit/>
          </a:bodyPr>
          <a:lstStyle/>
          <a:p>
            <a:pPr>
              <a:tabLst>
                <a:tab pos="2692400" algn="l"/>
              </a:tabLst>
              <a:defRPr/>
            </a:pPr>
            <a:r>
              <a:rPr lang="sv-SE" sz="2000" i="1" dirty="0">
                <a:solidFill>
                  <a:srgbClr val="5F5F5F"/>
                </a:solidFill>
                <a:latin typeface="+mn-lt"/>
                <a:cs typeface="+mn-cs"/>
              </a:rPr>
              <a:t>Modullitteratur:	</a:t>
            </a:r>
            <a:r>
              <a:rPr lang="sv-SE" sz="2000" b="1" i="1" dirty="0" smtClean="0">
                <a:solidFill>
                  <a:srgbClr val="5F5F5F"/>
                </a:solidFill>
                <a:latin typeface="+mn-lt"/>
                <a:cs typeface="+mn-cs"/>
              </a:rPr>
              <a:t>JavaScript</a:t>
            </a:r>
            <a:r>
              <a:rPr lang="sv-SE" sz="2000" b="1" i="1" dirty="0">
                <a:solidFill>
                  <a:srgbClr val="5F5F5F"/>
                </a:solidFill>
                <a:latin typeface="+mn-lt"/>
                <a:cs typeface="+mn-cs"/>
              </a:rPr>
              <a:t/>
            </a:r>
            <a:br>
              <a:rPr lang="sv-SE" sz="2000" b="1" i="1" dirty="0">
                <a:solidFill>
                  <a:srgbClr val="5F5F5F"/>
                </a:solidFill>
                <a:latin typeface="+mn-lt"/>
                <a:cs typeface="+mn-cs"/>
              </a:rPr>
            </a:br>
            <a:r>
              <a:rPr lang="sv-SE" sz="2000" i="1" dirty="0">
                <a:solidFill>
                  <a:srgbClr val="5F5F5F"/>
                </a:solidFill>
                <a:latin typeface="+mn-lt"/>
                <a:cs typeface="+mn-cs"/>
              </a:rPr>
              <a:t>	</a:t>
            </a:r>
            <a:r>
              <a:rPr lang="sv-SE" sz="2000" i="1" dirty="0" smtClean="0">
                <a:solidFill>
                  <a:srgbClr val="5F5F5F"/>
                </a:solidFill>
                <a:latin typeface="+mn-lt"/>
                <a:cs typeface="+mn-cs"/>
              </a:rPr>
              <a:t>The definitive guide</a:t>
            </a:r>
            <a:br>
              <a:rPr lang="sv-SE" sz="2000" i="1" dirty="0" smtClean="0">
                <a:solidFill>
                  <a:srgbClr val="5F5F5F"/>
                </a:solidFill>
                <a:latin typeface="+mn-lt"/>
                <a:cs typeface="+mn-cs"/>
              </a:rPr>
            </a:br>
            <a:r>
              <a:rPr lang="sv-SE" sz="2000" i="1" dirty="0">
                <a:solidFill>
                  <a:srgbClr val="5F5F5F"/>
                </a:solidFill>
                <a:latin typeface="+mn-lt"/>
                <a:cs typeface="+mn-cs"/>
              </a:rPr>
              <a:t>		ISBN: </a:t>
            </a:r>
            <a:r>
              <a:rPr lang="sv-SE" sz="2000" i="1" dirty="0" smtClean="0">
                <a:solidFill>
                  <a:srgbClr val="5F5F5F"/>
                </a:solidFill>
                <a:latin typeface="+mn-lt"/>
                <a:cs typeface="+mn-cs"/>
              </a:rPr>
              <a:t>978-0-596-10199-2</a:t>
            </a:r>
            <a:br>
              <a:rPr lang="sv-SE" sz="2000" i="1" dirty="0" smtClean="0">
                <a:solidFill>
                  <a:srgbClr val="5F5F5F"/>
                </a:solidFill>
                <a:latin typeface="+mn-lt"/>
                <a:cs typeface="+mn-cs"/>
              </a:rPr>
            </a:br>
            <a:r>
              <a:rPr lang="sv-SE" sz="2000" i="1" dirty="0" smtClean="0">
                <a:solidFill>
                  <a:srgbClr val="5F5F5F"/>
                </a:solidFill>
                <a:latin typeface="+mn-lt"/>
                <a:cs typeface="+mn-cs"/>
              </a:rPr>
              <a:t>	Kapitel 16, 17 </a:t>
            </a:r>
            <a:br>
              <a:rPr lang="sv-SE" sz="2000" i="1" dirty="0" smtClean="0">
                <a:solidFill>
                  <a:srgbClr val="5F5F5F"/>
                </a:solidFill>
                <a:latin typeface="+mn-lt"/>
                <a:cs typeface="+mn-cs"/>
              </a:rPr>
            </a:br>
            <a:r>
              <a:rPr lang="sv-SE" sz="2000" i="1" dirty="0">
                <a:solidFill>
                  <a:srgbClr val="5F5F5F"/>
                </a:solidFill>
                <a:latin typeface="+mn-lt"/>
                <a:cs typeface="+mn-cs"/>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sv-SE" smtClean="0"/>
              <a:t>Vem triggade eventet?</a:t>
            </a:r>
          </a:p>
        </p:txBody>
      </p:sp>
      <p:sp>
        <p:nvSpPr>
          <p:cNvPr id="422916" name="AutoShape 4"/>
          <p:cNvSpPr>
            <a:spLocks noChangeArrowheads="1"/>
          </p:cNvSpPr>
          <p:nvPr/>
        </p:nvSpPr>
        <p:spPr bwMode="auto">
          <a:xfrm>
            <a:off x="323851" y="1236928"/>
            <a:ext cx="8569325" cy="612510"/>
          </a:xfrm>
          <a:prstGeom prst="roundRect">
            <a:avLst>
              <a:gd name="adj" fmla="val 5194"/>
            </a:avLst>
          </a:prstGeom>
          <a:solidFill>
            <a:srgbClr val="E0E0E0"/>
          </a:solidFill>
          <a:ln w="9525">
            <a:noFill/>
            <a:round/>
            <a:headEnd/>
            <a:tailEnd/>
          </a:ln>
          <a:effectLst>
            <a:prstShdw prst="shdw17" dist="17961" dir="2700000">
              <a:srgbClr val="868686"/>
            </a:prstShdw>
          </a:effectLst>
        </p:spPr>
        <p:txBody>
          <a:bodyPr wrap="none" anchor="ctr"/>
          <a:lstStyle/>
          <a:p>
            <a:r>
              <a:rPr lang="sv-SE" sz="1800">
                <a:solidFill>
                  <a:schemeClr val="tx1"/>
                </a:solidFill>
                <a:latin typeface="Courier New" pitchFamily="49" charset="0"/>
              </a:rPr>
              <a:t>var triggerLink = document.getElementById(”infoLink”);</a:t>
            </a:r>
          </a:p>
          <a:p>
            <a:r>
              <a:rPr lang="sv-SE" sz="1800">
                <a:solidFill>
                  <a:schemeClr val="tx1"/>
                </a:solidFill>
                <a:latin typeface="Courier New" pitchFamily="49" charset="0"/>
              </a:rPr>
              <a:t>triggerLink.onclick = showInfoWindow;</a:t>
            </a:r>
          </a:p>
        </p:txBody>
      </p:sp>
      <p:sp>
        <p:nvSpPr>
          <p:cNvPr id="422917" name="Text Box 5"/>
          <p:cNvSpPr txBox="1">
            <a:spLocks noChangeArrowheads="1"/>
          </p:cNvSpPr>
          <p:nvPr/>
        </p:nvSpPr>
        <p:spPr bwMode="auto">
          <a:xfrm>
            <a:off x="8388351" y="1236928"/>
            <a:ext cx="497252" cy="369332"/>
          </a:xfrm>
          <a:prstGeom prst="rect">
            <a:avLst/>
          </a:prstGeom>
          <a:noFill/>
          <a:ln w="9525" algn="ctr">
            <a:noFill/>
            <a:miter lim="800000"/>
            <a:headEnd/>
            <a:tailEnd/>
          </a:ln>
        </p:spPr>
        <p:txBody>
          <a:bodyPr wrap="none">
            <a:spAutoFit/>
          </a:bodyPr>
          <a:lstStyle/>
          <a:p>
            <a:r>
              <a:rPr lang="sv-SE" sz="1800" b="1"/>
              <a:t>.js</a:t>
            </a:r>
          </a:p>
        </p:txBody>
      </p:sp>
      <p:sp>
        <p:nvSpPr>
          <p:cNvPr id="11269" name="Text Box 6"/>
          <p:cNvSpPr txBox="1">
            <a:spLocks noChangeArrowheads="1"/>
          </p:cNvSpPr>
          <p:nvPr/>
        </p:nvSpPr>
        <p:spPr bwMode="auto">
          <a:xfrm>
            <a:off x="303214" y="756708"/>
            <a:ext cx="8840787" cy="307777"/>
          </a:xfrm>
          <a:prstGeom prst="rect">
            <a:avLst/>
          </a:prstGeom>
          <a:noFill/>
          <a:ln w="9525" algn="ctr">
            <a:noFill/>
            <a:miter lim="800000"/>
            <a:headEnd/>
            <a:tailEnd/>
          </a:ln>
        </p:spPr>
        <p:txBody>
          <a:bodyPr>
            <a:spAutoFit/>
          </a:bodyPr>
          <a:lstStyle/>
          <a:p>
            <a:r>
              <a:rPr lang="sv-SE" b="1"/>
              <a:t>Det finns ett enkelt sätt att få reda på vilket element som triggat eventet:</a:t>
            </a:r>
          </a:p>
        </p:txBody>
      </p:sp>
      <p:sp>
        <p:nvSpPr>
          <p:cNvPr id="422919" name="AutoShape 7"/>
          <p:cNvSpPr>
            <a:spLocks noChangeArrowheads="1"/>
          </p:cNvSpPr>
          <p:nvPr/>
        </p:nvSpPr>
        <p:spPr bwMode="auto">
          <a:xfrm>
            <a:off x="323851" y="2317750"/>
            <a:ext cx="8569325" cy="1079500"/>
          </a:xfrm>
          <a:prstGeom prst="roundRect">
            <a:avLst>
              <a:gd name="adj" fmla="val 5194"/>
            </a:avLst>
          </a:prstGeom>
          <a:solidFill>
            <a:srgbClr val="E0E0E0"/>
          </a:solidFill>
          <a:ln w="9525">
            <a:noFill/>
            <a:round/>
            <a:headEnd/>
            <a:tailEnd/>
          </a:ln>
          <a:effectLst>
            <a:prstShdw prst="shdw17" dist="17961" dir="2700000">
              <a:srgbClr val="868686"/>
            </a:prstShdw>
          </a:effectLst>
        </p:spPr>
        <p:txBody>
          <a:bodyPr wrap="none" anchor="ctr"/>
          <a:lstStyle/>
          <a:p>
            <a:r>
              <a:rPr lang="sv-SE" sz="1800">
                <a:solidFill>
                  <a:schemeClr val="tx1"/>
                </a:solidFill>
                <a:latin typeface="Courier New" pitchFamily="49" charset="0"/>
              </a:rPr>
              <a:t>function showInfoWindow()</a:t>
            </a:r>
          </a:p>
          <a:p>
            <a:r>
              <a:rPr lang="sv-SE" sz="1800">
                <a:solidFill>
                  <a:schemeClr val="tx1"/>
                </a:solidFill>
                <a:latin typeface="Courier New" pitchFamily="49" charset="0"/>
              </a:rPr>
              <a:t>{</a:t>
            </a:r>
          </a:p>
          <a:p>
            <a:r>
              <a:rPr lang="sv-SE" sz="1800">
                <a:solidFill>
                  <a:schemeClr val="tx1"/>
                </a:solidFill>
                <a:latin typeface="Courier New" pitchFamily="49" charset="0"/>
              </a:rPr>
              <a:t>	</a:t>
            </a:r>
            <a:r>
              <a:rPr lang="sv-SE" sz="1800" b="1">
                <a:solidFill>
                  <a:schemeClr val="tx1"/>
                </a:solidFill>
                <a:latin typeface="Courier New" pitchFamily="49" charset="0"/>
              </a:rPr>
              <a:t>this</a:t>
            </a:r>
            <a:r>
              <a:rPr lang="sv-SE" sz="1800">
                <a:solidFill>
                  <a:schemeClr val="tx1"/>
                </a:solidFill>
                <a:latin typeface="Courier New" pitchFamily="49" charset="0"/>
              </a:rPr>
              <a:t>.nodeName;</a:t>
            </a:r>
          </a:p>
          <a:p>
            <a:r>
              <a:rPr lang="sv-SE" sz="1800">
                <a:solidFill>
                  <a:schemeClr val="tx1"/>
                </a:solidFill>
                <a:latin typeface="Courier New" pitchFamily="49" charset="0"/>
              </a:rPr>
              <a:t>}</a:t>
            </a:r>
          </a:p>
        </p:txBody>
      </p:sp>
      <p:sp>
        <p:nvSpPr>
          <p:cNvPr id="422920" name="Text Box 8"/>
          <p:cNvSpPr txBox="1">
            <a:spLocks noChangeArrowheads="1"/>
          </p:cNvSpPr>
          <p:nvPr/>
        </p:nvSpPr>
        <p:spPr bwMode="auto">
          <a:xfrm>
            <a:off x="8388351" y="2317751"/>
            <a:ext cx="497252" cy="369332"/>
          </a:xfrm>
          <a:prstGeom prst="rect">
            <a:avLst/>
          </a:prstGeom>
          <a:noFill/>
          <a:ln w="9525" algn="ctr">
            <a:noFill/>
            <a:miter lim="800000"/>
            <a:headEnd/>
            <a:tailEnd/>
          </a:ln>
        </p:spPr>
        <p:txBody>
          <a:bodyPr wrap="none">
            <a:spAutoFit/>
          </a:bodyPr>
          <a:lstStyle/>
          <a:p>
            <a:r>
              <a:rPr lang="sv-SE" sz="1800" b="1"/>
              <a:t>.js</a:t>
            </a:r>
          </a:p>
        </p:txBody>
      </p:sp>
      <p:sp>
        <p:nvSpPr>
          <p:cNvPr id="422921" name="Line 9"/>
          <p:cNvSpPr>
            <a:spLocks noChangeShapeType="1"/>
          </p:cNvSpPr>
          <p:nvPr/>
        </p:nvSpPr>
        <p:spPr bwMode="auto">
          <a:xfrm flipH="1" flipV="1">
            <a:off x="1763713" y="3096948"/>
            <a:ext cx="576262" cy="840052"/>
          </a:xfrm>
          <a:prstGeom prst="line">
            <a:avLst/>
          </a:prstGeom>
          <a:noFill/>
          <a:ln w="25400">
            <a:solidFill>
              <a:srgbClr val="FF0000"/>
            </a:solidFill>
            <a:round/>
            <a:headEnd/>
            <a:tailEnd type="triangle" w="med" len="med"/>
          </a:ln>
        </p:spPr>
        <p:txBody>
          <a:bodyPr wrap="none">
            <a:spAutoFit/>
          </a:bodyPr>
          <a:lstStyle/>
          <a:p>
            <a:endParaRPr lang="sv-SE"/>
          </a:p>
        </p:txBody>
      </p:sp>
      <p:sp>
        <p:nvSpPr>
          <p:cNvPr id="422922" name="Text Box 10"/>
          <p:cNvSpPr txBox="1">
            <a:spLocks noChangeArrowheads="1"/>
          </p:cNvSpPr>
          <p:nvPr/>
        </p:nvSpPr>
        <p:spPr bwMode="auto">
          <a:xfrm>
            <a:off x="900113" y="3937000"/>
            <a:ext cx="5176417" cy="307777"/>
          </a:xfrm>
          <a:prstGeom prst="rect">
            <a:avLst/>
          </a:prstGeom>
          <a:noFill/>
          <a:ln w="9525" algn="ctr">
            <a:noFill/>
            <a:miter lim="800000"/>
            <a:headEnd/>
            <a:tailEnd/>
          </a:ln>
        </p:spPr>
        <p:txBody>
          <a:bodyPr wrap="none">
            <a:spAutoFit/>
          </a:bodyPr>
          <a:lstStyle/>
          <a:p>
            <a:r>
              <a:rPr lang="sv-SE" b="1"/>
              <a:t>this</a:t>
            </a:r>
            <a:r>
              <a:rPr lang="sv-SE"/>
              <a:t> är referensen till det element som triggat eventet.</a:t>
            </a:r>
          </a:p>
        </p:txBody>
      </p:sp>
      <p:pic>
        <p:nvPicPr>
          <p:cNvPr id="10" name="Picture 2" descr="P:\Icons\128x128\shadow\flash.png"/>
          <p:cNvPicPr>
            <a:picLocks noChangeAspect="1" noChangeArrowheads="1"/>
          </p:cNvPicPr>
          <p:nvPr/>
        </p:nvPicPr>
        <p:blipFill>
          <a:blip r:embed="rId3" cstate="print"/>
          <a:srcRect/>
          <a:stretch>
            <a:fillRect/>
          </a:stretch>
        </p:blipFill>
        <p:spPr bwMode="auto">
          <a:xfrm>
            <a:off x="8355018" y="214294"/>
            <a:ext cx="788982" cy="78898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2916"/>
                                        </p:tgtEl>
                                        <p:attrNameLst>
                                          <p:attrName>style.visibility</p:attrName>
                                        </p:attrNameLst>
                                      </p:cBhvr>
                                      <p:to>
                                        <p:strVal val="visible"/>
                                      </p:to>
                                    </p:set>
                                    <p:animEffect transition="in" filter="fade">
                                      <p:cBhvr>
                                        <p:cTn id="7" dur="2000"/>
                                        <p:tgtEl>
                                          <p:spTgt spid="4229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2917"/>
                                        </p:tgtEl>
                                        <p:attrNameLst>
                                          <p:attrName>style.visibility</p:attrName>
                                        </p:attrNameLst>
                                      </p:cBhvr>
                                      <p:to>
                                        <p:strVal val="visible"/>
                                      </p:to>
                                    </p:set>
                                    <p:animEffect transition="in" filter="fade">
                                      <p:cBhvr>
                                        <p:cTn id="10" dur="2000"/>
                                        <p:tgtEl>
                                          <p:spTgt spid="4229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22919"/>
                                        </p:tgtEl>
                                        <p:attrNameLst>
                                          <p:attrName>style.visibility</p:attrName>
                                        </p:attrNameLst>
                                      </p:cBhvr>
                                      <p:to>
                                        <p:strVal val="visible"/>
                                      </p:to>
                                    </p:set>
                                    <p:animEffect transition="in" filter="fade">
                                      <p:cBhvr>
                                        <p:cTn id="13" dur="2000"/>
                                        <p:tgtEl>
                                          <p:spTgt spid="4229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2920"/>
                                        </p:tgtEl>
                                        <p:attrNameLst>
                                          <p:attrName>style.visibility</p:attrName>
                                        </p:attrNameLst>
                                      </p:cBhvr>
                                      <p:to>
                                        <p:strVal val="visible"/>
                                      </p:to>
                                    </p:set>
                                    <p:animEffect transition="in" filter="fade">
                                      <p:cBhvr>
                                        <p:cTn id="16" dur="2000"/>
                                        <p:tgtEl>
                                          <p:spTgt spid="4229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22921"/>
                                        </p:tgtEl>
                                        <p:attrNameLst>
                                          <p:attrName>style.visibility</p:attrName>
                                        </p:attrNameLst>
                                      </p:cBhvr>
                                      <p:to>
                                        <p:strVal val="visible"/>
                                      </p:to>
                                    </p:set>
                                    <p:animEffect transition="in" filter="fade">
                                      <p:cBhvr>
                                        <p:cTn id="21" dur="2000"/>
                                        <p:tgtEl>
                                          <p:spTgt spid="4229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22922"/>
                                        </p:tgtEl>
                                        <p:attrNameLst>
                                          <p:attrName>style.visibility</p:attrName>
                                        </p:attrNameLst>
                                      </p:cBhvr>
                                      <p:to>
                                        <p:strVal val="visible"/>
                                      </p:to>
                                    </p:set>
                                    <p:animEffect transition="in" filter="fade">
                                      <p:cBhvr>
                                        <p:cTn id="24" dur="2000"/>
                                        <p:tgtEl>
                                          <p:spTgt spid="422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6" grpId="0" animBg="1"/>
      <p:bldP spid="422917" grpId="0"/>
      <p:bldP spid="422919" grpId="0" animBg="1"/>
      <p:bldP spid="422920" grpId="0"/>
      <p:bldP spid="422921" grpId="0" animBg="1"/>
      <p:bldP spid="4229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sv-SE" smtClean="0"/>
              <a:t>Större exempel</a:t>
            </a:r>
          </a:p>
        </p:txBody>
      </p:sp>
      <p:sp>
        <p:nvSpPr>
          <p:cNvPr id="12298" name="Text Box 11"/>
          <p:cNvSpPr txBox="1">
            <a:spLocks noChangeArrowheads="1"/>
          </p:cNvSpPr>
          <p:nvPr/>
        </p:nvSpPr>
        <p:spPr bwMode="auto">
          <a:xfrm>
            <a:off x="592139" y="642922"/>
            <a:ext cx="8301037" cy="1600438"/>
          </a:xfrm>
          <a:prstGeom prst="rect">
            <a:avLst/>
          </a:prstGeom>
          <a:noFill/>
          <a:ln w="9525" algn="ctr">
            <a:noFill/>
            <a:miter lim="800000"/>
            <a:headEnd/>
            <a:tailEnd/>
          </a:ln>
        </p:spPr>
        <p:txBody>
          <a:bodyPr>
            <a:spAutoFit/>
          </a:bodyPr>
          <a:lstStyle/>
          <a:p>
            <a:r>
              <a:rPr lang="sv-SE" dirty="0"/>
              <a:t>På en sida som visar produkter vill man ha funktionalitet så att enbart produktrubrikerna visas till dess att man klickar på en rubrik. När detta görs så ska produktinformation visas under rubriken.</a:t>
            </a:r>
          </a:p>
          <a:p>
            <a:endParaRPr lang="sv-SE" dirty="0"/>
          </a:p>
          <a:p>
            <a:r>
              <a:rPr lang="sv-SE" dirty="0"/>
              <a:t>Om man klickar på en länk där produktinformationen visas ska informationen döljas igen.</a:t>
            </a:r>
          </a:p>
          <a:p>
            <a:endParaRPr lang="sv-SE" dirty="0"/>
          </a:p>
          <a:p>
            <a:r>
              <a:rPr lang="sv-SE" dirty="0"/>
              <a:t>Sidan ska fungera utan att JavaScript, men då ska all produktinformation visas direkt.</a:t>
            </a:r>
          </a:p>
        </p:txBody>
      </p:sp>
      <p:pic>
        <p:nvPicPr>
          <p:cNvPr id="12" name="Picture 4"/>
          <p:cNvPicPr>
            <a:picLocks noChangeAspect="1" noChangeArrowheads="1"/>
          </p:cNvPicPr>
          <p:nvPr/>
        </p:nvPicPr>
        <p:blipFill>
          <a:blip r:embed="rId3" cstate="print"/>
          <a:srcRect/>
          <a:stretch>
            <a:fillRect/>
          </a:stretch>
        </p:blipFill>
        <p:spPr bwMode="auto">
          <a:xfrm>
            <a:off x="827088" y="2692419"/>
            <a:ext cx="1828800" cy="2543175"/>
          </a:xfrm>
          <a:prstGeom prst="rect">
            <a:avLst/>
          </a:prstGeom>
          <a:noFill/>
          <a:ln w="9525">
            <a:noFill/>
            <a:miter lim="800000"/>
            <a:headEnd/>
            <a:tailEnd/>
          </a:ln>
        </p:spPr>
      </p:pic>
      <p:sp>
        <p:nvSpPr>
          <p:cNvPr id="13" name="Text Box 5"/>
          <p:cNvSpPr txBox="1">
            <a:spLocks noChangeArrowheads="1"/>
          </p:cNvSpPr>
          <p:nvPr/>
        </p:nvSpPr>
        <p:spPr bwMode="auto">
          <a:xfrm>
            <a:off x="592138" y="2274906"/>
            <a:ext cx="2295525" cy="366713"/>
          </a:xfrm>
          <a:prstGeom prst="rect">
            <a:avLst/>
          </a:prstGeom>
          <a:noFill/>
          <a:ln w="9525" algn="ctr">
            <a:noFill/>
            <a:miter lim="800000"/>
            <a:headEnd/>
            <a:tailEnd/>
          </a:ln>
        </p:spPr>
        <p:txBody>
          <a:bodyPr wrap="none">
            <a:spAutoFit/>
          </a:bodyPr>
          <a:lstStyle/>
          <a:p>
            <a:r>
              <a:rPr lang="sv-SE" sz="1800" b="1"/>
              <a:t>Utan JavaScript:</a:t>
            </a:r>
          </a:p>
        </p:txBody>
      </p:sp>
      <p:sp>
        <p:nvSpPr>
          <p:cNvPr id="14" name="Text Box 6"/>
          <p:cNvSpPr txBox="1">
            <a:spLocks noChangeArrowheads="1"/>
          </p:cNvSpPr>
          <p:nvPr/>
        </p:nvSpPr>
        <p:spPr bwMode="auto">
          <a:xfrm>
            <a:off x="3708400" y="2281256"/>
            <a:ext cx="2217738" cy="366713"/>
          </a:xfrm>
          <a:prstGeom prst="rect">
            <a:avLst/>
          </a:prstGeom>
          <a:noFill/>
          <a:ln w="9525" algn="ctr">
            <a:noFill/>
            <a:miter lim="800000"/>
            <a:headEnd/>
            <a:tailEnd/>
          </a:ln>
        </p:spPr>
        <p:txBody>
          <a:bodyPr wrap="none">
            <a:spAutoFit/>
          </a:bodyPr>
          <a:lstStyle/>
          <a:p>
            <a:r>
              <a:rPr lang="sv-SE" sz="1800" b="1"/>
              <a:t>Med JavaScript:</a:t>
            </a:r>
          </a:p>
        </p:txBody>
      </p:sp>
      <p:pic>
        <p:nvPicPr>
          <p:cNvPr id="15" name="Picture 7"/>
          <p:cNvPicPr>
            <a:picLocks noChangeAspect="1" noChangeArrowheads="1"/>
          </p:cNvPicPr>
          <p:nvPr/>
        </p:nvPicPr>
        <p:blipFill>
          <a:blip r:embed="rId4" cstate="print"/>
          <a:srcRect/>
          <a:stretch>
            <a:fillRect/>
          </a:stretch>
        </p:blipFill>
        <p:spPr bwMode="auto">
          <a:xfrm>
            <a:off x="3708400" y="2738456"/>
            <a:ext cx="1800225" cy="1104900"/>
          </a:xfrm>
          <a:prstGeom prst="rect">
            <a:avLst/>
          </a:prstGeom>
          <a:noFill/>
          <a:ln w="9525">
            <a:noFill/>
            <a:miter lim="800000"/>
            <a:headEnd/>
            <a:tailEnd/>
          </a:ln>
        </p:spPr>
      </p:pic>
      <p:pic>
        <p:nvPicPr>
          <p:cNvPr id="16" name="Picture 8"/>
          <p:cNvPicPr>
            <a:picLocks noChangeAspect="1" noChangeArrowheads="1"/>
          </p:cNvPicPr>
          <p:nvPr/>
        </p:nvPicPr>
        <p:blipFill>
          <a:blip r:embed="rId5" cstate="print"/>
          <a:srcRect/>
          <a:stretch>
            <a:fillRect/>
          </a:stretch>
        </p:blipFill>
        <p:spPr bwMode="auto">
          <a:xfrm>
            <a:off x="6261100" y="2706706"/>
            <a:ext cx="1695450" cy="1857375"/>
          </a:xfrm>
          <a:prstGeom prst="rect">
            <a:avLst/>
          </a:prstGeom>
          <a:noFill/>
          <a:ln w="9525">
            <a:noFill/>
            <a:miter lim="800000"/>
            <a:headEnd/>
            <a:tailEnd/>
          </a:ln>
        </p:spPr>
      </p:pic>
      <p:sp>
        <p:nvSpPr>
          <p:cNvPr id="17" name="Line 9"/>
          <p:cNvSpPr>
            <a:spLocks noChangeShapeType="1"/>
          </p:cNvSpPr>
          <p:nvPr/>
        </p:nvSpPr>
        <p:spPr bwMode="auto">
          <a:xfrm>
            <a:off x="4716463" y="3268681"/>
            <a:ext cx="1223962" cy="0"/>
          </a:xfrm>
          <a:prstGeom prst="line">
            <a:avLst/>
          </a:prstGeom>
          <a:noFill/>
          <a:ln w="9525">
            <a:solidFill>
              <a:schemeClr val="tx1"/>
            </a:solidFill>
            <a:round/>
            <a:headEnd/>
            <a:tailEnd type="triangle" w="med" len="med"/>
          </a:ln>
        </p:spPr>
        <p:txBody>
          <a:bodyPr wrap="none">
            <a:spAutoFit/>
          </a:bodyPr>
          <a:lstStyle/>
          <a:p>
            <a:endParaRPr lang="sv-SE"/>
          </a:p>
        </p:txBody>
      </p:sp>
      <p:sp>
        <p:nvSpPr>
          <p:cNvPr id="18" name="Text Box 10"/>
          <p:cNvSpPr txBox="1">
            <a:spLocks noChangeArrowheads="1"/>
          </p:cNvSpPr>
          <p:nvPr/>
        </p:nvSpPr>
        <p:spPr bwMode="auto">
          <a:xfrm>
            <a:off x="4911725" y="3262331"/>
            <a:ext cx="584200" cy="304800"/>
          </a:xfrm>
          <a:prstGeom prst="rect">
            <a:avLst/>
          </a:prstGeom>
          <a:noFill/>
          <a:ln w="9525" algn="ctr">
            <a:noFill/>
            <a:miter lim="800000"/>
            <a:headEnd/>
            <a:tailEnd/>
          </a:ln>
        </p:spPr>
        <p:txBody>
          <a:bodyPr wrap="none">
            <a:spAutoFit/>
          </a:bodyPr>
          <a:lstStyle/>
          <a:p>
            <a:r>
              <a:rPr lang="sv-SE"/>
              <a:t>klick</a:t>
            </a:r>
          </a:p>
        </p:txBody>
      </p:sp>
      <p:sp>
        <p:nvSpPr>
          <p:cNvPr id="19" name="Line 12"/>
          <p:cNvSpPr>
            <a:spLocks noChangeShapeType="1"/>
          </p:cNvSpPr>
          <p:nvPr/>
        </p:nvSpPr>
        <p:spPr bwMode="auto">
          <a:xfrm flipH="1">
            <a:off x="3276600" y="2357434"/>
            <a:ext cx="9516" cy="3143272"/>
          </a:xfrm>
          <a:prstGeom prst="line">
            <a:avLst/>
          </a:prstGeom>
          <a:noFill/>
          <a:ln w="9525">
            <a:solidFill>
              <a:schemeClr val="tx1"/>
            </a:solidFill>
            <a:round/>
            <a:headEnd/>
            <a:tailEnd/>
          </a:ln>
        </p:spPr>
        <p:txBody>
          <a:bodyPr wrap="square">
            <a:spAutoFit/>
          </a:bodyPr>
          <a:lstStyle/>
          <a:p>
            <a:endParaRPr lang="sv-SE"/>
          </a:p>
        </p:txBody>
      </p:sp>
      <p:pic>
        <p:nvPicPr>
          <p:cNvPr id="20" name="Picture 2" descr="P:\Icons\128x128\shadow\flash.png"/>
          <p:cNvPicPr>
            <a:picLocks noChangeAspect="1" noChangeArrowheads="1"/>
          </p:cNvPicPr>
          <p:nvPr/>
        </p:nvPicPr>
        <p:blipFill>
          <a:blip r:embed="rId6" cstate="print"/>
          <a:srcRect/>
          <a:stretch>
            <a:fillRect/>
          </a:stretch>
        </p:blipFill>
        <p:spPr bwMode="auto">
          <a:xfrm>
            <a:off x="8355018" y="214294"/>
            <a:ext cx="788982" cy="78898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2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20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20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20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20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20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7" grpId="0" animBg="1"/>
      <p:bldP spid="18" grpId="0"/>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sv-SE" smtClean="0"/>
              <a:t>Spåra mushändelser</a:t>
            </a:r>
          </a:p>
        </p:txBody>
      </p:sp>
      <p:sp>
        <p:nvSpPr>
          <p:cNvPr id="13315" name="Text Box 4"/>
          <p:cNvSpPr txBox="1">
            <a:spLocks noChangeArrowheads="1"/>
          </p:cNvSpPr>
          <p:nvPr/>
        </p:nvSpPr>
        <p:spPr bwMode="auto">
          <a:xfrm>
            <a:off x="611188" y="863163"/>
            <a:ext cx="8064500" cy="4708981"/>
          </a:xfrm>
          <a:prstGeom prst="rect">
            <a:avLst/>
          </a:prstGeom>
          <a:noFill/>
          <a:ln w="9525" algn="ctr">
            <a:noFill/>
            <a:miter lim="800000"/>
            <a:headEnd/>
            <a:tailEnd/>
          </a:ln>
        </p:spPr>
        <p:txBody>
          <a:bodyPr>
            <a:spAutoFit/>
          </a:bodyPr>
          <a:lstStyle/>
          <a:p>
            <a:r>
              <a:rPr lang="sv-SE" sz="1800" dirty="0" err="1"/>
              <a:t>on</a:t>
            </a:r>
            <a:r>
              <a:rPr lang="sv-SE" sz="1800" b="1" dirty="0" err="1"/>
              <a:t>click</a:t>
            </a:r>
            <a:r>
              <a:rPr lang="sv-SE" sz="1800" b="1" dirty="0"/>
              <a:t>	</a:t>
            </a:r>
            <a:r>
              <a:rPr lang="sv-SE" dirty="0"/>
              <a:t>		Inträffar då ett element aktiveras. Antingen genom att 			man klickar på elementet eller om man på en länk 			trycker </a:t>
            </a:r>
            <a:r>
              <a:rPr lang="sv-SE" dirty="0" err="1"/>
              <a:t>enter</a:t>
            </a:r>
            <a:r>
              <a:rPr lang="sv-SE" dirty="0"/>
              <a:t>.</a:t>
            </a:r>
          </a:p>
          <a:p>
            <a:endParaRPr lang="sv-SE" dirty="0"/>
          </a:p>
          <a:p>
            <a:r>
              <a:rPr lang="sv-SE" sz="1800" dirty="0" err="1"/>
              <a:t>on</a:t>
            </a:r>
            <a:r>
              <a:rPr lang="sv-SE" sz="1800" b="1" dirty="0" err="1"/>
              <a:t>dblclick</a:t>
            </a:r>
            <a:r>
              <a:rPr lang="sv-SE" sz="1800" b="1" dirty="0"/>
              <a:t>		</a:t>
            </a:r>
            <a:r>
              <a:rPr lang="sv-SE" dirty="0"/>
              <a:t>Inträffar då man dubbelklickar på ett element. Använd 			inte denna tillsammans med </a:t>
            </a:r>
            <a:r>
              <a:rPr lang="sv-SE" dirty="0" err="1"/>
              <a:t>onclick</a:t>
            </a:r>
            <a:r>
              <a:rPr lang="sv-SE" dirty="0"/>
              <a:t>.</a:t>
            </a:r>
          </a:p>
          <a:p>
            <a:endParaRPr lang="sv-SE" dirty="0"/>
          </a:p>
          <a:p>
            <a:r>
              <a:rPr lang="sv-SE" sz="1800" dirty="0" err="1"/>
              <a:t>on</a:t>
            </a:r>
            <a:r>
              <a:rPr lang="sv-SE" sz="1800" b="1" dirty="0" err="1"/>
              <a:t>mousedown</a:t>
            </a:r>
            <a:r>
              <a:rPr lang="sv-SE" sz="1800" b="1" dirty="0"/>
              <a:t>	</a:t>
            </a:r>
            <a:r>
              <a:rPr lang="sv-SE" dirty="0"/>
              <a:t>Inträffar när musknappen trycks ned.</a:t>
            </a:r>
          </a:p>
          <a:p>
            <a:endParaRPr lang="sv-SE" dirty="0"/>
          </a:p>
          <a:p>
            <a:r>
              <a:rPr lang="sv-SE" sz="1800" dirty="0" err="1"/>
              <a:t>on</a:t>
            </a:r>
            <a:r>
              <a:rPr lang="sv-SE" sz="1800" b="1" dirty="0" err="1"/>
              <a:t>mouseup</a:t>
            </a:r>
            <a:r>
              <a:rPr lang="sv-SE" sz="1800" b="1" dirty="0"/>
              <a:t>		</a:t>
            </a:r>
            <a:r>
              <a:rPr lang="sv-SE" dirty="0"/>
              <a:t>Inträffar då musknappen släpps upp. (Efter detta event 			körs </a:t>
            </a:r>
            <a:r>
              <a:rPr lang="sv-SE" dirty="0" err="1"/>
              <a:t>onclick</a:t>
            </a:r>
            <a:r>
              <a:rPr lang="sv-SE" dirty="0"/>
              <a:t>)</a:t>
            </a:r>
          </a:p>
          <a:p>
            <a:endParaRPr lang="sv-SE" dirty="0"/>
          </a:p>
          <a:p>
            <a:r>
              <a:rPr lang="sv-SE" sz="1800" dirty="0" err="1"/>
              <a:t>on</a:t>
            </a:r>
            <a:r>
              <a:rPr lang="sv-SE" sz="1800" b="1" dirty="0" err="1"/>
              <a:t>mousemove</a:t>
            </a:r>
            <a:r>
              <a:rPr lang="sv-SE" sz="1800" b="1" dirty="0"/>
              <a:t>	</a:t>
            </a:r>
            <a:r>
              <a:rPr lang="sv-SE" dirty="0"/>
              <a:t>Inträffar då muspekaren flyttar sig. Kastas varje gång 			detta inträffar.</a:t>
            </a:r>
          </a:p>
          <a:p>
            <a:r>
              <a:rPr lang="sv-SE" dirty="0"/>
              <a:t>			När detta event kastas har man ofta nytta av att läsa av 			muspositionen men detta är väldigt komplicerat då 			</a:t>
            </a:r>
            <a:r>
              <a:rPr lang="sv-SE" dirty="0" err="1"/>
              <a:t>implementationen</a:t>
            </a:r>
            <a:r>
              <a:rPr lang="sv-SE" dirty="0"/>
              <a:t> skiljer sig markant mellan 				webbläsarna. </a:t>
            </a:r>
            <a:br>
              <a:rPr lang="sv-SE" dirty="0"/>
            </a:br>
            <a:r>
              <a:rPr lang="sv-SE" dirty="0"/>
              <a:t>			Vi kommer (nog) inte att gå in på detta i kursen.</a:t>
            </a:r>
          </a:p>
          <a:p>
            <a:endParaRPr lang="sv-SE" dirty="0"/>
          </a:p>
        </p:txBody>
      </p:sp>
      <p:sp>
        <p:nvSpPr>
          <p:cNvPr id="408581" name="Text Box 5"/>
          <p:cNvSpPr txBox="1">
            <a:spLocks noChangeArrowheads="1"/>
          </p:cNvSpPr>
          <p:nvPr/>
        </p:nvSpPr>
        <p:spPr bwMode="auto">
          <a:xfrm>
            <a:off x="323850" y="2557198"/>
            <a:ext cx="312906" cy="307777"/>
          </a:xfrm>
          <a:prstGeom prst="rect">
            <a:avLst/>
          </a:prstGeom>
          <a:noFill/>
          <a:ln w="9525" algn="ctr">
            <a:noFill/>
            <a:miter lim="800000"/>
            <a:headEnd/>
            <a:tailEnd/>
          </a:ln>
        </p:spPr>
        <p:txBody>
          <a:bodyPr wrap="none">
            <a:spAutoFit/>
          </a:bodyPr>
          <a:lstStyle/>
          <a:p>
            <a:r>
              <a:rPr lang="sv-SE" b="1">
                <a:solidFill>
                  <a:srgbClr val="CC0000"/>
                </a:solidFill>
              </a:rPr>
              <a:t>1</a:t>
            </a:r>
          </a:p>
        </p:txBody>
      </p:sp>
      <p:sp>
        <p:nvSpPr>
          <p:cNvPr id="408582" name="Text Box 6"/>
          <p:cNvSpPr txBox="1">
            <a:spLocks noChangeArrowheads="1"/>
          </p:cNvSpPr>
          <p:nvPr/>
        </p:nvSpPr>
        <p:spPr bwMode="auto">
          <a:xfrm>
            <a:off x="323850" y="2977886"/>
            <a:ext cx="312906" cy="307777"/>
          </a:xfrm>
          <a:prstGeom prst="rect">
            <a:avLst/>
          </a:prstGeom>
          <a:noFill/>
          <a:ln w="9525" algn="ctr">
            <a:noFill/>
            <a:miter lim="800000"/>
            <a:headEnd/>
            <a:tailEnd/>
          </a:ln>
        </p:spPr>
        <p:txBody>
          <a:bodyPr wrap="none">
            <a:spAutoFit/>
          </a:bodyPr>
          <a:lstStyle/>
          <a:p>
            <a:r>
              <a:rPr lang="sv-SE" b="1">
                <a:solidFill>
                  <a:srgbClr val="CC0000"/>
                </a:solidFill>
              </a:rPr>
              <a:t>2</a:t>
            </a:r>
          </a:p>
        </p:txBody>
      </p:sp>
      <p:sp>
        <p:nvSpPr>
          <p:cNvPr id="408583" name="Text Box 7"/>
          <p:cNvSpPr txBox="1">
            <a:spLocks noChangeArrowheads="1"/>
          </p:cNvSpPr>
          <p:nvPr/>
        </p:nvSpPr>
        <p:spPr bwMode="auto">
          <a:xfrm>
            <a:off x="300038" y="928674"/>
            <a:ext cx="312906" cy="307777"/>
          </a:xfrm>
          <a:prstGeom prst="rect">
            <a:avLst/>
          </a:prstGeom>
          <a:noFill/>
          <a:ln w="9525" algn="ctr">
            <a:noFill/>
            <a:miter lim="800000"/>
            <a:headEnd/>
            <a:tailEnd/>
          </a:ln>
        </p:spPr>
        <p:txBody>
          <a:bodyPr wrap="none">
            <a:spAutoFit/>
          </a:bodyPr>
          <a:lstStyle/>
          <a:p>
            <a:r>
              <a:rPr lang="sv-SE" b="1" dirty="0">
                <a:solidFill>
                  <a:srgbClr val="CC0000"/>
                </a:solidFill>
              </a:rPr>
              <a:t>3</a:t>
            </a:r>
          </a:p>
        </p:txBody>
      </p:sp>
      <p:pic>
        <p:nvPicPr>
          <p:cNvPr id="7" name="Picture 2" descr="P:\Icons\128x128\shadow\flash.png"/>
          <p:cNvPicPr>
            <a:picLocks noChangeAspect="1" noChangeArrowheads="1"/>
          </p:cNvPicPr>
          <p:nvPr/>
        </p:nvPicPr>
        <p:blipFill>
          <a:blip r:embed="rId3" cstate="print"/>
          <a:srcRect/>
          <a:stretch>
            <a:fillRect/>
          </a:stretch>
        </p:blipFill>
        <p:spPr bwMode="auto">
          <a:xfrm>
            <a:off x="8355018" y="214294"/>
            <a:ext cx="788982" cy="78898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8581"/>
                                        </p:tgtEl>
                                        <p:attrNameLst>
                                          <p:attrName>style.visibility</p:attrName>
                                        </p:attrNameLst>
                                      </p:cBhvr>
                                      <p:to>
                                        <p:strVal val="visible"/>
                                      </p:to>
                                    </p:set>
                                    <p:animEffect transition="in" filter="fade">
                                      <p:cBhvr>
                                        <p:cTn id="7" dur="2000"/>
                                        <p:tgtEl>
                                          <p:spTgt spid="4085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8582"/>
                                        </p:tgtEl>
                                        <p:attrNameLst>
                                          <p:attrName>style.visibility</p:attrName>
                                        </p:attrNameLst>
                                      </p:cBhvr>
                                      <p:to>
                                        <p:strVal val="visible"/>
                                      </p:to>
                                    </p:set>
                                    <p:animEffect transition="in" filter="fade">
                                      <p:cBhvr>
                                        <p:cTn id="10" dur="2000"/>
                                        <p:tgtEl>
                                          <p:spTgt spid="40858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8583"/>
                                        </p:tgtEl>
                                        <p:attrNameLst>
                                          <p:attrName>style.visibility</p:attrName>
                                        </p:attrNameLst>
                                      </p:cBhvr>
                                      <p:to>
                                        <p:strVal val="visible"/>
                                      </p:to>
                                    </p:set>
                                    <p:animEffect transition="in" filter="fade">
                                      <p:cBhvr>
                                        <p:cTn id="13" dur="2000"/>
                                        <p:tgtEl>
                                          <p:spTgt spid="408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1" grpId="0"/>
      <p:bldP spid="408582" grpId="0"/>
      <p:bldP spid="40858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sv-SE" smtClean="0"/>
              <a:t>Fler händelser</a:t>
            </a:r>
          </a:p>
        </p:txBody>
      </p:sp>
      <p:sp>
        <p:nvSpPr>
          <p:cNvPr id="14339" name="Text Box 4"/>
          <p:cNvSpPr txBox="1">
            <a:spLocks noChangeArrowheads="1"/>
          </p:cNvSpPr>
          <p:nvPr/>
        </p:nvSpPr>
        <p:spPr bwMode="auto">
          <a:xfrm>
            <a:off x="611188" y="1189303"/>
            <a:ext cx="8064500" cy="1785104"/>
          </a:xfrm>
          <a:prstGeom prst="rect">
            <a:avLst/>
          </a:prstGeom>
          <a:noFill/>
          <a:ln w="9525" algn="ctr">
            <a:noFill/>
            <a:miter lim="800000"/>
            <a:headEnd/>
            <a:tailEnd/>
          </a:ln>
        </p:spPr>
        <p:txBody>
          <a:bodyPr>
            <a:spAutoFit/>
          </a:bodyPr>
          <a:lstStyle/>
          <a:p>
            <a:r>
              <a:rPr lang="sv-SE" sz="1800"/>
              <a:t>on</a:t>
            </a:r>
            <a:r>
              <a:rPr lang="sv-SE" sz="1800" b="1"/>
              <a:t>keyup	</a:t>
            </a:r>
            <a:r>
              <a:rPr lang="sv-SE"/>
              <a:t>	Inträffar när en tangentbordstangent släpps upp.</a:t>
            </a:r>
          </a:p>
          <a:p>
            <a:endParaRPr lang="sv-SE"/>
          </a:p>
          <a:p>
            <a:r>
              <a:rPr lang="sv-SE" sz="1800"/>
              <a:t>on</a:t>
            </a:r>
            <a:r>
              <a:rPr lang="sv-SE" sz="1800" b="1"/>
              <a:t>keydown		</a:t>
            </a:r>
            <a:r>
              <a:rPr lang="sv-SE"/>
              <a:t>Inträffar när en tangentbordstangent trycks ned.</a:t>
            </a:r>
          </a:p>
          <a:p>
            <a:endParaRPr lang="sv-SE"/>
          </a:p>
          <a:p>
            <a:r>
              <a:rPr lang="sv-SE" sz="1800"/>
              <a:t>on</a:t>
            </a:r>
            <a:r>
              <a:rPr lang="sv-SE" sz="1800" b="1"/>
              <a:t>keypress		</a:t>
            </a:r>
            <a:r>
              <a:rPr lang="sv-SE"/>
              <a:t>Snarlik onkeydown, men tillåter att man hindrar 				tangentinmatningen från att ske.</a:t>
            </a:r>
          </a:p>
          <a:p>
            <a:endParaRPr lang="sv-SE"/>
          </a:p>
        </p:txBody>
      </p:sp>
      <p:sp>
        <p:nvSpPr>
          <p:cNvPr id="14340" name="Text Box 5"/>
          <p:cNvSpPr txBox="1">
            <a:spLocks noChangeArrowheads="1"/>
          </p:cNvSpPr>
          <p:nvPr/>
        </p:nvSpPr>
        <p:spPr bwMode="auto">
          <a:xfrm>
            <a:off x="447675" y="689241"/>
            <a:ext cx="3706464" cy="400110"/>
          </a:xfrm>
          <a:prstGeom prst="rect">
            <a:avLst/>
          </a:prstGeom>
          <a:noFill/>
          <a:ln w="9525" algn="ctr">
            <a:noFill/>
            <a:miter lim="800000"/>
            <a:headEnd/>
            <a:tailEnd/>
          </a:ln>
        </p:spPr>
        <p:txBody>
          <a:bodyPr wrap="none">
            <a:spAutoFit/>
          </a:bodyPr>
          <a:lstStyle/>
          <a:p>
            <a:r>
              <a:rPr lang="sv-SE" sz="2000" b="1"/>
              <a:t>Tangentbordshändelser:</a:t>
            </a:r>
          </a:p>
        </p:txBody>
      </p:sp>
      <p:sp>
        <p:nvSpPr>
          <p:cNvPr id="14341" name="Text Box 6"/>
          <p:cNvSpPr txBox="1">
            <a:spLocks noChangeArrowheads="1"/>
          </p:cNvSpPr>
          <p:nvPr/>
        </p:nvSpPr>
        <p:spPr bwMode="auto">
          <a:xfrm>
            <a:off x="395289" y="2677584"/>
            <a:ext cx="2752677" cy="400110"/>
          </a:xfrm>
          <a:prstGeom prst="rect">
            <a:avLst/>
          </a:prstGeom>
          <a:noFill/>
          <a:ln w="9525" algn="ctr">
            <a:noFill/>
            <a:miter lim="800000"/>
            <a:headEnd/>
            <a:tailEnd/>
          </a:ln>
        </p:spPr>
        <p:txBody>
          <a:bodyPr wrap="none">
            <a:spAutoFit/>
          </a:bodyPr>
          <a:lstStyle/>
          <a:p>
            <a:r>
              <a:rPr lang="sv-SE" sz="2000" b="1"/>
              <a:t>Övriga händelser:</a:t>
            </a:r>
          </a:p>
        </p:txBody>
      </p:sp>
      <p:sp>
        <p:nvSpPr>
          <p:cNvPr id="14342" name="Text Box 7"/>
          <p:cNvSpPr txBox="1">
            <a:spLocks noChangeArrowheads="1"/>
          </p:cNvSpPr>
          <p:nvPr/>
        </p:nvSpPr>
        <p:spPr bwMode="auto">
          <a:xfrm>
            <a:off x="611188" y="3217334"/>
            <a:ext cx="8064500" cy="2708434"/>
          </a:xfrm>
          <a:prstGeom prst="rect">
            <a:avLst/>
          </a:prstGeom>
          <a:noFill/>
          <a:ln w="9525" algn="ctr">
            <a:noFill/>
            <a:miter lim="800000"/>
            <a:headEnd/>
            <a:tailEnd/>
          </a:ln>
        </p:spPr>
        <p:txBody>
          <a:bodyPr>
            <a:spAutoFit/>
          </a:bodyPr>
          <a:lstStyle/>
          <a:p>
            <a:r>
              <a:rPr lang="sv-SE" sz="1800"/>
              <a:t>window.on</a:t>
            </a:r>
            <a:r>
              <a:rPr lang="sv-SE" sz="1800" b="1"/>
              <a:t>load	</a:t>
            </a:r>
            <a:r>
              <a:rPr lang="sv-SE"/>
              <a:t>	Inträffar när sidan laddat klart.</a:t>
            </a:r>
          </a:p>
          <a:p>
            <a:endParaRPr lang="sv-SE"/>
          </a:p>
          <a:p>
            <a:r>
              <a:rPr lang="sv-SE" sz="1800"/>
              <a:t>window.on</a:t>
            </a:r>
            <a:r>
              <a:rPr lang="sv-SE" sz="1800" b="1"/>
              <a:t>resize	</a:t>
            </a:r>
            <a:r>
              <a:rPr lang="sv-SE"/>
              <a:t>Inträffar när fönstret ändrar storlek. Inträffar i FF först 			efter fönstret ändrat storlek.</a:t>
            </a:r>
          </a:p>
          <a:p>
            <a:endParaRPr lang="sv-SE"/>
          </a:p>
          <a:p>
            <a:r>
              <a:rPr lang="sv-SE" sz="1800"/>
              <a:t>window.on</a:t>
            </a:r>
            <a:r>
              <a:rPr lang="sv-SE" sz="1800" b="1"/>
              <a:t>scroll	</a:t>
            </a:r>
            <a:r>
              <a:rPr lang="sv-SE"/>
              <a:t>Inträffar när användaren skrollar fönstret.</a:t>
            </a:r>
          </a:p>
          <a:p>
            <a:endParaRPr lang="sv-SE"/>
          </a:p>
          <a:p>
            <a:r>
              <a:rPr lang="sv-SE" sz="1800"/>
              <a:t>window.on</a:t>
            </a:r>
            <a:r>
              <a:rPr lang="sv-SE" sz="1800" b="1"/>
              <a:t>unload	</a:t>
            </a:r>
            <a:r>
              <a:rPr lang="sv-SE"/>
              <a:t>Inträffar användaren stänger browsern eller går till 			annan sida.</a:t>
            </a:r>
          </a:p>
          <a:p>
            <a:endParaRPr lang="sv-SE"/>
          </a:p>
          <a:p>
            <a:endParaRPr lang="sv-SE"/>
          </a:p>
        </p:txBody>
      </p:sp>
      <p:pic>
        <p:nvPicPr>
          <p:cNvPr id="7" name="Picture 2" descr="P:\Icons\128x128\shadow\flash.png"/>
          <p:cNvPicPr>
            <a:picLocks noChangeAspect="1" noChangeArrowheads="1"/>
          </p:cNvPicPr>
          <p:nvPr/>
        </p:nvPicPr>
        <p:blipFill>
          <a:blip r:embed="rId3" cstate="print"/>
          <a:srcRect/>
          <a:stretch>
            <a:fillRect/>
          </a:stretch>
        </p:blipFill>
        <p:spPr bwMode="auto">
          <a:xfrm>
            <a:off x="8355018" y="214294"/>
            <a:ext cx="788982" cy="788982"/>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sv-SE" smtClean="0"/>
              <a:t>eventinformation</a:t>
            </a:r>
          </a:p>
        </p:txBody>
      </p:sp>
      <p:sp>
        <p:nvSpPr>
          <p:cNvPr id="15363" name="AutoShape 4"/>
          <p:cNvSpPr>
            <a:spLocks noChangeArrowheads="1"/>
          </p:cNvSpPr>
          <p:nvPr/>
        </p:nvSpPr>
        <p:spPr bwMode="auto">
          <a:xfrm>
            <a:off x="250826" y="1404938"/>
            <a:ext cx="8569325" cy="432594"/>
          </a:xfrm>
          <a:prstGeom prst="roundRect">
            <a:avLst>
              <a:gd name="adj" fmla="val 5194"/>
            </a:avLst>
          </a:prstGeom>
          <a:solidFill>
            <a:srgbClr val="E0E0E0"/>
          </a:solidFill>
          <a:ln w="9525">
            <a:noFill/>
            <a:round/>
            <a:headEnd/>
            <a:tailEnd/>
          </a:ln>
          <a:effectLst>
            <a:prstShdw prst="shdw17" dist="17961" dir="2700000">
              <a:srgbClr val="868686"/>
            </a:prstShdw>
          </a:effectLst>
        </p:spPr>
        <p:txBody>
          <a:bodyPr wrap="none" anchor="ctr"/>
          <a:lstStyle/>
          <a:p>
            <a:r>
              <a:rPr lang="sv-SE" sz="1800">
                <a:solidFill>
                  <a:schemeClr val="tx1"/>
                </a:solidFill>
                <a:latin typeface="Courier New" pitchFamily="49" charset="0"/>
              </a:rPr>
              <a:t>triggerLink.onclick = showInfoWindow;</a:t>
            </a:r>
          </a:p>
        </p:txBody>
      </p:sp>
      <p:sp>
        <p:nvSpPr>
          <p:cNvPr id="15364" name="Text Box 5"/>
          <p:cNvSpPr txBox="1">
            <a:spLocks noChangeArrowheads="1"/>
          </p:cNvSpPr>
          <p:nvPr/>
        </p:nvSpPr>
        <p:spPr bwMode="auto">
          <a:xfrm>
            <a:off x="8326438" y="1357313"/>
            <a:ext cx="497252" cy="369332"/>
          </a:xfrm>
          <a:prstGeom prst="rect">
            <a:avLst/>
          </a:prstGeom>
          <a:noFill/>
          <a:ln w="9525" algn="ctr">
            <a:noFill/>
            <a:miter lim="800000"/>
            <a:headEnd/>
            <a:tailEnd/>
          </a:ln>
        </p:spPr>
        <p:txBody>
          <a:bodyPr wrap="none">
            <a:spAutoFit/>
          </a:bodyPr>
          <a:lstStyle/>
          <a:p>
            <a:r>
              <a:rPr lang="sv-SE" sz="1800" b="1"/>
              <a:t>.js</a:t>
            </a:r>
          </a:p>
        </p:txBody>
      </p:sp>
      <p:sp>
        <p:nvSpPr>
          <p:cNvPr id="15365" name="Text Box 6"/>
          <p:cNvSpPr txBox="1">
            <a:spLocks noChangeArrowheads="1"/>
          </p:cNvSpPr>
          <p:nvPr/>
        </p:nvSpPr>
        <p:spPr bwMode="auto">
          <a:xfrm>
            <a:off x="303214" y="877095"/>
            <a:ext cx="8840787" cy="523220"/>
          </a:xfrm>
          <a:prstGeom prst="rect">
            <a:avLst/>
          </a:prstGeom>
          <a:noFill/>
          <a:ln w="9525" algn="ctr">
            <a:noFill/>
            <a:miter lim="800000"/>
            <a:headEnd/>
            <a:tailEnd/>
          </a:ln>
        </p:spPr>
        <p:txBody>
          <a:bodyPr>
            <a:spAutoFit/>
          </a:bodyPr>
          <a:lstStyle/>
          <a:p>
            <a:r>
              <a:rPr lang="sv-SE" b="1"/>
              <a:t>Genom att registrera en funktion till händelsehanteraren på enklast möjliga sätt får vi tillgång till information om eventet via en inparameter.</a:t>
            </a:r>
          </a:p>
        </p:txBody>
      </p:sp>
      <p:sp>
        <p:nvSpPr>
          <p:cNvPr id="15366" name="AutoShape 7"/>
          <p:cNvSpPr>
            <a:spLocks noChangeArrowheads="1"/>
          </p:cNvSpPr>
          <p:nvPr/>
        </p:nvSpPr>
        <p:spPr bwMode="auto">
          <a:xfrm>
            <a:off x="250826" y="2214559"/>
            <a:ext cx="8569325" cy="1785950"/>
          </a:xfrm>
          <a:prstGeom prst="roundRect">
            <a:avLst>
              <a:gd name="adj" fmla="val 5194"/>
            </a:avLst>
          </a:prstGeom>
          <a:solidFill>
            <a:srgbClr val="E0E0E0"/>
          </a:solidFill>
          <a:ln w="9525">
            <a:noFill/>
            <a:round/>
            <a:headEnd/>
            <a:tailEnd/>
          </a:ln>
          <a:effectLst>
            <a:prstShdw prst="shdw17" dist="17961" dir="2700000">
              <a:srgbClr val="868686"/>
            </a:prstShdw>
          </a:effectLst>
        </p:spPr>
        <p:txBody>
          <a:bodyPr wrap="none" anchor="ctr"/>
          <a:lstStyle/>
          <a:p>
            <a:r>
              <a:rPr lang="sv-SE" sz="1800" dirty="0" err="1">
                <a:solidFill>
                  <a:schemeClr val="tx1"/>
                </a:solidFill>
                <a:latin typeface="Courier New" pitchFamily="49" charset="0"/>
              </a:rPr>
              <a:t>showInfoWindow</a:t>
            </a:r>
            <a:r>
              <a:rPr lang="sv-SE" sz="1800" dirty="0">
                <a:solidFill>
                  <a:schemeClr val="tx1"/>
                </a:solidFill>
                <a:latin typeface="Courier New" pitchFamily="49" charset="0"/>
              </a:rPr>
              <a:t>(e)</a:t>
            </a:r>
          </a:p>
          <a:p>
            <a:r>
              <a:rPr lang="sv-SE" sz="1800" dirty="0">
                <a:solidFill>
                  <a:schemeClr val="tx1"/>
                </a:solidFill>
                <a:latin typeface="Courier New" pitchFamily="49" charset="0"/>
              </a:rPr>
              <a:t>{</a:t>
            </a:r>
          </a:p>
          <a:p>
            <a:r>
              <a:rPr lang="sv-SE" sz="1800" dirty="0">
                <a:solidFill>
                  <a:schemeClr val="tx1"/>
                </a:solidFill>
                <a:latin typeface="Courier New" pitchFamily="49" charset="0"/>
              </a:rPr>
              <a:t>	</a:t>
            </a:r>
            <a:r>
              <a:rPr lang="sv-SE" sz="1800" dirty="0" err="1">
                <a:solidFill>
                  <a:schemeClr val="tx1"/>
                </a:solidFill>
                <a:latin typeface="Courier New" pitchFamily="49" charset="0"/>
              </a:rPr>
              <a:t>if</a:t>
            </a:r>
            <a:r>
              <a:rPr lang="sv-SE" sz="1800" dirty="0">
                <a:solidFill>
                  <a:schemeClr val="tx1"/>
                </a:solidFill>
                <a:latin typeface="Courier New" pitchFamily="49" charset="0"/>
              </a:rPr>
              <a:t>(!e) var e = </a:t>
            </a:r>
            <a:r>
              <a:rPr lang="sv-SE" sz="1800" dirty="0" err="1">
                <a:solidFill>
                  <a:schemeClr val="tx1"/>
                </a:solidFill>
                <a:latin typeface="Courier New" pitchFamily="49" charset="0"/>
              </a:rPr>
              <a:t>window.event</a:t>
            </a:r>
            <a:r>
              <a:rPr lang="sv-SE" sz="1800" dirty="0">
                <a:solidFill>
                  <a:schemeClr val="tx1"/>
                </a:solidFill>
                <a:latin typeface="Courier New" pitchFamily="49" charset="0"/>
              </a:rPr>
              <a:t>; // </a:t>
            </a:r>
            <a:r>
              <a:rPr lang="sv-SE" sz="1800" dirty="0" err="1">
                <a:solidFill>
                  <a:schemeClr val="tx1"/>
                </a:solidFill>
                <a:latin typeface="Courier New" pitchFamily="49" charset="0"/>
              </a:rPr>
              <a:t>IE-fix</a:t>
            </a:r>
            <a:endParaRPr lang="sv-SE" sz="1800" dirty="0">
              <a:solidFill>
                <a:schemeClr val="tx1"/>
              </a:solidFill>
              <a:latin typeface="Courier New" pitchFamily="49" charset="0"/>
            </a:endParaRPr>
          </a:p>
          <a:p>
            <a:endParaRPr lang="sv-SE" sz="1800" dirty="0">
              <a:solidFill>
                <a:schemeClr val="tx1"/>
              </a:solidFill>
              <a:latin typeface="Courier New" pitchFamily="49" charset="0"/>
            </a:endParaRPr>
          </a:p>
          <a:p>
            <a:r>
              <a:rPr lang="sv-SE" sz="1800" dirty="0">
                <a:solidFill>
                  <a:schemeClr val="tx1"/>
                </a:solidFill>
                <a:latin typeface="Courier New" pitchFamily="49" charset="0"/>
              </a:rPr>
              <a:t>	// e innehåller nu information om eventet</a:t>
            </a:r>
          </a:p>
          <a:p>
            <a:r>
              <a:rPr lang="sv-SE" sz="1800" dirty="0">
                <a:solidFill>
                  <a:schemeClr val="tx1"/>
                </a:solidFill>
                <a:latin typeface="Courier New" pitchFamily="49" charset="0"/>
              </a:rPr>
              <a:t>}</a:t>
            </a:r>
          </a:p>
        </p:txBody>
      </p:sp>
      <p:sp>
        <p:nvSpPr>
          <p:cNvPr id="15367" name="Text Box 8"/>
          <p:cNvSpPr txBox="1">
            <a:spLocks noChangeArrowheads="1"/>
          </p:cNvSpPr>
          <p:nvPr/>
        </p:nvSpPr>
        <p:spPr bwMode="auto">
          <a:xfrm>
            <a:off x="8326438" y="2317751"/>
            <a:ext cx="497252" cy="369332"/>
          </a:xfrm>
          <a:prstGeom prst="rect">
            <a:avLst/>
          </a:prstGeom>
          <a:noFill/>
          <a:ln w="9525" algn="ctr">
            <a:noFill/>
            <a:miter lim="800000"/>
            <a:headEnd/>
            <a:tailEnd/>
          </a:ln>
        </p:spPr>
        <p:txBody>
          <a:bodyPr wrap="none">
            <a:spAutoFit/>
          </a:bodyPr>
          <a:lstStyle/>
          <a:p>
            <a:r>
              <a:rPr lang="sv-SE" sz="1800" b="1"/>
              <a:t>.js</a:t>
            </a:r>
          </a:p>
        </p:txBody>
      </p:sp>
      <p:sp>
        <p:nvSpPr>
          <p:cNvPr id="420874" name="Text Box 10"/>
          <p:cNvSpPr txBox="1">
            <a:spLocks noChangeArrowheads="1"/>
          </p:cNvSpPr>
          <p:nvPr/>
        </p:nvSpPr>
        <p:spPr bwMode="auto">
          <a:xfrm>
            <a:off x="2411413" y="4118240"/>
            <a:ext cx="4757071" cy="1200329"/>
          </a:xfrm>
          <a:prstGeom prst="rect">
            <a:avLst/>
          </a:prstGeom>
          <a:noFill/>
          <a:ln w="9525" algn="ctr">
            <a:noFill/>
            <a:miter lim="800000"/>
            <a:headEnd/>
            <a:tailEnd/>
          </a:ln>
        </p:spPr>
        <p:txBody>
          <a:bodyPr wrap="none">
            <a:spAutoFit/>
          </a:bodyPr>
          <a:lstStyle/>
          <a:p>
            <a:r>
              <a:rPr lang="sv-SE" sz="1800"/>
              <a:t>Information om eventet kan t.ex. vara:</a:t>
            </a:r>
          </a:p>
          <a:p>
            <a:pPr>
              <a:buFontTx/>
              <a:buChar char="•"/>
            </a:pPr>
            <a:r>
              <a:rPr lang="sv-SE" sz="1800"/>
              <a:t> Vilken musknapp som tryckts</a:t>
            </a:r>
          </a:p>
          <a:p>
            <a:pPr>
              <a:buFontTx/>
              <a:buChar char="•"/>
            </a:pPr>
            <a:r>
              <a:rPr lang="sv-SE" sz="1800"/>
              <a:t> Vilken tangent som trykts ned</a:t>
            </a:r>
          </a:p>
          <a:p>
            <a:pPr>
              <a:buFontTx/>
              <a:buChar char="•"/>
            </a:pPr>
            <a:r>
              <a:rPr lang="sv-SE" sz="1800"/>
              <a:t> Aktuell musposition</a:t>
            </a:r>
          </a:p>
        </p:txBody>
      </p:sp>
      <p:pic>
        <p:nvPicPr>
          <p:cNvPr id="9" name="Picture 2" descr="P:\Icons\128x128\shadow\flash.png"/>
          <p:cNvPicPr>
            <a:picLocks noChangeAspect="1" noChangeArrowheads="1"/>
          </p:cNvPicPr>
          <p:nvPr/>
        </p:nvPicPr>
        <p:blipFill>
          <a:blip r:embed="rId3" cstate="print"/>
          <a:srcRect/>
          <a:stretch>
            <a:fillRect/>
          </a:stretch>
        </p:blipFill>
        <p:spPr bwMode="auto">
          <a:xfrm>
            <a:off x="8355018" y="214294"/>
            <a:ext cx="788982" cy="78898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0874"/>
                                        </p:tgtEl>
                                        <p:attrNameLst>
                                          <p:attrName>style.visibility</p:attrName>
                                        </p:attrNameLst>
                                      </p:cBhvr>
                                      <p:to>
                                        <p:strVal val="visible"/>
                                      </p:to>
                                    </p:set>
                                    <p:animEffect transition="in" filter="fade">
                                      <p:cBhvr>
                                        <p:cTn id="7" dur="2000"/>
                                        <p:tgtEl>
                                          <p:spTgt spid="420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7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sv-SE" smtClean="0"/>
              <a:t>Läsa av vilken tangent som tryckts</a:t>
            </a:r>
          </a:p>
        </p:txBody>
      </p:sp>
      <p:sp>
        <p:nvSpPr>
          <p:cNvPr id="423940" name="AutoShape 4"/>
          <p:cNvSpPr>
            <a:spLocks noChangeArrowheads="1"/>
          </p:cNvSpPr>
          <p:nvPr/>
        </p:nvSpPr>
        <p:spPr bwMode="auto">
          <a:xfrm>
            <a:off x="250826" y="642922"/>
            <a:ext cx="8569325" cy="4786346"/>
          </a:xfrm>
          <a:prstGeom prst="roundRect">
            <a:avLst>
              <a:gd name="adj" fmla="val 5194"/>
            </a:avLst>
          </a:prstGeom>
          <a:solidFill>
            <a:srgbClr val="E0E0E0"/>
          </a:solidFill>
          <a:ln w="9525">
            <a:noFill/>
            <a:round/>
            <a:headEnd/>
            <a:tailEnd/>
          </a:ln>
          <a:effectLst>
            <a:prstShdw prst="shdw17" dist="17961" dir="2700000">
              <a:srgbClr val="868686"/>
            </a:prstShdw>
          </a:effectLst>
        </p:spPr>
        <p:txBody>
          <a:bodyPr wrap="none" anchor="ctr"/>
          <a:lstStyle/>
          <a:p>
            <a:r>
              <a:rPr lang="sv-SE" sz="1800" dirty="0" err="1" smtClean="0">
                <a:solidFill>
                  <a:schemeClr val="tx1"/>
                </a:solidFill>
                <a:latin typeface="Courier New" pitchFamily="49" charset="0"/>
              </a:rPr>
              <a:t>inputBox.onkeypress</a:t>
            </a:r>
            <a:r>
              <a:rPr lang="sv-SE" sz="1800" dirty="0" smtClean="0">
                <a:solidFill>
                  <a:schemeClr val="tx1"/>
                </a:solidFill>
                <a:latin typeface="Courier New" pitchFamily="49" charset="0"/>
              </a:rPr>
              <a:t> </a:t>
            </a:r>
            <a:r>
              <a:rPr lang="sv-SE" sz="1800" dirty="0">
                <a:solidFill>
                  <a:schemeClr val="tx1"/>
                </a:solidFill>
                <a:latin typeface="Courier New" pitchFamily="49" charset="0"/>
              </a:rPr>
              <a:t>= </a:t>
            </a:r>
            <a:r>
              <a:rPr lang="sv-SE" sz="1800" dirty="0" err="1">
                <a:solidFill>
                  <a:schemeClr val="tx1"/>
                </a:solidFill>
                <a:latin typeface="Courier New" pitchFamily="49" charset="0"/>
              </a:rPr>
              <a:t>showKeyPress</a:t>
            </a:r>
            <a:r>
              <a:rPr lang="sv-SE" sz="1800" dirty="0">
                <a:solidFill>
                  <a:schemeClr val="tx1"/>
                </a:solidFill>
                <a:latin typeface="Courier New" pitchFamily="49" charset="0"/>
              </a:rPr>
              <a:t>;</a:t>
            </a:r>
          </a:p>
          <a:p>
            <a:r>
              <a:rPr lang="sv-SE" sz="1800" dirty="0">
                <a:solidFill>
                  <a:schemeClr val="tx1"/>
                </a:solidFill>
                <a:latin typeface="Courier New" pitchFamily="49" charset="0"/>
              </a:rPr>
              <a:t>...</a:t>
            </a:r>
          </a:p>
          <a:p>
            <a:r>
              <a:rPr lang="sv-SE" sz="1800" dirty="0" err="1">
                <a:solidFill>
                  <a:schemeClr val="tx1"/>
                </a:solidFill>
                <a:latin typeface="Courier New" pitchFamily="49" charset="0"/>
              </a:rPr>
              <a:t>showKeyPress</a:t>
            </a:r>
            <a:r>
              <a:rPr lang="sv-SE" sz="1800" dirty="0">
                <a:solidFill>
                  <a:schemeClr val="tx1"/>
                </a:solidFill>
                <a:latin typeface="Courier New" pitchFamily="49" charset="0"/>
              </a:rPr>
              <a:t>(e)</a:t>
            </a:r>
          </a:p>
          <a:p>
            <a:r>
              <a:rPr lang="sv-SE" sz="1800" dirty="0">
                <a:solidFill>
                  <a:schemeClr val="tx1"/>
                </a:solidFill>
                <a:latin typeface="Courier New" pitchFamily="49" charset="0"/>
              </a:rPr>
              <a:t>{</a:t>
            </a:r>
          </a:p>
          <a:p>
            <a:r>
              <a:rPr lang="sv-SE" sz="1800" dirty="0">
                <a:solidFill>
                  <a:schemeClr val="tx1"/>
                </a:solidFill>
                <a:latin typeface="Courier New" pitchFamily="49" charset="0"/>
              </a:rPr>
              <a:t>	</a:t>
            </a:r>
            <a:r>
              <a:rPr lang="sv-SE" sz="1800" dirty="0" err="1">
                <a:solidFill>
                  <a:schemeClr val="tx1"/>
                </a:solidFill>
                <a:latin typeface="Courier New" pitchFamily="49" charset="0"/>
              </a:rPr>
              <a:t>if</a:t>
            </a:r>
            <a:r>
              <a:rPr lang="sv-SE" sz="1800" dirty="0">
                <a:solidFill>
                  <a:schemeClr val="tx1"/>
                </a:solidFill>
                <a:latin typeface="Courier New" pitchFamily="49" charset="0"/>
              </a:rPr>
              <a:t>(!e) var e = </a:t>
            </a:r>
            <a:r>
              <a:rPr lang="sv-SE" sz="1800" dirty="0" err="1">
                <a:solidFill>
                  <a:schemeClr val="tx1"/>
                </a:solidFill>
                <a:latin typeface="Courier New" pitchFamily="49" charset="0"/>
              </a:rPr>
              <a:t>window.event</a:t>
            </a:r>
            <a:r>
              <a:rPr lang="sv-SE" sz="1800" dirty="0">
                <a:solidFill>
                  <a:schemeClr val="tx1"/>
                </a:solidFill>
                <a:latin typeface="Courier New" pitchFamily="49" charset="0"/>
              </a:rPr>
              <a:t>;</a:t>
            </a:r>
          </a:p>
          <a:p>
            <a:endParaRPr lang="sv-SE" sz="1800" dirty="0">
              <a:solidFill>
                <a:schemeClr val="tx1"/>
              </a:solidFill>
              <a:latin typeface="Courier New" pitchFamily="49" charset="0"/>
            </a:endParaRPr>
          </a:p>
          <a:p>
            <a:r>
              <a:rPr lang="sv-SE" sz="1800" dirty="0">
                <a:solidFill>
                  <a:schemeClr val="tx1"/>
                </a:solidFill>
                <a:latin typeface="Courier New" pitchFamily="49" charset="0"/>
              </a:rPr>
              <a:t>	</a:t>
            </a:r>
            <a:r>
              <a:rPr lang="en-US" sz="1800" dirty="0" err="1" smtClean="0">
                <a:solidFill>
                  <a:schemeClr val="tx1"/>
                </a:solidFill>
                <a:latin typeface="Courier New" pitchFamily="49" charset="0"/>
              </a:rPr>
              <a:t>var</a:t>
            </a:r>
            <a:r>
              <a:rPr lang="en-US" sz="1800" dirty="0" smtClean="0">
                <a:solidFill>
                  <a:schemeClr val="tx1"/>
                </a:solidFill>
                <a:latin typeface="Courier New" pitchFamily="49" charset="0"/>
              </a:rPr>
              <a:t> </a:t>
            </a:r>
            <a:r>
              <a:rPr lang="en-US" sz="1800" dirty="0" err="1" smtClean="0">
                <a:solidFill>
                  <a:schemeClr val="tx1"/>
                </a:solidFill>
                <a:latin typeface="Courier New" pitchFamily="49" charset="0"/>
              </a:rPr>
              <a:t>bokstav</a:t>
            </a:r>
            <a:r>
              <a:rPr lang="en-US" sz="1800" dirty="0" smtClean="0">
                <a:solidFill>
                  <a:schemeClr val="tx1"/>
                </a:solidFill>
                <a:latin typeface="Courier New" pitchFamily="49" charset="0"/>
              </a:rPr>
              <a:t>;</a:t>
            </a:r>
          </a:p>
          <a:p>
            <a:r>
              <a:rPr lang="en-US" sz="1800" dirty="0" smtClean="0">
                <a:solidFill>
                  <a:schemeClr val="tx1"/>
                </a:solidFill>
                <a:latin typeface="Courier New" pitchFamily="49" charset="0"/>
              </a:rPr>
              <a:t>		</a:t>
            </a:r>
          </a:p>
          <a:p>
            <a:r>
              <a:rPr lang="en-US" sz="1800" dirty="0" smtClean="0">
                <a:solidFill>
                  <a:schemeClr val="tx1"/>
                </a:solidFill>
                <a:latin typeface="Courier New" pitchFamily="49" charset="0"/>
              </a:rPr>
              <a:t>	if(!</a:t>
            </a:r>
            <a:r>
              <a:rPr lang="en-US" sz="1800" dirty="0" err="1" smtClean="0">
                <a:solidFill>
                  <a:schemeClr val="tx1"/>
                </a:solidFill>
                <a:latin typeface="Courier New" pitchFamily="49" charset="0"/>
              </a:rPr>
              <a:t>e.keyCode</a:t>
            </a:r>
            <a:r>
              <a:rPr lang="en-US" sz="1800" dirty="0" smtClean="0">
                <a:solidFill>
                  <a:schemeClr val="tx1"/>
                </a:solidFill>
                <a:latin typeface="Courier New" pitchFamily="49" charset="0"/>
              </a:rPr>
              <a:t>) </a:t>
            </a:r>
          </a:p>
          <a:p>
            <a:r>
              <a:rPr lang="en-US" sz="1800" dirty="0" smtClean="0">
                <a:solidFill>
                  <a:schemeClr val="tx1"/>
                </a:solidFill>
                <a:latin typeface="Courier New" pitchFamily="49" charset="0"/>
              </a:rPr>
              <a:t>	    </a:t>
            </a:r>
            <a:r>
              <a:rPr lang="en-US" sz="1800" dirty="0" err="1" smtClean="0">
                <a:solidFill>
                  <a:schemeClr val="tx1"/>
                </a:solidFill>
                <a:latin typeface="Courier New" pitchFamily="49" charset="0"/>
              </a:rPr>
              <a:t>bokstav</a:t>
            </a:r>
            <a:r>
              <a:rPr lang="en-US" sz="1800" dirty="0" smtClean="0">
                <a:solidFill>
                  <a:schemeClr val="tx1"/>
                </a:solidFill>
                <a:latin typeface="Courier New" pitchFamily="49" charset="0"/>
              </a:rPr>
              <a:t>  = </a:t>
            </a:r>
            <a:r>
              <a:rPr lang="en-US" sz="1800" dirty="0" err="1" smtClean="0">
                <a:solidFill>
                  <a:schemeClr val="tx1"/>
                </a:solidFill>
                <a:latin typeface="Courier New" pitchFamily="49" charset="0"/>
              </a:rPr>
              <a:t>e.charCode</a:t>
            </a:r>
            <a:r>
              <a:rPr lang="en-US" sz="1800" dirty="0" smtClean="0">
                <a:solidFill>
                  <a:schemeClr val="tx1"/>
                </a:solidFill>
                <a:latin typeface="Courier New" pitchFamily="49" charset="0"/>
              </a:rPr>
              <a:t>; // Gecko</a:t>
            </a:r>
          </a:p>
          <a:p>
            <a:r>
              <a:rPr lang="en-US" sz="1800" dirty="0" smtClean="0">
                <a:solidFill>
                  <a:schemeClr val="tx1"/>
                </a:solidFill>
                <a:latin typeface="Courier New" pitchFamily="49" charset="0"/>
              </a:rPr>
              <a:t>	else</a:t>
            </a:r>
          </a:p>
          <a:p>
            <a:r>
              <a:rPr lang="en-US" sz="1800" dirty="0" smtClean="0">
                <a:solidFill>
                  <a:schemeClr val="tx1"/>
                </a:solidFill>
                <a:latin typeface="Courier New" pitchFamily="49" charset="0"/>
              </a:rPr>
              <a:t>	    </a:t>
            </a:r>
            <a:r>
              <a:rPr lang="en-US" sz="1800" dirty="0" err="1" smtClean="0">
                <a:solidFill>
                  <a:schemeClr val="tx1"/>
                </a:solidFill>
                <a:latin typeface="Courier New" pitchFamily="49" charset="0"/>
              </a:rPr>
              <a:t>bokstav</a:t>
            </a:r>
            <a:r>
              <a:rPr lang="en-US" sz="1800" dirty="0" smtClean="0">
                <a:solidFill>
                  <a:schemeClr val="tx1"/>
                </a:solidFill>
                <a:latin typeface="Courier New" pitchFamily="49" charset="0"/>
              </a:rPr>
              <a:t>  = </a:t>
            </a:r>
            <a:r>
              <a:rPr lang="en-US" sz="1800" dirty="0" err="1" smtClean="0">
                <a:solidFill>
                  <a:schemeClr val="tx1"/>
                </a:solidFill>
                <a:latin typeface="Courier New" pitchFamily="49" charset="0"/>
              </a:rPr>
              <a:t>e.keyCode</a:t>
            </a:r>
            <a:r>
              <a:rPr lang="en-US" sz="1800" dirty="0" smtClean="0">
                <a:solidFill>
                  <a:schemeClr val="tx1"/>
                </a:solidFill>
                <a:latin typeface="Courier New" pitchFamily="49" charset="0"/>
              </a:rPr>
              <a:t>; // IE</a:t>
            </a:r>
            <a:endParaRPr lang="sv-SE" sz="1800" dirty="0">
              <a:solidFill>
                <a:schemeClr val="tx1"/>
              </a:solidFill>
              <a:latin typeface="Courier New" pitchFamily="49" charset="0"/>
            </a:endParaRPr>
          </a:p>
          <a:p>
            <a:r>
              <a:rPr lang="sv-SE" sz="1800" dirty="0">
                <a:solidFill>
                  <a:schemeClr val="tx1"/>
                </a:solidFill>
                <a:latin typeface="Courier New" pitchFamily="49" charset="0"/>
              </a:rPr>
              <a:t>	</a:t>
            </a:r>
            <a:endParaRPr lang="sv-SE" sz="1800" dirty="0" smtClean="0">
              <a:solidFill>
                <a:schemeClr val="tx1"/>
              </a:solidFill>
              <a:latin typeface="Courier New" pitchFamily="49" charset="0"/>
            </a:endParaRPr>
          </a:p>
          <a:p>
            <a:r>
              <a:rPr lang="sv-SE" sz="1800" dirty="0">
                <a:solidFill>
                  <a:schemeClr val="tx1"/>
                </a:solidFill>
                <a:latin typeface="Courier New" pitchFamily="49" charset="0"/>
              </a:rPr>
              <a:t>	</a:t>
            </a:r>
            <a:r>
              <a:rPr lang="sv-SE" sz="1800" dirty="0" smtClean="0">
                <a:solidFill>
                  <a:schemeClr val="tx1"/>
                </a:solidFill>
                <a:latin typeface="Courier New" pitchFamily="49" charset="0"/>
              </a:rPr>
              <a:t>alert(</a:t>
            </a:r>
            <a:r>
              <a:rPr lang="sv-SE" sz="1800" b="1" dirty="0" err="1" smtClean="0">
                <a:solidFill>
                  <a:schemeClr val="tx1"/>
                </a:solidFill>
                <a:latin typeface="Courier New" pitchFamily="49" charset="0"/>
              </a:rPr>
              <a:t>String.fromCharCode</a:t>
            </a:r>
            <a:r>
              <a:rPr lang="sv-SE" sz="1800" b="1" dirty="0" smtClean="0">
                <a:solidFill>
                  <a:schemeClr val="tx1"/>
                </a:solidFill>
                <a:latin typeface="Courier New" pitchFamily="49" charset="0"/>
              </a:rPr>
              <a:t>(bokstav</a:t>
            </a:r>
            <a:r>
              <a:rPr lang="sv-SE" sz="1800" b="1" dirty="0">
                <a:solidFill>
                  <a:schemeClr val="tx1"/>
                </a:solidFill>
                <a:latin typeface="Courier New" pitchFamily="49" charset="0"/>
              </a:rPr>
              <a:t>)</a:t>
            </a:r>
            <a:r>
              <a:rPr lang="sv-SE" sz="1800" dirty="0">
                <a:solidFill>
                  <a:schemeClr val="tx1"/>
                </a:solidFill>
                <a:latin typeface="Courier New" pitchFamily="49" charset="0"/>
              </a:rPr>
              <a:t>);</a:t>
            </a:r>
          </a:p>
          <a:p>
            <a:endParaRPr lang="sv-SE" sz="1800" dirty="0">
              <a:solidFill>
                <a:schemeClr val="tx1"/>
              </a:solidFill>
              <a:latin typeface="Courier New" pitchFamily="49" charset="0"/>
            </a:endParaRPr>
          </a:p>
          <a:p>
            <a:r>
              <a:rPr lang="sv-SE" sz="1800" dirty="0">
                <a:solidFill>
                  <a:schemeClr val="tx1"/>
                </a:solidFill>
                <a:latin typeface="Courier New" pitchFamily="49" charset="0"/>
              </a:rPr>
              <a:t>	</a:t>
            </a:r>
            <a:r>
              <a:rPr lang="sv-SE" sz="1800" dirty="0" err="1">
                <a:solidFill>
                  <a:schemeClr val="tx1"/>
                </a:solidFill>
                <a:latin typeface="Courier New" pitchFamily="49" charset="0"/>
              </a:rPr>
              <a:t>return</a:t>
            </a:r>
            <a:r>
              <a:rPr lang="sv-SE" sz="1800" dirty="0">
                <a:solidFill>
                  <a:schemeClr val="tx1"/>
                </a:solidFill>
                <a:latin typeface="Courier New" pitchFamily="49" charset="0"/>
              </a:rPr>
              <a:t> </a:t>
            </a:r>
            <a:r>
              <a:rPr lang="sv-SE" sz="1800" dirty="0" err="1">
                <a:solidFill>
                  <a:schemeClr val="tx1"/>
                </a:solidFill>
                <a:latin typeface="Courier New" pitchFamily="49" charset="0"/>
              </a:rPr>
              <a:t>false</a:t>
            </a:r>
            <a:r>
              <a:rPr lang="sv-SE" sz="1800" dirty="0">
                <a:solidFill>
                  <a:schemeClr val="tx1"/>
                </a:solidFill>
                <a:latin typeface="Courier New" pitchFamily="49" charset="0"/>
              </a:rPr>
              <a:t>;</a:t>
            </a:r>
          </a:p>
          <a:p>
            <a:r>
              <a:rPr lang="sv-SE" sz="1800" dirty="0">
                <a:solidFill>
                  <a:schemeClr val="tx1"/>
                </a:solidFill>
                <a:latin typeface="Courier New" pitchFamily="49" charset="0"/>
              </a:rPr>
              <a:t>}</a:t>
            </a:r>
          </a:p>
        </p:txBody>
      </p:sp>
      <p:sp>
        <p:nvSpPr>
          <p:cNvPr id="16389" name="Line 6"/>
          <p:cNvSpPr>
            <a:spLocks noChangeShapeType="1"/>
          </p:cNvSpPr>
          <p:nvPr/>
        </p:nvSpPr>
        <p:spPr bwMode="auto">
          <a:xfrm flipH="1" flipV="1">
            <a:off x="3214678" y="4954920"/>
            <a:ext cx="1928826" cy="45719"/>
          </a:xfrm>
          <a:prstGeom prst="line">
            <a:avLst/>
          </a:prstGeom>
          <a:noFill/>
          <a:ln w="19050">
            <a:solidFill>
              <a:srgbClr val="FF0000"/>
            </a:solidFill>
            <a:round/>
            <a:headEnd/>
            <a:tailEnd type="triangle" w="med" len="med"/>
          </a:ln>
        </p:spPr>
        <p:txBody>
          <a:bodyPr wrap="square">
            <a:spAutoFit/>
          </a:bodyPr>
          <a:lstStyle/>
          <a:p>
            <a:endParaRPr lang="sv-SE"/>
          </a:p>
        </p:txBody>
      </p:sp>
      <p:sp>
        <p:nvSpPr>
          <p:cNvPr id="16390" name="Text Box 7"/>
          <p:cNvSpPr txBox="1">
            <a:spLocks noChangeArrowheads="1"/>
          </p:cNvSpPr>
          <p:nvPr/>
        </p:nvSpPr>
        <p:spPr bwMode="auto">
          <a:xfrm>
            <a:off x="5143504" y="4857764"/>
            <a:ext cx="3168111" cy="307777"/>
          </a:xfrm>
          <a:prstGeom prst="rect">
            <a:avLst/>
          </a:prstGeom>
          <a:noFill/>
          <a:ln w="9525" algn="ctr">
            <a:noFill/>
            <a:miter lim="800000"/>
            <a:headEnd/>
            <a:tailEnd/>
          </a:ln>
        </p:spPr>
        <p:txBody>
          <a:bodyPr wrap="none">
            <a:spAutoFit/>
          </a:bodyPr>
          <a:lstStyle/>
          <a:p>
            <a:r>
              <a:rPr lang="sv-SE" dirty="0"/>
              <a:t>Förhindrar att bokstaven ”utförs”</a:t>
            </a:r>
          </a:p>
        </p:txBody>
      </p:sp>
      <p:pic>
        <p:nvPicPr>
          <p:cNvPr id="6" name="Picture 2" descr="P:\Icons\128x128\shadow\flash.png"/>
          <p:cNvPicPr>
            <a:picLocks noChangeAspect="1" noChangeArrowheads="1"/>
          </p:cNvPicPr>
          <p:nvPr/>
        </p:nvPicPr>
        <p:blipFill>
          <a:blip r:embed="rId3" cstate="print"/>
          <a:srcRect/>
          <a:stretch>
            <a:fillRect/>
          </a:stretch>
        </p:blipFill>
        <p:spPr bwMode="auto">
          <a:xfrm>
            <a:off x="8355018" y="214294"/>
            <a:ext cx="788982" cy="78898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3940"/>
                                        </p:tgtEl>
                                        <p:attrNameLst>
                                          <p:attrName>style.visibility</p:attrName>
                                        </p:attrNameLst>
                                      </p:cBhvr>
                                      <p:to>
                                        <p:strVal val="visible"/>
                                      </p:to>
                                    </p:set>
                                    <p:animEffect transition="in" filter="fade">
                                      <p:cBhvr>
                                        <p:cTn id="7" dur="2000"/>
                                        <p:tgtEl>
                                          <p:spTgt spid="423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sv-SE" smtClean="0"/>
              <a:t>Innehåll</a:t>
            </a:r>
          </a:p>
        </p:txBody>
      </p:sp>
      <p:sp>
        <p:nvSpPr>
          <p:cNvPr id="4099" name="Rectangle 3"/>
          <p:cNvSpPr>
            <a:spLocks noGrp="1" noChangeArrowheads="1"/>
          </p:cNvSpPr>
          <p:nvPr>
            <p:ph type="body" idx="1"/>
          </p:nvPr>
        </p:nvSpPr>
        <p:spPr>
          <a:xfrm>
            <a:off x="1258889" y="1117865"/>
            <a:ext cx="6048375" cy="4279635"/>
          </a:xfrm>
        </p:spPr>
        <p:txBody>
          <a:bodyPr/>
          <a:lstStyle/>
          <a:p>
            <a:pPr lvl="3" eaLnBrk="1" hangingPunct="1"/>
            <a:r>
              <a:rPr lang="sv-SE" smtClean="0"/>
              <a:t>Ändra CSS-egenskaper</a:t>
            </a:r>
          </a:p>
          <a:p>
            <a:pPr lvl="3" eaLnBrk="1" hangingPunct="1"/>
            <a:endParaRPr lang="sv-SE" smtClean="0"/>
          </a:p>
          <a:p>
            <a:pPr lvl="3" eaLnBrk="1" hangingPunct="1"/>
            <a:r>
              <a:rPr lang="sv-SE" smtClean="0"/>
              <a:t>Separera CSS-kod från Uppförandekod</a:t>
            </a:r>
            <a:br>
              <a:rPr lang="sv-SE" smtClean="0"/>
            </a:br>
            <a:endParaRPr lang="sv-SE" smtClean="0"/>
          </a:p>
          <a:p>
            <a:pPr lvl="3" eaLnBrk="1" hangingPunct="1"/>
            <a:r>
              <a:rPr lang="sv-SE" smtClean="0"/>
              <a:t>Event</a:t>
            </a:r>
          </a:p>
          <a:p>
            <a:pPr lvl="4" eaLnBrk="1" hangingPunct="1"/>
            <a:r>
              <a:rPr lang="sv-SE" smtClean="0"/>
              <a:t>Koppla händelsehanterare</a:t>
            </a:r>
          </a:p>
          <a:p>
            <a:pPr lvl="4" eaLnBrk="1" hangingPunct="1"/>
            <a:r>
              <a:rPr lang="sv-SE" smtClean="0"/>
              <a:t>Musevent</a:t>
            </a:r>
          </a:p>
          <a:p>
            <a:pPr lvl="4" eaLnBrk="1" hangingPunct="1"/>
            <a:r>
              <a:rPr lang="sv-SE" smtClean="0"/>
              <a:t>Tangentbordsevent</a:t>
            </a:r>
          </a:p>
          <a:p>
            <a:pPr lvl="4" eaLnBrk="1" hangingPunct="1"/>
            <a:r>
              <a:rPr lang="sv-SE" smtClean="0"/>
              <a:t>Övriga event</a:t>
            </a:r>
          </a:p>
          <a:p>
            <a:pPr lvl="3" eaLnBrk="1" hangingPunct="1"/>
            <a:endParaRPr lang="sv-SE"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sv-SE" smtClean="0"/>
              <a:t>En titt på lagermodellen återigen</a:t>
            </a:r>
          </a:p>
        </p:txBody>
      </p:sp>
      <p:sp>
        <p:nvSpPr>
          <p:cNvPr id="26" name="AutoShape 4"/>
          <p:cNvSpPr>
            <a:spLocks noChangeArrowheads="1"/>
          </p:cNvSpPr>
          <p:nvPr/>
        </p:nvSpPr>
        <p:spPr bwMode="auto">
          <a:xfrm>
            <a:off x="928662" y="861202"/>
            <a:ext cx="7236000" cy="4068000"/>
          </a:xfrm>
          <a:prstGeom prst="roundRect">
            <a:avLst>
              <a:gd name="adj" fmla="val 16667"/>
            </a:avLst>
          </a:prstGeom>
          <a:solidFill>
            <a:schemeClr val="accent6">
              <a:lumMod val="50000"/>
            </a:schemeClr>
          </a:solidFill>
          <a:ln>
            <a:headEnd/>
            <a:tailEnd/>
          </a:ln>
        </p:spPr>
        <p:style>
          <a:lnRef idx="0">
            <a:schemeClr val="accent3"/>
          </a:lnRef>
          <a:fillRef idx="3">
            <a:schemeClr val="accent3"/>
          </a:fillRef>
          <a:effectRef idx="3">
            <a:schemeClr val="accent3"/>
          </a:effectRef>
          <a:fontRef idx="minor">
            <a:schemeClr val="lt1"/>
          </a:fontRef>
        </p:style>
        <p:txBody>
          <a:bodyPr anchor="ctr">
            <a:spAutoFit/>
          </a:bodyPr>
          <a:lstStyle/>
          <a:p>
            <a:pPr algn="ctr">
              <a:defRPr/>
            </a:pPr>
            <a:endParaRPr lang="sv-SE"/>
          </a:p>
        </p:txBody>
      </p:sp>
      <p:pic>
        <p:nvPicPr>
          <p:cNvPr id="28" name="Picture 15" descr="P:\Icons\128x128\shadow\data.png"/>
          <p:cNvPicPr>
            <a:picLocks noChangeAspect="1" noChangeArrowheads="1"/>
          </p:cNvPicPr>
          <p:nvPr/>
        </p:nvPicPr>
        <p:blipFill>
          <a:blip r:embed="rId3" cstate="print"/>
          <a:srcRect/>
          <a:stretch>
            <a:fillRect/>
          </a:stretch>
        </p:blipFill>
        <p:spPr bwMode="auto">
          <a:xfrm>
            <a:off x="3643313" y="2147090"/>
            <a:ext cx="1627187" cy="1627188"/>
          </a:xfrm>
          <a:prstGeom prst="rect">
            <a:avLst/>
          </a:prstGeom>
          <a:noFill/>
          <a:ln w="9525">
            <a:noFill/>
            <a:miter lim="800000"/>
            <a:headEnd/>
            <a:tailEnd/>
          </a:ln>
        </p:spPr>
      </p:pic>
      <p:sp>
        <p:nvSpPr>
          <p:cNvPr id="30" name="AutoShape 4"/>
          <p:cNvSpPr>
            <a:spLocks noChangeArrowheads="1"/>
          </p:cNvSpPr>
          <p:nvPr/>
        </p:nvSpPr>
        <p:spPr bwMode="auto">
          <a:xfrm>
            <a:off x="1042988" y="989803"/>
            <a:ext cx="6985000" cy="3600450"/>
          </a:xfrm>
          <a:prstGeom prst="roundRect">
            <a:avLst>
              <a:gd name="adj" fmla="val 16667"/>
            </a:avLst>
          </a:prstGeom>
          <a:solidFill>
            <a:schemeClr val="accent6">
              <a:lumMod val="75000"/>
            </a:schemeClr>
          </a:solidFill>
          <a:ln>
            <a:headEnd/>
            <a:tailEnd/>
          </a:ln>
        </p:spPr>
        <p:style>
          <a:lnRef idx="0">
            <a:schemeClr val="accent3"/>
          </a:lnRef>
          <a:fillRef idx="3">
            <a:schemeClr val="accent3"/>
          </a:fillRef>
          <a:effectRef idx="3">
            <a:schemeClr val="accent3"/>
          </a:effectRef>
          <a:fontRef idx="minor">
            <a:schemeClr val="lt1"/>
          </a:fontRef>
        </p:style>
        <p:txBody>
          <a:bodyPr anchor="ctr">
            <a:spAutoFit/>
          </a:bodyPr>
          <a:lstStyle/>
          <a:p>
            <a:pPr algn="ctr">
              <a:defRPr/>
            </a:pPr>
            <a:endParaRPr lang="sv-SE"/>
          </a:p>
        </p:txBody>
      </p:sp>
      <p:sp>
        <p:nvSpPr>
          <p:cNvPr id="32" name="Text Box 6"/>
          <p:cNvSpPr txBox="1">
            <a:spLocks noChangeArrowheads="1"/>
          </p:cNvSpPr>
          <p:nvPr/>
        </p:nvSpPr>
        <p:spPr bwMode="auto">
          <a:xfrm>
            <a:off x="1042988" y="4252115"/>
            <a:ext cx="6985000" cy="304800"/>
          </a:xfrm>
          <a:prstGeom prst="rect">
            <a:avLst/>
          </a:prstGeom>
          <a:noFill/>
          <a:ln w="9525" algn="ctr">
            <a:noFill/>
            <a:miter lim="800000"/>
            <a:headEnd/>
            <a:tailEnd/>
          </a:ln>
        </p:spPr>
        <p:txBody>
          <a:bodyPr>
            <a:spAutoFit/>
          </a:bodyPr>
          <a:lstStyle/>
          <a:p>
            <a:pPr algn="ctr">
              <a:defRPr/>
            </a:pPr>
            <a:r>
              <a:rPr lang="sv-SE" b="1" dirty="0">
                <a:solidFill>
                  <a:schemeClr val="accent3"/>
                </a:solidFill>
              </a:rPr>
              <a:t>Dataåtkomstlager (DAL) </a:t>
            </a:r>
            <a:r>
              <a:rPr lang="sv-SE" dirty="0">
                <a:solidFill>
                  <a:schemeClr val="accent3"/>
                </a:solidFill>
              </a:rPr>
              <a:t>(Ex. </a:t>
            </a:r>
            <a:r>
              <a:rPr lang="sv-SE" dirty="0" err="1">
                <a:solidFill>
                  <a:schemeClr val="accent3"/>
                </a:solidFill>
              </a:rPr>
              <a:t>C#-klasser</a:t>
            </a:r>
            <a:r>
              <a:rPr lang="sv-SE" dirty="0">
                <a:solidFill>
                  <a:schemeClr val="accent3"/>
                </a:solidFill>
              </a:rPr>
              <a:t>)</a:t>
            </a:r>
          </a:p>
        </p:txBody>
      </p:sp>
      <p:pic>
        <p:nvPicPr>
          <p:cNvPr id="34" name="Picture 16" descr="P:\Icons\128x128\shadow\data_into.png"/>
          <p:cNvPicPr>
            <a:picLocks noChangeAspect="1" noChangeArrowheads="1"/>
          </p:cNvPicPr>
          <p:nvPr/>
        </p:nvPicPr>
        <p:blipFill>
          <a:blip r:embed="rId4" cstate="print"/>
          <a:srcRect/>
          <a:stretch>
            <a:fillRect/>
          </a:stretch>
        </p:blipFill>
        <p:spPr bwMode="auto">
          <a:xfrm>
            <a:off x="3714750" y="2289965"/>
            <a:ext cx="1646238" cy="1646238"/>
          </a:xfrm>
          <a:prstGeom prst="rect">
            <a:avLst/>
          </a:prstGeom>
          <a:noFill/>
          <a:ln w="9525">
            <a:noFill/>
            <a:miter lim="800000"/>
            <a:headEnd/>
            <a:tailEnd/>
          </a:ln>
        </p:spPr>
      </p:pic>
      <p:sp>
        <p:nvSpPr>
          <p:cNvPr id="35" name="AutoShape 9"/>
          <p:cNvSpPr>
            <a:spLocks noChangeArrowheads="1"/>
          </p:cNvSpPr>
          <p:nvPr/>
        </p:nvSpPr>
        <p:spPr bwMode="auto">
          <a:xfrm>
            <a:off x="1187450" y="1134265"/>
            <a:ext cx="6697663" cy="3097213"/>
          </a:xfrm>
          <a:prstGeom prst="roundRect">
            <a:avLst>
              <a:gd name="adj" fmla="val 16667"/>
            </a:avLst>
          </a:prstGeom>
          <a:solidFill>
            <a:schemeClr val="accent6">
              <a:lumMod val="60000"/>
              <a:lumOff val="40000"/>
            </a:schemeClr>
          </a:solidFill>
          <a:ln>
            <a:headEnd/>
            <a:tailEnd/>
          </a:ln>
        </p:spPr>
        <p:style>
          <a:lnRef idx="0">
            <a:schemeClr val="accent3"/>
          </a:lnRef>
          <a:fillRef idx="3">
            <a:schemeClr val="accent3"/>
          </a:fillRef>
          <a:effectRef idx="3">
            <a:schemeClr val="accent3"/>
          </a:effectRef>
          <a:fontRef idx="minor">
            <a:schemeClr val="lt1"/>
          </a:fontRef>
        </p:style>
        <p:txBody>
          <a:bodyPr anchor="ctr">
            <a:spAutoFit/>
          </a:bodyPr>
          <a:lstStyle/>
          <a:p>
            <a:pPr>
              <a:defRPr/>
            </a:pPr>
            <a:endParaRPr lang="sv-SE"/>
          </a:p>
        </p:txBody>
      </p:sp>
      <p:pic>
        <p:nvPicPr>
          <p:cNvPr id="36" name="Picture 17" descr="P:\Icons\128x128\shadow\gears.png"/>
          <p:cNvPicPr>
            <a:picLocks noChangeAspect="1" noChangeArrowheads="1"/>
          </p:cNvPicPr>
          <p:nvPr/>
        </p:nvPicPr>
        <p:blipFill>
          <a:blip r:embed="rId5" cstate="print"/>
          <a:srcRect/>
          <a:stretch>
            <a:fillRect/>
          </a:stretch>
        </p:blipFill>
        <p:spPr bwMode="auto">
          <a:xfrm>
            <a:off x="3714750" y="2004215"/>
            <a:ext cx="1627188" cy="1627188"/>
          </a:xfrm>
          <a:prstGeom prst="rect">
            <a:avLst/>
          </a:prstGeom>
          <a:noFill/>
          <a:ln w="9525">
            <a:noFill/>
            <a:miter lim="800000"/>
            <a:headEnd/>
            <a:tailEnd/>
          </a:ln>
        </p:spPr>
      </p:pic>
      <p:sp>
        <p:nvSpPr>
          <p:cNvPr id="37" name="Text Box 10"/>
          <p:cNvSpPr txBox="1">
            <a:spLocks noChangeArrowheads="1"/>
          </p:cNvSpPr>
          <p:nvPr/>
        </p:nvSpPr>
        <p:spPr bwMode="auto">
          <a:xfrm>
            <a:off x="1042988" y="3901278"/>
            <a:ext cx="6985000" cy="304800"/>
          </a:xfrm>
          <a:prstGeom prst="rect">
            <a:avLst/>
          </a:prstGeom>
          <a:noFill/>
          <a:ln w="9525" algn="ctr">
            <a:noFill/>
            <a:miter lim="800000"/>
            <a:headEnd/>
            <a:tailEnd/>
          </a:ln>
        </p:spPr>
        <p:txBody>
          <a:bodyPr>
            <a:spAutoFit/>
          </a:bodyPr>
          <a:lstStyle/>
          <a:p>
            <a:pPr algn="ctr"/>
            <a:r>
              <a:rPr lang="sv-SE" b="1"/>
              <a:t>Affärslager (BLL) </a:t>
            </a:r>
            <a:r>
              <a:rPr lang="sv-SE"/>
              <a:t>(Ex. C#-klasser)</a:t>
            </a:r>
          </a:p>
        </p:txBody>
      </p:sp>
      <p:sp>
        <p:nvSpPr>
          <p:cNvPr id="38" name="AutoShape 11"/>
          <p:cNvSpPr>
            <a:spLocks noChangeArrowheads="1"/>
          </p:cNvSpPr>
          <p:nvPr/>
        </p:nvSpPr>
        <p:spPr bwMode="auto">
          <a:xfrm>
            <a:off x="1331913" y="1278728"/>
            <a:ext cx="6408737" cy="2592387"/>
          </a:xfrm>
          <a:prstGeom prst="roundRect">
            <a:avLst>
              <a:gd name="adj" fmla="val 16667"/>
            </a:avLst>
          </a:prstGeom>
          <a:solidFill>
            <a:schemeClr val="accent6">
              <a:lumMod val="40000"/>
              <a:lumOff val="60000"/>
            </a:schemeClr>
          </a:solidFill>
          <a:ln>
            <a:headEnd/>
            <a:tailEnd/>
          </a:ln>
        </p:spPr>
        <p:style>
          <a:lnRef idx="0">
            <a:schemeClr val="accent3"/>
          </a:lnRef>
          <a:fillRef idx="3">
            <a:schemeClr val="accent3"/>
          </a:fillRef>
          <a:effectRef idx="3">
            <a:schemeClr val="accent3"/>
          </a:effectRef>
          <a:fontRef idx="minor">
            <a:schemeClr val="lt1"/>
          </a:fontRef>
        </p:style>
        <p:txBody>
          <a:bodyPr anchor="ctr">
            <a:spAutoFit/>
          </a:bodyPr>
          <a:lstStyle/>
          <a:p>
            <a:pPr>
              <a:defRPr/>
            </a:pPr>
            <a:endParaRPr lang="sv-SE"/>
          </a:p>
        </p:txBody>
      </p:sp>
      <p:pic>
        <p:nvPicPr>
          <p:cNvPr id="39" name="Picture 19" descr="P:\Icons\128x128\shadow\cubes.png"/>
          <p:cNvPicPr>
            <a:picLocks noChangeAspect="1" noChangeArrowheads="1"/>
          </p:cNvPicPr>
          <p:nvPr/>
        </p:nvPicPr>
        <p:blipFill>
          <a:blip r:embed="rId6" cstate="print"/>
          <a:srcRect/>
          <a:stretch>
            <a:fillRect/>
          </a:stretch>
        </p:blipFill>
        <p:spPr bwMode="auto">
          <a:xfrm>
            <a:off x="3714750" y="1789903"/>
            <a:ext cx="1627188" cy="1627187"/>
          </a:xfrm>
          <a:prstGeom prst="rect">
            <a:avLst/>
          </a:prstGeom>
          <a:noFill/>
          <a:ln w="9525">
            <a:noFill/>
            <a:miter lim="800000"/>
            <a:headEnd/>
            <a:tailEnd/>
          </a:ln>
        </p:spPr>
      </p:pic>
      <p:sp>
        <p:nvSpPr>
          <p:cNvPr id="40" name="AutoShape 13"/>
          <p:cNvSpPr>
            <a:spLocks noChangeArrowheads="1"/>
          </p:cNvSpPr>
          <p:nvPr/>
        </p:nvSpPr>
        <p:spPr bwMode="auto">
          <a:xfrm>
            <a:off x="1466828" y="1437468"/>
            <a:ext cx="6119813" cy="2016125"/>
          </a:xfrm>
          <a:prstGeom prst="roundRect">
            <a:avLst>
              <a:gd name="adj" fmla="val 16667"/>
            </a:avLst>
          </a:prstGeom>
          <a:solidFill>
            <a:schemeClr val="accent5">
              <a:lumMod val="50000"/>
            </a:schemeClr>
          </a:solidFill>
          <a:ln>
            <a:headEnd/>
            <a:tailEnd/>
          </a:ln>
        </p:spPr>
        <p:style>
          <a:lnRef idx="0">
            <a:schemeClr val="accent3"/>
          </a:lnRef>
          <a:fillRef idx="3">
            <a:schemeClr val="accent3"/>
          </a:fillRef>
          <a:effectRef idx="3">
            <a:schemeClr val="accent3"/>
          </a:effectRef>
          <a:fontRef idx="minor">
            <a:schemeClr val="lt1"/>
          </a:fontRef>
        </p:style>
        <p:txBody>
          <a:bodyPr anchor="ctr">
            <a:spAutoFit/>
          </a:bodyPr>
          <a:lstStyle/>
          <a:p>
            <a:pPr>
              <a:defRPr/>
            </a:pPr>
            <a:endParaRPr lang="sv-SE"/>
          </a:p>
        </p:txBody>
      </p:sp>
      <p:pic>
        <p:nvPicPr>
          <p:cNvPr id="41" name="Picture 20" descr="P:\Icons\128x128\shadow\text_tree.png"/>
          <p:cNvPicPr>
            <a:picLocks noChangeAspect="1" noChangeArrowheads="1"/>
          </p:cNvPicPr>
          <p:nvPr/>
        </p:nvPicPr>
        <p:blipFill>
          <a:blip r:embed="rId7" cstate="print"/>
          <a:srcRect/>
          <a:stretch>
            <a:fillRect/>
          </a:stretch>
        </p:blipFill>
        <p:spPr bwMode="auto">
          <a:xfrm>
            <a:off x="3929063" y="1718465"/>
            <a:ext cx="1217612" cy="1217613"/>
          </a:xfrm>
          <a:prstGeom prst="rect">
            <a:avLst/>
          </a:prstGeom>
          <a:noFill/>
          <a:ln w="9525">
            <a:noFill/>
            <a:miter lim="800000"/>
            <a:headEnd/>
            <a:tailEnd/>
          </a:ln>
        </p:spPr>
      </p:pic>
      <p:sp>
        <p:nvSpPr>
          <p:cNvPr id="45" name="AutoShape 15"/>
          <p:cNvSpPr>
            <a:spLocks noChangeArrowheads="1"/>
          </p:cNvSpPr>
          <p:nvPr/>
        </p:nvSpPr>
        <p:spPr bwMode="auto">
          <a:xfrm>
            <a:off x="1622404" y="1562882"/>
            <a:ext cx="5832475" cy="1512888"/>
          </a:xfrm>
          <a:prstGeom prst="roundRect">
            <a:avLst>
              <a:gd name="adj" fmla="val 16667"/>
            </a:avLst>
          </a:prstGeom>
          <a:solidFill>
            <a:schemeClr val="accent1">
              <a:lumMod val="75000"/>
            </a:schemeClr>
          </a:solidFill>
          <a:ln>
            <a:headEnd/>
            <a:tailEnd/>
          </a:ln>
        </p:spPr>
        <p:style>
          <a:lnRef idx="0">
            <a:schemeClr val="accent3"/>
          </a:lnRef>
          <a:fillRef idx="3">
            <a:schemeClr val="accent3"/>
          </a:fillRef>
          <a:effectRef idx="3">
            <a:schemeClr val="accent3"/>
          </a:effectRef>
          <a:fontRef idx="minor">
            <a:schemeClr val="lt1"/>
          </a:fontRef>
        </p:style>
        <p:txBody>
          <a:bodyPr anchor="ctr">
            <a:spAutoFit/>
          </a:bodyPr>
          <a:lstStyle/>
          <a:p>
            <a:pPr algn="ctr">
              <a:defRPr/>
            </a:pPr>
            <a:endParaRPr lang="sv-SE"/>
          </a:p>
        </p:txBody>
      </p:sp>
      <p:pic>
        <p:nvPicPr>
          <p:cNvPr id="46" name="Picture 21" descr="P:\Icons\128x128\shadow\palette2.png"/>
          <p:cNvPicPr>
            <a:picLocks noChangeAspect="1" noChangeArrowheads="1"/>
          </p:cNvPicPr>
          <p:nvPr/>
        </p:nvPicPr>
        <p:blipFill>
          <a:blip r:embed="rId8" cstate="print"/>
          <a:srcRect/>
          <a:stretch>
            <a:fillRect/>
          </a:stretch>
        </p:blipFill>
        <p:spPr bwMode="auto">
          <a:xfrm>
            <a:off x="4071938" y="1718465"/>
            <a:ext cx="927100" cy="927100"/>
          </a:xfrm>
          <a:prstGeom prst="rect">
            <a:avLst/>
          </a:prstGeom>
          <a:noFill/>
          <a:ln w="9525">
            <a:noFill/>
            <a:miter lim="800000"/>
            <a:headEnd/>
            <a:tailEnd/>
          </a:ln>
        </p:spPr>
      </p:pic>
      <p:sp>
        <p:nvSpPr>
          <p:cNvPr id="47" name="AutoShape 15"/>
          <p:cNvSpPr>
            <a:spLocks noChangeArrowheads="1"/>
          </p:cNvSpPr>
          <p:nvPr/>
        </p:nvSpPr>
        <p:spPr bwMode="auto">
          <a:xfrm>
            <a:off x="1742082" y="1705768"/>
            <a:ext cx="5616000" cy="972000"/>
          </a:xfrm>
          <a:prstGeom prst="roundRect">
            <a:avLst>
              <a:gd name="adj" fmla="val 16667"/>
            </a:avLst>
          </a:prstGeom>
          <a:solidFill>
            <a:schemeClr val="accent1">
              <a:lumMod val="90000"/>
            </a:schemeClr>
          </a:solidFill>
          <a:ln>
            <a:headEnd/>
            <a:tailEnd/>
          </a:ln>
        </p:spPr>
        <p:style>
          <a:lnRef idx="0">
            <a:schemeClr val="accent3"/>
          </a:lnRef>
          <a:fillRef idx="3">
            <a:schemeClr val="accent3"/>
          </a:fillRef>
          <a:effectRef idx="3">
            <a:schemeClr val="accent3"/>
          </a:effectRef>
          <a:fontRef idx="minor">
            <a:schemeClr val="lt1"/>
          </a:fontRef>
        </p:style>
        <p:txBody>
          <a:bodyPr anchor="ctr">
            <a:spAutoFit/>
          </a:bodyPr>
          <a:lstStyle/>
          <a:p>
            <a:pPr algn="ctr">
              <a:defRPr/>
            </a:pPr>
            <a:endParaRPr lang="sv-SE"/>
          </a:p>
        </p:txBody>
      </p:sp>
      <p:sp>
        <p:nvSpPr>
          <p:cNvPr id="48" name="Text Box 17"/>
          <p:cNvSpPr txBox="1">
            <a:spLocks noChangeArrowheads="1"/>
          </p:cNvSpPr>
          <p:nvPr/>
        </p:nvSpPr>
        <p:spPr bwMode="auto">
          <a:xfrm>
            <a:off x="900113" y="1932778"/>
            <a:ext cx="6985000" cy="517525"/>
          </a:xfrm>
          <a:prstGeom prst="rect">
            <a:avLst/>
          </a:prstGeom>
          <a:noFill/>
          <a:ln w="9525" algn="ctr">
            <a:noFill/>
            <a:miter lim="800000"/>
            <a:headEnd/>
            <a:tailEnd/>
          </a:ln>
        </p:spPr>
        <p:txBody>
          <a:bodyPr>
            <a:spAutoFit/>
          </a:bodyPr>
          <a:lstStyle/>
          <a:p>
            <a:pPr algn="ctr"/>
            <a:r>
              <a:rPr lang="sv-SE" b="1"/>
              <a:t>Uppförande </a:t>
            </a:r>
            <a:r>
              <a:rPr lang="sv-SE"/>
              <a:t>(Behavior)</a:t>
            </a:r>
            <a:br>
              <a:rPr lang="sv-SE"/>
            </a:br>
            <a:r>
              <a:rPr lang="sv-SE"/>
              <a:t>JavaScript</a:t>
            </a:r>
          </a:p>
        </p:txBody>
      </p:sp>
      <p:sp>
        <p:nvSpPr>
          <p:cNvPr id="49" name="Text Box 6"/>
          <p:cNvSpPr txBox="1">
            <a:spLocks noChangeArrowheads="1"/>
          </p:cNvSpPr>
          <p:nvPr/>
        </p:nvSpPr>
        <p:spPr bwMode="auto">
          <a:xfrm>
            <a:off x="1025525" y="4595015"/>
            <a:ext cx="6985000" cy="304800"/>
          </a:xfrm>
          <a:prstGeom prst="rect">
            <a:avLst/>
          </a:prstGeom>
          <a:noFill/>
          <a:ln w="9525" algn="ctr">
            <a:noFill/>
            <a:miter lim="800000"/>
            <a:headEnd/>
            <a:tailEnd/>
          </a:ln>
        </p:spPr>
        <p:txBody>
          <a:bodyPr>
            <a:spAutoFit/>
          </a:bodyPr>
          <a:lstStyle/>
          <a:p>
            <a:pPr algn="ctr">
              <a:defRPr/>
            </a:pPr>
            <a:r>
              <a:rPr lang="sv-SE" b="1" dirty="0">
                <a:solidFill>
                  <a:schemeClr val="accent3"/>
                </a:solidFill>
              </a:rPr>
              <a:t>Datalager </a:t>
            </a:r>
            <a:r>
              <a:rPr lang="sv-SE" dirty="0">
                <a:solidFill>
                  <a:schemeClr val="accent3"/>
                </a:solidFill>
              </a:rPr>
              <a:t>(Ex. MSSQL)</a:t>
            </a:r>
          </a:p>
        </p:txBody>
      </p:sp>
      <p:sp>
        <p:nvSpPr>
          <p:cNvPr id="50" name="Text Box 10"/>
          <p:cNvSpPr txBox="1">
            <a:spLocks noChangeArrowheads="1"/>
          </p:cNvSpPr>
          <p:nvPr/>
        </p:nvSpPr>
        <p:spPr bwMode="auto">
          <a:xfrm>
            <a:off x="1041400" y="3504403"/>
            <a:ext cx="6985000" cy="304800"/>
          </a:xfrm>
          <a:prstGeom prst="rect">
            <a:avLst/>
          </a:prstGeom>
          <a:noFill/>
          <a:ln w="9525" algn="ctr">
            <a:noFill/>
            <a:miter lim="800000"/>
            <a:headEnd/>
            <a:tailEnd/>
          </a:ln>
        </p:spPr>
        <p:txBody>
          <a:bodyPr>
            <a:spAutoFit/>
          </a:bodyPr>
          <a:lstStyle/>
          <a:p>
            <a:pPr algn="ctr"/>
            <a:r>
              <a:rPr lang="sv-SE" b="1"/>
              <a:t>Användargränsnittslager </a:t>
            </a:r>
            <a:r>
              <a:rPr lang="sv-SE"/>
              <a:t>(Ex. ASP.NET .aspx)</a:t>
            </a:r>
          </a:p>
        </p:txBody>
      </p:sp>
      <p:sp>
        <p:nvSpPr>
          <p:cNvPr id="51" name="Text Box 14"/>
          <p:cNvSpPr txBox="1">
            <a:spLocks noChangeArrowheads="1"/>
          </p:cNvSpPr>
          <p:nvPr/>
        </p:nvSpPr>
        <p:spPr bwMode="auto">
          <a:xfrm>
            <a:off x="1042988" y="2693190"/>
            <a:ext cx="6985000" cy="304800"/>
          </a:xfrm>
          <a:prstGeom prst="rect">
            <a:avLst/>
          </a:prstGeom>
          <a:noFill/>
          <a:ln w="9525" algn="ctr">
            <a:noFill/>
            <a:miter lim="800000"/>
            <a:headEnd/>
            <a:tailEnd/>
          </a:ln>
        </p:spPr>
        <p:txBody>
          <a:bodyPr>
            <a:spAutoFit/>
          </a:bodyPr>
          <a:lstStyle/>
          <a:p>
            <a:pPr algn="ctr"/>
            <a:r>
              <a:rPr lang="sv-SE" b="1"/>
              <a:t>Presentation </a:t>
            </a:r>
            <a:r>
              <a:rPr lang="sv-SE"/>
              <a:t>(CSS)</a:t>
            </a:r>
          </a:p>
        </p:txBody>
      </p:sp>
      <p:sp>
        <p:nvSpPr>
          <p:cNvPr id="52" name="Text Box 12"/>
          <p:cNvSpPr txBox="1">
            <a:spLocks noChangeArrowheads="1"/>
          </p:cNvSpPr>
          <p:nvPr/>
        </p:nvSpPr>
        <p:spPr bwMode="auto">
          <a:xfrm>
            <a:off x="1042988" y="3115465"/>
            <a:ext cx="6985000" cy="304800"/>
          </a:xfrm>
          <a:prstGeom prst="rect">
            <a:avLst/>
          </a:prstGeom>
          <a:noFill/>
          <a:ln w="9525" algn="ctr">
            <a:noFill/>
            <a:miter lim="800000"/>
            <a:headEnd/>
            <a:tailEnd/>
          </a:ln>
        </p:spPr>
        <p:txBody>
          <a:bodyPr>
            <a:spAutoFit/>
          </a:bodyPr>
          <a:lstStyle/>
          <a:p>
            <a:pPr algn="ctr"/>
            <a:r>
              <a:rPr lang="sv-SE" b="1"/>
              <a:t>Struktur </a:t>
            </a:r>
            <a:r>
              <a:rPr lang="sv-SE"/>
              <a:t>(Ex. XHTML)</a:t>
            </a:r>
          </a:p>
        </p:txBody>
      </p:sp>
      <p:sp>
        <p:nvSpPr>
          <p:cNvPr id="53" name="Curved Right Arrow 52"/>
          <p:cNvSpPr/>
          <p:nvPr/>
        </p:nvSpPr>
        <p:spPr bwMode="auto">
          <a:xfrm>
            <a:off x="1785938" y="2075653"/>
            <a:ext cx="642937" cy="1285875"/>
          </a:xfrm>
          <a:prstGeom prst="curvedRightArrow">
            <a:avLst/>
          </a:prstGeom>
          <a:solidFill>
            <a:srgbClr val="FF5050"/>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none">
            <a:spAutoFit/>
          </a:bodyPr>
          <a:lstStyle/>
          <a:p>
            <a:pPr>
              <a:defRPr/>
            </a:pPr>
            <a:endParaRPr lang="sv-SE">
              <a:solidFill>
                <a:schemeClr val="tx2"/>
              </a:solidFill>
            </a:endParaRPr>
          </a:p>
        </p:txBody>
      </p:sp>
      <p:sp>
        <p:nvSpPr>
          <p:cNvPr id="54" name="TextBox 53"/>
          <p:cNvSpPr txBox="1"/>
          <p:nvPr/>
        </p:nvSpPr>
        <p:spPr>
          <a:xfrm>
            <a:off x="1714480" y="2075648"/>
            <a:ext cx="848309" cy="369332"/>
          </a:xfrm>
          <a:prstGeom prst="rect">
            <a:avLst/>
          </a:prstGeom>
          <a:noFill/>
        </p:spPr>
        <p:txBody>
          <a:bodyPr wrap="none">
            <a:spAutoFit/>
            <a:scene3d>
              <a:camera prst="orthographicFront"/>
              <a:lightRig rig="soft" dir="t">
                <a:rot lat="0" lon="0" rev="10800000"/>
              </a:lightRig>
            </a:scene3d>
            <a:sp3d>
              <a:bevelT w="27940" h="12700"/>
              <a:contourClr>
                <a:srgbClr val="DDDDDD"/>
              </a:contourClr>
            </a:sp3d>
          </a:bodyPr>
          <a:lstStyle/>
          <a:p>
            <a:pPr>
              <a:defRPr/>
            </a:pPr>
            <a:r>
              <a:rPr lang="sv-SE" sz="1800" b="1" spc="150" dirty="0">
                <a:ln w="11430"/>
                <a:solidFill>
                  <a:srgbClr val="F8F8F8"/>
                </a:solidFill>
                <a:effectLst>
                  <a:outerShdw blurRad="25400" algn="tl" rotWithShape="0">
                    <a:srgbClr val="000000">
                      <a:alpha val="43000"/>
                    </a:srgbClr>
                  </a:outerShdw>
                </a:effectLst>
              </a:rPr>
              <a:t>DOM</a:t>
            </a:r>
          </a:p>
        </p:txBody>
      </p:sp>
      <p:sp>
        <p:nvSpPr>
          <p:cNvPr id="55" name="Curved Right Arrow 54"/>
          <p:cNvSpPr/>
          <p:nvPr/>
        </p:nvSpPr>
        <p:spPr bwMode="auto">
          <a:xfrm flipH="1">
            <a:off x="6381750" y="2142328"/>
            <a:ext cx="468313" cy="828675"/>
          </a:xfrm>
          <a:prstGeom prst="curvedRightArrow">
            <a:avLst/>
          </a:prstGeom>
          <a:solidFill>
            <a:srgbClr val="FF5050"/>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p>
            <a:pPr>
              <a:defRPr/>
            </a:pPr>
            <a:endParaRPr lang="sv-SE">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2000"/>
                                        <p:tgtEl>
                                          <p:spTgt spid="5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2000"/>
                                        <p:tgtEl>
                                          <p:spTgt spid="5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2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sv-SE" smtClean="0"/>
              <a:t>Ändra CSS-egenskaper</a:t>
            </a:r>
          </a:p>
        </p:txBody>
      </p:sp>
      <p:sp>
        <p:nvSpPr>
          <p:cNvPr id="6147" name="Text Box 4"/>
          <p:cNvSpPr txBox="1">
            <a:spLocks noChangeArrowheads="1"/>
          </p:cNvSpPr>
          <p:nvPr/>
        </p:nvSpPr>
        <p:spPr bwMode="auto">
          <a:xfrm>
            <a:off x="179389" y="735542"/>
            <a:ext cx="8177239" cy="369332"/>
          </a:xfrm>
          <a:prstGeom prst="rect">
            <a:avLst/>
          </a:prstGeom>
          <a:noFill/>
          <a:ln w="9525" algn="ctr">
            <a:noFill/>
            <a:miter lim="800000"/>
            <a:headEnd/>
            <a:tailEnd/>
          </a:ln>
        </p:spPr>
        <p:txBody>
          <a:bodyPr wrap="none">
            <a:spAutoFit/>
          </a:bodyPr>
          <a:lstStyle/>
          <a:p>
            <a:r>
              <a:rPr lang="sv-SE" sz="1600" b="1"/>
              <a:t>Vi kommer åt stilegenskaperna genom egenskapen </a:t>
            </a:r>
            <a:r>
              <a:rPr lang="sv-SE" sz="1800" b="1"/>
              <a:t>style</a:t>
            </a:r>
            <a:r>
              <a:rPr lang="sv-SE" sz="1600" b="1"/>
              <a:t> på vår nod:</a:t>
            </a:r>
          </a:p>
        </p:txBody>
      </p:sp>
      <p:sp>
        <p:nvSpPr>
          <p:cNvPr id="6148" name="AutoShape 5"/>
          <p:cNvSpPr>
            <a:spLocks noChangeArrowheads="1"/>
          </p:cNvSpPr>
          <p:nvPr/>
        </p:nvSpPr>
        <p:spPr bwMode="auto">
          <a:xfrm>
            <a:off x="323851" y="1177396"/>
            <a:ext cx="8569325" cy="1092729"/>
          </a:xfrm>
          <a:prstGeom prst="roundRect">
            <a:avLst>
              <a:gd name="adj" fmla="val 5194"/>
            </a:avLst>
          </a:prstGeom>
          <a:solidFill>
            <a:srgbClr val="E0E0E0"/>
          </a:solidFill>
          <a:ln w="9525">
            <a:noFill/>
            <a:round/>
            <a:headEnd/>
            <a:tailEnd/>
          </a:ln>
          <a:effectLst>
            <a:prstShdw prst="shdw17" dist="17961" dir="2700000">
              <a:srgbClr val="868686"/>
            </a:prstShdw>
          </a:effectLst>
        </p:spPr>
        <p:txBody>
          <a:bodyPr wrap="none" anchor="ctr"/>
          <a:lstStyle/>
          <a:p>
            <a:r>
              <a:rPr lang="sv-SE" sz="1800">
                <a:solidFill>
                  <a:schemeClr val="tx1"/>
                </a:solidFill>
                <a:latin typeface="Courier New" pitchFamily="49" charset="0"/>
              </a:rPr>
              <a:t>var node = document.getElementById(”maincontenttext”);</a:t>
            </a:r>
          </a:p>
          <a:p>
            <a:endParaRPr lang="sv-SE" sz="1800">
              <a:solidFill>
                <a:schemeClr val="tx1"/>
              </a:solidFill>
              <a:latin typeface="Courier New" pitchFamily="49" charset="0"/>
            </a:endParaRPr>
          </a:p>
          <a:p>
            <a:r>
              <a:rPr lang="sv-SE" sz="1800">
                <a:solidFill>
                  <a:schemeClr val="tx1"/>
                </a:solidFill>
                <a:latin typeface="Courier New" pitchFamily="49" charset="0"/>
              </a:rPr>
              <a:t>node</a:t>
            </a:r>
            <a:r>
              <a:rPr lang="sv-SE" sz="1800" b="1">
                <a:solidFill>
                  <a:schemeClr val="tx1"/>
                </a:solidFill>
                <a:latin typeface="Courier New" pitchFamily="49" charset="0"/>
              </a:rPr>
              <a:t>.style.color</a:t>
            </a:r>
            <a:r>
              <a:rPr lang="sv-SE" sz="1800">
                <a:solidFill>
                  <a:schemeClr val="tx1"/>
                </a:solidFill>
                <a:latin typeface="Courier New" pitchFamily="49" charset="0"/>
              </a:rPr>
              <a:t> = ”#AA5698”;</a:t>
            </a:r>
          </a:p>
        </p:txBody>
      </p:sp>
      <p:sp>
        <p:nvSpPr>
          <p:cNvPr id="6149" name="Text Box 6"/>
          <p:cNvSpPr txBox="1">
            <a:spLocks noChangeArrowheads="1"/>
          </p:cNvSpPr>
          <p:nvPr/>
        </p:nvSpPr>
        <p:spPr bwMode="auto">
          <a:xfrm>
            <a:off x="250825" y="2317750"/>
            <a:ext cx="8497888" cy="2308324"/>
          </a:xfrm>
          <a:prstGeom prst="rect">
            <a:avLst/>
          </a:prstGeom>
          <a:noFill/>
          <a:ln w="9525" algn="ctr">
            <a:noFill/>
            <a:miter lim="800000"/>
            <a:headEnd/>
            <a:tailEnd/>
          </a:ln>
        </p:spPr>
        <p:txBody>
          <a:bodyPr>
            <a:spAutoFit/>
          </a:bodyPr>
          <a:lstStyle/>
          <a:p>
            <a:r>
              <a:rPr lang="sv-SE" sz="1600" b="1" dirty="0"/>
              <a:t>Eftersom bindestreck inte är ett giltigt tecken på en egenskap gör man följande:</a:t>
            </a:r>
          </a:p>
          <a:p>
            <a:endParaRPr lang="sv-SE" sz="1600" b="1" dirty="0"/>
          </a:p>
          <a:p>
            <a:r>
              <a:rPr lang="sv-SE" sz="1600" b="1" dirty="0"/>
              <a:t>I CSS:		Egenskapsnamn:</a:t>
            </a:r>
          </a:p>
          <a:p>
            <a:r>
              <a:rPr lang="sv-SE" sz="1600" dirty="0" err="1"/>
              <a:t>font-size</a:t>
            </a:r>
            <a:r>
              <a:rPr lang="sv-SE" sz="1600" dirty="0"/>
              <a:t>		</a:t>
            </a:r>
            <a:r>
              <a:rPr lang="sv-SE" sz="1600" dirty="0" err="1"/>
              <a:t>fontSize</a:t>
            </a:r>
            <a:endParaRPr lang="sv-SE" sz="1600" dirty="0"/>
          </a:p>
          <a:p>
            <a:r>
              <a:rPr lang="sv-SE" sz="1600" dirty="0" err="1"/>
              <a:t>margin-left</a:t>
            </a:r>
            <a:r>
              <a:rPr lang="sv-SE" sz="1600" dirty="0"/>
              <a:t>	</a:t>
            </a:r>
            <a:r>
              <a:rPr lang="sv-SE" sz="1600" dirty="0" err="1"/>
              <a:t>marginLeft</a:t>
            </a:r>
            <a:endParaRPr lang="sv-SE" sz="1600" dirty="0"/>
          </a:p>
          <a:p>
            <a:r>
              <a:rPr lang="sv-SE" sz="1600" dirty="0"/>
              <a:t>...</a:t>
            </a:r>
          </a:p>
          <a:p>
            <a:r>
              <a:rPr lang="sv-SE" sz="1600" dirty="0"/>
              <a:t/>
            </a:r>
            <a:br>
              <a:rPr lang="sv-SE" sz="1600" dirty="0"/>
            </a:br>
            <a:r>
              <a:rPr lang="sv-SE" sz="1600" dirty="0" err="1"/>
              <a:t>float</a:t>
            </a:r>
            <a:r>
              <a:rPr lang="sv-SE" sz="1600" dirty="0"/>
              <a:t>		</a:t>
            </a:r>
            <a:r>
              <a:rPr lang="sv-SE" sz="1600" dirty="0" err="1"/>
              <a:t>cssFloat</a:t>
            </a:r>
            <a:endParaRPr lang="sv-SE" sz="1600" dirty="0"/>
          </a:p>
        </p:txBody>
      </p:sp>
      <p:sp>
        <p:nvSpPr>
          <p:cNvPr id="400391" name="AutoShape 7"/>
          <p:cNvSpPr>
            <a:spLocks noChangeArrowheads="1"/>
          </p:cNvSpPr>
          <p:nvPr/>
        </p:nvSpPr>
        <p:spPr bwMode="auto">
          <a:xfrm>
            <a:off x="179389" y="5068624"/>
            <a:ext cx="7921625" cy="373063"/>
          </a:xfrm>
          <a:prstGeom prst="roundRect">
            <a:avLst>
              <a:gd name="adj" fmla="val 5194"/>
            </a:avLst>
          </a:prstGeom>
          <a:solidFill>
            <a:srgbClr val="E0E0E0"/>
          </a:solidFill>
          <a:ln w="9525">
            <a:noFill/>
            <a:round/>
            <a:headEnd/>
            <a:tailEnd/>
          </a:ln>
          <a:effectLst>
            <a:prstShdw prst="shdw17" dist="17961" dir="2700000">
              <a:srgbClr val="868686"/>
            </a:prstShdw>
          </a:effectLst>
        </p:spPr>
        <p:txBody>
          <a:bodyPr wrap="none" anchor="ctr"/>
          <a:lstStyle/>
          <a:p>
            <a:r>
              <a:rPr lang="sv-SE" sz="1800" dirty="0" err="1">
                <a:solidFill>
                  <a:schemeClr val="tx1"/>
                </a:solidFill>
                <a:latin typeface="Courier New" pitchFamily="49" charset="0"/>
              </a:rPr>
              <a:t>node</a:t>
            </a:r>
            <a:r>
              <a:rPr lang="sv-SE" sz="1800" b="1" dirty="0" err="1">
                <a:solidFill>
                  <a:schemeClr val="tx1"/>
                </a:solidFill>
                <a:latin typeface="Courier New" pitchFamily="49" charset="0"/>
              </a:rPr>
              <a:t>.setAttribute</a:t>
            </a:r>
            <a:r>
              <a:rPr lang="sv-SE" sz="1800" b="1" dirty="0">
                <a:solidFill>
                  <a:schemeClr val="tx1"/>
                </a:solidFill>
                <a:latin typeface="Courier New" pitchFamily="49" charset="0"/>
              </a:rPr>
              <a:t>(”</a:t>
            </a:r>
            <a:r>
              <a:rPr lang="sv-SE" sz="1800" b="1" dirty="0" err="1">
                <a:solidFill>
                  <a:schemeClr val="tx1"/>
                </a:solidFill>
                <a:latin typeface="Courier New" pitchFamily="49" charset="0"/>
              </a:rPr>
              <a:t>style</a:t>
            </a:r>
            <a:r>
              <a:rPr lang="sv-SE" sz="1800" b="1" dirty="0">
                <a:solidFill>
                  <a:schemeClr val="tx1"/>
                </a:solidFill>
                <a:latin typeface="Courier New" pitchFamily="49" charset="0"/>
              </a:rPr>
              <a:t>”, ”font-size:12px; </a:t>
            </a:r>
            <a:r>
              <a:rPr lang="sv-SE" sz="1800" b="1" dirty="0" err="1">
                <a:solidFill>
                  <a:schemeClr val="tx1"/>
                </a:solidFill>
                <a:latin typeface="Courier New" pitchFamily="49" charset="0"/>
              </a:rPr>
              <a:t>color:red</a:t>
            </a:r>
            <a:r>
              <a:rPr lang="sv-SE" sz="1800" b="1" dirty="0">
                <a:solidFill>
                  <a:schemeClr val="tx1"/>
                </a:solidFill>
                <a:latin typeface="Courier New" pitchFamily="49" charset="0"/>
              </a:rPr>
              <a:t>”)</a:t>
            </a:r>
            <a:r>
              <a:rPr lang="sv-SE" sz="1800" dirty="0">
                <a:solidFill>
                  <a:schemeClr val="tx1"/>
                </a:solidFill>
                <a:latin typeface="Courier New" pitchFamily="49" charset="0"/>
              </a:rPr>
              <a:t>;</a:t>
            </a:r>
          </a:p>
        </p:txBody>
      </p:sp>
      <p:sp>
        <p:nvSpPr>
          <p:cNvPr id="400392" name="Text Box 8"/>
          <p:cNvSpPr txBox="1">
            <a:spLocks noChangeArrowheads="1"/>
          </p:cNvSpPr>
          <p:nvPr/>
        </p:nvSpPr>
        <p:spPr bwMode="auto">
          <a:xfrm>
            <a:off x="149225" y="4533636"/>
            <a:ext cx="8599488" cy="584775"/>
          </a:xfrm>
          <a:prstGeom prst="rect">
            <a:avLst/>
          </a:prstGeom>
          <a:noFill/>
          <a:ln w="9525" algn="ctr">
            <a:noFill/>
            <a:miter lim="800000"/>
            <a:headEnd/>
            <a:tailEnd/>
          </a:ln>
        </p:spPr>
        <p:txBody>
          <a:bodyPr>
            <a:spAutoFit/>
          </a:bodyPr>
          <a:lstStyle/>
          <a:p>
            <a:r>
              <a:rPr lang="sv-SE" sz="1600" b="1" dirty="0"/>
              <a:t>Tyvärr fungerar inte nedanstående i </a:t>
            </a:r>
            <a:r>
              <a:rPr lang="sv-SE" sz="1600" b="1" dirty="0" smtClean="0"/>
              <a:t>IE (&lt;= 7) </a:t>
            </a:r>
            <a:r>
              <a:rPr lang="sv-SE" sz="1600" b="1" dirty="0"/>
              <a:t>varför vi får passa oss för att använda detta sätt:</a:t>
            </a:r>
          </a:p>
        </p:txBody>
      </p:sp>
      <p:pic>
        <p:nvPicPr>
          <p:cNvPr id="9" name="Picture 17"/>
          <p:cNvPicPr>
            <a:picLocks noChangeAspect="1" noChangeArrowheads="1"/>
          </p:cNvPicPr>
          <p:nvPr/>
        </p:nvPicPr>
        <p:blipFill>
          <a:blip r:embed="rId3" cstate="print"/>
          <a:srcRect/>
          <a:stretch>
            <a:fillRect/>
          </a:stretch>
        </p:blipFill>
        <p:spPr bwMode="auto">
          <a:xfrm>
            <a:off x="8316913" y="4786326"/>
            <a:ext cx="647700" cy="627063"/>
          </a:xfrm>
          <a:prstGeom prst="rect">
            <a:avLst/>
          </a:prstGeom>
          <a:noFill/>
          <a:ln w="9525"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0391"/>
                                        </p:tgtEl>
                                        <p:attrNameLst>
                                          <p:attrName>style.visibility</p:attrName>
                                        </p:attrNameLst>
                                      </p:cBhvr>
                                      <p:to>
                                        <p:strVal val="visible"/>
                                      </p:to>
                                    </p:set>
                                    <p:animEffect transition="in" filter="fade">
                                      <p:cBhvr>
                                        <p:cTn id="7" dur="2000"/>
                                        <p:tgtEl>
                                          <p:spTgt spid="4003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0392"/>
                                        </p:tgtEl>
                                        <p:attrNameLst>
                                          <p:attrName>style.visibility</p:attrName>
                                        </p:attrNameLst>
                                      </p:cBhvr>
                                      <p:to>
                                        <p:strVal val="visible"/>
                                      </p:to>
                                    </p:set>
                                    <p:animEffect transition="in" filter="fade">
                                      <p:cBhvr>
                                        <p:cTn id="10" dur="2000"/>
                                        <p:tgtEl>
                                          <p:spTgt spid="400392"/>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91" grpId="0" animBg="1"/>
      <p:bldP spid="40039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sv-SE" smtClean="0"/>
              <a:t>Undvika uppblandning av lager</a:t>
            </a:r>
          </a:p>
        </p:txBody>
      </p:sp>
      <p:sp>
        <p:nvSpPr>
          <p:cNvPr id="7171" name="Text Box 15"/>
          <p:cNvSpPr txBox="1">
            <a:spLocks noChangeArrowheads="1"/>
          </p:cNvSpPr>
          <p:nvPr/>
        </p:nvSpPr>
        <p:spPr bwMode="auto">
          <a:xfrm>
            <a:off x="303214" y="691886"/>
            <a:ext cx="8840787" cy="954107"/>
          </a:xfrm>
          <a:prstGeom prst="rect">
            <a:avLst/>
          </a:prstGeom>
          <a:noFill/>
          <a:ln w="9525" algn="ctr">
            <a:noFill/>
            <a:miter lim="800000"/>
            <a:headEnd/>
            <a:tailEnd/>
          </a:ln>
        </p:spPr>
        <p:txBody>
          <a:bodyPr>
            <a:spAutoFit/>
          </a:bodyPr>
          <a:lstStyle/>
          <a:p>
            <a:r>
              <a:rPr lang="sv-SE" b="1"/>
              <a:t>Om vi ändrar CSS-koden i JavaScript så innebär detta att utseendet på sidan blir svåruppdaterat eftersom Uppförandelagret innehåller Presentationslagerkod.</a:t>
            </a:r>
          </a:p>
          <a:p>
            <a:endParaRPr lang="sv-SE" b="1"/>
          </a:p>
          <a:p>
            <a:r>
              <a:rPr lang="sv-SE" b="1"/>
              <a:t>Utnyttja CSS-klasser!</a:t>
            </a:r>
          </a:p>
        </p:txBody>
      </p:sp>
      <p:sp>
        <p:nvSpPr>
          <p:cNvPr id="7172" name="AutoShape 16"/>
          <p:cNvSpPr>
            <a:spLocks noChangeArrowheads="1"/>
          </p:cNvSpPr>
          <p:nvPr/>
        </p:nvSpPr>
        <p:spPr bwMode="auto">
          <a:xfrm>
            <a:off x="323851" y="1717146"/>
            <a:ext cx="8569325" cy="1092729"/>
          </a:xfrm>
          <a:prstGeom prst="roundRect">
            <a:avLst>
              <a:gd name="adj" fmla="val 5194"/>
            </a:avLst>
          </a:prstGeom>
          <a:solidFill>
            <a:srgbClr val="E0E0E0"/>
          </a:solidFill>
          <a:ln w="9525">
            <a:noFill/>
            <a:round/>
            <a:headEnd/>
            <a:tailEnd/>
          </a:ln>
          <a:effectLst>
            <a:prstShdw prst="shdw17" dist="17961" dir="2700000">
              <a:srgbClr val="868686"/>
            </a:prstShdw>
          </a:effectLst>
        </p:spPr>
        <p:txBody>
          <a:bodyPr wrap="none" anchor="ctr"/>
          <a:lstStyle/>
          <a:p>
            <a:r>
              <a:rPr lang="sv-SE" sz="1800">
                <a:solidFill>
                  <a:schemeClr val="tx1"/>
                </a:solidFill>
                <a:latin typeface="Courier New" pitchFamily="49" charset="0"/>
              </a:rPr>
              <a:t>var node = document.getElementById(”maincontenttext”);</a:t>
            </a:r>
          </a:p>
          <a:p>
            <a:endParaRPr lang="sv-SE" sz="1800">
              <a:solidFill>
                <a:schemeClr val="tx1"/>
              </a:solidFill>
              <a:latin typeface="Courier New" pitchFamily="49" charset="0"/>
            </a:endParaRPr>
          </a:p>
          <a:p>
            <a:r>
              <a:rPr lang="sv-SE" sz="1800">
                <a:solidFill>
                  <a:schemeClr val="tx1"/>
                </a:solidFill>
                <a:latin typeface="Courier New" pitchFamily="49" charset="0"/>
              </a:rPr>
              <a:t>node</a:t>
            </a:r>
            <a:r>
              <a:rPr lang="sv-SE" sz="1800" b="1">
                <a:solidFill>
                  <a:schemeClr val="tx1"/>
                </a:solidFill>
                <a:latin typeface="Courier New" pitchFamily="49" charset="0"/>
              </a:rPr>
              <a:t>.className</a:t>
            </a:r>
            <a:r>
              <a:rPr lang="sv-SE" sz="1800">
                <a:solidFill>
                  <a:schemeClr val="tx1"/>
                </a:solidFill>
                <a:latin typeface="Courier New" pitchFamily="49" charset="0"/>
              </a:rPr>
              <a:t>  = ”jsChanged”;</a:t>
            </a:r>
          </a:p>
        </p:txBody>
      </p:sp>
      <p:sp>
        <p:nvSpPr>
          <p:cNvPr id="7173" name="AutoShape 17"/>
          <p:cNvSpPr>
            <a:spLocks noChangeArrowheads="1"/>
          </p:cNvSpPr>
          <p:nvPr/>
        </p:nvSpPr>
        <p:spPr bwMode="auto">
          <a:xfrm>
            <a:off x="323851" y="2928938"/>
            <a:ext cx="8569325" cy="1403625"/>
          </a:xfrm>
          <a:prstGeom prst="roundRect">
            <a:avLst>
              <a:gd name="adj" fmla="val 5194"/>
            </a:avLst>
          </a:prstGeom>
          <a:solidFill>
            <a:srgbClr val="E0E0E0"/>
          </a:solidFill>
          <a:ln w="9525">
            <a:noFill/>
            <a:round/>
            <a:headEnd/>
            <a:tailEnd/>
          </a:ln>
          <a:effectLst>
            <a:prstShdw prst="shdw17" dist="17961" dir="2700000">
              <a:srgbClr val="868686"/>
            </a:prstShdw>
          </a:effectLst>
        </p:spPr>
        <p:txBody>
          <a:bodyPr wrap="none" anchor="ctr"/>
          <a:lstStyle/>
          <a:p>
            <a:r>
              <a:rPr lang="sv-SE" sz="1800" dirty="0">
                <a:solidFill>
                  <a:schemeClr val="tx1"/>
                </a:solidFill>
                <a:latin typeface="Courier New" pitchFamily="49" charset="0"/>
              </a:rPr>
              <a:t>/* </a:t>
            </a:r>
            <a:r>
              <a:rPr lang="sv-SE" sz="1800" dirty="0" err="1">
                <a:solidFill>
                  <a:schemeClr val="tx1"/>
                </a:solidFill>
                <a:latin typeface="Courier New" pitchFamily="49" charset="0"/>
              </a:rPr>
              <a:t>Dynamicly</a:t>
            </a:r>
            <a:r>
              <a:rPr lang="sv-SE" sz="1800" dirty="0">
                <a:solidFill>
                  <a:schemeClr val="tx1"/>
                </a:solidFill>
                <a:latin typeface="Courier New" pitchFamily="49" charset="0"/>
              </a:rPr>
              <a:t> </a:t>
            </a:r>
            <a:r>
              <a:rPr lang="sv-SE" sz="1800" dirty="0" err="1">
                <a:solidFill>
                  <a:schemeClr val="tx1"/>
                </a:solidFill>
                <a:latin typeface="Courier New" pitchFamily="49" charset="0"/>
              </a:rPr>
              <a:t>assigned</a:t>
            </a:r>
            <a:r>
              <a:rPr lang="sv-SE" sz="1800" dirty="0">
                <a:solidFill>
                  <a:schemeClr val="tx1"/>
                </a:solidFill>
                <a:latin typeface="Courier New" pitchFamily="49" charset="0"/>
              </a:rPr>
              <a:t> </a:t>
            </a:r>
            <a:r>
              <a:rPr lang="sv-SE" sz="1800" dirty="0" err="1">
                <a:solidFill>
                  <a:schemeClr val="tx1"/>
                </a:solidFill>
                <a:latin typeface="Courier New" pitchFamily="49" charset="0"/>
              </a:rPr>
              <a:t>classes</a:t>
            </a:r>
            <a:r>
              <a:rPr lang="sv-SE" sz="1800" dirty="0">
                <a:solidFill>
                  <a:schemeClr val="tx1"/>
                </a:solidFill>
                <a:latin typeface="Courier New" pitchFamily="49" charset="0"/>
              </a:rPr>
              <a:t> (via JavaScript) */</a:t>
            </a:r>
          </a:p>
          <a:p>
            <a:r>
              <a:rPr lang="sv-SE" sz="1800" b="1" dirty="0">
                <a:solidFill>
                  <a:schemeClr val="tx1"/>
                </a:solidFill>
                <a:latin typeface="Courier New" pitchFamily="49" charset="0"/>
              </a:rPr>
              <a:t>.</a:t>
            </a:r>
            <a:r>
              <a:rPr lang="sv-SE" sz="1800" b="1" dirty="0" err="1">
                <a:solidFill>
                  <a:schemeClr val="tx1"/>
                </a:solidFill>
                <a:latin typeface="Courier New" pitchFamily="49" charset="0"/>
              </a:rPr>
              <a:t>jsChanged</a:t>
            </a:r>
            <a:r>
              <a:rPr lang="sv-SE" sz="1800" dirty="0">
                <a:solidFill>
                  <a:schemeClr val="tx1"/>
                </a:solidFill>
                <a:latin typeface="Courier New" pitchFamily="49" charset="0"/>
              </a:rPr>
              <a:t> {</a:t>
            </a:r>
          </a:p>
          <a:p>
            <a:r>
              <a:rPr lang="sv-SE" sz="1800" dirty="0">
                <a:solidFill>
                  <a:schemeClr val="tx1"/>
                </a:solidFill>
                <a:latin typeface="Courier New" pitchFamily="49" charset="0"/>
              </a:rPr>
              <a:t>	</a:t>
            </a:r>
            <a:r>
              <a:rPr lang="sv-SE" sz="1800" dirty="0" err="1">
                <a:solidFill>
                  <a:schemeClr val="tx1"/>
                </a:solidFill>
                <a:latin typeface="Courier New" pitchFamily="49" charset="0"/>
              </a:rPr>
              <a:t>color</a:t>
            </a:r>
            <a:r>
              <a:rPr lang="sv-SE" sz="1800" dirty="0">
                <a:solidFill>
                  <a:schemeClr val="tx1"/>
                </a:solidFill>
                <a:latin typeface="Courier New" pitchFamily="49" charset="0"/>
              </a:rPr>
              <a:t>: red;</a:t>
            </a:r>
          </a:p>
          <a:p>
            <a:r>
              <a:rPr lang="sv-SE" sz="1800" dirty="0">
                <a:solidFill>
                  <a:schemeClr val="tx1"/>
                </a:solidFill>
                <a:latin typeface="Courier New" pitchFamily="49" charset="0"/>
              </a:rPr>
              <a:t>	</a:t>
            </a:r>
            <a:r>
              <a:rPr lang="sv-SE" sz="1800" dirty="0" err="1">
                <a:solidFill>
                  <a:schemeClr val="tx1"/>
                </a:solidFill>
                <a:latin typeface="Courier New" pitchFamily="49" charset="0"/>
              </a:rPr>
              <a:t>background-color</a:t>
            </a:r>
            <a:r>
              <a:rPr lang="sv-SE" sz="1800" dirty="0">
                <a:solidFill>
                  <a:schemeClr val="tx1"/>
                </a:solidFill>
                <a:latin typeface="Courier New" pitchFamily="49" charset="0"/>
              </a:rPr>
              <a:t>: #12AC8B;</a:t>
            </a:r>
          </a:p>
          <a:p>
            <a:r>
              <a:rPr lang="sv-SE" sz="1800" dirty="0">
                <a:solidFill>
                  <a:schemeClr val="tx1"/>
                </a:solidFill>
                <a:latin typeface="Courier New" pitchFamily="49" charset="0"/>
              </a:rPr>
              <a:t>}</a:t>
            </a:r>
          </a:p>
        </p:txBody>
      </p:sp>
      <p:sp>
        <p:nvSpPr>
          <p:cNvPr id="7174" name="Text Box 18"/>
          <p:cNvSpPr txBox="1">
            <a:spLocks noChangeArrowheads="1"/>
          </p:cNvSpPr>
          <p:nvPr/>
        </p:nvSpPr>
        <p:spPr bwMode="auto">
          <a:xfrm>
            <a:off x="8326438" y="1657615"/>
            <a:ext cx="497252" cy="369332"/>
          </a:xfrm>
          <a:prstGeom prst="rect">
            <a:avLst/>
          </a:prstGeom>
          <a:noFill/>
          <a:ln w="9525" algn="ctr">
            <a:noFill/>
            <a:miter lim="800000"/>
            <a:headEnd/>
            <a:tailEnd/>
          </a:ln>
        </p:spPr>
        <p:txBody>
          <a:bodyPr wrap="none">
            <a:spAutoFit/>
          </a:bodyPr>
          <a:lstStyle/>
          <a:p>
            <a:r>
              <a:rPr lang="sv-SE" sz="1800" b="1"/>
              <a:t>.js</a:t>
            </a:r>
          </a:p>
        </p:txBody>
      </p:sp>
      <p:sp>
        <p:nvSpPr>
          <p:cNvPr id="7175" name="Text Box 19"/>
          <p:cNvSpPr txBox="1">
            <a:spLocks noChangeArrowheads="1"/>
          </p:cNvSpPr>
          <p:nvPr/>
        </p:nvSpPr>
        <p:spPr bwMode="auto">
          <a:xfrm>
            <a:off x="8174038" y="2906449"/>
            <a:ext cx="676788" cy="369332"/>
          </a:xfrm>
          <a:prstGeom prst="rect">
            <a:avLst/>
          </a:prstGeom>
          <a:noFill/>
          <a:ln w="9525" algn="ctr">
            <a:noFill/>
            <a:miter lim="800000"/>
            <a:headEnd/>
            <a:tailEnd/>
          </a:ln>
        </p:spPr>
        <p:txBody>
          <a:bodyPr wrap="none">
            <a:spAutoFit/>
          </a:bodyPr>
          <a:lstStyle/>
          <a:p>
            <a:r>
              <a:rPr lang="sv-SE" sz="1800" b="1" dirty="0"/>
              <a:t>.</a:t>
            </a:r>
            <a:r>
              <a:rPr lang="sv-SE" sz="1800" b="1" dirty="0" err="1"/>
              <a:t>css</a:t>
            </a:r>
            <a:endParaRPr lang="sv-SE" sz="1800" b="1" dirty="0"/>
          </a:p>
        </p:txBody>
      </p:sp>
      <p:sp>
        <p:nvSpPr>
          <p:cNvPr id="401428" name="AutoShape 20"/>
          <p:cNvSpPr>
            <a:spLocks noChangeArrowheads="1"/>
          </p:cNvSpPr>
          <p:nvPr/>
        </p:nvSpPr>
        <p:spPr bwMode="auto">
          <a:xfrm>
            <a:off x="250826" y="5017824"/>
            <a:ext cx="7705725" cy="432593"/>
          </a:xfrm>
          <a:prstGeom prst="roundRect">
            <a:avLst>
              <a:gd name="adj" fmla="val 5194"/>
            </a:avLst>
          </a:prstGeom>
          <a:solidFill>
            <a:srgbClr val="E0E0E0"/>
          </a:solidFill>
          <a:ln w="9525">
            <a:noFill/>
            <a:round/>
            <a:headEnd/>
            <a:tailEnd/>
          </a:ln>
          <a:effectLst>
            <a:prstShdw prst="shdw17" dist="17961" dir="2700000">
              <a:srgbClr val="868686"/>
            </a:prstShdw>
          </a:effectLst>
        </p:spPr>
        <p:txBody>
          <a:bodyPr wrap="none" anchor="ctr"/>
          <a:lstStyle/>
          <a:p>
            <a:r>
              <a:rPr lang="sv-SE" sz="1800">
                <a:solidFill>
                  <a:schemeClr val="tx1"/>
                </a:solidFill>
                <a:latin typeface="Courier New" pitchFamily="49" charset="0"/>
              </a:rPr>
              <a:t>node</a:t>
            </a:r>
            <a:r>
              <a:rPr lang="sv-SE" sz="1800" b="1">
                <a:solidFill>
                  <a:schemeClr val="tx1"/>
                </a:solidFill>
                <a:latin typeface="Courier New" pitchFamily="49" charset="0"/>
              </a:rPr>
              <a:t>.setAttribute(”class”, </a:t>
            </a:r>
            <a:r>
              <a:rPr lang="sv-SE" sz="1800">
                <a:solidFill>
                  <a:schemeClr val="tx1"/>
                </a:solidFill>
                <a:latin typeface="Courier New" pitchFamily="49" charset="0"/>
              </a:rPr>
              <a:t>”jsChanged”);</a:t>
            </a:r>
          </a:p>
        </p:txBody>
      </p:sp>
      <p:sp>
        <p:nvSpPr>
          <p:cNvPr id="401429" name="Text Box 21"/>
          <p:cNvSpPr txBox="1">
            <a:spLocks noChangeArrowheads="1"/>
          </p:cNvSpPr>
          <p:nvPr/>
        </p:nvSpPr>
        <p:spPr bwMode="auto">
          <a:xfrm>
            <a:off x="149225" y="4457436"/>
            <a:ext cx="8599488" cy="584775"/>
          </a:xfrm>
          <a:prstGeom prst="rect">
            <a:avLst/>
          </a:prstGeom>
          <a:noFill/>
          <a:ln w="9525" algn="ctr">
            <a:noFill/>
            <a:miter lim="800000"/>
            <a:headEnd/>
            <a:tailEnd/>
          </a:ln>
        </p:spPr>
        <p:txBody>
          <a:bodyPr>
            <a:spAutoFit/>
          </a:bodyPr>
          <a:lstStyle/>
          <a:p>
            <a:r>
              <a:rPr lang="sv-SE" sz="1600" b="1" dirty="0"/>
              <a:t>Tyvärr fungerar inte nedanstående i </a:t>
            </a:r>
            <a:r>
              <a:rPr lang="sv-SE" sz="1600" b="1" dirty="0" smtClean="0"/>
              <a:t>IE (&lt;=7) </a:t>
            </a:r>
            <a:r>
              <a:rPr lang="sv-SE" sz="1600" b="1" dirty="0"/>
              <a:t>varför vi får passa oss för att använda detta sätt:</a:t>
            </a:r>
          </a:p>
        </p:txBody>
      </p:sp>
      <p:pic>
        <p:nvPicPr>
          <p:cNvPr id="11" name="Picture 17"/>
          <p:cNvPicPr>
            <a:picLocks noChangeAspect="1" noChangeArrowheads="1"/>
          </p:cNvPicPr>
          <p:nvPr/>
        </p:nvPicPr>
        <p:blipFill>
          <a:blip r:embed="rId3" cstate="print"/>
          <a:srcRect/>
          <a:stretch>
            <a:fillRect/>
          </a:stretch>
        </p:blipFill>
        <p:spPr bwMode="auto">
          <a:xfrm>
            <a:off x="8316913" y="4802205"/>
            <a:ext cx="647700" cy="627063"/>
          </a:xfrm>
          <a:prstGeom prst="rect">
            <a:avLst/>
          </a:prstGeom>
          <a:noFill/>
          <a:ln w="9525"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1428"/>
                                        </p:tgtEl>
                                        <p:attrNameLst>
                                          <p:attrName>style.visibility</p:attrName>
                                        </p:attrNameLst>
                                      </p:cBhvr>
                                      <p:to>
                                        <p:strVal val="visible"/>
                                      </p:to>
                                    </p:set>
                                    <p:animEffect transition="in" filter="fade">
                                      <p:cBhvr>
                                        <p:cTn id="7" dur="2000"/>
                                        <p:tgtEl>
                                          <p:spTgt spid="4014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1429"/>
                                        </p:tgtEl>
                                        <p:attrNameLst>
                                          <p:attrName>style.visibility</p:attrName>
                                        </p:attrNameLst>
                                      </p:cBhvr>
                                      <p:to>
                                        <p:strVal val="visible"/>
                                      </p:to>
                                    </p:set>
                                    <p:animEffect transition="in" filter="fade">
                                      <p:cBhvr>
                                        <p:cTn id="10" dur="2000"/>
                                        <p:tgtEl>
                                          <p:spTgt spid="401429"/>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28" grpId="0" animBg="1"/>
      <p:bldP spid="4014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p:cNvPicPr>
            <a:picLocks noChangeAspect="1" noChangeArrowheads="1"/>
          </p:cNvPicPr>
          <p:nvPr/>
        </p:nvPicPr>
        <p:blipFill>
          <a:blip r:embed="rId2" cstate="print"/>
          <a:srcRect/>
          <a:stretch>
            <a:fillRect/>
          </a:stretch>
        </p:blipFill>
        <p:spPr bwMode="auto">
          <a:xfrm>
            <a:off x="4179995" y="673139"/>
            <a:ext cx="4964005" cy="4684691"/>
          </a:xfrm>
          <a:prstGeom prst="rect">
            <a:avLst/>
          </a:prstGeom>
          <a:noFill/>
          <a:ln w="9525">
            <a:noFill/>
            <a:miter lim="800000"/>
            <a:headEnd/>
            <a:tailEnd/>
          </a:ln>
        </p:spPr>
      </p:pic>
      <p:sp>
        <p:nvSpPr>
          <p:cNvPr id="2" name="Title 1"/>
          <p:cNvSpPr>
            <a:spLocks noGrp="1"/>
          </p:cNvSpPr>
          <p:nvPr>
            <p:ph type="title"/>
          </p:nvPr>
        </p:nvSpPr>
        <p:spPr/>
        <p:txBody>
          <a:bodyPr/>
          <a:lstStyle/>
          <a:p>
            <a:r>
              <a:rPr lang="sv-SE" dirty="0" smtClean="0"/>
              <a:t>Händelsestyrd programmering</a:t>
            </a:r>
            <a:endParaRPr lang="sv-SE" dirty="0"/>
          </a:p>
        </p:txBody>
      </p:sp>
      <p:pic>
        <p:nvPicPr>
          <p:cNvPr id="2054" name="Picture 6"/>
          <p:cNvPicPr>
            <a:picLocks noChangeAspect="1" noChangeArrowheads="1"/>
          </p:cNvPicPr>
          <p:nvPr/>
        </p:nvPicPr>
        <p:blipFill>
          <a:blip r:embed="rId3" cstate="print"/>
          <a:srcRect/>
          <a:stretch>
            <a:fillRect/>
          </a:stretch>
        </p:blipFill>
        <p:spPr bwMode="auto">
          <a:xfrm>
            <a:off x="285720" y="1857368"/>
            <a:ext cx="3130925" cy="2095501"/>
          </a:xfrm>
          <a:prstGeom prst="rect">
            <a:avLst/>
          </a:prstGeom>
          <a:noFill/>
          <a:ln w="9525">
            <a:noFill/>
            <a:miter lim="800000"/>
            <a:headEnd/>
            <a:tailEnd/>
          </a:ln>
        </p:spPr>
      </p:pic>
      <p:grpSp>
        <p:nvGrpSpPr>
          <p:cNvPr id="23" name="Group 22"/>
          <p:cNvGrpSpPr/>
          <p:nvPr/>
        </p:nvGrpSpPr>
        <p:grpSpPr>
          <a:xfrm>
            <a:off x="1295400" y="668867"/>
            <a:ext cx="3352800" cy="2798233"/>
            <a:chOff x="1295400" y="668867"/>
            <a:chExt cx="3352800" cy="2798233"/>
          </a:xfrm>
        </p:grpSpPr>
        <p:sp>
          <p:nvSpPr>
            <p:cNvPr id="15" name="Freeform 14"/>
            <p:cNvSpPr/>
            <p:nvPr/>
          </p:nvSpPr>
          <p:spPr bwMode="auto">
            <a:xfrm>
              <a:off x="1295400" y="668867"/>
              <a:ext cx="3352800" cy="2798233"/>
            </a:xfrm>
            <a:custGeom>
              <a:avLst/>
              <a:gdLst>
                <a:gd name="connsiteX0" fmla="*/ 0 w 3352800"/>
                <a:gd name="connsiteY0" fmla="*/ 1769533 h 2798233"/>
                <a:gd name="connsiteX1" fmla="*/ 647700 w 3352800"/>
                <a:gd name="connsiteY1" fmla="*/ 486833 h 2798233"/>
                <a:gd name="connsiteX2" fmla="*/ 2197100 w 3352800"/>
                <a:gd name="connsiteY2" fmla="*/ 385233 h 2798233"/>
                <a:gd name="connsiteX3" fmla="*/ 3352800 w 3352800"/>
                <a:gd name="connsiteY3" fmla="*/ 2798233 h 2798233"/>
              </a:gdLst>
              <a:ahLst/>
              <a:cxnLst>
                <a:cxn ang="0">
                  <a:pos x="connsiteX0" y="connsiteY0"/>
                </a:cxn>
                <a:cxn ang="0">
                  <a:pos x="connsiteX1" y="connsiteY1"/>
                </a:cxn>
                <a:cxn ang="0">
                  <a:pos x="connsiteX2" y="connsiteY2"/>
                </a:cxn>
                <a:cxn ang="0">
                  <a:pos x="connsiteX3" y="connsiteY3"/>
                </a:cxn>
              </a:cxnLst>
              <a:rect l="l" t="t" r="r" b="b"/>
              <a:pathLst>
                <a:path w="3352800" h="2798233">
                  <a:moveTo>
                    <a:pt x="0" y="1769533"/>
                  </a:moveTo>
                  <a:cubicBezTo>
                    <a:pt x="140758" y="1243541"/>
                    <a:pt x="281517" y="717550"/>
                    <a:pt x="647700" y="486833"/>
                  </a:cubicBezTo>
                  <a:cubicBezTo>
                    <a:pt x="1013883" y="256116"/>
                    <a:pt x="1746250" y="0"/>
                    <a:pt x="2197100" y="385233"/>
                  </a:cubicBezTo>
                  <a:cubicBezTo>
                    <a:pt x="2647950" y="770466"/>
                    <a:pt x="3000375" y="1784349"/>
                    <a:pt x="3352800" y="2798233"/>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2055" name="Picture 7" descr="P:\Icons\128x128\shadow\flash.png"/>
            <p:cNvPicPr>
              <a:picLocks noChangeAspect="1" noChangeArrowheads="1"/>
            </p:cNvPicPr>
            <p:nvPr/>
          </p:nvPicPr>
          <p:blipFill>
            <a:blip r:embed="rId4" cstate="print"/>
            <a:srcRect/>
            <a:stretch>
              <a:fillRect/>
            </a:stretch>
          </p:blipFill>
          <p:spPr bwMode="auto">
            <a:xfrm rot="357889">
              <a:off x="3571868" y="1285864"/>
              <a:ext cx="620719" cy="620719"/>
            </a:xfrm>
            <a:prstGeom prst="rect">
              <a:avLst/>
            </a:prstGeom>
            <a:noFill/>
          </p:spPr>
        </p:pic>
      </p:grpSp>
      <p:grpSp>
        <p:nvGrpSpPr>
          <p:cNvPr id="22" name="Group 21"/>
          <p:cNvGrpSpPr/>
          <p:nvPr/>
        </p:nvGrpSpPr>
        <p:grpSpPr>
          <a:xfrm>
            <a:off x="990600" y="933450"/>
            <a:ext cx="3632200" cy="2000250"/>
            <a:chOff x="990600" y="933450"/>
            <a:chExt cx="3632200" cy="2000250"/>
          </a:xfrm>
        </p:grpSpPr>
        <p:sp>
          <p:nvSpPr>
            <p:cNvPr id="17" name="Freeform 16"/>
            <p:cNvSpPr/>
            <p:nvPr/>
          </p:nvSpPr>
          <p:spPr bwMode="auto">
            <a:xfrm>
              <a:off x="990600" y="933450"/>
              <a:ext cx="3632200" cy="2000250"/>
            </a:xfrm>
            <a:custGeom>
              <a:avLst/>
              <a:gdLst>
                <a:gd name="connsiteX0" fmla="*/ 0 w 3632200"/>
                <a:gd name="connsiteY0" fmla="*/ 2000250 h 2000250"/>
                <a:gd name="connsiteX1" fmla="*/ 1955800 w 3632200"/>
                <a:gd name="connsiteY1" fmla="*/ 311150 h 2000250"/>
                <a:gd name="connsiteX2" fmla="*/ 3632200 w 3632200"/>
                <a:gd name="connsiteY2" fmla="*/ 133350 h 2000250"/>
              </a:gdLst>
              <a:ahLst/>
              <a:cxnLst>
                <a:cxn ang="0">
                  <a:pos x="connsiteX0" y="connsiteY0"/>
                </a:cxn>
                <a:cxn ang="0">
                  <a:pos x="connsiteX1" y="connsiteY1"/>
                </a:cxn>
                <a:cxn ang="0">
                  <a:pos x="connsiteX2" y="connsiteY2"/>
                </a:cxn>
              </a:cxnLst>
              <a:rect l="l" t="t" r="r" b="b"/>
              <a:pathLst>
                <a:path w="3632200" h="2000250">
                  <a:moveTo>
                    <a:pt x="0" y="2000250"/>
                  </a:moveTo>
                  <a:cubicBezTo>
                    <a:pt x="675216" y="1311275"/>
                    <a:pt x="1350433" y="622300"/>
                    <a:pt x="1955800" y="311150"/>
                  </a:cubicBezTo>
                  <a:cubicBezTo>
                    <a:pt x="2561167" y="0"/>
                    <a:pt x="3096683" y="66675"/>
                    <a:pt x="3632200" y="133350"/>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19" name="Picture 7" descr="P:\Icons\128x128\shadow\flash.png"/>
            <p:cNvPicPr>
              <a:picLocks noChangeAspect="1" noChangeArrowheads="1"/>
            </p:cNvPicPr>
            <p:nvPr/>
          </p:nvPicPr>
          <p:blipFill>
            <a:blip r:embed="rId4" cstate="print"/>
            <a:srcRect/>
            <a:stretch>
              <a:fillRect/>
            </a:stretch>
          </p:blipFill>
          <p:spPr bwMode="auto">
            <a:xfrm rot="16538613">
              <a:off x="2100686" y="1314880"/>
              <a:ext cx="620719" cy="620719"/>
            </a:xfrm>
            <a:prstGeom prst="rect">
              <a:avLst/>
            </a:prstGeom>
            <a:noFill/>
          </p:spPr>
        </p:pic>
      </p:grpSp>
      <p:grpSp>
        <p:nvGrpSpPr>
          <p:cNvPr id="25" name="Group 24"/>
          <p:cNvGrpSpPr/>
          <p:nvPr/>
        </p:nvGrpSpPr>
        <p:grpSpPr>
          <a:xfrm>
            <a:off x="656167" y="3568700"/>
            <a:ext cx="4042833" cy="1511727"/>
            <a:chOff x="656167" y="3568700"/>
            <a:chExt cx="4042833" cy="1511727"/>
          </a:xfrm>
        </p:grpSpPr>
        <p:sp>
          <p:nvSpPr>
            <p:cNvPr id="16" name="Freeform 15"/>
            <p:cNvSpPr/>
            <p:nvPr/>
          </p:nvSpPr>
          <p:spPr bwMode="auto">
            <a:xfrm>
              <a:off x="656167" y="3568700"/>
              <a:ext cx="4042833" cy="1361017"/>
            </a:xfrm>
            <a:custGeom>
              <a:avLst/>
              <a:gdLst>
                <a:gd name="connsiteX0" fmla="*/ 93133 w 4042833"/>
                <a:gd name="connsiteY0" fmla="*/ 0 h 1361017"/>
                <a:gd name="connsiteX1" fmla="*/ 385233 w 4042833"/>
                <a:gd name="connsiteY1" fmla="*/ 952500 h 1361017"/>
                <a:gd name="connsiteX2" fmla="*/ 2404533 w 4042833"/>
                <a:gd name="connsiteY2" fmla="*/ 1282700 h 1361017"/>
                <a:gd name="connsiteX3" fmla="*/ 4042833 w 4042833"/>
                <a:gd name="connsiteY3" fmla="*/ 482600 h 1361017"/>
              </a:gdLst>
              <a:ahLst/>
              <a:cxnLst>
                <a:cxn ang="0">
                  <a:pos x="connsiteX0" y="connsiteY0"/>
                </a:cxn>
                <a:cxn ang="0">
                  <a:pos x="connsiteX1" y="connsiteY1"/>
                </a:cxn>
                <a:cxn ang="0">
                  <a:pos x="connsiteX2" y="connsiteY2"/>
                </a:cxn>
                <a:cxn ang="0">
                  <a:pos x="connsiteX3" y="connsiteY3"/>
                </a:cxn>
              </a:cxnLst>
              <a:rect l="l" t="t" r="r" b="b"/>
              <a:pathLst>
                <a:path w="4042833" h="1361017">
                  <a:moveTo>
                    <a:pt x="93133" y="0"/>
                  </a:moveTo>
                  <a:cubicBezTo>
                    <a:pt x="46566" y="369358"/>
                    <a:pt x="0" y="738717"/>
                    <a:pt x="385233" y="952500"/>
                  </a:cubicBezTo>
                  <a:cubicBezTo>
                    <a:pt x="770466" y="1166283"/>
                    <a:pt x="1794933" y="1361017"/>
                    <a:pt x="2404533" y="1282700"/>
                  </a:cubicBezTo>
                  <a:cubicBezTo>
                    <a:pt x="3014133" y="1204383"/>
                    <a:pt x="3528483" y="843491"/>
                    <a:pt x="4042833" y="482600"/>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20" name="Picture 7" descr="P:\Icons\128x128\shadow\flash.png"/>
            <p:cNvPicPr>
              <a:picLocks noChangeAspect="1" noChangeArrowheads="1"/>
            </p:cNvPicPr>
            <p:nvPr/>
          </p:nvPicPr>
          <p:blipFill>
            <a:blip r:embed="rId4" cstate="print"/>
            <a:srcRect/>
            <a:stretch>
              <a:fillRect/>
            </a:stretch>
          </p:blipFill>
          <p:spPr bwMode="auto">
            <a:xfrm rot="19828219">
              <a:off x="1459299" y="4459708"/>
              <a:ext cx="620719" cy="620719"/>
            </a:xfrm>
            <a:prstGeom prst="rect">
              <a:avLst/>
            </a:prstGeom>
            <a:noFill/>
          </p:spPr>
        </p:pic>
      </p:grpSp>
      <p:grpSp>
        <p:nvGrpSpPr>
          <p:cNvPr id="24" name="Group 23"/>
          <p:cNvGrpSpPr/>
          <p:nvPr/>
        </p:nvGrpSpPr>
        <p:grpSpPr>
          <a:xfrm>
            <a:off x="2590800" y="1752600"/>
            <a:ext cx="2108200" cy="1613315"/>
            <a:chOff x="2590800" y="1752600"/>
            <a:chExt cx="2108200" cy="1613315"/>
          </a:xfrm>
        </p:grpSpPr>
        <p:sp>
          <p:nvSpPr>
            <p:cNvPr id="14" name="Freeform 13"/>
            <p:cNvSpPr/>
            <p:nvPr/>
          </p:nvSpPr>
          <p:spPr bwMode="auto">
            <a:xfrm>
              <a:off x="2590800" y="1752600"/>
              <a:ext cx="2108200" cy="1394883"/>
            </a:xfrm>
            <a:custGeom>
              <a:avLst/>
              <a:gdLst>
                <a:gd name="connsiteX0" fmla="*/ 0 w 2108200"/>
                <a:gd name="connsiteY0" fmla="*/ 990600 h 1394883"/>
                <a:gd name="connsiteX1" fmla="*/ 520700 w 2108200"/>
                <a:gd name="connsiteY1" fmla="*/ 1384300 h 1394883"/>
                <a:gd name="connsiteX2" fmla="*/ 1524000 w 2108200"/>
                <a:gd name="connsiteY2" fmla="*/ 1054100 h 1394883"/>
                <a:gd name="connsiteX3" fmla="*/ 2108200 w 2108200"/>
                <a:gd name="connsiteY3" fmla="*/ 0 h 1394883"/>
              </a:gdLst>
              <a:ahLst/>
              <a:cxnLst>
                <a:cxn ang="0">
                  <a:pos x="connsiteX0" y="connsiteY0"/>
                </a:cxn>
                <a:cxn ang="0">
                  <a:pos x="connsiteX1" y="connsiteY1"/>
                </a:cxn>
                <a:cxn ang="0">
                  <a:pos x="connsiteX2" y="connsiteY2"/>
                </a:cxn>
                <a:cxn ang="0">
                  <a:pos x="connsiteX3" y="connsiteY3"/>
                </a:cxn>
              </a:cxnLst>
              <a:rect l="l" t="t" r="r" b="b"/>
              <a:pathLst>
                <a:path w="2108200" h="1394883">
                  <a:moveTo>
                    <a:pt x="0" y="990600"/>
                  </a:moveTo>
                  <a:cubicBezTo>
                    <a:pt x="133350" y="1182158"/>
                    <a:pt x="266700" y="1373717"/>
                    <a:pt x="520700" y="1384300"/>
                  </a:cubicBezTo>
                  <a:cubicBezTo>
                    <a:pt x="774700" y="1394883"/>
                    <a:pt x="1259417" y="1284817"/>
                    <a:pt x="1524000" y="1054100"/>
                  </a:cubicBezTo>
                  <a:cubicBezTo>
                    <a:pt x="1788583" y="823383"/>
                    <a:pt x="1948391" y="411691"/>
                    <a:pt x="2108200" y="0"/>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21" name="Picture 7" descr="P:\Icons\128x128\shadow\flash.png"/>
            <p:cNvPicPr>
              <a:picLocks noChangeAspect="1" noChangeArrowheads="1"/>
            </p:cNvPicPr>
            <p:nvPr/>
          </p:nvPicPr>
          <p:blipFill>
            <a:blip r:embed="rId4" cstate="print"/>
            <a:srcRect/>
            <a:stretch>
              <a:fillRect/>
            </a:stretch>
          </p:blipFill>
          <p:spPr bwMode="auto">
            <a:xfrm rot="17839465">
              <a:off x="3173811" y="2745196"/>
              <a:ext cx="620719" cy="620719"/>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fade">
                                      <p:cBhvr>
                                        <p:cTn id="7" dur="2000"/>
                                        <p:tgtEl>
                                          <p:spTgt spid="20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2000"/>
                                        <p:tgtEl>
                                          <p:spTgt spid="23"/>
                                        </p:tgtEl>
                                      </p:cBhvr>
                                    </p:animEffect>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2000"/>
                                        <p:tgtEl>
                                          <p:spTgt spid="24"/>
                                        </p:tgtEl>
                                      </p:cBhvr>
                                    </p:animEffect>
                                  </p:childTnLst>
                                </p:cTn>
                              </p:par>
                            </p:childTnLst>
                          </p:cTn>
                        </p:par>
                        <p:par>
                          <p:cTn id="17" fill="hold">
                            <p:stCondLst>
                              <p:cond delay="40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2000"/>
                                        <p:tgtEl>
                                          <p:spTgt spid="22"/>
                                        </p:tgtEl>
                                      </p:cBhvr>
                                    </p:animEffect>
                                  </p:childTnLst>
                                </p:cTn>
                              </p:par>
                            </p:childTnLst>
                          </p:cTn>
                        </p:par>
                        <p:par>
                          <p:cTn id="21" fill="hold">
                            <p:stCondLst>
                              <p:cond delay="6000"/>
                            </p:stCondLst>
                            <p:childTnLst>
                              <p:par>
                                <p:cTn id="22" presetID="10" presetClass="entr" presetSubtype="0"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sv-SE" smtClean="0"/>
              <a:t>Event</a:t>
            </a:r>
          </a:p>
        </p:txBody>
      </p:sp>
      <p:sp>
        <p:nvSpPr>
          <p:cNvPr id="8195" name="Text Box 4"/>
          <p:cNvSpPr txBox="1">
            <a:spLocks noChangeArrowheads="1"/>
          </p:cNvSpPr>
          <p:nvPr/>
        </p:nvSpPr>
        <p:spPr bwMode="auto">
          <a:xfrm>
            <a:off x="481014" y="834761"/>
            <a:ext cx="8201284" cy="646331"/>
          </a:xfrm>
          <a:prstGeom prst="rect">
            <a:avLst/>
          </a:prstGeom>
          <a:noFill/>
          <a:ln w="9525" algn="ctr">
            <a:noFill/>
            <a:miter lim="800000"/>
            <a:headEnd/>
            <a:tailEnd/>
          </a:ln>
        </p:spPr>
        <p:txBody>
          <a:bodyPr wrap="none">
            <a:spAutoFit/>
          </a:bodyPr>
          <a:lstStyle/>
          <a:p>
            <a:r>
              <a:rPr lang="sv-SE" sz="1800" b="1"/>
              <a:t>Event (händelser) inträffar vid olika tillfällen på en webbsida.</a:t>
            </a:r>
            <a:br>
              <a:rPr lang="sv-SE" sz="1800" b="1"/>
            </a:br>
            <a:r>
              <a:rPr lang="sv-SE" sz="1800" b="1"/>
              <a:t>Till exempel:</a:t>
            </a:r>
          </a:p>
        </p:txBody>
      </p:sp>
      <p:sp>
        <p:nvSpPr>
          <p:cNvPr id="8196" name="Text Box 5"/>
          <p:cNvSpPr txBox="1">
            <a:spLocks noChangeArrowheads="1"/>
          </p:cNvSpPr>
          <p:nvPr/>
        </p:nvSpPr>
        <p:spPr bwMode="auto">
          <a:xfrm>
            <a:off x="1116014" y="1657615"/>
            <a:ext cx="6374630" cy="2031325"/>
          </a:xfrm>
          <a:prstGeom prst="rect">
            <a:avLst/>
          </a:prstGeom>
          <a:noFill/>
          <a:ln w="9525" algn="ctr">
            <a:noFill/>
            <a:miter lim="800000"/>
            <a:headEnd/>
            <a:tailEnd/>
          </a:ln>
        </p:spPr>
        <p:txBody>
          <a:bodyPr wrap="none">
            <a:spAutoFit/>
          </a:bodyPr>
          <a:lstStyle/>
          <a:p>
            <a:pPr>
              <a:buFontTx/>
              <a:buChar char="•"/>
            </a:pPr>
            <a:r>
              <a:rPr lang="sv-SE" sz="1800"/>
              <a:t> När en webbsida laddat klart</a:t>
            </a:r>
          </a:p>
          <a:p>
            <a:pPr>
              <a:buFontTx/>
              <a:buChar char="•"/>
            </a:pPr>
            <a:r>
              <a:rPr lang="sv-SE" sz="1800"/>
              <a:t> När en bild laddar</a:t>
            </a:r>
          </a:p>
          <a:p>
            <a:pPr>
              <a:buFontTx/>
              <a:buChar char="•"/>
            </a:pPr>
            <a:r>
              <a:rPr lang="sv-SE" sz="1800"/>
              <a:t> När användaren klickar på en knapp, länk eller text</a:t>
            </a:r>
          </a:p>
          <a:p>
            <a:pPr>
              <a:buFontTx/>
              <a:buChar char="•"/>
            </a:pPr>
            <a:r>
              <a:rPr lang="sv-SE" sz="1800"/>
              <a:t> När användaren trycker på en tangent</a:t>
            </a:r>
          </a:p>
          <a:p>
            <a:pPr>
              <a:buFontTx/>
              <a:buChar char="•"/>
            </a:pPr>
            <a:r>
              <a:rPr lang="sv-SE" sz="1800"/>
              <a:t> När muspekaren flyttar sig</a:t>
            </a:r>
          </a:p>
          <a:p>
            <a:pPr>
              <a:buFontTx/>
              <a:buChar char="•"/>
            </a:pPr>
            <a:r>
              <a:rPr lang="sv-SE" sz="1800"/>
              <a:t> När muspekaren hovrar över ett objekt</a:t>
            </a:r>
          </a:p>
          <a:p>
            <a:pPr>
              <a:buFontTx/>
              <a:buChar char="•"/>
            </a:pPr>
            <a:r>
              <a:rPr lang="sv-SE" sz="1800"/>
              <a:t> ...</a:t>
            </a:r>
          </a:p>
        </p:txBody>
      </p:sp>
      <p:pic>
        <p:nvPicPr>
          <p:cNvPr id="1026" name="Picture 2" descr="P:\Icons\128x128\shadow\flash.png"/>
          <p:cNvPicPr>
            <a:picLocks noChangeAspect="1" noChangeArrowheads="1"/>
          </p:cNvPicPr>
          <p:nvPr/>
        </p:nvPicPr>
        <p:blipFill>
          <a:blip r:embed="rId3" cstate="print"/>
          <a:srcRect/>
          <a:stretch>
            <a:fillRect/>
          </a:stretch>
        </p:blipFill>
        <p:spPr bwMode="auto">
          <a:xfrm>
            <a:off x="6786578" y="3500442"/>
            <a:ext cx="1646238" cy="1646238"/>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sv-SE" smtClean="0"/>
              <a:t>Koppla händelsehanterarna</a:t>
            </a:r>
          </a:p>
        </p:txBody>
      </p:sp>
      <p:sp>
        <p:nvSpPr>
          <p:cNvPr id="9219" name="Text Box 4"/>
          <p:cNvSpPr txBox="1">
            <a:spLocks noChangeArrowheads="1"/>
          </p:cNvSpPr>
          <p:nvPr/>
        </p:nvSpPr>
        <p:spPr bwMode="auto">
          <a:xfrm>
            <a:off x="303214" y="691886"/>
            <a:ext cx="8840787" cy="307777"/>
          </a:xfrm>
          <a:prstGeom prst="rect">
            <a:avLst/>
          </a:prstGeom>
          <a:noFill/>
          <a:ln w="9525" algn="ctr">
            <a:noFill/>
            <a:miter lim="800000"/>
            <a:headEnd/>
            <a:tailEnd/>
          </a:ln>
        </p:spPr>
        <p:txBody>
          <a:bodyPr>
            <a:spAutoFit/>
          </a:bodyPr>
          <a:lstStyle/>
          <a:p>
            <a:r>
              <a:rPr lang="sv-SE" b="1"/>
              <a:t>Vi kan koppla egna funktioner/metoder till händelsehanterarna direkt i HTML:</a:t>
            </a:r>
          </a:p>
        </p:txBody>
      </p:sp>
      <p:sp>
        <p:nvSpPr>
          <p:cNvPr id="9220" name="AutoShape 5"/>
          <p:cNvSpPr>
            <a:spLocks noChangeArrowheads="1"/>
          </p:cNvSpPr>
          <p:nvPr/>
        </p:nvSpPr>
        <p:spPr bwMode="auto">
          <a:xfrm>
            <a:off x="323851" y="1045105"/>
            <a:ext cx="8569325" cy="612511"/>
          </a:xfrm>
          <a:prstGeom prst="roundRect">
            <a:avLst>
              <a:gd name="adj" fmla="val 5194"/>
            </a:avLst>
          </a:prstGeom>
          <a:solidFill>
            <a:srgbClr val="E0E0E0"/>
          </a:solidFill>
          <a:ln w="9525">
            <a:noFill/>
            <a:round/>
            <a:headEnd/>
            <a:tailEnd/>
          </a:ln>
          <a:effectLst>
            <a:prstShdw prst="shdw17" dist="17961" dir="2700000">
              <a:srgbClr val="868686"/>
            </a:prstShdw>
          </a:effectLst>
        </p:spPr>
        <p:txBody>
          <a:bodyPr wrap="none" anchor="ctr"/>
          <a:lstStyle/>
          <a:p>
            <a:r>
              <a:rPr lang="sv-SE" sz="1800">
                <a:solidFill>
                  <a:schemeClr val="tx1"/>
                </a:solidFill>
                <a:latin typeface="Courier New" pitchFamily="49" charset="0"/>
              </a:rPr>
              <a:t>&lt;a href=”moreInfo.html” 	</a:t>
            </a:r>
          </a:p>
          <a:p>
            <a:r>
              <a:rPr lang="sv-SE" sz="1800">
                <a:solidFill>
                  <a:schemeClr val="tx1"/>
                </a:solidFill>
                <a:latin typeface="Courier New" pitchFamily="49" charset="0"/>
              </a:rPr>
              <a:t>   </a:t>
            </a:r>
            <a:r>
              <a:rPr lang="sv-SE" sz="1800" b="1">
                <a:solidFill>
                  <a:schemeClr val="tx1"/>
                </a:solidFill>
                <a:latin typeface="Courier New" pitchFamily="49" charset="0"/>
              </a:rPr>
              <a:t>onclick=”showInfoWindow();”</a:t>
            </a:r>
            <a:r>
              <a:rPr lang="sv-SE" sz="1800">
                <a:solidFill>
                  <a:schemeClr val="tx1"/>
                </a:solidFill>
                <a:latin typeface="Courier New" pitchFamily="49" charset="0"/>
              </a:rPr>
              <a:t>&gt;Visa information&lt;/a&gt;</a:t>
            </a:r>
          </a:p>
        </p:txBody>
      </p:sp>
      <p:sp>
        <p:nvSpPr>
          <p:cNvPr id="9221" name="Text Box 6"/>
          <p:cNvSpPr txBox="1">
            <a:spLocks noChangeArrowheads="1"/>
          </p:cNvSpPr>
          <p:nvPr/>
        </p:nvSpPr>
        <p:spPr bwMode="auto">
          <a:xfrm>
            <a:off x="8039101" y="997480"/>
            <a:ext cx="861133" cy="369332"/>
          </a:xfrm>
          <a:prstGeom prst="rect">
            <a:avLst/>
          </a:prstGeom>
          <a:noFill/>
          <a:ln w="9525" algn="ctr">
            <a:noFill/>
            <a:miter lim="800000"/>
            <a:headEnd/>
            <a:tailEnd/>
          </a:ln>
        </p:spPr>
        <p:txBody>
          <a:bodyPr wrap="none">
            <a:spAutoFit/>
          </a:bodyPr>
          <a:lstStyle/>
          <a:p>
            <a:r>
              <a:rPr lang="sv-SE" sz="1800" b="1"/>
              <a:t>.html</a:t>
            </a:r>
          </a:p>
        </p:txBody>
      </p:sp>
      <p:sp>
        <p:nvSpPr>
          <p:cNvPr id="404487" name="AutoShape 7"/>
          <p:cNvSpPr>
            <a:spLocks noChangeArrowheads="1"/>
          </p:cNvSpPr>
          <p:nvPr/>
        </p:nvSpPr>
        <p:spPr bwMode="auto">
          <a:xfrm>
            <a:off x="323851" y="2604823"/>
            <a:ext cx="8569325" cy="612510"/>
          </a:xfrm>
          <a:prstGeom prst="roundRect">
            <a:avLst>
              <a:gd name="adj" fmla="val 5194"/>
            </a:avLst>
          </a:prstGeom>
          <a:solidFill>
            <a:srgbClr val="E0E0E0"/>
          </a:solidFill>
          <a:ln w="9525">
            <a:noFill/>
            <a:round/>
            <a:headEnd/>
            <a:tailEnd/>
          </a:ln>
          <a:effectLst>
            <a:prstShdw prst="shdw17" dist="17961" dir="2700000">
              <a:srgbClr val="868686"/>
            </a:prstShdw>
          </a:effectLst>
        </p:spPr>
        <p:txBody>
          <a:bodyPr wrap="none" anchor="ctr"/>
          <a:lstStyle/>
          <a:p>
            <a:r>
              <a:rPr lang="sv-SE" sz="1800">
                <a:solidFill>
                  <a:schemeClr val="tx1"/>
                </a:solidFill>
                <a:latin typeface="Courier New" pitchFamily="49" charset="0"/>
              </a:rPr>
              <a:t>&lt;a href=”moreInfo.html” 	</a:t>
            </a:r>
          </a:p>
          <a:p>
            <a:r>
              <a:rPr lang="sv-SE" sz="1800">
                <a:solidFill>
                  <a:schemeClr val="tx1"/>
                </a:solidFill>
                <a:latin typeface="Courier New" pitchFamily="49" charset="0"/>
              </a:rPr>
              <a:t>   onclick=”</a:t>
            </a:r>
            <a:r>
              <a:rPr lang="sv-SE" sz="1800" b="1">
                <a:solidFill>
                  <a:schemeClr val="tx1"/>
                </a:solidFill>
                <a:latin typeface="Courier New" pitchFamily="49" charset="0"/>
              </a:rPr>
              <a:t>return</a:t>
            </a:r>
            <a:r>
              <a:rPr lang="sv-SE" sz="1800">
                <a:solidFill>
                  <a:schemeClr val="tx1"/>
                </a:solidFill>
                <a:latin typeface="Courier New" pitchFamily="49" charset="0"/>
              </a:rPr>
              <a:t> showInfoWindow();”&gt;Visa information&lt;/a&gt;</a:t>
            </a:r>
          </a:p>
        </p:txBody>
      </p:sp>
      <p:sp>
        <p:nvSpPr>
          <p:cNvPr id="404488" name="Text Box 8"/>
          <p:cNvSpPr txBox="1">
            <a:spLocks noChangeArrowheads="1"/>
          </p:cNvSpPr>
          <p:nvPr/>
        </p:nvSpPr>
        <p:spPr bwMode="auto">
          <a:xfrm>
            <a:off x="8027989" y="2557199"/>
            <a:ext cx="861133" cy="369332"/>
          </a:xfrm>
          <a:prstGeom prst="rect">
            <a:avLst/>
          </a:prstGeom>
          <a:noFill/>
          <a:ln w="9525" algn="ctr">
            <a:noFill/>
            <a:miter lim="800000"/>
            <a:headEnd/>
            <a:tailEnd/>
          </a:ln>
        </p:spPr>
        <p:txBody>
          <a:bodyPr wrap="none">
            <a:spAutoFit/>
          </a:bodyPr>
          <a:lstStyle/>
          <a:p>
            <a:r>
              <a:rPr lang="sv-SE" sz="1800" b="1"/>
              <a:t>.html</a:t>
            </a:r>
          </a:p>
        </p:txBody>
      </p:sp>
      <p:sp>
        <p:nvSpPr>
          <p:cNvPr id="404489" name="Text Box 9"/>
          <p:cNvSpPr txBox="1">
            <a:spLocks noChangeArrowheads="1"/>
          </p:cNvSpPr>
          <p:nvPr/>
        </p:nvSpPr>
        <p:spPr bwMode="auto">
          <a:xfrm>
            <a:off x="250825" y="1711854"/>
            <a:ext cx="8840788" cy="954107"/>
          </a:xfrm>
          <a:prstGeom prst="rect">
            <a:avLst/>
          </a:prstGeom>
          <a:noFill/>
          <a:ln w="9525" algn="ctr">
            <a:noFill/>
            <a:miter lim="800000"/>
            <a:headEnd/>
            <a:tailEnd/>
          </a:ln>
        </p:spPr>
        <p:txBody>
          <a:bodyPr>
            <a:spAutoFit/>
          </a:bodyPr>
          <a:lstStyle/>
          <a:p>
            <a:r>
              <a:rPr lang="sv-SE" b="1" dirty="0"/>
              <a:t>Angreppssättet ovan </a:t>
            </a:r>
            <a:r>
              <a:rPr lang="sv-SE" b="1" dirty="0" err="1"/>
              <a:t>innbär</a:t>
            </a:r>
            <a:r>
              <a:rPr lang="sv-SE" b="1" dirty="0"/>
              <a:t> att efter det att </a:t>
            </a:r>
            <a:r>
              <a:rPr lang="sv-SE" b="1" dirty="0" err="1"/>
              <a:t>JavaScriptkoden</a:t>
            </a:r>
            <a:r>
              <a:rPr lang="sv-SE" b="1" dirty="0"/>
              <a:t> körts så kommer länken att aktiveras och </a:t>
            </a:r>
            <a:r>
              <a:rPr lang="sv-SE" b="1" dirty="0" smtClean="0"/>
              <a:t>användaren </a:t>
            </a:r>
            <a:r>
              <a:rPr lang="sv-SE" b="1" dirty="0"/>
              <a:t>skickas till </a:t>
            </a:r>
            <a:r>
              <a:rPr lang="sv-SE" b="1" dirty="0" err="1"/>
              <a:t>moreInfo.html</a:t>
            </a:r>
            <a:r>
              <a:rPr lang="sv-SE" b="1" dirty="0"/>
              <a:t>.</a:t>
            </a:r>
            <a:br>
              <a:rPr lang="sv-SE" b="1" dirty="0"/>
            </a:br>
            <a:r>
              <a:rPr lang="sv-SE" b="1" dirty="0"/>
              <a:t>Vill vi undvika detta så får vi se till att returnera </a:t>
            </a:r>
            <a:r>
              <a:rPr lang="sv-SE" b="1" dirty="0" err="1"/>
              <a:t>false</a:t>
            </a:r>
            <a:r>
              <a:rPr lang="sv-SE" b="1" dirty="0"/>
              <a:t> från </a:t>
            </a:r>
            <a:r>
              <a:rPr lang="sv-SE" b="1" dirty="0" err="1"/>
              <a:t>showInfoWindow</a:t>
            </a:r>
            <a:r>
              <a:rPr lang="sv-SE" b="1" dirty="0"/>
              <a:t> samt sedan returnera vidare </a:t>
            </a:r>
            <a:r>
              <a:rPr lang="sv-SE" b="1" dirty="0" err="1"/>
              <a:t>false</a:t>
            </a:r>
            <a:r>
              <a:rPr lang="sv-SE" b="1" dirty="0"/>
              <a:t> till händelsehanteraren:</a:t>
            </a:r>
          </a:p>
        </p:txBody>
      </p:sp>
      <p:sp>
        <p:nvSpPr>
          <p:cNvPr id="404490" name="Text Box 10"/>
          <p:cNvSpPr txBox="1">
            <a:spLocks noChangeArrowheads="1"/>
          </p:cNvSpPr>
          <p:nvPr/>
        </p:nvSpPr>
        <p:spPr bwMode="auto">
          <a:xfrm>
            <a:off x="195264" y="3397250"/>
            <a:ext cx="8840787" cy="523220"/>
          </a:xfrm>
          <a:prstGeom prst="rect">
            <a:avLst/>
          </a:prstGeom>
          <a:noFill/>
          <a:ln w="9525" algn="ctr">
            <a:noFill/>
            <a:miter lim="800000"/>
            <a:headEnd/>
            <a:tailEnd/>
          </a:ln>
        </p:spPr>
        <p:txBody>
          <a:bodyPr>
            <a:spAutoFit/>
          </a:bodyPr>
          <a:lstStyle/>
          <a:p>
            <a:r>
              <a:rPr lang="sv-SE" b="1"/>
              <a:t>Det kan vara som så att vi i vissa fall behöver skicka in information till eventet även om vi ska undvika det:</a:t>
            </a:r>
          </a:p>
        </p:txBody>
      </p:sp>
      <p:sp>
        <p:nvSpPr>
          <p:cNvPr id="404491" name="AutoShape 11"/>
          <p:cNvSpPr>
            <a:spLocks noChangeArrowheads="1"/>
          </p:cNvSpPr>
          <p:nvPr/>
        </p:nvSpPr>
        <p:spPr bwMode="auto">
          <a:xfrm>
            <a:off x="323851" y="3925094"/>
            <a:ext cx="8569325" cy="612510"/>
          </a:xfrm>
          <a:prstGeom prst="roundRect">
            <a:avLst>
              <a:gd name="adj" fmla="val 5194"/>
            </a:avLst>
          </a:prstGeom>
          <a:solidFill>
            <a:srgbClr val="E0E0E0"/>
          </a:solidFill>
          <a:ln w="9525">
            <a:noFill/>
            <a:round/>
            <a:headEnd/>
            <a:tailEnd/>
          </a:ln>
          <a:effectLst>
            <a:prstShdw prst="shdw17" dist="17961" dir="2700000">
              <a:srgbClr val="868686"/>
            </a:prstShdw>
          </a:effectLst>
        </p:spPr>
        <p:txBody>
          <a:bodyPr wrap="none" anchor="ctr"/>
          <a:lstStyle/>
          <a:p>
            <a:r>
              <a:rPr lang="sv-SE" sz="1800">
                <a:solidFill>
                  <a:schemeClr val="tx1"/>
                </a:solidFill>
                <a:latin typeface="Courier New" pitchFamily="49" charset="0"/>
              </a:rPr>
              <a:t>&lt;a href=”moreInfo.html” 	</a:t>
            </a:r>
          </a:p>
          <a:p>
            <a:r>
              <a:rPr lang="sv-SE" sz="1800">
                <a:solidFill>
                  <a:schemeClr val="tx1"/>
                </a:solidFill>
                <a:latin typeface="Courier New" pitchFamily="49" charset="0"/>
              </a:rPr>
              <a:t>   onclick=”return showInfoWindow(</a:t>
            </a:r>
            <a:r>
              <a:rPr lang="sv-SE" sz="1800" b="1">
                <a:solidFill>
                  <a:schemeClr val="tx1"/>
                </a:solidFill>
                <a:latin typeface="Courier New" pitchFamily="49" charset="0"/>
              </a:rPr>
              <a:t>this</a:t>
            </a:r>
            <a:r>
              <a:rPr lang="sv-SE" sz="1800">
                <a:solidFill>
                  <a:schemeClr val="tx1"/>
                </a:solidFill>
                <a:latin typeface="Courier New" pitchFamily="49" charset="0"/>
              </a:rPr>
              <a:t>);”&gt;Visa information&lt;/a&gt;</a:t>
            </a:r>
          </a:p>
        </p:txBody>
      </p:sp>
      <p:sp>
        <p:nvSpPr>
          <p:cNvPr id="404492" name="Text Box 12"/>
          <p:cNvSpPr txBox="1">
            <a:spLocks noChangeArrowheads="1"/>
          </p:cNvSpPr>
          <p:nvPr/>
        </p:nvSpPr>
        <p:spPr bwMode="auto">
          <a:xfrm>
            <a:off x="8027989" y="3877469"/>
            <a:ext cx="861133" cy="369332"/>
          </a:xfrm>
          <a:prstGeom prst="rect">
            <a:avLst/>
          </a:prstGeom>
          <a:noFill/>
          <a:ln w="9525" algn="ctr">
            <a:noFill/>
            <a:miter lim="800000"/>
            <a:headEnd/>
            <a:tailEnd/>
          </a:ln>
        </p:spPr>
        <p:txBody>
          <a:bodyPr wrap="none">
            <a:spAutoFit/>
          </a:bodyPr>
          <a:lstStyle/>
          <a:p>
            <a:r>
              <a:rPr lang="sv-SE" sz="1800" b="1"/>
              <a:t>.html</a:t>
            </a:r>
          </a:p>
        </p:txBody>
      </p:sp>
      <p:sp>
        <p:nvSpPr>
          <p:cNvPr id="404493" name="Text Box 13"/>
          <p:cNvSpPr txBox="1">
            <a:spLocks noChangeArrowheads="1"/>
          </p:cNvSpPr>
          <p:nvPr/>
        </p:nvSpPr>
        <p:spPr bwMode="auto">
          <a:xfrm>
            <a:off x="250825" y="4778375"/>
            <a:ext cx="8840788" cy="646331"/>
          </a:xfrm>
          <a:prstGeom prst="rect">
            <a:avLst/>
          </a:prstGeom>
          <a:noFill/>
          <a:ln w="9525" algn="ctr">
            <a:noFill/>
            <a:miter lim="800000"/>
            <a:headEnd/>
            <a:tailEnd/>
          </a:ln>
        </p:spPr>
        <p:txBody>
          <a:bodyPr>
            <a:spAutoFit/>
          </a:bodyPr>
          <a:lstStyle/>
          <a:p>
            <a:r>
              <a:rPr lang="sv-SE" sz="1800" b="1"/>
              <a:t>Det är dock inte bra att blanda XHTML-koden med javascript på detta vis. Bättre är då...</a:t>
            </a:r>
          </a:p>
        </p:txBody>
      </p:sp>
      <p:pic>
        <p:nvPicPr>
          <p:cNvPr id="13" name="Picture 2" descr="P:\Icons\128x128\shadow\flash.png"/>
          <p:cNvPicPr>
            <a:picLocks noChangeAspect="1" noChangeArrowheads="1"/>
          </p:cNvPicPr>
          <p:nvPr/>
        </p:nvPicPr>
        <p:blipFill>
          <a:blip r:embed="rId3" cstate="print"/>
          <a:srcRect/>
          <a:stretch>
            <a:fillRect/>
          </a:stretch>
        </p:blipFill>
        <p:spPr bwMode="auto">
          <a:xfrm>
            <a:off x="8355018" y="214294"/>
            <a:ext cx="788982" cy="78898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4489"/>
                                        </p:tgtEl>
                                        <p:attrNameLst>
                                          <p:attrName>style.visibility</p:attrName>
                                        </p:attrNameLst>
                                      </p:cBhvr>
                                      <p:to>
                                        <p:strVal val="visible"/>
                                      </p:to>
                                    </p:set>
                                    <p:animEffect transition="in" filter="fade">
                                      <p:cBhvr>
                                        <p:cTn id="7" dur="2000"/>
                                        <p:tgtEl>
                                          <p:spTgt spid="40448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4487"/>
                                        </p:tgtEl>
                                        <p:attrNameLst>
                                          <p:attrName>style.visibility</p:attrName>
                                        </p:attrNameLst>
                                      </p:cBhvr>
                                      <p:to>
                                        <p:strVal val="visible"/>
                                      </p:to>
                                    </p:set>
                                    <p:animEffect transition="in" filter="fade">
                                      <p:cBhvr>
                                        <p:cTn id="10" dur="2000"/>
                                        <p:tgtEl>
                                          <p:spTgt spid="40448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4488"/>
                                        </p:tgtEl>
                                        <p:attrNameLst>
                                          <p:attrName>style.visibility</p:attrName>
                                        </p:attrNameLst>
                                      </p:cBhvr>
                                      <p:to>
                                        <p:strVal val="visible"/>
                                      </p:to>
                                    </p:set>
                                    <p:animEffect transition="in" filter="fade">
                                      <p:cBhvr>
                                        <p:cTn id="13" dur="2000"/>
                                        <p:tgtEl>
                                          <p:spTgt spid="40448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04490"/>
                                        </p:tgtEl>
                                        <p:attrNameLst>
                                          <p:attrName>style.visibility</p:attrName>
                                        </p:attrNameLst>
                                      </p:cBhvr>
                                      <p:to>
                                        <p:strVal val="visible"/>
                                      </p:to>
                                    </p:set>
                                    <p:animEffect transition="in" filter="fade">
                                      <p:cBhvr>
                                        <p:cTn id="18" dur="2000"/>
                                        <p:tgtEl>
                                          <p:spTgt spid="40449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4491"/>
                                        </p:tgtEl>
                                        <p:attrNameLst>
                                          <p:attrName>style.visibility</p:attrName>
                                        </p:attrNameLst>
                                      </p:cBhvr>
                                      <p:to>
                                        <p:strVal val="visible"/>
                                      </p:to>
                                    </p:set>
                                    <p:animEffect transition="in" filter="fade">
                                      <p:cBhvr>
                                        <p:cTn id="21" dur="2000"/>
                                        <p:tgtEl>
                                          <p:spTgt spid="40449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04492"/>
                                        </p:tgtEl>
                                        <p:attrNameLst>
                                          <p:attrName>style.visibility</p:attrName>
                                        </p:attrNameLst>
                                      </p:cBhvr>
                                      <p:to>
                                        <p:strVal val="visible"/>
                                      </p:to>
                                    </p:set>
                                    <p:animEffect transition="in" filter="fade">
                                      <p:cBhvr>
                                        <p:cTn id="24" dur="2000"/>
                                        <p:tgtEl>
                                          <p:spTgt spid="40449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04493"/>
                                        </p:tgtEl>
                                        <p:attrNameLst>
                                          <p:attrName>style.visibility</p:attrName>
                                        </p:attrNameLst>
                                      </p:cBhvr>
                                      <p:to>
                                        <p:strVal val="visible"/>
                                      </p:to>
                                    </p:set>
                                    <p:animEffect transition="in" filter="fade">
                                      <p:cBhvr>
                                        <p:cTn id="29" dur="2000"/>
                                        <p:tgtEl>
                                          <p:spTgt spid="404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7" grpId="0" animBg="1"/>
      <p:bldP spid="404488" grpId="0"/>
      <p:bldP spid="404489" grpId="0"/>
      <p:bldP spid="404490" grpId="0"/>
      <p:bldP spid="404491" grpId="0" animBg="1"/>
      <p:bldP spid="404492" grpId="0"/>
      <p:bldP spid="40449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sv-SE" smtClean="0"/>
              <a:t>Koppla händelsehanterare ifrån js</a:t>
            </a:r>
          </a:p>
        </p:txBody>
      </p:sp>
      <p:sp>
        <p:nvSpPr>
          <p:cNvPr id="10243" name="AutoShape 4"/>
          <p:cNvSpPr>
            <a:spLocks noChangeArrowheads="1"/>
          </p:cNvSpPr>
          <p:nvPr/>
        </p:nvSpPr>
        <p:spPr bwMode="auto">
          <a:xfrm>
            <a:off x="323851" y="1045105"/>
            <a:ext cx="8569325" cy="612511"/>
          </a:xfrm>
          <a:prstGeom prst="roundRect">
            <a:avLst>
              <a:gd name="adj" fmla="val 5194"/>
            </a:avLst>
          </a:prstGeom>
          <a:solidFill>
            <a:srgbClr val="E0E0E0"/>
          </a:solidFill>
          <a:ln w="9525">
            <a:noFill/>
            <a:round/>
            <a:headEnd/>
            <a:tailEnd/>
          </a:ln>
          <a:effectLst>
            <a:prstShdw prst="shdw17" dist="17961" dir="2700000">
              <a:srgbClr val="868686"/>
            </a:prstShdw>
          </a:effectLst>
        </p:spPr>
        <p:txBody>
          <a:bodyPr wrap="none" anchor="ctr"/>
          <a:lstStyle/>
          <a:p>
            <a:r>
              <a:rPr lang="sv-SE" sz="1800">
                <a:solidFill>
                  <a:schemeClr val="tx1"/>
                </a:solidFill>
                <a:latin typeface="Courier New" pitchFamily="49" charset="0"/>
              </a:rPr>
              <a:t>&lt;a href=”moreInfo.html” id=”infoLink”&gt;Visa information&lt;/a&gt;</a:t>
            </a:r>
          </a:p>
        </p:txBody>
      </p:sp>
      <p:sp>
        <p:nvSpPr>
          <p:cNvPr id="10244" name="Text Box 5"/>
          <p:cNvSpPr txBox="1">
            <a:spLocks noChangeArrowheads="1"/>
          </p:cNvSpPr>
          <p:nvPr/>
        </p:nvSpPr>
        <p:spPr bwMode="auto">
          <a:xfrm>
            <a:off x="8039101" y="997480"/>
            <a:ext cx="861133" cy="369332"/>
          </a:xfrm>
          <a:prstGeom prst="rect">
            <a:avLst/>
          </a:prstGeom>
          <a:noFill/>
          <a:ln w="9525" algn="ctr">
            <a:noFill/>
            <a:miter lim="800000"/>
            <a:headEnd/>
            <a:tailEnd/>
          </a:ln>
        </p:spPr>
        <p:txBody>
          <a:bodyPr wrap="none">
            <a:spAutoFit/>
          </a:bodyPr>
          <a:lstStyle/>
          <a:p>
            <a:r>
              <a:rPr lang="sv-SE" sz="1800" b="1"/>
              <a:t>.html</a:t>
            </a:r>
          </a:p>
        </p:txBody>
      </p:sp>
      <p:sp>
        <p:nvSpPr>
          <p:cNvPr id="405510" name="AutoShape 6"/>
          <p:cNvSpPr>
            <a:spLocks noChangeArrowheads="1"/>
          </p:cNvSpPr>
          <p:nvPr/>
        </p:nvSpPr>
        <p:spPr bwMode="auto">
          <a:xfrm>
            <a:off x="323851" y="1885157"/>
            <a:ext cx="8569325" cy="612510"/>
          </a:xfrm>
          <a:prstGeom prst="roundRect">
            <a:avLst>
              <a:gd name="adj" fmla="val 5194"/>
            </a:avLst>
          </a:prstGeom>
          <a:solidFill>
            <a:srgbClr val="E0E0E0"/>
          </a:solidFill>
          <a:ln w="9525">
            <a:noFill/>
            <a:round/>
            <a:headEnd/>
            <a:tailEnd/>
          </a:ln>
          <a:effectLst>
            <a:prstShdw prst="shdw17" dist="17961" dir="2700000">
              <a:srgbClr val="868686"/>
            </a:prstShdw>
          </a:effectLst>
        </p:spPr>
        <p:txBody>
          <a:bodyPr wrap="none" anchor="ctr"/>
          <a:lstStyle/>
          <a:p>
            <a:r>
              <a:rPr lang="sv-SE" sz="1800">
                <a:solidFill>
                  <a:schemeClr val="tx1"/>
                </a:solidFill>
                <a:latin typeface="Courier New" pitchFamily="49" charset="0"/>
              </a:rPr>
              <a:t>var triggerLink = document.getElementById(”infoLink”);</a:t>
            </a:r>
          </a:p>
          <a:p>
            <a:r>
              <a:rPr lang="sv-SE" sz="1800">
                <a:solidFill>
                  <a:schemeClr val="tx1"/>
                </a:solidFill>
                <a:latin typeface="Courier New" pitchFamily="49" charset="0"/>
              </a:rPr>
              <a:t>triggerLink.onclick = showInfoWindow;</a:t>
            </a:r>
          </a:p>
        </p:txBody>
      </p:sp>
      <p:sp>
        <p:nvSpPr>
          <p:cNvPr id="405511" name="Text Box 7"/>
          <p:cNvSpPr txBox="1">
            <a:spLocks noChangeArrowheads="1"/>
          </p:cNvSpPr>
          <p:nvPr/>
        </p:nvSpPr>
        <p:spPr bwMode="auto">
          <a:xfrm>
            <a:off x="8399463" y="1837532"/>
            <a:ext cx="497252" cy="369332"/>
          </a:xfrm>
          <a:prstGeom prst="rect">
            <a:avLst/>
          </a:prstGeom>
          <a:noFill/>
          <a:ln w="9525" algn="ctr">
            <a:noFill/>
            <a:miter lim="800000"/>
            <a:headEnd/>
            <a:tailEnd/>
          </a:ln>
        </p:spPr>
        <p:txBody>
          <a:bodyPr wrap="none">
            <a:spAutoFit/>
          </a:bodyPr>
          <a:lstStyle/>
          <a:p>
            <a:r>
              <a:rPr lang="sv-SE" sz="1800" b="1"/>
              <a:t>.js</a:t>
            </a:r>
          </a:p>
        </p:txBody>
      </p:sp>
      <p:sp>
        <p:nvSpPr>
          <p:cNvPr id="10247" name="Text Box 14"/>
          <p:cNvSpPr txBox="1">
            <a:spLocks noChangeArrowheads="1"/>
          </p:cNvSpPr>
          <p:nvPr/>
        </p:nvSpPr>
        <p:spPr bwMode="auto">
          <a:xfrm>
            <a:off x="303214" y="691886"/>
            <a:ext cx="8840787" cy="307777"/>
          </a:xfrm>
          <a:prstGeom prst="rect">
            <a:avLst/>
          </a:prstGeom>
          <a:noFill/>
          <a:ln w="9525" algn="ctr">
            <a:noFill/>
            <a:miter lim="800000"/>
            <a:headEnd/>
            <a:tailEnd/>
          </a:ln>
        </p:spPr>
        <p:txBody>
          <a:bodyPr>
            <a:spAutoFit/>
          </a:bodyPr>
          <a:lstStyle/>
          <a:p>
            <a:r>
              <a:rPr lang="sv-SE" b="1"/>
              <a:t>Snyggast är dock att sätta upp allt i vår JS-kod:</a:t>
            </a:r>
          </a:p>
        </p:txBody>
      </p:sp>
      <p:sp>
        <p:nvSpPr>
          <p:cNvPr id="405519" name="Text Box 15"/>
          <p:cNvSpPr txBox="1">
            <a:spLocks noChangeArrowheads="1"/>
          </p:cNvSpPr>
          <p:nvPr/>
        </p:nvSpPr>
        <p:spPr bwMode="auto">
          <a:xfrm>
            <a:off x="303214" y="2618053"/>
            <a:ext cx="8840787" cy="307777"/>
          </a:xfrm>
          <a:prstGeom prst="rect">
            <a:avLst/>
          </a:prstGeom>
          <a:noFill/>
          <a:ln w="9525" algn="ctr">
            <a:noFill/>
            <a:miter lim="800000"/>
            <a:headEnd/>
            <a:tailEnd/>
          </a:ln>
        </p:spPr>
        <p:txBody>
          <a:bodyPr>
            <a:spAutoFit/>
          </a:bodyPr>
          <a:lstStyle/>
          <a:p>
            <a:r>
              <a:rPr lang="sv-SE" b="1"/>
              <a:t>Problemet kvarstår dock.... Vi kan inte skicka in parametrar till metoden.</a:t>
            </a:r>
          </a:p>
        </p:txBody>
      </p:sp>
      <p:sp>
        <p:nvSpPr>
          <p:cNvPr id="405520" name="AutoShape 16"/>
          <p:cNvSpPr>
            <a:spLocks noChangeArrowheads="1"/>
          </p:cNvSpPr>
          <p:nvPr/>
        </p:nvSpPr>
        <p:spPr bwMode="auto">
          <a:xfrm>
            <a:off x="323851" y="3025511"/>
            <a:ext cx="8569325" cy="1272646"/>
          </a:xfrm>
          <a:prstGeom prst="roundRect">
            <a:avLst>
              <a:gd name="adj" fmla="val 5194"/>
            </a:avLst>
          </a:prstGeom>
          <a:solidFill>
            <a:srgbClr val="E0E0E0"/>
          </a:solidFill>
          <a:ln w="9525">
            <a:noFill/>
            <a:round/>
            <a:headEnd/>
            <a:tailEnd/>
          </a:ln>
          <a:effectLst>
            <a:prstShdw prst="shdw17" dist="17961" dir="2700000">
              <a:srgbClr val="868686"/>
            </a:prstShdw>
          </a:effectLst>
        </p:spPr>
        <p:txBody>
          <a:bodyPr wrap="none" anchor="ctr"/>
          <a:lstStyle/>
          <a:p>
            <a:r>
              <a:rPr lang="sv-SE" sz="1800">
                <a:solidFill>
                  <a:schemeClr val="tx1"/>
                </a:solidFill>
                <a:latin typeface="Courier New" pitchFamily="49" charset="0"/>
              </a:rPr>
              <a:t>var triggerLink = document.getElementById(”infoLink”);</a:t>
            </a:r>
          </a:p>
          <a:p>
            <a:endParaRPr lang="sv-SE" sz="1800">
              <a:solidFill>
                <a:schemeClr val="tx1"/>
              </a:solidFill>
              <a:latin typeface="Courier New" pitchFamily="49" charset="0"/>
            </a:endParaRPr>
          </a:p>
          <a:p>
            <a:r>
              <a:rPr lang="sv-SE" sz="1800">
                <a:solidFill>
                  <a:schemeClr val="tx1"/>
                </a:solidFill>
                <a:latin typeface="Courier New" pitchFamily="49" charset="0"/>
              </a:rPr>
              <a:t>triggerLink.onclick = function(){</a:t>
            </a:r>
          </a:p>
          <a:p>
            <a:r>
              <a:rPr lang="sv-SE" sz="1800">
                <a:solidFill>
                  <a:schemeClr val="tx1"/>
                </a:solidFill>
                <a:latin typeface="Courier New" pitchFamily="49" charset="0"/>
              </a:rPr>
              <a:t>	return showInfoWindow(”Kalle”);</a:t>
            </a:r>
          </a:p>
          <a:p>
            <a:r>
              <a:rPr lang="sv-SE" sz="1800">
                <a:solidFill>
                  <a:schemeClr val="tx1"/>
                </a:solidFill>
                <a:latin typeface="Courier New" pitchFamily="49" charset="0"/>
              </a:rPr>
              <a:t>}</a:t>
            </a:r>
          </a:p>
        </p:txBody>
      </p:sp>
      <p:sp>
        <p:nvSpPr>
          <p:cNvPr id="405521" name="Text Box 17"/>
          <p:cNvSpPr txBox="1">
            <a:spLocks noChangeArrowheads="1"/>
          </p:cNvSpPr>
          <p:nvPr/>
        </p:nvSpPr>
        <p:spPr bwMode="auto">
          <a:xfrm>
            <a:off x="8399463" y="2977886"/>
            <a:ext cx="497252" cy="369332"/>
          </a:xfrm>
          <a:prstGeom prst="rect">
            <a:avLst/>
          </a:prstGeom>
          <a:noFill/>
          <a:ln w="9525" algn="ctr">
            <a:noFill/>
            <a:miter lim="800000"/>
            <a:headEnd/>
            <a:tailEnd/>
          </a:ln>
        </p:spPr>
        <p:txBody>
          <a:bodyPr wrap="none">
            <a:spAutoFit/>
          </a:bodyPr>
          <a:lstStyle/>
          <a:p>
            <a:r>
              <a:rPr lang="sv-SE" sz="1800" b="1"/>
              <a:t>.js</a:t>
            </a:r>
          </a:p>
        </p:txBody>
      </p:sp>
      <p:sp>
        <p:nvSpPr>
          <p:cNvPr id="405522" name="Text Box 18"/>
          <p:cNvSpPr txBox="1">
            <a:spLocks noChangeArrowheads="1"/>
          </p:cNvSpPr>
          <p:nvPr/>
        </p:nvSpPr>
        <p:spPr bwMode="auto">
          <a:xfrm>
            <a:off x="303214" y="4593167"/>
            <a:ext cx="6789737" cy="954107"/>
          </a:xfrm>
          <a:prstGeom prst="rect">
            <a:avLst/>
          </a:prstGeom>
          <a:noFill/>
          <a:ln w="9525" algn="ctr">
            <a:noFill/>
            <a:miter lim="800000"/>
            <a:headEnd/>
            <a:tailEnd/>
          </a:ln>
        </p:spPr>
        <p:txBody>
          <a:bodyPr>
            <a:spAutoFit/>
          </a:bodyPr>
          <a:lstStyle/>
          <a:p>
            <a:r>
              <a:rPr lang="sv-SE"/>
              <a:t>Det finns även ett W3C-kompatibelt sätt som är snyggare och smidigare men som inte kommer att fungera i IE6.</a:t>
            </a:r>
          </a:p>
          <a:p>
            <a:endParaRPr lang="sv-SE"/>
          </a:p>
          <a:p>
            <a:r>
              <a:rPr lang="sv-SE"/>
              <a:t>Vill du veta mer så rekommenderar jag kurslitteraturen.</a:t>
            </a:r>
          </a:p>
        </p:txBody>
      </p:sp>
      <p:pic>
        <p:nvPicPr>
          <p:cNvPr id="405523" name="Picture 19"/>
          <p:cNvPicPr>
            <a:picLocks noChangeAspect="1" noChangeArrowheads="1"/>
          </p:cNvPicPr>
          <p:nvPr/>
        </p:nvPicPr>
        <p:blipFill>
          <a:blip r:embed="rId3" cstate="print"/>
          <a:srcRect/>
          <a:stretch>
            <a:fillRect/>
          </a:stretch>
        </p:blipFill>
        <p:spPr bwMode="auto">
          <a:xfrm>
            <a:off x="7667625" y="4778375"/>
            <a:ext cx="647700" cy="522553"/>
          </a:xfrm>
          <a:prstGeom prst="rect">
            <a:avLst/>
          </a:prstGeom>
          <a:noFill/>
          <a:ln w="9525" algn="ctr">
            <a:noFill/>
            <a:miter lim="800000"/>
            <a:headEnd/>
            <a:tailEnd/>
          </a:ln>
        </p:spPr>
      </p:pic>
      <p:pic>
        <p:nvPicPr>
          <p:cNvPr id="13" name="Picture 2" descr="P:\Icons\128x128\shadow\flash.png"/>
          <p:cNvPicPr>
            <a:picLocks noChangeAspect="1" noChangeArrowheads="1"/>
          </p:cNvPicPr>
          <p:nvPr/>
        </p:nvPicPr>
        <p:blipFill>
          <a:blip r:embed="rId4" cstate="print"/>
          <a:srcRect/>
          <a:stretch>
            <a:fillRect/>
          </a:stretch>
        </p:blipFill>
        <p:spPr bwMode="auto">
          <a:xfrm>
            <a:off x="8355018" y="214294"/>
            <a:ext cx="788982" cy="78898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fade">
                                      <p:cBhvr>
                                        <p:cTn id="7" dur="2000"/>
                                        <p:tgtEl>
                                          <p:spTgt spid="102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4"/>
                                        </p:tgtEl>
                                        <p:attrNameLst>
                                          <p:attrName>style.visibility</p:attrName>
                                        </p:attrNameLst>
                                      </p:cBhvr>
                                      <p:to>
                                        <p:strVal val="visible"/>
                                      </p:to>
                                    </p:set>
                                    <p:animEffect transition="in" filter="fade">
                                      <p:cBhvr>
                                        <p:cTn id="10" dur="2000"/>
                                        <p:tgtEl>
                                          <p:spTgt spid="1024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5510"/>
                                        </p:tgtEl>
                                        <p:attrNameLst>
                                          <p:attrName>style.visibility</p:attrName>
                                        </p:attrNameLst>
                                      </p:cBhvr>
                                      <p:to>
                                        <p:strVal val="visible"/>
                                      </p:to>
                                    </p:set>
                                    <p:animEffect transition="in" filter="fade">
                                      <p:cBhvr>
                                        <p:cTn id="13" dur="2000"/>
                                        <p:tgtEl>
                                          <p:spTgt spid="4055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5511"/>
                                        </p:tgtEl>
                                        <p:attrNameLst>
                                          <p:attrName>style.visibility</p:attrName>
                                        </p:attrNameLst>
                                      </p:cBhvr>
                                      <p:to>
                                        <p:strVal val="visible"/>
                                      </p:to>
                                    </p:set>
                                    <p:animEffect transition="in" filter="fade">
                                      <p:cBhvr>
                                        <p:cTn id="16" dur="2000"/>
                                        <p:tgtEl>
                                          <p:spTgt spid="4055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247"/>
                                        </p:tgtEl>
                                        <p:attrNameLst>
                                          <p:attrName>style.visibility</p:attrName>
                                        </p:attrNameLst>
                                      </p:cBhvr>
                                      <p:to>
                                        <p:strVal val="visible"/>
                                      </p:to>
                                    </p:set>
                                    <p:animEffect transition="in" filter="fade">
                                      <p:cBhvr>
                                        <p:cTn id="19" dur="2000"/>
                                        <p:tgtEl>
                                          <p:spTgt spid="1024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05519"/>
                                        </p:tgtEl>
                                        <p:attrNameLst>
                                          <p:attrName>style.visibility</p:attrName>
                                        </p:attrNameLst>
                                      </p:cBhvr>
                                      <p:to>
                                        <p:strVal val="visible"/>
                                      </p:to>
                                    </p:set>
                                    <p:animEffect transition="in" filter="fade">
                                      <p:cBhvr>
                                        <p:cTn id="24" dur="2000"/>
                                        <p:tgtEl>
                                          <p:spTgt spid="4055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05520"/>
                                        </p:tgtEl>
                                        <p:attrNameLst>
                                          <p:attrName>style.visibility</p:attrName>
                                        </p:attrNameLst>
                                      </p:cBhvr>
                                      <p:to>
                                        <p:strVal val="visible"/>
                                      </p:to>
                                    </p:set>
                                    <p:animEffect transition="in" filter="fade">
                                      <p:cBhvr>
                                        <p:cTn id="27" dur="2000"/>
                                        <p:tgtEl>
                                          <p:spTgt spid="4055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05521"/>
                                        </p:tgtEl>
                                        <p:attrNameLst>
                                          <p:attrName>style.visibility</p:attrName>
                                        </p:attrNameLst>
                                      </p:cBhvr>
                                      <p:to>
                                        <p:strVal val="visible"/>
                                      </p:to>
                                    </p:set>
                                    <p:animEffect transition="in" filter="fade">
                                      <p:cBhvr>
                                        <p:cTn id="30" dur="2000"/>
                                        <p:tgtEl>
                                          <p:spTgt spid="4055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05522"/>
                                        </p:tgtEl>
                                        <p:attrNameLst>
                                          <p:attrName>style.visibility</p:attrName>
                                        </p:attrNameLst>
                                      </p:cBhvr>
                                      <p:to>
                                        <p:strVal val="visible"/>
                                      </p:to>
                                    </p:set>
                                    <p:animEffect transition="in" filter="fade">
                                      <p:cBhvr>
                                        <p:cTn id="35" dur="2000"/>
                                        <p:tgtEl>
                                          <p:spTgt spid="405522"/>
                                        </p:tgtEl>
                                      </p:cBhvr>
                                    </p:animEffect>
                                  </p:childTnLst>
                                </p:cTn>
                              </p:par>
                              <p:par>
                                <p:cTn id="36" presetID="10" presetClass="entr" presetSubtype="0" fill="hold" nodeType="withEffect">
                                  <p:stCondLst>
                                    <p:cond delay="0"/>
                                  </p:stCondLst>
                                  <p:childTnLst>
                                    <p:set>
                                      <p:cBhvr>
                                        <p:cTn id="37" dur="1" fill="hold">
                                          <p:stCondLst>
                                            <p:cond delay="0"/>
                                          </p:stCondLst>
                                        </p:cTn>
                                        <p:tgtEl>
                                          <p:spTgt spid="405523"/>
                                        </p:tgtEl>
                                        <p:attrNameLst>
                                          <p:attrName>style.visibility</p:attrName>
                                        </p:attrNameLst>
                                      </p:cBhvr>
                                      <p:to>
                                        <p:strVal val="visible"/>
                                      </p:to>
                                    </p:set>
                                    <p:animEffect transition="in" filter="fade">
                                      <p:cBhvr>
                                        <p:cTn id="38" dur="2000"/>
                                        <p:tgtEl>
                                          <p:spTgt spid="405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nimBg="1"/>
      <p:bldP spid="10244" grpId="0"/>
      <p:bldP spid="405510" grpId="0" animBg="1"/>
      <p:bldP spid="405511" grpId="0"/>
      <p:bldP spid="10247" grpId="0"/>
      <p:bldP spid="405519" grpId="0"/>
      <p:bldP spid="405520" grpId="0" animBg="1"/>
      <p:bldP spid="405521" grpId="0"/>
      <p:bldP spid="405522"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sv-SE" sz="1400" b="0" i="0" u="none" strike="noStrike" cap="none" normalizeH="0" baseline="0" smtClean="0">
            <a:ln>
              <a:noFill/>
            </a:ln>
            <a:solidFill>
              <a:schemeClr val="tx2"/>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sv-SE" sz="1400" b="0" i="0" u="none" strike="noStrike" cap="none" normalizeH="0" baseline="0" smtClean="0">
            <a:ln>
              <a:noFill/>
            </a:ln>
            <a:solidFill>
              <a:schemeClr val="tx2"/>
            </a:solidFill>
            <a:effectLst/>
            <a:latin typeface="Verdan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26103</TotalTime>
  <Words>847</Words>
  <Application>Microsoft Office PowerPoint</Application>
  <PresentationFormat>On-screen Show (16:10)</PresentationFormat>
  <Paragraphs>205</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Default Design</vt:lpstr>
      <vt:lpstr>Slide 1</vt:lpstr>
      <vt:lpstr>Innehåll</vt:lpstr>
      <vt:lpstr>En titt på lagermodellen återigen</vt:lpstr>
      <vt:lpstr>Ändra CSS-egenskaper</vt:lpstr>
      <vt:lpstr>Undvika uppblandning av lager</vt:lpstr>
      <vt:lpstr>Händelsestyrd programmering</vt:lpstr>
      <vt:lpstr>Event</vt:lpstr>
      <vt:lpstr>Koppla händelsehanterarna</vt:lpstr>
      <vt:lpstr>Koppla händelsehanterare ifrån js</vt:lpstr>
      <vt:lpstr>Vem triggade eventet?</vt:lpstr>
      <vt:lpstr>Större exempel</vt:lpstr>
      <vt:lpstr>Spåra mushändelser</vt:lpstr>
      <vt:lpstr>Fler händelser</vt:lpstr>
      <vt:lpstr>eventinformation</vt:lpstr>
      <vt:lpstr>Läsa av vilken tangent som tryckts</vt:lpstr>
    </vt:vector>
  </TitlesOfParts>
  <Company>University of Kalmar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Department of Technology</dc:creator>
  <cp:lastModifiedBy>Johan Leitet</cp:lastModifiedBy>
  <cp:revision>561</cp:revision>
  <dcterms:created xsi:type="dcterms:W3CDTF">2002-07-09T07:28:38Z</dcterms:created>
  <dcterms:modified xsi:type="dcterms:W3CDTF">2010-02-03T08:35:46Z</dcterms:modified>
</cp:coreProperties>
</file>