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9" r:id="rId2"/>
    <p:sldId id="268" r:id="rId3"/>
    <p:sldId id="270" r:id="rId4"/>
    <p:sldId id="269" r:id="rId5"/>
    <p:sldId id="271" r:id="rId6"/>
    <p:sldId id="275" r:id="rId7"/>
    <p:sldId id="272" r:id="rId8"/>
    <p:sldId id="288" r:id="rId9"/>
    <p:sldId id="273" r:id="rId10"/>
    <p:sldId id="282" r:id="rId11"/>
    <p:sldId id="283" r:id="rId12"/>
    <p:sldId id="284" r:id="rId13"/>
    <p:sldId id="287" r:id="rId14"/>
    <p:sldId id="276" r:id="rId15"/>
    <p:sldId id="277" r:id="rId16"/>
    <p:sldId id="278" r:id="rId17"/>
    <p:sldId id="279" r:id="rId18"/>
    <p:sldId id="286" r:id="rId19"/>
    <p:sldId id="280" r:id="rId20"/>
  </p:sldIdLst>
  <p:sldSz cx="9144000" cy="5715000" type="screen16x10"/>
  <p:notesSz cx="7099300" cy="10234613"/>
  <p:embeddedFontLs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Minya Nouvelle" charset="0"/>
      <p:regular r:id="rId27"/>
      <p:bold r:id="rId28"/>
      <p:italic r:id="rId29"/>
      <p:boldItalic r:id="rId30"/>
    </p:embeddedFont>
  </p:embeddedFont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5FF"/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84371" autoAdjust="0"/>
  </p:normalViewPr>
  <p:slideViewPr>
    <p:cSldViewPr>
      <p:cViewPr>
        <p:scale>
          <a:sx n="140" d="100"/>
          <a:sy n="140" d="100"/>
        </p:scale>
        <p:origin x="-2628" y="-52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2012-12-03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2012-12-03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800" dirty="0" smtClean="0"/>
              <a:t>E08 –</a:t>
            </a:r>
            <a:r>
              <a:rPr lang="sv-SE" sz="2800" b="1" dirty="0" smtClean="0"/>
              <a:t> "</a:t>
            </a:r>
            <a:r>
              <a:rPr lang="sv-SE" sz="2800" b="1" dirty="0" err="1" smtClean="0"/>
              <a:t>Once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Upon</a:t>
            </a:r>
            <a:r>
              <a:rPr lang="sv-SE" sz="2800" b="1" dirty="0" smtClean="0"/>
              <a:t> a </a:t>
            </a:r>
            <a:r>
              <a:rPr lang="sv-SE" sz="2800" b="1" dirty="0" err="1" smtClean="0"/>
              <a:t>Time</a:t>
            </a:r>
            <a:r>
              <a:rPr lang="sv-SE" sz="2800" b="1" dirty="0" smtClean="0"/>
              <a:t> in Springfield</a:t>
            </a:r>
            <a:r>
              <a:rPr lang="sv-SE" sz="3600" b="1" dirty="0" smtClean="0"/>
              <a:t>"</a:t>
            </a:r>
            <a:endParaRPr lang="sv-SE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39693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8, </a:t>
            </a:r>
            <a:r>
              <a:rPr lang="sv-SE" sz="2800" b="1" dirty="0" smtClean="0">
                <a:latin typeface="Minya Nouvelle" pitchFamily="2" charset="0"/>
              </a:rPr>
              <a:t>HT2012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err="1" smtClean="0">
                <a:latin typeface="Minya Nouvelle" pitchFamily="2" charset="0"/>
              </a:rPr>
              <a:t>Debuggern</a:t>
            </a:r>
            <a:r>
              <a:rPr lang="sv-SE" sz="2800" dirty="0" smtClean="0">
                <a:latin typeface="Minya Nouvelle" pitchFamily="2" charset="0"/>
              </a:rPr>
              <a:t>, Timers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7420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122761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95736" y="1201316"/>
            <a:ext cx="4752528" cy="129614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DOM och BOM</a:t>
            </a:r>
            <a:endParaRPr lang="sv-SE" dirty="0"/>
          </a:p>
        </p:txBody>
      </p:sp>
      <p:pic>
        <p:nvPicPr>
          <p:cNvPr id="4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734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47" y="1382185"/>
            <a:ext cx="825145" cy="8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91617"/>
            <a:ext cx="814970" cy="8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592" y="1417340"/>
            <a:ext cx="776091" cy="77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frannie84.files.wordpress.com/2010/08/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80932"/>
            <a:ext cx="765844" cy="7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2785492"/>
            <a:ext cx="3062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7691" y="2800008"/>
            <a:ext cx="3068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smtClean="0">
                <a:latin typeface="Minya Nouvelle" pitchFamily="2" charset="0"/>
              </a:rPr>
              <a:t>BOM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600" y="4225652"/>
            <a:ext cx="275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Document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Object</a:t>
            </a:r>
            <a:r>
              <a:rPr lang="sv-SE" dirty="0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 </a:t>
            </a:r>
            <a:r>
              <a:rPr lang="sv-SE" dirty="0" err="1" smtClean="0">
                <a:solidFill>
                  <a:schemeClr val="bg1">
                    <a:lumMod val="50000"/>
                  </a:schemeClr>
                </a:solidFill>
                <a:latin typeface="Minya Nouvelle" pitchFamily="2" charset="0"/>
              </a:rPr>
              <a:t>Model</a:t>
            </a:r>
            <a:endParaRPr lang="sv-SE" dirty="0" smtClean="0">
              <a:solidFill>
                <a:schemeClr val="bg1">
                  <a:lumMod val="50000"/>
                </a:schemeClr>
              </a:solidFill>
              <a:latin typeface="Minya Nouvell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8589" y="4225652"/>
            <a:ext cx="251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Browser </a:t>
            </a:r>
            <a:r>
              <a:rPr lang="sv-SE" dirty="0" err="1" smtClean="0">
                <a:latin typeface="Minya Nouvelle" pitchFamily="2" charset="0"/>
              </a:rPr>
              <a:t>Object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 err="1" smtClean="0">
                <a:latin typeface="Minya Nouvelle" pitchFamily="2" charset="0"/>
              </a:rPr>
              <a:t>Model</a:t>
            </a:r>
            <a:endParaRPr lang="sv-SE" dirty="0" smtClean="0">
              <a:latin typeface="Minya Nouvelle" pitchFamily="2" charset="0"/>
            </a:endParaRPr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>
            <a:off x="3203848" y="2497460"/>
            <a:ext cx="1368152" cy="3025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4572000" y="2497460"/>
            <a:ext cx="1224136" cy="3025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P:\Icons\48x48\shadow\text_tre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4801716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:\Icons\48x48\shadow\windo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4" y="4801715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4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BOM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01316"/>
            <a:ext cx="7962108" cy="1460500"/>
          </a:xfrm>
        </p:spPr>
        <p:txBody>
          <a:bodyPr/>
          <a:lstStyle/>
          <a:p>
            <a:r>
              <a:rPr lang="sv-SE" dirty="0" smtClean="0"/>
              <a:t>BOM (Browser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r>
              <a:rPr lang="sv-SE" dirty="0" smtClean="0"/>
              <a:t>) är gränssnittet mellan JavaScript och webbläsaren. </a:t>
            </a:r>
          </a:p>
          <a:p>
            <a:endParaRPr lang="sv-SE" dirty="0"/>
          </a:p>
          <a:p>
            <a:r>
              <a:rPr lang="sv-SE" dirty="0" smtClean="0"/>
              <a:t>BOM är inte standardiserat. </a:t>
            </a:r>
          </a:p>
          <a:p>
            <a:endParaRPr lang="sv-SE" dirty="0"/>
          </a:p>
          <a:p>
            <a:r>
              <a:rPr lang="sv-SE" dirty="0" smtClean="0"/>
              <a:t>Objektet </a:t>
            </a:r>
            <a:r>
              <a:rPr lang="sv-SE" sz="2800" b="1" dirty="0" err="1" smtClean="0"/>
              <a:t>window</a:t>
            </a:r>
            <a:r>
              <a:rPr lang="sv-SE" dirty="0" smtClean="0"/>
              <a:t> är centralt.</a:t>
            </a:r>
            <a:endParaRPr lang="sv-SE" dirty="0"/>
          </a:p>
        </p:txBody>
      </p:sp>
      <p:pic>
        <p:nvPicPr>
          <p:cNvPr id="4" name="Picture 2" descr="P:\Icons\48x48\shadow\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P:\Icons\128x128\shadow\windo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191" y="2137420"/>
            <a:ext cx="2742257" cy="274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P:\Icons\128x128\shadow\window_dialo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93604"/>
            <a:ext cx="385266" cy="38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:\Icons\128x128\shadow\cl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289548"/>
            <a:ext cx="399603" cy="39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P:\Icons\128x128\shadow\histor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286573"/>
            <a:ext cx="371127" cy="37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P:\Icons\128x128\shadow\pencil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001516"/>
            <a:ext cx="461441" cy="46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P:\Icons\128x128\shadow\refresh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16" y="4161494"/>
            <a:ext cx="480763" cy="48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P:\Icons\128x128\shadow\monitor_rgb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548" y="3179936"/>
            <a:ext cx="685676" cy="68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P:\Icons\128x128\shadow\loc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702" y="4484074"/>
            <a:ext cx="533666" cy="53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1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BOM hanterar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Insorterat under denna rubrik hittar vi:</a:t>
            </a:r>
          </a:p>
          <a:p>
            <a:endParaRPr lang="sv-SE" dirty="0"/>
          </a:p>
          <a:p>
            <a:pPr marL="342900" indent="-342900">
              <a:buFont typeface="Arial" charset="0"/>
              <a:buChar char="•"/>
            </a:pPr>
            <a:r>
              <a:rPr lang="sv-SE" sz="2000" dirty="0" smtClean="0"/>
              <a:t>Timers och intervall</a:t>
            </a:r>
          </a:p>
          <a:p>
            <a:pPr marL="342900" indent="-342900">
              <a:buFont typeface="Arial" charset="0"/>
              <a:buChar char="•"/>
            </a:pPr>
            <a:r>
              <a:rPr lang="sv-SE" sz="2000" dirty="0"/>
              <a:t>Webbläsarfönster (och ramar, </a:t>
            </a:r>
            <a:r>
              <a:rPr lang="sv-SE" sz="2000" dirty="0" err="1"/>
              <a:t>frames</a:t>
            </a:r>
            <a:r>
              <a:rPr lang="sv-SE" sz="2000" dirty="0"/>
              <a:t>)</a:t>
            </a:r>
            <a:br>
              <a:rPr lang="sv-SE" sz="2000" dirty="0"/>
            </a:br>
            <a:r>
              <a:rPr lang="sv-SE" sz="2000" dirty="0"/>
              <a:t>- Positioner</a:t>
            </a:r>
            <a:br>
              <a:rPr lang="sv-SE" sz="2000" dirty="0"/>
            </a:br>
            <a:r>
              <a:rPr lang="sv-SE" sz="2000" dirty="0"/>
              <a:t>- </a:t>
            </a:r>
            <a:r>
              <a:rPr lang="sv-SE" sz="2000" dirty="0" smtClean="0"/>
              <a:t>Storlekar</a:t>
            </a:r>
          </a:p>
          <a:p>
            <a:pPr marL="342900" indent="-342900">
              <a:buFont typeface="Arial" charset="0"/>
              <a:buChar char="•"/>
            </a:pPr>
            <a:r>
              <a:rPr lang="sv-SE" sz="2000" dirty="0" smtClean="0"/>
              <a:t>Systemdialoger (alert, prompt, </a:t>
            </a:r>
            <a:r>
              <a:rPr lang="sv-SE" sz="2000" dirty="0" err="1" smtClean="0"/>
              <a:t>confirm</a:t>
            </a:r>
            <a:r>
              <a:rPr lang="sv-SE" sz="20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sv-SE" sz="2000" dirty="0" err="1" smtClean="0"/>
              <a:t>Location</a:t>
            </a:r>
            <a:r>
              <a:rPr lang="sv-SE" sz="2000" dirty="0" smtClean="0"/>
              <a:t> (adressfält)</a:t>
            </a:r>
          </a:p>
          <a:p>
            <a:pPr marL="342900" indent="-342900">
              <a:buFont typeface="Arial" charset="0"/>
              <a:buChar char="•"/>
            </a:pPr>
            <a:r>
              <a:rPr lang="sv-SE" sz="2000" dirty="0" smtClean="0"/>
              <a:t>Historik</a:t>
            </a:r>
          </a:p>
          <a:p>
            <a:pPr marL="342900" indent="-342900">
              <a:buFont typeface="Arial" charset="0"/>
              <a:buChar char="•"/>
            </a:pPr>
            <a:r>
              <a:rPr lang="sv-SE" sz="2000" dirty="0" smtClean="0"/>
              <a:t>...</a:t>
            </a:r>
            <a:r>
              <a:rPr lang="sv-SE" sz="2000" dirty="0"/>
              <a:t/>
            </a:r>
            <a:br>
              <a:rPr lang="sv-SE" sz="2000" dirty="0"/>
            </a:br>
            <a:endParaRPr lang="sv-SE" sz="2000" dirty="0"/>
          </a:p>
          <a:p>
            <a:pPr marL="342900" indent="-342900">
              <a:buFont typeface="Arial" charset="0"/>
              <a:buChar char="•"/>
            </a:pPr>
            <a:endParaRPr lang="sv-SE" sz="2000" dirty="0" smtClean="0"/>
          </a:p>
          <a:p>
            <a:pPr marL="342900" indent="-342900">
              <a:buFont typeface="Arial" charset="0"/>
              <a:buChar char="•"/>
            </a:pPr>
            <a:endParaRPr lang="sv-SE" dirty="0"/>
          </a:p>
        </p:txBody>
      </p:sp>
      <p:pic>
        <p:nvPicPr>
          <p:cNvPr id="4" name="Picture 2" descr="P:\Icons\48x48\shadow\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P:\Icons\24x24\shadow\window_dialo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57637"/>
            <a:ext cx="307975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P:\Icons\24x24\shadow\window_ti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9428"/>
            <a:ext cx="307975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:\Icons\24x24\shadow\wind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9468"/>
            <a:ext cx="307975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P:\Icons\24x24\shadow\window_ge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57700"/>
            <a:ext cx="307975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P:\Icons\24x24\shadow\wind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77717"/>
            <a:ext cx="307975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P:\Icons\128x128\shadow\histor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2" y="4338896"/>
            <a:ext cx="194666" cy="19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P:\Icons\48x48\shadow\window_eart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17677"/>
            <a:ext cx="308768" cy="30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7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window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29308"/>
            <a:ext cx="8568952" cy="3240360"/>
          </a:xfrm>
        </p:spPr>
        <p:txBody>
          <a:bodyPr/>
          <a:lstStyle/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window</a:t>
            </a:r>
            <a:r>
              <a:rPr lang="sv-SE" dirty="0" smtClean="0"/>
              <a:t>-objektet representerar en instans </a:t>
            </a:r>
          </a:p>
          <a:p>
            <a:r>
              <a:rPr lang="sv-SE" dirty="0" smtClean="0"/>
              <a:t>av webbläsarfönstret och motsvarar i </a:t>
            </a:r>
          </a:p>
          <a:p>
            <a:r>
              <a:rPr lang="sv-SE" dirty="0" smtClean="0"/>
              <a:t>webbläsaren det objekt som är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Global</a:t>
            </a:r>
            <a:r>
              <a:rPr lang="sv-SE" dirty="0" smtClean="0"/>
              <a:t> i </a:t>
            </a:r>
          </a:p>
          <a:p>
            <a:r>
              <a:rPr lang="sv-SE" dirty="0" err="1" smtClean="0"/>
              <a:t>ECMAScript</a:t>
            </a:r>
            <a:r>
              <a:rPr lang="sv-SE" dirty="0" smtClean="0"/>
              <a:t>.</a:t>
            </a:r>
          </a:p>
          <a:p>
            <a:endParaRPr lang="sv-SE" sz="1050" dirty="0"/>
          </a:p>
          <a:p>
            <a:r>
              <a:rPr lang="sv-SE" dirty="0" smtClean="0"/>
              <a:t>Alla globala variabler hamnar således på just </a:t>
            </a:r>
            <a:r>
              <a:rPr lang="sv-SE" dirty="0" err="1" smtClean="0"/>
              <a:t>window</a:t>
            </a:r>
            <a:r>
              <a:rPr lang="sv-SE" dirty="0" smtClean="0"/>
              <a:t>-objektet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1129308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window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2240" y="2453035"/>
            <a:ext cx="19442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400" dirty="0" err="1" smtClean="0">
                <a:latin typeface="Minya Nouvelle" pitchFamily="2" charset="0"/>
              </a:rPr>
              <a:t>document</a:t>
            </a:r>
            <a:endParaRPr lang="sv-SE" sz="2400" dirty="0" smtClean="0">
              <a:latin typeface="Minya Nouvelle" pitchFamily="2" charset="0"/>
            </a:endParaRPr>
          </a:p>
        </p:txBody>
      </p:sp>
      <p:cxnSp>
        <p:nvCxnSpPr>
          <p:cNvPr id="7" name="Straight Connector 6"/>
          <p:cNvCxnSpPr>
            <a:stCxn id="5" idx="0"/>
            <a:endCxn id="4" idx="2"/>
          </p:cNvCxnSpPr>
          <p:nvPr/>
        </p:nvCxnSpPr>
        <p:spPr>
          <a:xfrm flipV="1">
            <a:off x="7704348" y="1590973"/>
            <a:ext cx="0" cy="862062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P:\Icons\48x48\shadow\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82877" y="4081636"/>
            <a:ext cx="7905547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000" b="1" dirty="0" smtClean="0">
                <a:latin typeface="Courier New" pitchFamily="49" charset="0"/>
              </a:rPr>
              <a:t>var </a:t>
            </a:r>
            <a:r>
              <a:rPr lang="sv-SE" sz="2000" b="1" dirty="0" err="1" smtClean="0">
                <a:latin typeface="Courier New" pitchFamily="49" charset="0"/>
              </a:rPr>
              <a:t>todo</a:t>
            </a:r>
            <a:r>
              <a:rPr lang="sv-SE" sz="2000" b="1" dirty="0" smtClean="0">
                <a:latin typeface="Courier New" pitchFamily="49" charset="0"/>
              </a:rPr>
              <a:t> = "Go </a:t>
            </a:r>
            <a:r>
              <a:rPr lang="sv-SE" sz="2000" b="1" dirty="0" err="1" smtClean="0">
                <a:latin typeface="Courier New" pitchFamily="49" charset="0"/>
              </a:rPr>
              <a:t>to</a:t>
            </a:r>
            <a:r>
              <a:rPr lang="sv-SE" sz="2000" b="1" dirty="0" smtClean="0">
                <a:latin typeface="Courier New" pitchFamily="49" charset="0"/>
              </a:rPr>
              <a:t> </a:t>
            </a:r>
            <a:r>
              <a:rPr lang="sv-SE" sz="2000" b="1" dirty="0" err="1" smtClean="0">
                <a:latin typeface="Courier New" pitchFamily="49" charset="0"/>
              </a:rPr>
              <a:t>work</a:t>
            </a:r>
            <a:r>
              <a:rPr lang="sv-SE" sz="2000" b="1" dirty="0" smtClean="0">
                <a:latin typeface="Courier New" pitchFamily="49" charset="0"/>
              </a:rPr>
              <a:t>, not!";</a:t>
            </a:r>
          </a:p>
          <a:p>
            <a:pPr>
              <a:spcBef>
                <a:spcPct val="50000"/>
              </a:spcBef>
            </a:pPr>
            <a:r>
              <a:rPr lang="sv-SE" sz="2000" b="1" dirty="0" smtClean="0">
                <a:latin typeface="Courier New" pitchFamily="49" charset="0"/>
              </a:rPr>
              <a:t>alert(</a:t>
            </a:r>
            <a:r>
              <a:rPr lang="sv-SE" sz="2000" b="1" dirty="0" err="1" smtClean="0">
                <a:latin typeface="Courier New" pitchFamily="49" charset="0"/>
              </a:rPr>
              <a:t>todo</a:t>
            </a:r>
            <a:r>
              <a:rPr lang="sv-SE" sz="2000" b="1" dirty="0" smtClean="0">
                <a:latin typeface="Courier New" pitchFamily="49" charset="0"/>
              </a:rPr>
              <a:t>);</a:t>
            </a:r>
            <a:r>
              <a:rPr lang="sv-SE" sz="2000" b="1" dirty="0">
                <a:latin typeface="Courier New" pitchFamily="49" charset="0"/>
              </a:rPr>
              <a:t> </a:t>
            </a:r>
            <a:r>
              <a:rPr lang="sv-SE" sz="2000" b="1" dirty="0" smtClean="0">
                <a:latin typeface="Courier New" pitchFamily="49" charset="0"/>
              </a:rPr>
              <a:t>	  // </a:t>
            </a:r>
            <a:r>
              <a:rPr lang="sv-SE" sz="2000" b="1" dirty="0">
                <a:latin typeface="Courier New" pitchFamily="49" charset="0"/>
              </a:rPr>
              <a:t>Go </a:t>
            </a:r>
            <a:r>
              <a:rPr lang="sv-SE" sz="2000" b="1" dirty="0" err="1">
                <a:latin typeface="Courier New" pitchFamily="49" charset="0"/>
              </a:rPr>
              <a:t>to</a:t>
            </a:r>
            <a:r>
              <a:rPr lang="sv-SE" sz="2000" b="1" dirty="0">
                <a:latin typeface="Courier New" pitchFamily="49" charset="0"/>
              </a:rPr>
              <a:t> </a:t>
            </a:r>
            <a:r>
              <a:rPr lang="sv-SE" sz="2000" b="1" dirty="0" err="1">
                <a:latin typeface="Courier New" pitchFamily="49" charset="0"/>
              </a:rPr>
              <a:t>work</a:t>
            </a:r>
            <a:r>
              <a:rPr lang="sv-SE" sz="2000" b="1" dirty="0">
                <a:latin typeface="Courier New" pitchFamily="49" charset="0"/>
              </a:rPr>
              <a:t>, not!</a:t>
            </a:r>
            <a:endParaRPr lang="sv-SE" sz="2000" b="1" dirty="0" smtClean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sv-SE" sz="2000" b="1" dirty="0" smtClean="0">
                <a:latin typeface="Courier New" pitchFamily="49" charset="0"/>
              </a:rPr>
              <a:t>alert(</a:t>
            </a:r>
            <a:r>
              <a:rPr lang="sv-SE" sz="2000" b="1" dirty="0" err="1" smtClean="0">
                <a:latin typeface="Courier New" pitchFamily="49" charset="0"/>
              </a:rPr>
              <a:t>window.todo</a:t>
            </a:r>
            <a:r>
              <a:rPr lang="sv-SE" sz="2000" b="1" dirty="0" smtClean="0">
                <a:latin typeface="Courier New" pitchFamily="49" charset="0"/>
              </a:rPr>
              <a:t>); // Go </a:t>
            </a:r>
            <a:r>
              <a:rPr lang="sv-SE" sz="2000" b="1" dirty="0" err="1" smtClean="0">
                <a:latin typeface="Courier New" pitchFamily="49" charset="0"/>
              </a:rPr>
              <a:t>to</a:t>
            </a:r>
            <a:r>
              <a:rPr lang="sv-SE" sz="2000" b="1" dirty="0" smtClean="0">
                <a:latin typeface="Courier New" pitchFamily="49" charset="0"/>
              </a:rPr>
              <a:t> </a:t>
            </a:r>
            <a:r>
              <a:rPr lang="sv-SE" sz="2000" b="1" dirty="0" err="1" smtClean="0">
                <a:latin typeface="Courier New" pitchFamily="49" charset="0"/>
              </a:rPr>
              <a:t>work</a:t>
            </a:r>
            <a:r>
              <a:rPr lang="sv-SE" sz="2000" b="1" dirty="0" smtClean="0">
                <a:latin typeface="Courier New" pitchFamily="49" charset="0"/>
              </a:rPr>
              <a:t>, not!</a:t>
            </a:r>
            <a:endParaRPr lang="sv-SE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0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Timers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20" y="1309677"/>
            <a:ext cx="6400800" cy="1460500"/>
          </a:xfrm>
        </p:spPr>
        <p:txBody>
          <a:bodyPr/>
          <a:lstStyle/>
          <a:p>
            <a:r>
              <a:rPr lang="sv-SE" dirty="0" smtClean="0"/>
              <a:t>Två typer av timers i webbläsaren: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3108971" y="215472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000" dirty="0" smtClean="0">
                <a:latin typeface="Minya Nouvelle" pitchFamily="2" charset="0"/>
              </a:rPr>
              <a:t>Timeout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4332" y="3820858"/>
            <a:ext cx="3283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000" dirty="0" smtClean="0">
                <a:latin typeface="Minya Nouvelle" pitchFamily="2" charset="0"/>
              </a:rPr>
              <a:t>Intervall</a:t>
            </a:r>
          </a:p>
        </p:txBody>
      </p:sp>
      <p:pic>
        <p:nvPicPr>
          <p:cNvPr id="1031" name="Picture 7" descr="P:\Icons\128x128\shadow\window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63" y="1849388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P:\Icons\128x128\shadow\window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43510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:\Icons\128x128\shadow\clock_refre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35" y="3979812"/>
            <a:ext cx="864095" cy="8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:\Icons\48x48\shadow\window_ti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5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setTimeout</a:t>
            </a:r>
            <a:endParaRPr lang="sv-SE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82877" y="4227393"/>
            <a:ext cx="7905547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400" b="1" dirty="0" err="1" smtClean="0">
                <a:latin typeface="Courier New" pitchFamily="49" charset="0"/>
              </a:rPr>
              <a:t>setTimeout</a:t>
            </a:r>
            <a:r>
              <a:rPr lang="sv-SE" sz="2400" b="1" dirty="0" smtClean="0">
                <a:latin typeface="Courier New" pitchFamily="49" charset="0"/>
              </a:rPr>
              <a:t>("</a:t>
            </a:r>
            <a:r>
              <a:rPr lang="sv-SE" sz="2400" b="1" dirty="0" err="1" smtClean="0">
                <a:latin typeface="Courier New" pitchFamily="49" charset="0"/>
              </a:rPr>
              <a:t>myApp.goToSchool</a:t>
            </a:r>
            <a:r>
              <a:rPr lang="sv-SE" sz="2400" b="1" dirty="0" smtClean="0">
                <a:latin typeface="Courier New" pitchFamily="49" charset="0"/>
              </a:rPr>
              <a:t>()", 3000</a:t>
            </a:r>
            <a:r>
              <a:rPr lang="sv-SE" sz="2400" b="1" dirty="0">
                <a:latin typeface="Courier New" pitchFamily="49" charset="0"/>
              </a:rPr>
              <a:t>);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3345" y="4473234"/>
            <a:ext cx="8352928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67544" y="1561356"/>
            <a:ext cx="7905547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400" b="1" dirty="0" err="1" smtClean="0">
                <a:latin typeface="Courier New" pitchFamily="49" charset="0"/>
              </a:rPr>
              <a:t>setTimeout</a:t>
            </a:r>
            <a:r>
              <a:rPr lang="sv-SE" sz="2400" b="1" dirty="0" smtClean="0">
                <a:latin typeface="Courier New" pitchFamily="49" charset="0"/>
              </a:rPr>
              <a:t>(</a:t>
            </a:r>
            <a:r>
              <a:rPr lang="sv-SE" sz="2400" b="1" dirty="0" err="1" smtClean="0">
                <a:latin typeface="Courier New" pitchFamily="49" charset="0"/>
              </a:rPr>
              <a:t>myApp.goToSchool</a:t>
            </a:r>
            <a:r>
              <a:rPr lang="sv-SE" sz="2400" b="1" dirty="0" smtClean="0">
                <a:latin typeface="Courier New" pitchFamily="49" charset="0"/>
              </a:rPr>
              <a:t>, 3000</a:t>
            </a:r>
            <a:r>
              <a:rPr lang="sv-SE" sz="2400" b="1" dirty="0">
                <a:latin typeface="Courier New" pitchFamily="49" charset="0"/>
              </a:rPr>
              <a:t>);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67544" y="2384802"/>
            <a:ext cx="7905547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400" b="1" dirty="0" err="1" smtClean="0">
                <a:latin typeface="Courier New" pitchFamily="49" charset="0"/>
              </a:rPr>
              <a:t>setTimeout</a:t>
            </a:r>
            <a:r>
              <a:rPr lang="sv-SE" sz="2400" b="1" dirty="0" smtClean="0">
                <a:latin typeface="Courier New" pitchFamily="49" charset="0"/>
              </a:rPr>
              <a:t>(</a:t>
            </a:r>
            <a:r>
              <a:rPr lang="sv-SE" sz="2400" b="1" dirty="0" err="1" smtClean="0">
                <a:latin typeface="Courier New" pitchFamily="49" charset="0"/>
              </a:rPr>
              <a:t>function</a:t>
            </a:r>
            <a:r>
              <a:rPr lang="sv-SE" sz="2400" b="1" dirty="0" smtClean="0">
                <a:latin typeface="Courier New" pitchFamily="49" charset="0"/>
              </a:rPr>
              <a:t>(){</a:t>
            </a:r>
          </a:p>
          <a:p>
            <a:pPr>
              <a:spcBef>
                <a:spcPct val="50000"/>
              </a:spcBef>
            </a:pPr>
            <a:r>
              <a:rPr lang="sv-SE" sz="2400" b="1" dirty="0" smtClean="0">
                <a:latin typeface="Courier New" pitchFamily="49" charset="0"/>
              </a:rPr>
              <a:t>    </a:t>
            </a:r>
            <a:r>
              <a:rPr lang="sv-SE" sz="2400" b="1" dirty="0" err="1" smtClean="0">
                <a:latin typeface="Courier New" pitchFamily="49" charset="0"/>
              </a:rPr>
              <a:t>myApp.goToSchool</a:t>
            </a:r>
            <a:r>
              <a:rPr lang="sv-SE" sz="2400" b="1" dirty="0" smtClean="0">
                <a:latin typeface="Courier New" pitchFamily="49" charset="0"/>
              </a:rPr>
              <a:t>();</a:t>
            </a:r>
            <a:endParaRPr lang="sv-SE" sz="24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sv-SE" sz="2400" b="1" dirty="0" smtClean="0">
                <a:latin typeface="Courier New" pitchFamily="49" charset="0"/>
              </a:rPr>
              <a:t>}, 3000</a:t>
            </a:r>
            <a:r>
              <a:rPr lang="sv-SE" sz="2400" b="1" dirty="0">
                <a:latin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1129308"/>
            <a:ext cx="737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setTimeout</a:t>
            </a:r>
            <a:r>
              <a:rPr lang="sv-SE" dirty="0" smtClean="0">
                <a:latin typeface="Minya Nouvelle" pitchFamily="2" charset="0"/>
              </a:rPr>
              <a:t> kan vi använda när vi vill vänta och sedan utföra något.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60840" y="199340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>
                <a:solidFill>
                  <a:srgbClr val="FF0000"/>
                </a:solidFill>
                <a:latin typeface="Minya Nouvelle" pitchFamily="2" charset="0"/>
              </a:rPr>
              <a:t>ms</a:t>
            </a:r>
            <a:endParaRPr lang="sv-SE" b="1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372200" y="1960646"/>
            <a:ext cx="1083366" cy="244982"/>
          </a:xfrm>
          <a:custGeom>
            <a:avLst/>
            <a:gdLst>
              <a:gd name="connsiteX0" fmla="*/ 1083366 w 1083366"/>
              <a:gd name="connsiteY0" fmla="*/ 208721 h 244982"/>
              <a:gd name="connsiteX1" fmla="*/ 337931 w 1083366"/>
              <a:gd name="connsiteY1" fmla="*/ 228600 h 244982"/>
              <a:gd name="connsiteX2" fmla="*/ 0 w 1083366"/>
              <a:gd name="connsiteY2" fmla="*/ 0 h 24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366" h="244982">
                <a:moveTo>
                  <a:pt x="1083366" y="208721"/>
                </a:moveTo>
                <a:cubicBezTo>
                  <a:pt x="800929" y="236054"/>
                  <a:pt x="518492" y="263387"/>
                  <a:pt x="337931" y="228600"/>
                </a:cubicBezTo>
                <a:cubicBezTo>
                  <a:pt x="157370" y="193813"/>
                  <a:pt x="78685" y="96906"/>
                  <a:pt x="0" y="0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6" name="Picture 8" descr="P:\Icons\48x48\shadow\window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5536" y="4947473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setTimeout</a:t>
            </a:r>
            <a:r>
              <a:rPr lang="sv-SE" dirty="0" smtClean="0">
                <a:latin typeface="Minya Nouvelle" pitchFamily="2" charset="0"/>
              </a:rPr>
              <a:t> ligger på </a:t>
            </a:r>
            <a:r>
              <a:rPr lang="sv-SE" dirty="0" err="1" smtClean="0">
                <a:latin typeface="Minya Nouvelle" pitchFamily="2" charset="0"/>
              </a:rPr>
              <a:t>window</a:t>
            </a:r>
            <a:r>
              <a:rPr lang="sv-SE" dirty="0" smtClean="0">
                <a:latin typeface="Minya Nouvelle" pitchFamily="2" charset="0"/>
              </a:rPr>
              <a:t>-objektet men eftersom detta är globalt behöver vi inte skriva </a:t>
            </a:r>
            <a:r>
              <a:rPr lang="sv-SE" dirty="0" err="1" smtClean="0">
                <a:latin typeface="Minya Nouvelle" pitchFamily="2" charset="0"/>
              </a:rPr>
              <a:t>window.setTimeout</a:t>
            </a:r>
            <a:r>
              <a:rPr lang="sv-SE" dirty="0" smtClean="0">
                <a:latin typeface="Minya Nouvelle" pitchFamily="2" charset="0"/>
              </a:rPr>
              <a:t>, men vi kan.</a:t>
            </a:r>
          </a:p>
        </p:txBody>
      </p:sp>
    </p:spTree>
    <p:extLst>
      <p:ext uri="{BB962C8B-B14F-4D97-AF65-F5344CB8AC3E}">
        <p14:creationId xmlns:p14="http://schemas.microsoft.com/office/powerpoint/2010/main" val="331658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setInterval</a:t>
            </a:r>
            <a:endParaRPr lang="sv-SE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67544" y="1777380"/>
            <a:ext cx="823872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000" b="1" dirty="0" err="1" smtClean="0">
                <a:latin typeface="Courier New" pitchFamily="49" charset="0"/>
              </a:rPr>
              <a:t>setInterval</a:t>
            </a:r>
            <a:r>
              <a:rPr lang="sv-SE" sz="2000" b="1" dirty="0" smtClean="0">
                <a:latin typeface="Courier New" pitchFamily="49" charset="0"/>
              </a:rPr>
              <a:t>(</a:t>
            </a:r>
            <a:r>
              <a:rPr lang="sv-SE" sz="2000" b="1" dirty="0" err="1" smtClean="0">
                <a:latin typeface="Courier New" pitchFamily="49" charset="0"/>
              </a:rPr>
              <a:t>myApp.writeOnBlackboard</a:t>
            </a:r>
            <a:r>
              <a:rPr lang="sv-SE" sz="2000" b="1" dirty="0" smtClean="0">
                <a:latin typeface="Courier New" pitchFamily="49" charset="0"/>
              </a:rPr>
              <a:t>, 3000</a:t>
            </a:r>
            <a:r>
              <a:rPr lang="sv-SE" sz="2000" b="1" dirty="0">
                <a:latin typeface="Courier New" pitchFamily="49" charset="0"/>
              </a:rPr>
              <a:t>);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67544" y="2671093"/>
            <a:ext cx="8238729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400" b="1" dirty="0" err="1" smtClean="0">
                <a:latin typeface="Courier New" pitchFamily="49" charset="0"/>
              </a:rPr>
              <a:t>setInterval</a:t>
            </a:r>
            <a:r>
              <a:rPr lang="sv-SE" sz="2400" b="1" dirty="0" smtClean="0">
                <a:latin typeface="Courier New" pitchFamily="49" charset="0"/>
              </a:rPr>
              <a:t>(</a:t>
            </a:r>
            <a:r>
              <a:rPr lang="sv-SE" sz="2400" b="1" dirty="0" err="1" smtClean="0">
                <a:latin typeface="Courier New" pitchFamily="49" charset="0"/>
              </a:rPr>
              <a:t>function</a:t>
            </a:r>
            <a:r>
              <a:rPr lang="sv-SE" sz="2400" b="1" dirty="0" smtClean="0">
                <a:latin typeface="Courier New" pitchFamily="49" charset="0"/>
              </a:rPr>
              <a:t>(){</a:t>
            </a:r>
          </a:p>
          <a:p>
            <a:pPr>
              <a:spcBef>
                <a:spcPct val="50000"/>
              </a:spcBef>
            </a:pPr>
            <a:r>
              <a:rPr lang="sv-SE" sz="2400" b="1" dirty="0">
                <a:latin typeface="Courier New" pitchFamily="49" charset="0"/>
              </a:rPr>
              <a:t> </a:t>
            </a:r>
            <a:r>
              <a:rPr lang="sv-SE" sz="2400" b="1" dirty="0" smtClean="0">
                <a:latin typeface="Courier New" pitchFamily="49" charset="0"/>
              </a:rPr>
              <a:t> </a:t>
            </a:r>
            <a:r>
              <a:rPr lang="sv-SE" b="1" dirty="0" err="1" smtClean="0">
                <a:latin typeface="Courier New" pitchFamily="49" charset="0"/>
              </a:rPr>
              <a:t>myApp.writeOnBlackboard</a:t>
            </a:r>
            <a:r>
              <a:rPr lang="sv-SE" b="1" dirty="0" smtClean="0">
                <a:latin typeface="Courier New" pitchFamily="49" charset="0"/>
              </a:rPr>
              <a:t>("</a:t>
            </a:r>
            <a:r>
              <a:rPr lang="sv-SE" sz="1200" b="1" dirty="0" smtClean="0">
                <a:latin typeface="Courier New" pitchFamily="49" charset="0"/>
              </a:rPr>
              <a:t>I </a:t>
            </a:r>
            <a:r>
              <a:rPr lang="sv-SE" sz="1200" b="1" dirty="0" err="1" smtClean="0">
                <a:latin typeface="Courier New" pitchFamily="49" charset="0"/>
              </a:rPr>
              <a:t>will</a:t>
            </a:r>
            <a:r>
              <a:rPr lang="sv-SE" sz="1200" b="1" dirty="0" smtClean="0">
                <a:latin typeface="Courier New" pitchFamily="49" charset="0"/>
              </a:rPr>
              <a:t> not </a:t>
            </a:r>
            <a:r>
              <a:rPr lang="sv-SE" sz="1200" b="1" dirty="0" err="1" smtClean="0">
                <a:latin typeface="Courier New" pitchFamily="49" charset="0"/>
              </a:rPr>
              <a:t>use</a:t>
            </a:r>
            <a:r>
              <a:rPr lang="sv-SE" sz="1200" b="1" dirty="0" smtClean="0">
                <a:latin typeface="Courier New" pitchFamily="49" charset="0"/>
              </a:rPr>
              <a:t> </a:t>
            </a:r>
            <a:r>
              <a:rPr lang="sv-SE" sz="1200" b="1" dirty="0" err="1" smtClean="0">
                <a:latin typeface="Courier New" pitchFamily="49" charset="0"/>
              </a:rPr>
              <a:t>inline</a:t>
            </a:r>
            <a:r>
              <a:rPr lang="sv-SE" sz="1200" b="1" dirty="0" smtClean="0">
                <a:latin typeface="Courier New" pitchFamily="49" charset="0"/>
              </a:rPr>
              <a:t> JS in my HTML-pages</a:t>
            </a:r>
            <a:r>
              <a:rPr lang="sv-SE" sz="1400" b="1" dirty="0" smtClean="0">
                <a:latin typeface="Courier New" pitchFamily="49" charset="0"/>
              </a:rPr>
              <a:t>."</a:t>
            </a:r>
            <a:r>
              <a:rPr lang="sv-SE" b="1" dirty="0" smtClean="0">
                <a:latin typeface="Courier New" pitchFamily="49" charset="0"/>
              </a:rPr>
              <a:t>);</a:t>
            </a:r>
            <a:endParaRPr lang="sv-SE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sv-SE" sz="2400" b="1" dirty="0" smtClean="0">
                <a:latin typeface="Courier New" pitchFamily="49" charset="0"/>
              </a:rPr>
              <a:t>}, 3000</a:t>
            </a:r>
            <a:r>
              <a:rPr lang="sv-SE" sz="2400" b="1" dirty="0">
                <a:latin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1129308"/>
            <a:ext cx="737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setTimeout</a:t>
            </a:r>
            <a:r>
              <a:rPr lang="sv-SE" dirty="0" smtClean="0">
                <a:latin typeface="Minya Nouvelle" pitchFamily="2" charset="0"/>
              </a:rPr>
              <a:t> kan vi använda när vi vill vänta och sedan utföra något.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67127" y="220942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>
                <a:solidFill>
                  <a:srgbClr val="FF0000"/>
                </a:solidFill>
                <a:latin typeface="Minya Nouvelle" pitchFamily="2" charset="0"/>
              </a:rPr>
              <a:t>ms</a:t>
            </a:r>
            <a:endParaRPr lang="sv-SE" b="1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778487" y="2176670"/>
            <a:ext cx="1083366" cy="244982"/>
          </a:xfrm>
          <a:custGeom>
            <a:avLst/>
            <a:gdLst>
              <a:gd name="connsiteX0" fmla="*/ 1083366 w 1083366"/>
              <a:gd name="connsiteY0" fmla="*/ 208721 h 244982"/>
              <a:gd name="connsiteX1" fmla="*/ 337931 w 1083366"/>
              <a:gd name="connsiteY1" fmla="*/ 228600 h 244982"/>
              <a:gd name="connsiteX2" fmla="*/ 0 w 1083366"/>
              <a:gd name="connsiteY2" fmla="*/ 0 h 24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366" h="244982">
                <a:moveTo>
                  <a:pt x="1083366" y="208721"/>
                </a:moveTo>
                <a:cubicBezTo>
                  <a:pt x="800929" y="236054"/>
                  <a:pt x="518492" y="263387"/>
                  <a:pt x="337931" y="228600"/>
                </a:cubicBezTo>
                <a:cubicBezTo>
                  <a:pt x="157370" y="193813"/>
                  <a:pt x="78685" y="96906"/>
                  <a:pt x="0" y="0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Box 2"/>
          <p:cNvSpPr txBox="1"/>
          <p:nvPr/>
        </p:nvSpPr>
        <p:spPr>
          <a:xfrm>
            <a:off x="467545" y="458569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När väl ett intervall startat så slutar det inte förrän man säger till det att stoppa. (Vilket kan innebära vissa problem, så kan man bör man undvika </a:t>
            </a:r>
            <a:r>
              <a:rPr lang="sv-SE" dirty="0" err="1" smtClean="0">
                <a:latin typeface="Minya Nouvelle" pitchFamily="2" charset="0"/>
              </a:rPr>
              <a:t>setInterval</a:t>
            </a:r>
            <a:r>
              <a:rPr lang="sv-SE" dirty="0" smtClean="0">
                <a:latin typeface="Minya Nouvelle" pitchFamily="2" charset="0"/>
              </a:rPr>
              <a:t> och förlita sig på </a:t>
            </a:r>
            <a:r>
              <a:rPr lang="sv-SE" dirty="0" err="1" smtClean="0">
                <a:latin typeface="Minya Nouvelle" pitchFamily="2" charset="0"/>
              </a:rPr>
              <a:t>setTimeout</a:t>
            </a:r>
            <a:r>
              <a:rPr lang="sv-SE" dirty="0" smtClean="0">
                <a:latin typeface="Minya Nouvelle" pitchFamily="2" charset="0"/>
              </a:rPr>
              <a:t>.)</a:t>
            </a:r>
          </a:p>
        </p:txBody>
      </p:sp>
      <p:pic>
        <p:nvPicPr>
          <p:cNvPr id="17" name="Picture 8" descr="P:\Icons\48x48\shadow\window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P:\Icons\128x128\shadow\clock_refres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363" y="471297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clearInterval</a:t>
            </a:r>
            <a:endParaRPr lang="sv-SE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67544" y="1841544"/>
            <a:ext cx="8238729" cy="28161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400" b="1" dirty="0" smtClean="0">
                <a:latin typeface="Courier New" pitchFamily="49" charset="0"/>
              </a:rPr>
              <a:t>var </a:t>
            </a:r>
            <a:r>
              <a:rPr lang="sv-SE" sz="2400" b="1" dirty="0" err="1" smtClean="0">
                <a:latin typeface="Courier New" pitchFamily="49" charset="0"/>
              </a:rPr>
              <a:t>timerID</a:t>
            </a:r>
            <a:r>
              <a:rPr lang="sv-SE" sz="2400" b="1" dirty="0" smtClean="0">
                <a:latin typeface="Courier New" pitchFamily="49" charset="0"/>
              </a:rPr>
              <a:t> </a:t>
            </a:r>
            <a:r>
              <a:rPr lang="sv-SE" sz="2400" dirty="0" smtClean="0">
                <a:latin typeface="Courier New" pitchFamily="49" charset="0"/>
              </a:rPr>
              <a:t>= </a:t>
            </a:r>
            <a:r>
              <a:rPr lang="sv-SE" sz="2400" dirty="0" err="1" smtClean="0">
                <a:latin typeface="Courier New" pitchFamily="49" charset="0"/>
              </a:rPr>
              <a:t>setInterval</a:t>
            </a:r>
            <a:r>
              <a:rPr lang="sv-SE" sz="2400" dirty="0" smtClean="0">
                <a:latin typeface="Courier New" pitchFamily="49" charset="0"/>
              </a:rPr>
              <a:t>(</a:t>
            </a:r>
            <a:r>
              <a:rPr lang="sv-SE" sz="2400" dirty="0" err="1" smtClean="0">
                <a:latin typeface="Courier New" pitchFamily="49" charset="0"/>
              </a:rPr>
              <a:t>function</a:t>
            </a:r>
            <a:r>
              <a:rPr lang="sv-SE" sz="2400" dirty="0" smtClean="0">
                <a:latin typeface="Courier New" pitchFamily="49" charset="0"/>
              </a:rPr>
              <a:t>(){</a:t>
            </a:r>
          </a:p>
          <a:p>
            <a:pPr>
              <a:spcBef>
                <a:spcPct val="50000"/>
              </a:spcBef>
            </a:pPr>
            <a:r>
              <a:rPr lang="sv-SE" sz="2400" dirty="0">
                <a:latin typeface="Courier New" pitchFamily="49" charset="0"/>
              </a:rPr>
              <a:t> </a:t>
            </a:r>
            <a:r>
              <a:rPr lang="sv-SE" sz="2400" dirty="0" smtClean="0">
                <a:latin typeface="Courier New" pitchFamily="49" charset="0"/>
              </a:rPr>
              <a:t> </a:t>
            </a:r>
            <a:r>
              <a:rPr lang="sv-SE" dirty="0" err="1" smtClean="0">
                <a:latin typeface="Courier New" pitchFamily="49" charset="0"/>
              </a:rPr>
              <a:t>myApp.writeOnBlackboard</a:t>
            </a:r>
            <a:r>
              <a:rPr lang="sv-SE" dirty="0" smtClean="0">
                <a:latin typeface="Courier New" pitchFamily="49" charset="0"/>
              </a:rPr>
              <a:t>("</a:t>
            </a:r>
            <a:r>
              <a:rPr lang="sv-SE" sz="1200" dirty="0" smtClean="0">
                <a:latin typeface="Courier New" pitchFamily="49" charset="0"/>
              </a:rPr>
              <a:t>I </a:t>
            </a:r>
            <a:r>
              <a:rPr lang="sv-SE" sz="1200" dirty="0" err="1" smtClean="0">
                <a:latin typeface="Courier New" pitchFamily="49" charset="0"/>
              </a:rPr>
              <a:t>will</a:t>
            </a:r>
            <a:r>
              <a:rPr lang="sv-SE" sz="1200" dirty="0" smtClean="0">
                <a:latin typeface="Courier New" pitchFamily="49" charset="0"/>
              </a:rPr>
              <a:t> not </a:t>
            </a:r>
            <a:r>
              <a:rPr lang="sv-SE" sz="1200" dirty="0" err="1" smtClean="0">
                <a:latin typeface="Courier New" pitchFamily="49" charset="0"/>
              </a:rPr>
              <a:t>use</a:t>
            </a:r>
            <a:r>
              <a:rPr lang="sv-SE" sz="1200" dirty="0" smtClean="0">
                <a:latin typeface="Courier New" pitchFamily="49" charset="0"/>
              </a:rPr>
              <a:t> </a:t>
            </a:r>
            <a:r>
              <a:rPr lang="sv-SE" sz="1200" dirty="0" err="1" smtClean="0">
                <a:latin typeface="Courier New" pitchFamily="49" charset="0"/>
              </a:rPr>
              <a:t>inline</a:t>
            </a:r>
            <a:r>
              <a:rPr lang="sv-SE" sz="1200" dirty="0" smtClean="0">
                <a:latin typeface="Courier New" pitchFamily="49" charset="0"/>
              </a:rPr>
              <a:t> JS in my HTML-pages</a:t>
            </a:r>
            <a:r>
              <a:rPr lang="sv-SE" sz="1400" dirty="0" smtClean="0">
                <a:latin typeface="Courier New" pitchFamily="49" charset="0"/>
              </a:rPr>
              <a:t>."</a:t>
            </a:r>
            <a:r>
              <a:rPr lang="sv-SE" dirty="0" smtClean="0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sv-SE" dirty="0">
                <a:latin typeface="Courier New" pitchFamily="49" charset="0"/>
              </a:rPr>
              <a:t> </a:t>
            </a:r>
            <a:r>
              <a:rPr lang="sv-SE" dirty="0" smtClean="0">
                <a:latin typeface="Courier New" pitchFamily="49" charset="0"/>
              </a:rPr>
              <a:t>  </a:t>
            </a:r>
            <a:r>
              <a:rPr lang="sv-SE" dirty="0" err="1" smtClean="0">
                <a:latin typeface="Courier New" pitchFamily="49" charset="0"/>
              </a:rPr>
              <a:t>if</a:t>
            </a:r>
            <a:r>
              <a:rPr lang="sv-SE" dirty="0" smtClean="0">
                <a:latin typeface="Courier New" pitchFamily="49" charset="0"/>
              </a:rPr>
              <a:t>(</a:t>
            </a:r>
            <a:r>
              <a:rPr lang="sv-SE" dirty="0" err="1" smtClean="0">
                <a:latin typeface="Courier New" pitchFamily="49" charset="0"/>
              </a:rPr>
              <a:t>myApp.isBlackboardFilled</a:t>
            </a:r>
            <a:r>
              <a:rPr lang="sv-SE" dirty="0" smtClean="0">
                <a:latin typeface="Courier New" pitchFamily="49" charset="0"/>
              </a:rPr>
              <a:t>()){</a:t>
            </a:r>
          </a:p>
          <a:p>
            <a:pPr>
              <a:spcBef>
                <a:spcPct val="50000"/>
              </a:spcBef>
            </a:pPr>
            <a:r>
              <a:rPr lang="sv-SE" b="1" dirty="0" smtClean="0">
                <a:latin typeface="Courier New" pitchFamily="49" charset="0"/>
              </a:rPr>
              <a:t>        </a:t>
            </a:r>
            <a:r>
              <a:rPr lang="sv-SE" b="1" dirty="0" err="1" smtClean="0">
                <a:latin typeface="Courier New" pitchFamily="49" charset="0"/>
              </a:rPr>
              <a:t>clearInterval</a:t>
            </a:r>
            <a:r>
              <a:rPr lang="sv-SE" b="1" dirty="0" smtClean="0">
                <a:latin typeface="Courier New" pitchFamily="49" charset="0"/>
              </a:rPr>
              <a:t>(</a:t>
            </a:r>
            <a:r>
              <a:rPr lang="sv-SE" b="1" dirty="0" err="1" smtClean="0">
                <a:latin typeface="Courier New" pitchFamily="49" charset="0"/>
              </a:rPr>
              <a:t>timerID</a:t>
            </a:r>
            <a:r>
              <a:rPr lang="sv-SE" b="1" dirty="0" smtClean="0">
                <a:latin typeface="Courier New" pitchFamily="49" charset="0"/>
              </a:rPr>
              <a:t>);</a:t>
            </a:r>
            <a:endParaRPr lang="sv-SE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sv-SE" dirty="0" smtClean="0">
                <a:latin typeface="Courier New" pitchFamily="49" charset="0"/>
              </a:rPr>
              <a:t>   }</a:t>
            </a:r>
            <a:endParaRPr lang="sv-SE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sv-SE" sz="2400" dirty="0" smtClean="0">
                <a:latin typeface="Courier New" pitchFamily="49" charset="0"/>
              </a:rPr>
              <a:t>}, 3000</a:t>
            </a:r>
            <a:r>
              <a:rPr lang="sv-SE" sz="2400" dirty="0">
                <a:latin typeface="Courier New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5" y="1131049"/>
            <a:ext cx="8415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Genom att spara undan ett id som returneras från </a:t>
            </a:r>
            <a:r>
              <a:rPr lang="sv-SE" dirty="0" err="1" smtClean="0">
                <a:latin typeface="Minya Nouvelle" pitchFamily="2" charset="0"/>
              </a:rPr>
              <a:t>setInterval</a:t>
            </a:r>
            <a:r>
              <a:rPr lang="sv-SE" dirty="0" smtClean="0">
                <a:latin typeface="Minya Nouvelle" pitchFamily="2" charset="0"/>
              </a:rPr>
              <a:t> så kan vi stoppa timern när vi önskar.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5" y="4916115"/>
            <a:ext cx="6931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latin typeface="Minya Nouvelle" pitchFamily="2" charset="0"/>
              </a:rPr>
              <a:t>På samma sätt fungerar metoden </a:t>
            </a:r>
            <a:r>
              <a:rPr lang="sv-SE" sz="2400" b="1" dirty="0" err="1" smtClean="0">
                <a:latin typeface="Minya Nouvelle" pitchFamily="2" charset="0"/>
              </a:rPr>
              <a:t>clearTimeout</a:t>
            </a:r>
            <a:endParaRPr lang="sv-SE" sz="2400" b="1" dirty="0" smtClean="0">
              <a:latin typeface="Minya Nouvelle" pitchFamily="2" charset="0"/>
            </a:endParaRPr>
          </a:p>
        </p:txBody>
      </p:sp>
      <p:pic>
        <p:nvPicPr>
          <p:cNvPr id="16" name="Picture 8" descr="P:\Icons\48x48\shadow\window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:\Icons\48x48\shadow\clock_s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460500"/>
            <a:ext cx="308768" cy="30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5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-94828"/>
            <a:ext cx="7380311" cy="62478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b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</a:br>
            <a:r>
              <a:rPr lang="sv-SE" sz="2000" b="1" dirty="0" err="1" smtClean="0">
                <a:solidFill>
                  <a:srgbClr val="00B0F0"/>
                </a:solidFill>
                <a:latin typeface="Courier New" pitchFamily="49" charset="0"/>
              </a:rPr>
              <a:t>function</a:t>
            </a: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Homer(){</a:t>
            </a:r>
            <a:b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</a:b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   </a:t>
            </a:r>
            <a:r>
              <a:rPr lang="sv-SE" b="1" dirty="0" smtClean="0">
                <a:solidFill>
                  <a:srgbClr val="00B0F0"/>
                </a:solidFill>
                <a:latin typeface="Courier New" pitchFamily="49" charset="0"/>
              </a:rPr>
              <a:t>var </a:t>
            </a:r>
            <a:r>
              <a:rPr lang="sv-SE" b="1" dirty="0" err="1" smtClean="0">
                <a:solidFill>
                  <a:srgbClr val="00B0F0"/>
                </a:solidFill>
                <a:latin typeface="Courier New" pitchFamily="49" charset="0"/>
              </a:rPr>
              <a:t>node</a:t>
            </a:r>
            <a:r>
              <a:rPr lang="sv-SE" b="1" dirty="0" smtClean="0">
                <a:solidFill>
                  <a:srgbClr val="00B0F0"/>
                </a:solidFill>
                <a:latin typeface="Courier New" pitchFamily="49" charset="0"/>
              </a:rPr>
              <a:t> = </a:t>
            </a:r>
            <a:r>
              <a:rPr lang="sv-SE" b="1" dirty="0" err="1" smtClean="0">
                <a:solidFill>
                  <a:srgbClr val="00B0F0"/>
                </a:solidFill>
                <a:latin typeface="Courier New" pitchFamily="49" charset="0"/>
              </a:rPr>
              <a:t>document.getElementById</a:t>
            </a:r>
            <a:r>
              <a:rPr lang="sv-SE" b="1" dirty="0" smtClean="0">
                <a:solidFill>
                  <a:srgbClr val="00B0F0"/>
                </a:solidFill>
                <a:latin typeface="Courier New" pitchFamily="49" charset="0"/>
              </a:rPr>
              <a:t>("</a:t>
            </a:r>
            <a:r>
              <a:rPr lang="sv-SE" b="1" dirty="0" err="1" smtClean="0">
                <a:solidFill>
                  <a:srgbClr val="00B0F0"/>
                </a:solidFill>
                <a:latin typeface="Courier New" pitchFamily="49" charset="0"/>
              </a:rPr>
              <a:t>belly</a:t>
            </a:r>
            <a:r>
              <a:rPr lang="sv-SE" b="1" dirty="0" smtClean="0">
                <a:solidFill>
                  <a:srgbClr val="00B0F0"/>
                </a:solidFill>
                <a:latin typeface="Courier New" pitchFamily="49" charset="0"/>
              </a:rPr>
              <a:t>");</a:t>
            </a:r>
            <a:br>
              <a:rPr lang="sv-SE" b="1" dirty="0" smtClean="0">
                <a:solidFill>
                  <a:srgbClr val="00B0F0"/>
                </a:solidFill>
                <a:latin typeface="Courier New" pitchFamily="49" charset="0"/>
              </a:rPr>
            </a:b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   var </a:t>
            </a:r>
            <a:r>
              <a:rPr lang="sv-SE" sz="2000" b="1" dirty="0" err="1" smtClean="0">
                <a:solidFill>
                  <a:srgbClr val="00B0F0"/>
                </a:solidFill>
                <a:latin typeface="Courier New" pitchFamily="49" charset="0"/>
              </a:rPr>
              <a:t>that</a:t>
            </a: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= </a:t>
            </a:r>
            <a:r>
              <a:rPr lang="sv-SE" sz="2000" b="1" dirty="0" err="1" smtClean="0">
                <a:solidFill>
                  <a:srgbClr val="00B0F0"/>
                </a:solidFill>
                <a:latin typeface="Courier New" pitchFamily="49" charset="0"/>
              </a:rPr>
              <a:t>this</a:t>
            </a: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; </a:t>
            </a:r>
          </a:p>
          <a:p>
            <a:pPr>
              <a:spcBef>
                <a:spcPct val="50000"/>
              </a:spcBef>
            </a:pP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   // </a:t>
            </a:r>
            <a:r>
              <a:rPr lang="sv-SE" sz="2000" b="1" dirty="0" err="1" smtClean="0">
                <a:solidFill>
                  <a:srgbClr val="00B0F0"/>
                </a:solidFill>
                <a:latin typeface="Courier New" pitchFamily="49" charset="0"/>
              </a:rPr>
              <a:t>this</a:t>
            </a: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?  </a:t>
            </a:r>
          </a:p>
          <a:p>
            <a:pPr>
              <a:spcBef>
                <a:spcPct val="50000"/>
              </a:spcBef>
            </a:pP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   </a:t>
            </a:r>
            <a:r>
              <a:rPr lang="sv-SE" sz="2000" b="1" dirty="0" err="1" smtClean="0">
                <a:solidFill>
                  <a:srgbClr val="00B0F0"/>
                </a:solidFill>
                <a:latin typeface="Courier New" pitchFamily="49" charset="0"/>
              </a:rPr>
              <a:t>node.onclick</a:t>
            </a: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 = </a:t>
            </a:r>
            <a:r>
              <a:rPr lang="sv-SE" sz="2000" b="1" dirty="0" err="1" smtClean="0">
                <a:solidFill>
                  <a:srgbClr val="FF0000"/>
                </a:solidFill>
                <a:latin typeface="Courier New" pitchFamily="49" charset="0"/>
              </a:rPr>
              <a:t>function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(){      </a:t>
            </a:r>
          </a:p>
          <a:p>
            <a:pPr>
              <a:spcBef>
                <a:spcPct val="50000"/>
              </a:spcBef>
            </a:pP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       // </a:t>
            </a:r>
            <a:r>
              <a:rPr lang="sv-SE" sz="2000" b="1" dirty="0" err="1" smtClean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?</a:t>
            </a:r>
            <a:b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</a:b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       // </a:t>
            </a:r>
            <a:r>
              <a:rPr lang="sv-SE" sz="2000" b="1" dirty="0" err="1" smtClean="0">
                <a:solidFill>
                  <a:srgbClr val="FF0000"/>
                </a:solidFill>
                <a:latin typeface="Courier New" pitchFamily="49" charset="0"/>
              </a:rPr>
              <a:t>that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       </a:t>
            </a:r>
            <a:r>
              <a:rPr lang="sv-SE" sz="2000" b="1" dirty="0" err="1" smtClean="0">
                <a:solidFill>
                  <a:srgbClr val="FF0000"/>
                </a:solidFill>
                <a:latin typeface="Courier New" pitchFamily="49" charset="0"/>
              </a:rPr>
              <a:t>setTimeout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sv-SE" sz="2000" b="1" dirty="0" err="1" smtClean="0">
                <a:solidFill>
                  <a:srgbClr val="FFFF00"/>
                </a:solidFill>
                <a:latin typeface="Courier New" pitchFamily="49" charset="0"/>
              </a:rPr>
              <a:t>function</a:t>
            </a:r>
            <a: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  <a:t>(){</a:t>
            </a:r>
          </a:p>
          <a:p>
            <a:pPr>
              <a:spcBef>
                <a:spcPct val="50000"/>
              </a:spcBef>
            </a:pP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	 </a:t>
            </a:r>
            <a: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  <a:t>    // </a:t>
            </a:r>
            <a:r>
              <a:rPr lang="sv-SE" sz="2000" b="1" dirty="0" err="1" smtClean="0">
                <a:solidFill>
                  <a:srgbClr val="FFFF00"/>
                </a:solidFill>
                <a:latin typeface="Courier New" pitchFamily="49" charset="0"/>
              </a:rPr>
              <a:t>this</a:t>
            </a:r>
            <a: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  <a:t>?</a:t>
            </a:r>
            <a:b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</a:br>
            <a: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  <a:t>           // </a:t>
            </a:r>
            <a:r>
              <a:rPr lang="sv-SE" sz="2000" b="1" dirty="0" err="1" smtClean="0">
                <a:solidFill>
                  <a:srgbClr val="FFFF00"/>
                </a:solidFill>
                <a:latin typeface="Courier New" pitchFamily="49" charset="0"/>
              </a:rPr>
              <a:t>that</a:t>
            </a:r>
            <a: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  <a:t>?</a:t>
            </a:r>
            <a:b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</a:br>
            <a:r>
              <a:rPr lang="sv-SE" sz="2000" b="1" dirty="0" smtClean="0">
                <a:solidFill>
                  <a:srgbClr val="FFFF00"/>
                </a:solidFill>
                <a:latin typeface="Courier New" pitchFamily="49" charset="0"/>
              </a:rPr>
              <a:t> 	 }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, 1000);</a:t>
            </a:r>
            <a:b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</a:br>
            <a:r>
              <a:rPr lang="sv-SE" sz="2000" b="1" dirty="0" smtClean="0">
                <a:latin typeface="Courier New" pitchFamily="49" charset="0"/>
              </a:rPr>
              <a:t>    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  <a:t>};</a:t>
            </a:r>
            <a:br>
              <a:rPr lang="sv-SE" sz="2000" b="1" dirty="0" smtClean="0">
                <a:solidFill>
                  <a:srgbClr val="FF0000"/>
                </a:solidFill>
                <a:latin typeface="Courier New" pitchFamily="49" charset="0"/>
              </a:rPr>
            </a:b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>}</a:t>
            </a:r>
            <a: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  <a:t/>
            </a:r>
            <a:br>
              <a:rPr lang="sv-SE" sz="2000" b="1" dirty="0" smtClean="0">
                <a:solidFill>
                  <a:srgbClr val="00B0F0"/>
                </a:solidFill>
                <a:latin typeface="Courier New" pitchFamily="49" charset="0"/>
              </a:rPr>
            </a:br>
            <a:r>
              <a:rPr lang="sv-SE" sz="2000" b="1" dirty="0" smtClean="0">
                <a:solidFill>
                  <a:srgbClr val="00B050"/>
                </a:solidFill>
                <a:latin typeface="Courier New" pitchFamily="49" charset="0"/>
              </a:rPr>
              <a:t>var h1 = n</a:t>
            </a:r>
            <a:r>
              <a:rPr lang="sv-SE" sz="2000" b="1" dirty="0" smtClean="0">
                <a:solidFill>
                  <a:srgbClr val="00B050"/>
                </a:solidFill>
                <a:latin typeface="Courier New" pitchFamily="49" charset="0"/>
              </a:rPr>
              <a:t>ew </a:t>
            </a:r>
            <a:r>
              <a:rPr lang="sv-SE" sz="2000" b="1" dirty="0" smtClean="0">
                <a:solidFill>
                  <a:srgbClr val="00B050"/>
                </a:solidFill>
                <a:latin typeface="Courier New" pitchFamily="49" charset="0"/>
              </a:rPr>
              <a:t>Homer</a:t>
            </a:r>
            <a:r>
              <a:rPr lang="sv-SE" sz="2000" b="1" dirty="0" smtClean="0">
                <a:solidFill>
                  <a:srgbClr val="00B050"/>
                </a:solidFill>
                <a:latin typeface="Courier New" pitchFamily="49" charset="0"/>
              </a:rPr>
              <a:t>();</a:t>
            </a:r>
            <a:r>
              <a:rPr lang="sv-SE" sz="2000" b="1" dirty="0">
                <a:solidFill>
                  <a:srgbClr val="00B050"/>
                </a:solidFill>
                <a:latin typeface="Courier New" pitchFamily="49" charset="0"/>
              </a:rPr>
              <a:t/>
            </a:r>
            <a:br>
              <a:rPr lang="sv-SE" sz="2000" b="1" dirty="0">
                <a:solidFill>
                  <a:srgbClr val="00B050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rgbClr val="00B050"/>
                </a:solidFill>
                <a:latin typeface="Courier New" pitchFamily="49" charset="0"/>
              </a:rPr>
              <a:t>var h1 = new Homer();</a:t>
            </a:r>
            <a:endParaRPr lang="sv-SE" sz="20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sv-SE" sz="2000" b="1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2280" y="985292"/>
            <a:ext cx="1430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 err="1" smtClean="0">
                <a:latin typeface="Minya Nouvelle" pitchFamily="2" charset="0"/>
              </a:rPr>
              <a:t>This</a:t>
            </a:r>
            <a:r>
              <a:rPr lang="sv-SE" sz="3600" b="1" dirty="0" smtClean="0">
                <a:latin typeface="Minya Nouvelle" pitchFamily="2" charset="0"/>
              </a:rPr>
              <a:t>?</a:t>
            </a:r>
          </a:p>
          <a:p>
            <a:r>
              <a:rPr lang="sv-SE" sz="3600" b="1" dirty="0" err="1" smtClean="0">
                <a:latin typeface="Minya Nouvelle" pitchFamily="2" charset="0"/>
              </a:rPr>
              <a:t>That</a:t>
            </a:r>
            <a:r>
              <a:rPr lang="sv-SE" sz="3600" b="1" dirty="0" smtClean="0">
                <a:latin typeface="Minya Nouvelle" pitchFamily="2" charset="0"/>
              </a:rPr>
              <a:t>?</a:t>
            </a:r>
          </a:p>
        </p:txBody>
      </p:sp>
      <p:pic>
        <p:nvPicPr>
          <p:cNvPr id="8194" name="Picture 2" descr="P:\Icons\48x48\shadow\graph_edge_direc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95747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64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9512" y="1829048"/>
            <a:ext cx="4501734" cy="1460500"/>
          </a:xfrm>
        </p:spPr>
        <p:txBody>
          <a:bodyPr/>
          <a:lstStyle/>
          <a:p>
            <a:r>
              <a:rPr lang="en-US" b="1" dirty="0"/>
              <a:t>Douglas </a:t>
            </a:r>
            <a:r>
              <a:rPr lang="en-US" b="1" dirty="0" err="1"/>
              <a:t>Crockford</a:t>
            </a:r>
            <a:r>
              <a:rPr lang="en-US" b="1" dirty="0"/>
              <a:t> can travel back in time with a negative </a:t>
            </a:r>
            <a:r>
              <a:rPr lang="en-US" b="1" dirty="0" err="1"/>
              <a:t>setTimeout</a:t>
            </a:r>
            <a:endParaRPr lang="sv-SE" b="1" dirty="0"/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68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Källa: http://twitter.com/crockfordfacts</a:t>
            </a:r>
          </a:p>
        </p:txBody>
      </p:sp>
    </p:spTree>
    <p:extLst>
      <p:ext uri="{BB962C8B-B14F-4D97-AF65-F5344CB8AC3E}">
        <p14:creationId xmlns:p14="http://schemas.microsoft.com/office/powerpoint/2010/main" val="14473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800" dirty="0" smtClean="0"/>
              <a:t>E08 - </a:t>
            </a:r>
            <a:r>
              <a:rPr lang="en-US" sz="2800"/>
              <a:t>Once Upon a Time in Springfield</a:t>
            </a:r>
            <a:endParaRPr lang="sv-SE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3567515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Konsollen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Debuggern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Logga felmeddelanden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BOM (Browser Objekt </a:t>
            </a:r>
            <a:r>
              <a:rPr lang="sv-SE" dirty="0" err="1" smtClean="0">
                <a:latin typeface="Minya Nouvelle" pitchFamily="2" charset="0"/>
              </a:rPr>
              <a:t>Model</a:t>
            </a:r>
            <a:r>
              <a:rPr lang="sv-SE" dirty="0" smtClean="0">
                <a:latin typeface="Minya Nouvelle" pitchFamily="2" charset="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window</a:t>
            </a:r>
            <a:r>
              <a:rPr lang="sv-SE" dirty="0" smtClean="0">
                <a:latin typeface="Minya Nouvelle" pitchFamily="2" charset="0"/>
              </a:rPr>
              <a:t>-objektet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Timers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Intervall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This</a:t>
            </a:r>
            <a:r>
              <a:rPr lang="sv-SE" dirty="0" smtClean="0">
                <a:latin typeface="Minya Nouvelle" pitchFamily="2" charset="0"/>
              </a:rPr>
              <a:t>, </a:t>
            </a:r>
            <a:r>
              <a:rPr lang="sv-SE" dirty="0" err="1" smtClean="0">
                <a:latin typeface="Minya Nouvelle" pitchFamily="2" charset="0"/>
              </a:rPr>
              <a:t>that</a:t>
            </a:r>
            <a:r>
              <a:rPr lang="sv-SE" dirty="0" smtClean="0">
                <a:latin typeface="Minya Nouvelle" pitchFamily="2" charset="0"/>
              </a:rPr>
              <a:t>?</a:t>
            </a: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Developer</a:t>
            </a:r>
            <a:r>
              <a:rPr lang="sv-SE" dirty="0" smtClean="0"/>
              <a:t> </a:t>
            </a:r>
            <a:r>
              <a:rPr lang="sv-SE" dirty="0" err="1" smtClean="0"/>
              <a:t>tools</a:t>
            </a:r>
            <a:endParaRPr lang="sv-S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22850"/>
            <a:ext cx="6219373" cy="4332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9268"/>
            <a:ext cx="1248074" cy="124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:\Icons\48x48\shadow\debu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76351"/>
            <a:ext cx="7837512" cy="433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Web </a:t>
            </a:r>
            <a:r>
              <a:rPr lang="sv-SE" dirty="0" err="1" smtClean="0"/>
              <a:t>inspector</a:t>
            </a:r>
            <a:endParaRPr lang="sv-SE" dirty="0"/>
          </a:p>
        </p:txBody>
      </p:sp>
      <p:pic>
        <p:nvPicPr>
          <p:cNvPr id="5126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38" y="112880"/>
            <a:ext cx="1232452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:\Icons\48x48\shadow\debu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Developer</a:t>
            </a:r>
            <a:r>
              <a:rPr lang="sv-SE" dirty="0" smtClean="0"/>
              <a:t> </a:t>
            </a:r>
            <a:r>
              <a:rPr lang="sv-SE" dirty="0" err="1" smtClean="0"/>
              <a:t>tools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5332"/>
            <a:ext cx="8384654" cy="3780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778"/>
            <a:ext cx="1176065" cy="11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:\Icons\48x48\shadow\debu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8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Dragonfly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26163"/>
            <a:ext cx="8609561" cy="360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8" y="174009"/>
            <a:ext cx="1243332" cy="124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:\Icons\48x48\shadow\debu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3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Firebug</a:t>
            </a:r>
            <a:endParaRPr lang="sv-S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29308"/>
            <a:ext cx="5839401" cy="4200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frannie84.files.wordpress.com/2010/08/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3204"/>
            <a:ext cx="112252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375" y="590860"/>
            <a:ext cx="1347395" cy="1076895"/>
          </a:xfrm>
          <a:prstGeom prst="rect">
            <a:avLst/>
          </a:prstGeom>
        </p:spPr>
      </p:pic>
      <p:pic>
        <p:nvPicPr>
          <p:cNvPr id="7" name="Picture 2" descr="P:\Icons\48x48\shadow\debu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1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Firebug</a:t>
            </a:r>
            <a:r>
              <a:rPr lang="sv-SE" dirty="0" smtClean="0"/>
              <a:t> Lite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201316"/>
            <a:ext cx="74755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49588"/>
            <a:ext cx="3360311" cy="1786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44700"/>
            <a:ext cx="2514600" cy="2009775"/>
          </a:xfrm>
          <a:prstGeom prst="rect">
            <a:avLst/>
          </a:prstGeom>
        </p:spPr>
      </p:pic>
      <p:pic>
        <p:nvPicPr>
          <p:cNvPr id="6" name="Picture 2" descr="P:\Icons\48x48\shadow\debu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0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Logga till </a:t>
            </a:r>
            <a:r>
              <a:rPr lang="sv-SE" dirty="0" err="1" smtClean="0"/>
              <a:t>console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048589"/>
            <a:ext cx="8173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latin typeface="Minya Nouvelle" charset="0"/>
              </a:rPr>
              <a:t>Vi har tillgång till ett objekt, </a:t>
            </a:r>
            <a:r>
              <a:rPr lang="sv-SE" sz="1600" dirty="0" err="1" smtClean="0">
                <a:latin typeface="Minya Nouvelle" charset="0"/>
              </a:rPr>
              <a:t>console</a:t>
            </a:r>
            <a:r>
              <a:rPr lang="sv-SE" sz="1600" dirty="0" smtClean="0">
                <a:latin typeface="Minya Nouvelle" charset="0"/>
              </a:rPr>
              <a:t>, som vi kan använda för att skriva till </a:t>
            </a:r>
            <a:r>
              <a:rPr lang="sv-SE" sz="1600" dirty="0" err="1" smtClean="0">
                <a:latin typeface="Minya Nouvelle" charset="0"/>
              </a:rPr>
              <a:t>debuggerns</a:t>
            </a:r>
            <a:r>
              <a:rPr lang="sv-SE" sz="1600" dirty="0" smtClean="0">
                <a:latin typeface="Minya Nouvelle" charset="0"/>
              </a:rPr>
              <a:t> konsolfönster. </a:t>
            </a:r>
            <a:r>
              <a:rPr lang="sv-SE" sz="1600" i="1" dirty="0" smtClean="0">
                <a:latin typeface="Minya Nouvelle" charset="0"/>
              </a:rPr>
              <a:t>(</a:t>
            </a:r>
            <a:r>
              <a:rPr lang="sv-SE" sz="1600" i="1" dirty="0" err="1" smtClean="0">
                <a:latin typeface="Minya Nouvelle" charset="0"/>
              </a:rPr>
              <a:t>FireFox</a:t>
            </a:r>
            <a:r>
              <a:rPr lang="sv-SE" sz="1600" i="1" dirty="0" smtClean="0">
                <a:latin typeface="Minya Nouvelle" charset="0"/>
              </a:rPr>
              <a:t> (</a:t>
            </a:r>
            <a:r>
              <a:rPr lang="sv-SE" sz="1600" i="1" dirty="0" err="1" smtClean="0">
                <a:latin typeface="Minya Nouvelle" charset="0"/>
              </a:rPr>
              <a:t>FireBug</a:t>
            </a:r>
            <a:r>
              <a:rPr lang="sv-SE" sz="1600" i="1" dirty="0" smtClean="0">
                <a:latin typeface="Minya Nouvelle" charset="0"/>
              </a:rPr>
              <a:t>), Internet Explorer, Safari, </a:t>
            </a:r>
            <a:r>
              <a:rPr lang="sv-SE" sz="1600" i="1" dirty="0" err="1" smtClean="0">
                <a:latin typeface="Minya Nouvelle" charset="0"/>
              </a:rPr>
              <a:t>Chrome</a:t>
            </a:r>
            <a:r>
              <a:rPr lang="sv-SE" sz="1600" i="1" dirty="0" smtClean="0">
                <a:latin typeface="Minya Nouvelle" charset="0"/>
              </a:rPr>
              <a:t>)</a:t>
            </a:r>
            <a:endParaRPr lang="sv-SE" sz="1600" i="1" dirty="0">
              <a:latin typeface="Minya Nouvelle" charset="0"/>
            </a:endParaRPr>
          </a:p>
        </p:txBody>
      </p:sp>
      <p:cxnSp>
        <p:nvCxnSpPr>
          <p:cNvPr id="7" name="Straight Connector 6"/>
          <p:cNvCxnSpPr>
            <a:endCxn id="5" idx="2"/>
          </p:cNvCxnSpPr>
          <p:nvPr/>
        </p:nvCxnSpPr>
        <p:spPr>
          <a:xfrm>
            <a:off x="3707904" y="1633364"/>
            <a:ext cx="7744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3433564"/>
            <a:ext cx="7627937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67544" y="1822093"/>
            <a:ext cx="8280920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000" b="1" dirty="0" smtClean="0">
                <a:latin typeface="Courier New" pitchFamily="49" charset="0"/>
              </a:rPr>
              <a:t>console.log(</a:t>
            </a:r>
            <a:r>
              <a:rPr lang="sv-SE" sz="2000" dirty="0" smtClean="0">
                <a:latin typeface="Courier New" pitchFamily="49" charset="0"/>
              </a:rPr>
              <a:t>"Skriver </a:t>
            </a:r>
            <a:r>
              <a:rPr lang="sv-SE" sz="2000" dirty="0">
                <a:latin typeface="Courier New" pitchFamily="49" charset="0"/>
              </a:rPr>
              <a:t>ut en </a:t>
            </a:r>
            <a:r>
              <a:rPr lang="sv-SE" sz="2000" dirty="0" smtClean="0">
                <a:latin typeface="Courier New" pitchFamily="49" charset="0"/>
              </a:rPr>
              <a:t>bricka"</a:t>
            </a:r>
            <a:r>
              <a:rPr lang="sv-SE" sz="2000" b="1" dirty="0" smtClean="0">
                <a:latin typeface="Courier New" pitchFamily="49" charset="0"/>
              </a:rPr>
              <a:t>);</a:t>
            </a:r>
            <a:br>
              <a:rPr lang="sv-SE" sz="2000" b="1" dirty="0" smtClean="0">
                <a:latin typeface="Courier New" pitchFamily="49" charset="0"/>
              </a:rPr>
            </a:br>
            <a:r>
              <a:rPr lang="sv-SE" sz="2000" b="1" dirty="0" err="1" smtClean="0">
                <a:latin typeface="Courier New" pitchFamily="49" charset="0"/>
              </a:rPr>
              <a:t>console.error</a:t>
            </a:r>
            <a:r>
              <a:rPr lang="sv-SE" sz="2000" b="1" dirty="0" smtClean="0">
                <a:latin typeface="Courier New" pitchFamily="49" charset="0"/>
              </a:rPr>
              <a:t>(</a:t>
            </a:r>
            <a:r>
              <a:rPr lang="sv-SE" sz="2000" dirty="0" smtClean="0">
                <a:latin typeface="Courier New" pitchFamily="49" charset="0"/>
              </a:rPr>
              <a:t>"Ingen </a:t>
            </a:r>
            <a:r>
              <a:rPr lang="sv-SE" sz="2000" dirty="0">
                <a:latin typeface="Courier New" pitchFamily="49" charset="0"/>
              </a:rPr>
              <a:t>anslutning mot </a:t>
            </a:r>
            <a:r>
              <a:rPr lang="sv-SE" sz="2000" dirty="0" smtClean="0">
                <a:latin typeface="Courier New" pitchFamily="49" charset="0"/>
              </a:rPr>
              <a:t>servern"</a:t>
            </a:r>
            <a:r>
              <a:rPr lang="sv-SE" sz="2000" b="1" dirty="0" smtClean="0">
                <a:latin typeface="Courier New" pitchFamily="49" charset="0"/>
              </a:rPr>
              <a:t>);</a:t>
            </a:r>
            <a:br>
              <a:rPr lang="sv-SE" sz="2000" b="1" dirty="0" smtClean="0">
                <a:latin typeface="Courier New" pitchFamily="49" charset="0"/>
              </a:rPr>
            </a:br>
            <a:r>
              <a:rPr lang="sv-SE" sz="2000" b="1" dirty="0" smtClean="0">
                <a:latin typeface="Courier New" pitchFamily="49" charset="0"/>
              </a:rPr>
              <a:t>console.info(</a:t>
            </a:r>
            <a:r>
              <a:rPr lang="sv-SE" sz="2000" dirty="0" smtClean="0">
                <a:latin typeface="Courier New" pitchFamily="49" charset="0"/>
              </a:rPr>
              <a:t>"Meddelande mottaget"</a:t>
            </a:r>
            <a:r>
              <a:rPr lang="sv-SE" sz="2000" b="1" dirty="0" smtClean="0">
                <a:latin typeface="Courier New" pitchFamily="49" charset="0"/>
              </a:rPr>
              <a:t>);</a:t>
            </a:r>
            <a:br>
              <a:rPr lang="sv-SE" sz="2000" b="1" dirty="0" smtClean="0">
                <a:latin typeface="Courier New" pitchFamily="49" charset="0"/>
              </a:rPr>
            </a:br>
            <a:r>
              <a:rPr lang="sv-SE" sz="2000" b="1" dirty="0" err="1" smtClean="0">
                <a:latin typeface="Courier New" pitchFamily="49" charset="0"/>
              </a:rPr>
              <a:t>console.warn</a:t>
            </a:r>
            <a:r>
              <a:rPr lang="sv-SE" sz="2000" b="1" dirty="0" smtClean="0">
                <a:latin typeface="Courier New" pitchFamily="49" charset="0"/>
              </a:rPr>
              <a:t>(</a:t>
            </a:r>
            <a:r>
              <a:rPr lang="sv-SE" sz="2000" dirty="0" smtClean="0">
                <a:latin typeface="Courier New" pitchFamily="49" charset="0"/>
              </a:rPr>
              <a:t>"Anslutning </a:t>
            </a:r>
            <a:r>
              <a:rPr lang="sv-SE" sz="2000" dirty="0">
                <a:latin typeface="Courier New" pitchFamily="49" charset="0"/>
              </a:rPr>
              <a:t>mot server, </a:t>
            </a:r>
            <a:r>
              <a:rPr lang="sv-SE" sz="2000" dirty="0" smtClean="0">
                <a:latin typeface="Courier New" pitchFamily="49" charset="0"/>
              </a:rPr>
              <a:t>långsam"</a:t>
            </a:r>
            <a:r>
              <a:rPr lang="sv-SE" sz="2000" b="1" dirty="0" smtClean="0">
                <a:latin typeface="Courier New" pitchFamily="49" charset="0"/>
              </a:rPr>
              <a:t>);</a:t>
            </a:r>
            <a:endParaRPr lang="sv-SE" sz="2000" b="1" dirty="0">
              <a:latin typeface="Courier New" pitchFamily="49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00" y="3217540"/>
            <a:ext cx="18859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28" y="4503525"/>
            <a:ext cx="23526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P:\Icons\48x48\shadow\debu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65212"/>
            <a:ext cx="617537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9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79117</TotalTime>
  <Words>410</Words>
  <Application>Microsoft Office PowerPoint</Application>
  <PresentationFormat>On-screen Show (16:10)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Minya Nouvelle</vt:lpstr>
      <vt:lpstr>Courier New</vt:lpstr>
      <vt:lpstr>Office Theme</vt:lpstr>
      <vt:lpstr>E08 – "Once Upon a Time in Springfield"</vt:lpstr>
      <vt:lpstr>E08 - Once Upon a Time in Springfield</vt:lpstr>
      <vt:lpstr>Developer tools</vt:lpstr>
      <vt:lpstr>Web inspector</vt:lpstr>
      <vt:lpstr>Developer tools</vt:lpstr>
      <vt:lpstr>Dragonfly</vt:lpstr>
      <vt:lpstr>Firebug</vt:lpstr>
      <vt:lpstr>Firebug Lite</vt:lpstr>
      <vt:lpstr>Logga till console</vt:lpstr>
      <vt:lpstr>DOM och BOM</vt:lpstr>
      <vt:lpstr>BOM</vt:lpstr>
      <vt:lpstr>BOM hanterar</vt:lpstr>
      <vt:lpstr>window</vt:lpstr>
      <vt:lpstr>Timers</vt:lpstr>
      <vt:lpstr>setTimeout</vt:lpstr>
      <vt:lpstr>setInterval</vt:lpstr>
      <vt:lpstr>clearInterval</vt:lpstr>
      <vt:lpstr>PowerPoint Presentation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5068</cp:revision>
  <dcterms:created xsi:type="dcterms:W3CDTF">2009-01-05T10:26:14Z</dcterms:created>
  <dcterms:modified xsi:type="dcterms:W3CDTF">2012-12-03T19:46:23Z</dcterms:modified>
</cp:coreProperties>
</file>