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handoutMasterIdLst>
    <p:handoutMasterId r:id="rId23"/>
  </p:handoutMasterIdLst>
  <p:sldIdLst>
    <p:sldId id="313" r:id="rId2"/>
    <p:sldId id="268" r:id="rId3"/>
    <p:sldId id="312" r:id="rId4"/>
    <p:sldId id="296" r:id="rId5"/>
    <p:sldId id="298" r:id="rId6"/>
    <p:sldId id="299" r:id="rId7"/>
    <p:sldId id="302" r:id="rId8"/>
    <p:sldId id="297" r:id="rId9"/>
    <p:sldId id="303" r:id="rId10"/>
    <p:sldId id="304" r:id="rId11"/>
    <p:sldId id="305" r:id="rId12"/>
    <p:sldId id="300" r:id="rId13"/>
    <p:sldId id="301" r:id="rId14"/>
    <p:sldId id="306" r:id="rId15"/>
    <p:sldId id="307" r:id="rId16"/>
    <p:sldId id="308" r:id="rId17"/>
    <p:sldId id="309" r:id="rId18"/>
    <p:sldId id="310" r:id="rId19"/>
    <p:sldId id="311" r:id="rId20"/>
    <p:sldId id="280" r:id="rId21"/>
  </p:sldIdLst>
  <p:sldSz cx="9144000" cy="5715000" type="screen16x10"/>
  <p:notesSz cx="7099300" cy="10234613"/>
  <p:embeddedFontLst>
    <p:embeddedFont>
      <p:font typeface="Verdana" pitchFamily="34" charset="0"/>
      <p:regular r:id="rId24"/>
      <p:bold r:id="rId25"/>
      <p:italic r:id="rId26"/>
      <p:boldItalic r:id="rId27"/>
    </p:embeddedFont>
    <p:embeddedFont>
      <p:font typeface="Calibri" pitchFamily="34" charset="0"/>
      <p:regular r:id="rId28"/>
      <p:bold r:id="rId29"/>
      <p:italic r:id="rId30"/>
      <p:boldItalic r:id="rId31"/>
    </p:embeddedFont>
    <p:embeddedFont>
      <p:font typeface="Minya Nouvelle" charset="0"/>
      <p:regular r:id="rId32"/>
      <p:bold r:id="rId33"/>
      <p:italic r:id="rId34"/>
      <p:boldItalic r:id="rId35"/>
    </p:embeddedFont>
  </p:embeddedFont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BC5FF"/>
    <a:srgbClr val="FFF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44" autoAdjust="0"/>
    <p:restoredTop sz="84371" autoAdjust="0"/>
  </p:normalViewPr>
  <p:slideViewPr>
    <p:cSldViewPr>
      <p:cViewPr varScale="1">
        <p:scale>
          <a:sx n="130" d="100"/>
          <a:sy n="130" d="100"/>
        </p:scale>
        <p:origin x="-1092" y="-90"/>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5893" tIns="47947" rIns="95893" bIns="47947" rtlCol="0"/>
          <a:lstStyle>
            <a:lvl1pPr algn="l">
              <a:defRPr sz="1300"/>
            </a:lvl1pPr>
          </a:lstStyle>
          <a:p>
            <a:endParaRPr lang="sv-SE"/>
          </a:p>
        </p:txBody>
      </p:sp>
      <p:sp>
        <p:nvSpPr>
          <p:cNvPr id="3" name="Date Placeholder 2"/>
          <p:cNvSpPr>
            <a:spLocks noGrp="1"/>
          </p:cNvSpPr>
          <p:nvPr>
            <p:ph type="dt" sz="quarter" idx="1"/>
          </p:nvPr>
        </p:nvSpPr>
        <p:spPr>
          <a:xfrm>
            <a:off x="4021294" y="0"/>
            <a:ext cx="3076363" cy="511731"/>
          </a:xfrm>
          <a:prstGeom prst="rect">
            <a:avLst/>
          </a:prstGeom>
        </p:spPr>
        <p:txBody>
          <a:bodyPr vert="horz" lIns="95893" tIns="47947" rIns="95893" bIns="47947" rtlCol="0"/>
          <a:lstStyle>
            <a:lvl1pPr algn="r">
              <a:defRPr sz="1300"/>
            </a:lvl1pPr>
          </a:lstStyle>
          <a:p>
            <a:fld id="{D591C14E-198E-48A7-ABEC-7FB80E868E55}" type="datetimeFigureOut">
              <a:rPr lang="sv-SE" smtClean="0"/>
              <a:pPr/>
              <a:t>2012-12-10</a:t>
            </a:fld>
            <a:endParaRPr lang="sv-SE"/>
          </a:p>
        </p:txBody>
      </p:sp>
      <p:sp>
        <p:nvSpPr>
          <p:cNvPr id="4" name="Footer Placeholder 3"/>
          <p:cNvSpPr>
            <a:spLocks noGrp="1"/>
          </p:cNvSpPr>
          <p:nvPr>
            <p:ph type="ftr" sz="quarter" idx="2"/>
          </p:nvPr>
        </p:nvSpPr>
        <p:spPr>
          <a:xfrm>
            <a:off x="0" y="9721106"/>
            <a:ext cx="3076363" cy="511731"/>
          </a:xfrm>
          <a:prstGeom prst="rect">
            <a:avLst/>
          </a:prstGeom>
        </p:spPr>
        <p:txBody>
          <a:bodyPr vert="horz" lIns="95893" tIns="47947" rIns="95893" bIns="47947" rtlCol="0" anchor="b"/>
          <a:lstStyle>
            <a:lvl1pPr algn="l">
              <a:defRPr sz="1300"/>
            </a:lvl1pPr>
          </a:lstStyle>
          <a:p>
            <a:endParaRPr lang="sv-SE"/>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5893" tIns="47947" rIns="95893" bIns="47947" rtlCol="0" anchor="b"/>
          <a:lstStyle>
            <a:lvl1pPr algn="r">
              <a:defRPr sz="1300"/>
            </a:lvl1pPr>
          </a:lstStyle>
          <a:p>
            <a:fld id="{45890A60-9DEB-43B0-9C46-E1F0138C5C4C}" type="slidenum">
              <a:rPr lang="sv-SE" smtClean="0"/>
              <a:pPr/>
              <a:t>‹#›</a:t>
            </a:fld>
            <a:endParaRPr lang="sv-SE"/>
          </a:p>
        </p:txBody>
      </p:sp>
    </p:spTree>
    <p:extLst>
      <p:ext uri="{BB962C8B-B14F-4D97-AF65-F5344CB8AC3E}">
        <p14:creationId xmlns:p14="http://schemas.microsoft.com/office/powerpoint/2010/main" val="3634000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88BB863-C913-48B5-BD1A-638D82A0C76B}" type="datetimeFigureOut">
              <a:rPr lang="sv-SE" smtClean="0"/>
              <a:pPr/>
              <a:t>2012-12-10</a:t>
            </a:fld>
            <a:endParaRPr lang="sv-SE"/>
          </a:p>
        </p:txBody>
      </p:sp>
      <p:sp>
        <p:nvSpPr>
          <p:cNvPr id="4" name="Slide Image Placeholder 3"/>
          <p:cNvSpPr>
            <a:spLocks noGrp="1" noRot="1" noChangeAspect="1"/>
          </p:cNvSpPr>
          <p:nvPr>
            <p:ph type="sldImg" idx="2"/>
          </p:nvPr>
        </p:nvSpPr>
        <p:spPr>
          <a:xfrm>
            <a:off x="481013" y="768350"/>
            <a:ext cx="6137275" cy="3836988"/>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87A2DC32-3504-46EA-A4CB-95ED6A325EDF}" type="slidenum">
              <a:rPr lang="sv-SE" smtClean="0"/>
              <a:pPr/>
              <a:t>‹#›</a:t>
            </a:fld>
            <a:endParaRPr lang="sv-SE"/>
          </a:p>
        </p:txBody>
      </p:sp>
    </p:spTree>
    <p:extLst>
      <p:ext uri="{BB962C8B-B14F-4D97-AF65-F5344CB8AC3E}">
        <p14:creationId xmlns:p14="http://schemas.microsoft.com/office/powerpoint/2010/main" val="3534086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smashingmagazine.com/2009/07/07/web-form-validation-best-practices-and-tutorial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hlinkClick r:id="rId3"/>
              </a:rPr>
              <a:t>http://www.smashingmagazine.com/2009/07/07/web-form-validation-best-practices-and-tutorials/</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19</a:t>
            </a:fld>
            <a:endParaRPr lang="sv-SE"/>
          </a:p>
        </p:txBody>
      </p:sp>
    </p:spTree>
    <p:extLst>
      <p:ext uri="{BB962C8B-B14F-4D97-AF65-F5344CB8AC3E}">
        <p14:creationId xmlns:p14="http://schemas.microsoft.com/office/powerpoint/2010/main" val="3973186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428608"/>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2910" y="285732"/>
            <a:ext cx="7772400" cy="773912"/>
          </a:xfrm>
          <a:prstGeom prst="rect">
            <a:avLst/>
          </a:prstGeom>
        </p:spPr>
        <p:txBody>
          <a:bodyPr/>
          <a:lstStyle>
            <a:lvl1pPr>
              <a:defRPr>
                <a:latin typeface="Minya Nouvelle" pitchFamily="2" charset="0"/>
              </a:defRPr>
            </a:lvl1pPr>
          </a:lstStyle>
          <a:p>
            <a:r>
              <a:rPr lang="en-US" dirty="0" smtClean="0"/>
              <a:t>Master title style</a:t>
            </a:r>
            <a:endParaRPr lang="sv-SE" dirty="0"/>
          </a:p>
        </p:txBody>
      </p:sp>
      <p:sp>
        <p:nvSpPr>
          <p:cNvPr id="3" name="Subtitle 2"/>
          <p:cNvSpPr>
            <a:spLocks noGrp="1"/>
          </p:cNvSpPr>
          <p:nvPr>
            <p:ph type="subTitle" idx="1"/>
          </p:nvPr>
        </p:nvSpPr>
        <p:spPr>
          <a:xfrm>
            <a:off x="714348" y="1309677"/>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cxnSp>
        <p:nvCxnSpPr>
          <p:cNvPr id="4" name="Straight Connector 3"/>
          <p:cNvCxnSpPr/>
          <p:nvPr userDrawn="1"/>
        </p:nvCxnSpPr>
        <p:spPr>
          <a:xfrm>
            <a:off x="428596" y="1000112"/>
            <a:ext cx="82153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0" y="0"/>
            <a:ext cx="9144000" cy="5715000"/>
          </a:xfrm>
          <a:prstGeom prst="rect">
            <a:avLst/>
          </a:prstGeom>
          <a:solidFill>
            <a:srgbClr val="FFF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142844" y="142856"/>
            <a:ext cx="8858312" cy="5429287"/>
          </a:xfrm>
          <a:prstGeom prst="rect">
            <a:avLst/>
          </a:prstGeom>
          <a:solidFill>
            <a:schemeClr val="bg1">
              <a:lumMod val="95000"/>
              <a:alpha val="82000"/>
            </a:schemeClr>
          </a:solidFill>
          <a:ln>
            <a:noFill/>
          </a:ln>
          <a:effectLst>
            <a:outerShdw blurRad="101600" dist="12700" dir="5400000" sx="102000" sy="102000" algn="t"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sv-SE" dirty="0"/>
          </a:p>
        </p:txBody>
      </p:sp>
      <p:grpSp>
        <p:nvGrpSpPr>
          <p:cNvPr id="1029" name="Group 5"/>
          <p:cNvGrpSpPr>
            <a:grpSpLocks noChangeAspect="1"/>
          </p:cNvGrpSpPr>
          <p:nvPr/>
        </p:nvGrpSpPr>
        <p:grpSpPr bwMode="auto">
          <a:xfrm>
            <a:off x="5286380" y="1142988"/>
            <a:ext cx="3466540" cy="4572012"/>
            <a:chOff x="-834" y="-63"/>
            <a:chExt cx="2032" cy="2680"/>
          </a:xfrm>
        </p:grpSpPr>
        <p:sp>
          <p:nvSpPr>
            <p:cNvPr id="2" name="AutoShape 4"/>
            <p:cNvSpPr>
              <a:spLocks noChangeAspect="1" noChangeArrowheads="1" noTextEdit="1"/>
            </p:cNvSpPr>
            <p:nvPr userDrawn="1"/>
          </p:nvSpPr>
          <p:spPr bwMode="auto">
            <a:xfrm>
              <a:off x="-834" y="-63"/>
              <a:ext cx="2032" cy="2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0" name="Rectangle 6"/>
            <p:cNvSpPr>
              <a:spLocks noChangeArrowheads="1"/>
            </p:cNvSpPr>
            <p:nvPr userDrawn="1"/>
          </p:nvSpPr>
          <p:spPr bwMode="auto">
            <a:xfrm>
              <a:off x="-834" y="-63"/>
              <a:ext cx="2032" cy="2680"/>
            </a:xfrm>
            <a:prstGeom prst="rect">
              <a:avLst/>
            </a:prstGeom>
            <a:no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1" name="Freeform 7"/>
            <p:cNvSpPr>
              <a:spLocks/>
            </p:cNvSpPr>
            <p:nvPr userDrawn="1"/>
          </p:nvSpPr>
          <p:spPr bwMode="auto">
            <a:xfrm>
              <a:off x="-647" y="413"/>
              <a:ext cx="924" cy="2204"/>
            </a:xfrm>
            <a:custGeom>
              <a:avLst/>
              <a:gdLst/>
              <a:ahLst/>
              <a:cxnLst>
                <a:cxn ang="0">
                  <a:pos x="113" y="2"/>
                </a:cxn>
                <a:cxn ang="0">
                  <a:pos x="272" y="18"/>
                </a:cxn>
                <a:cxn ang="0">
                  <a:pos x="469" y="44"/>
                </a:cxn>
                <a:cxn ang="0">
                  <a:pos x="649" y="81"/>
                </a:cxn>
                <a:cxn ang="0">
                  <a:pos x="825" y="138"/>
                </a:cxn>
                <a:cxn ang="0">
                  <a:pos x="990" y="219"/>
                </a:cxn>
                <a:cxn ang="0">
                  <a:pos x="1143" y="332"/>
                </a:cxn>
                <a:cxn ang="0">
                  <a:pos x="1283" y="483"/>
                </a:cxn>
                <a:cxn ang="0">
                  <a:pos x="1406" y="676"/>
                </a:cxn>
                <a:cxn ang="0">
                  <a:pos x="1510" y="920"/>
                </a:cxn>
                <a:cxn ang="0">
                  <a:pos x="1591" y="1220"/>
                </a:cxn>
                <a:cxn ang="0">
                  <a:pos x="1648" y="1583"/>
                </a:cxn>
                <a:cxn ang="0">
                  <a:pos x="1679" y="2013"/>
                </a:cxn>
                <a:cxn ang="0">
                  <a:pos x="1679" y="2518"/>
                </a:cxn>
                <a:cxn ang="0">
                  <a:pos x="1694" y="2985"/>
                </a:cxn>
                <a:cxn ang="0">
                  <a:pos x="1720" y="3394"/>
                </a:cxn>
                <a:cxn ang="0">
                  <a:pos x="1752" y="3743"/>
                </a:cxn>
                <a:cxn ang="0">
                  <a:pos x="1786" y="4026"/>
                </a:cxn>
                <a:cxn ang="0">
                  <a:pos x="1817" y="4234"/>
                </a:cxn>
                <a:cxn ang="0">
                  <a:pos x="1840" y="4364"/>
                </a:cxn>
                <a:cxn ang="0">
                  <a:pos x="1848" y="4408"/>
                </a:cxn>
                <a:cxn ang="0">
                  <a:pos x="914" y="4403"/>
                </a:cxn>
                <a:cxn ang="0">
                  <a:pos x="922" y="4369"/>
                </a:cxn>
                <a:cxn ang="0">
                  <a:pos x="942" y="4299"/>
                </a:cxn>
                <a:cxn ang="0">
                  <a:pos x="971" y="4182"/>
                </a:cxn>
                <a:cxn ang="0">
                  <a:pos x="1012" y="4010"/>
                </a:cxn>
                <a:cxn ang="0">
                  <a:pos x="1067" y="3774"/>
                </a:cxn>
                <a:cxn ang="0">
                  <a:pos x="1138" y="3466"/>
                </a:cxn>
                <a:cxn ang="0">
                  <a:pos x="1226" y="3077"/>
                </a:cxn>
                <a:cxn ang="0">
                  <a:pos x="1325" y="2596"/>
                </a:cxn>
                <a:cxn ang="0">
                  <a:pos x="1388" y="2153"/>
                </a:cxn>
                <a:cxn ang="0">
                  <a:pos x="1413" y="1769"/>
                </a:cxn>
                <a:cxn ang="0">
                  <a:pos x="1403" y="1441"/>
                </a:cxn>
                <a:cxn ang="0">
                  <a:pos x="1367" y="1163"/>
                </a:cxn>
                <a:cxn ang="0">
                  <a:pos x="1309" y="933"/>
                </a:cxn>
                <a:cxn ang="0">
                  <a:pos x="1234" y="743"/>
                </a:cxn>
                <a:cxn ang="0">
                  <a:pos x="1148" y="590"/>
                </a:cxn>
                <a:cxn ang="0">
                  <a:pos x="1055" y="470"/>
                </a:cxn>
                <a:cxn ang="0">
                  <a:pos x="964" y="379"/>
                </a:cxn>
                <a:cxn ang="0">
                  <a:pos x="878" y="309"/>
                </a:cxn>
                <a:cxn ang="0">
                  <a:pos x="781" y="245"/>
                </a:cxn>
                <a:cxn ang="0">
                  <a:pos x="581" y="153"/>
                </a:cxn>
                <a:cxn ang="0">
                  <a:pos x="411" y="114"/>
                </a:cxn>
                <a:cxn ang="0">
                  <a:pos x="297" y="104"/>
                </a:cxn>
                <a:cxn ang="0">
                  <a:pos x="245" y="99"/>
                </a:cxn>
                <a:cxn ang="0">
                  <a:pos x="193" y="85"/>
                </a:cxn>
                <a:cxn ang="0">
                  <a:pos x="130" y="67"/>
                </a:cxn>
                <a:cxn ang="0">
                  <a:pos x="47" y="39"/>
                </a:cxn>
                <a:cxn ang="0">
                  <a:pos x="0" y="10"/>
                </a:cxn>
                <a:cxn ang="0">
                  <a:pos x="27" y="0"/>
                </a:cxn>
              </a:cxnLst>
              <a:rect l="0" t="0" r="r" b="b"/>
              <a:pathLst>
                <a:path w="1848" h="4408">
                  <a:moveTo>
                    <a:pt x="27" y="0"/>
                  </a:moveTo>
                  <a:lnTo>
                    <a:pt x="76" y="0"/>
                  </a:lnTo>
                  <a:lnTo>
                    <a:pt x="113" y="2"/>
                  </a:lnTo>
                  <a:lnTo>
                    <a:pt x="157" y="5"/>
                  </a:lnTo>
                  <a:lnTo>
                    <a:pt x="211" y="11"/>
                  </a:lnTo>
                  <a:lnTo>
                    <a:pt x="272" y="18"/>
                  </a:lnTo>
                  <a:lnTo>
                    <a:pt x="346" y="26"/>
                  </a:lnTo>
                  <a:lnTo>
                    <a:pt x="407" y="34"/>
                  </a:lnTo>
                  <a:lnTo>
                    <a:pt x="469" y="44"/>
                  </a:lnTo>
                  <a:lnTo>
                    <a:pt x="529" y="54"/>
                  </a:lnTo>
                  <a:lnTo>
                    <a:pt x="589" y="67"/>
                  </a:lnTo>
                  <a:lnTo>
                    <a:pt x="649" y="81"/>
                  </a:lnTo>
                  <a:lnTo>
                    <a:pt x="709" y="98"/>
                  </a:lnTo>
                  <a:lnTo>
                    <a:pt x="766" y="115"/>
                  </a:lnTo>
                  <a:lnTo>
                    <a:pt x="825" y="138"/>
                  </a:lnTo>
                  <a:lnTo>
                    <a:pt x="880" y="161"/>
                  </a:lnTo>
                  <a:lnTo>
                    <a:pt x="935" y="189"/>
                  </a:lnTo>
                  <a:lnTo>
                    <a:pt x="990" y="219"/>
                  </a:lnTo>
                  <a:lnTo>
                    <a:pt x="1042" y="254"/>
                  </a:lnTo>
                  <a:lnTo>
                    <a:pt x="1094" y="291"/>
                  </a:lnTo>
                  <a:lnTo>
                    <a:pt x="1143" y="332"/>
                  </a:lnTo>
                  <a:lnTo>
                    <a:pt x="1192" y="377"/>
                  </a:lnTo>
                  <a:lnTo>
                    <a:pt x="1239" y="427"/>
                  </a:lnTo>
                  <a:lnTo>
                    <a:pt x="1283" y="483"/>
                  </a:lnTo>
                  <a:lnTo>
                    <a:pt x="1327" y="541"/>
                  </a:lnTo>
                  <a:lnTo>
                    <a:pt x="1367" y="606"/>
                  </a:lnTo>
                  <a:lnTo>
                    <a:pt x="1406" y="676"/>
                  </a:lnTo>
                  <a:lnTo>
                    <a:pt x="1444" y="752"/>
                  </a:lnTo>
                  <a:lnTo>
                    <a:pt x="1478" y="834"/>
                  </a:lnTo>
                  <a:lnTo>
                    <a:pt x="1510" y="920"/>
                  </a:lnTo>
                  <a:lnTo>
                    <a:pt x="1539" y="1014"/>
                  </a:lnTo>
                  <a:lnTo>
                    <a:pt x="1567" y="1113"/>
                  </a:lnTo>
                  <a:lnTo>
                    <a:pt x="1591" y="1220"/>
                  </a:lnTo>
                  <a:lnTo>
                    <a:pt x="1614" y="1334"/>
                  </a:lnTo>
                  <a:lnTo>
                    <a:pt x="1632" y="1454"/>
                  </a:lnTo>
                  <a:lnTo>
                    <a:pt x="1648" y="1583"/>
                  </a:lnTo>
                  <a:lnTo>
                    <a:pt x="1661" y="1717"/>
                  </a:lnTo>
                  <a:lnTo>
                    <a:pt x="1673" y="1862"/>
                  </a:lnTo>
                  <a:lnTo>
                    <a:pt x="1679" y="2013"/>
                  </a:lnTo>
                  <a:lnTo>
                    <a:pt x="1682" y="2172"/>
                  </a:lnTo>
                  <a:lnTo>
                    <a:pt x="1682" y="2341"/>
                  </a:lnTo>
                  <a:lnTo>
                    <a:pt x="1679" y="2518"/>
                  </a:lnTo>
                  <a:lnTo>
                    <a:pt x="1682" y="2679"/>
                  </a:lnTo>
                  <a:lnTo>
                    <a:pt x="1687" y="2835"/>
                  </a:lnTo>
                  <a:lnTo>
                    <a:pt x="1694" y="2985"/>
                  </a:lnTo>
                  <a:lnTo>
                    <a:pt x="1702" y="3128"/>
                  </a:lnTo>
                  <a:lnTo>
                    <a:pt x="1710" y="3264"/>
                  </a:lnTo>
                  <a:lnTo>
                    <a:pt x="1720" y="3394"/>
                  </a:lnTo>
                  <a:lnTo>
                    <a:pt x="1729" y="3518"/>
                  </a:lnTo>
                  <a:lnTo>
                    <a:pt x="1741" y="3635"/>
                  </a:lnTo>
                  <a:lnTo>
                    <a:pt x="1752" y="3743"/>
                  </a:lnTo>
                  <a:lnTo>
                    <a:pt x="1764" y="3846"/>
                  </a:lnTo>
                  <a:lnTo>
                    <a:pt x="1775" y="3940"/>
                  </a:lnTo>
                  <a:lnTo>
                    <a:pt x="1786" y="4026"/>
                  </a:lnTo>
                  <a:lnTo>
                    <a:pt x="1798" y="4104"/>
                  </a:lnTo>
                  <a:lnTo>
                    <a:pt x="1807" y="4172"/>
                  </a:lnTo>
                  <a:lnTo>
                    <a:pt x="1817" y="4234"/>
                  </a:lnTo>
                  <a:lnTo>
                    <a:pt x="1825" y="4286"/>
                  </a:lnTo>
                  <a:lnTo>
                    <a:pt x="1833" y="4330"/>
                  </a:lnTo>
                  <a:lnTo>
                    <a:pt x="1840" y="4364"/>
                  </a:lnTo>
                  <a:lnTo>
                    <a:pt x="1845" y="4389"/>
                  </a:lnTo>
                  <a:lnTo>
                    <a:pt x="1846" y="4403"/>
                  </a:lnTo>
                  <a:lnTo>
                    <a:pt x="1848" y="4408"/>
                  </a:lnTo>
                  <a:lnTo>
                    <a:pt x="912" y="4408"/>
                  </a:lnTo>
                  <a:lnTo>
                    <a:pt x="912" y="4406"/>
                  </a:lnTo>
                  <a:lnTo>
                    <a:pt x="914" y="4403"/>
                  </a:lnTo>
                  <a:lnTo>
                    <a:pt x="916" y="4395"/>
                  </a:lnTo>
                  <a:lnTo>
                    <a:pt x="919" y="4384"/>
                  </a:lnTo>
                  <a:lnTo>
                    <a:pt x="922" y="4369"/>
                  </a:lnTo>
                  <a:lnTo>
                    <a:pt x="929" y="4351"/>
                  </a:lnTo>
                  <a:lnTo>
                    <a:pt x="934" y="4327"/>
                  </a:lnTo>
                  <a:lnTo>
                    <a:pt x="942" y="4299"/>
                  </a:lnTo>
                  <a:lnTo>
                    <a:pt x="950" y="4265"/>
                  </a:lnTo>
                  <a:lnTo>
                    <a:pt x="960" y="4226"/>
                  </a:lnTo>
                  <a:lnTo>
                    <a:pt x="971" y="4182"/>
                  </a:lnTo>
                  <a:lnTo>
                    <a:pt x="982" y="4132"/>
                  </a:lnTo>
                  <a:lnTo>
                    <a:pt x="997" y="4073"/>
                  </a:lnTo>
                  <a:lnTo>
                    <a:pt x="1012" y="4010"/>
                  </a:lnTo>
                  <a:lnTo>
                    <a:pt x="1028" y="3938"/>
                  </a:lnTo>
                  <a:lnTo>
                    <a:pt x="1047" y="3860"/>
                  </a:lnTo>
                  <a:lnTo>
                    <a:pt x="1067" y="3774"/>
                  </a:lnTo>
                  <a:lnTo>
                    <a:pt x="1088" y="3680"/>
                  </a:lnTo>
                  <a:lnTo>
                    <a:pt x="1112" y="3578"/>
                  </a:lnTo>
                  <a:lnTo>
                    <a:pt x="1138" y="3466"/>
                  </a:lnTo>
                  <a:lnTo>
                    <a:pt x="1164" y="3345"/>
                  </a:lnTo>
                  <a:lnTo>
                    <a:pt x="1193" y="3217"/>
                  </a:lnTo>
                  <a:lnTo>
                    <a:pt x="1226" y="3077"/>
                  </a:lnTo>
                  <a:lnTo>
                    <a:pt x="1258" y="2928"/>
                  </a:lnTo>
                  <a:lnTo>
                    <a:pt x="1294" y="2759"/>
                  </a:lnTo>
                  <a:lnTo>
                    <a:pt x="1325" y="2596"/>
                  </a:lnTo>
                  <a:lnTo>
                    <a:pt x="1351" y="2442"/>
                  </a:lnTo>
                  <a:lnTo>
                    <a:pt x="1370" y="2294"/>
                  </a:lnTo>
                  <a:lnTo>
                    <a:pt x="1388" y="2153"/>
                  </a:lnTo>
                  <a:lnTo>
                    <a:pt x="1400" y="2018"/>
                  </a:lnTo>
                  <a:lnTo>
                    <a:pt x="1408" y="1890"/>
                  </a:lnTo>
                  <a:lnTo>
                    <a:pt x="1413" y="1769"/>
                  </a:lnTo>
                  <a:lnTo>
                    <a:pt x="1413" y="1654"/>
                  </a:lnTo>
                  <a:lnTo>
                    <a:pt x="1409" y="1544"/>
                  </a:lnTo>
                  <a:lnTo>
                    <a:pt x="1403" y="1441"/>
                  </a:lnTo>
                  <a:lnTo>
                    <a:pt x="1395" y="1342"/>
                  </a:lnTo>
                  <a:lnTo>
                    <a:pt x="1382" y="1251"/>
                  </a:lnTo>
                  <a:lnTo>
                    <a:pt x="1367" y="1163"/>
                  </a:lnTo>
                  <a:lnTo>
                    <a:pt x="1349" y="1082"/>
                  </a:lnTo>
                  <a:lnTo>
                    <a:pt x="1330" y="1004"/>
                  </a:lnTo>
                  <a:lnTo>
                    <a:pt x="1309" y="933"/>
                  </a:lnTo>
                  <a:lnTo>
                    <a:pt x="1284" y="864"/>
                  </a:lnTo>
                  <a:lnTo>
                    <a:pt x="1260" y="801"/>
                  </a:lnTo>
                  <a:lnTo>
                    <a:pt x="1234" y="743"/>
                  </a:lnTo>
                  <a:lnTo>
                    <a:pt x="1206" y="687"/>
                  </a:lnTo>
                  <a:lnTo>
                    <a:pt x="1177" y="637"/>
                  </a:lnTo>
                  <a:lnTo>
                    <a:pt x="1148" y="590"/>
                  </a:lnTo>
                  <a:lnTo>
                    <a:pt x="1117" y="548"/>
                  </a:lnTo>
                  <a:lnTo>
                    <a:pt x="1086" y="507"/>
                  </a:lnTo>
                  <a:lnTo>
                    <a:pt x="1055" y="470"/>
                  </a:lnTo>
                  <a:lnTo>
                    <a:pt x="1025" y="437"/>
                  </a:lnTo>
                  <a:lnTo>
                    <a:pt x="994" y="406"/>
                  </a:lnTo>
                  <a:lnTo>
                    <a:pt x="964" y="379"/>
                  </a:lnTo>
                  <a:lnTo>
                    <a:pt x="935" y="353"/>
                  </a:lnTo>
                  <a:lnTo>
                    <a:pt x="906" y="330"/>
                  </a:lnTo>
                  <a:lnTo>
                    <a:pt x="878" y="309"/>
                  </a:lnTo>
                  <a:lnTo>
                    <a:pt x="851" y="291"/>
                  </a:lnTo>
                  <a:lnTo>
                    <a:pt x="802" y="258"/>
                  </a:lnTo>
                  <a:lnTo>
                    <a:pt x="781" y="245"/>
                  </a:lnTo>
                  <a:lnTo>
                    <a:pt x="713" y="208"/>
                  </a:lnTo>
                  <a:lnTo>
                    <a:pt x="646" y="177"/>
                  </a:lnTo>
                  <a:lnTo>
                    <a:pt x="581" y="153"/>
                  </a:lnTo>
                  <a:lnTo>
                    <a:pt x="519" y="135"/>
                  </a:lnTo>
                  <a:lnTo>
                    <a:pt x="463" y="122"/>
                  </a:lnTo>
                  <a:lnTo>
                    <a:pt x="411" y="114"/>
                  </a:lnTo>
                  <a:lnTo>
                    <a:pt x="363" y="107"/>
                  </a:lnTo>
                  <a:lnTo>
                    <a:pt x="326" y="106"/>
                  </a:lnTo>
                  <a:lnTo>
                    <a:pt x="297" y="104"/>
                  </a:lnTo>
                  <a:lnTo>
                    <a:pt x="264" y="104"/>
                  </a:lnTo>
                  <a:lnTo>
                    <a:pt x="256" y="102"/>
                  </a:lnTo>
                  <a:lnTo>
                    <a:pt x="245" y="99"/>
                  </a:lnTo>
                  <a:lnTo>
                    <a:pt x="230" y="94"/>
                  </a:lnTo>
                  <a:lnTo>
                    <a:pt x="212" y="91"/>
                  </a:lnTo>
                  <a:lnTo>
                    <a:pt x="193" y="85"/>
                  </a:lnTo>
                  <a:lnTo>
                    <a:pt x="173" y="80"/>
                  </a:lnTo>
                  <a:lnTo>
                    <a:pt x="151" y="73"/>
                  </a:lnTo>
                  <a:lnTo>
                    <a:pt x="130" y="67"/>
                  </a:lnTo>
                  <a:lnTo>
                    <a:pt x="107" y="59"/>
                  </a:lnTo>
                  <a:lnTo>
                    <a:pt x="65" y="46"/>
                  </a:lnTo>
                  <a:lnTo>
                    <a:pt x="47" y="39"/>
                  </a:lnTo>
                  <a:lnTo>
                    <a:pt x="8" y="20"/>
                  </a:lnTo>
                  <a:lnTo>
                    <a:pt x="1" y="15"/>
                  </a:lnTo>
                  <a:lnTo>
                    <a:pt x="0" y="10"/>
                  </a:lnTo>
                  <a:lnTo>
                    <a:pt x="3" y="5"/>
                  </a:lnTo>
                  <a:lnTo>
                    <a:pt x="11" y="2"/>
                  </a:lnTo>
                  <a:lnTo>
                    <a:pt x="27"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2" name="Freeform 8"/>
            <p:cNvSpPr>
              <a:spLocks/>
            </p:cNvSpPr>
            <p:nvPr userDrawn="1"/>
          </p:nvSpPr>
          <p:spPr bwMode="auto">
            <a:xfrm>
              <a:off x="644" y="1287"/>
              <a:ext cx="383" cy="383"/>
            </a:xfrm>
            <a:custGeom>
              <a:avLst/>
              <a:gdLst/>
              <a:ahLst/>
              <a:cxnLst>
                <a:cxn ang="0">
                  <a:pos x="384" y="0"/>
                </a:cxn>
                <a:cxn ang="0">
                  <a:pos x="445" y="5"/>
                </a:cxn>
                <a:cxn ang="0">
                  <a:pos x="504" y="20"/>
                </a:cxn>
                <a:cxn ang="0">
                  <a:pos x="559" y="43"/>
                </a:cxn>
                <a:cxn ang="0">
                  <a:pos x="609" y="73"/>
                </a:cxn>
                <a:cxn ang="0">
                  <a:pos x="653" y="112"/>
                </a:cxn>
                <a:cxn ang="0">
                  <a:pos x="692" y="156"/>
                </a:cxn>
                <a:cxn ang="0">
                  <a:pos x="723" y="207"/>
                </a:cxn>
                <a:cxn ang="0">
                  <a:pos x="746" y="262"/>
                </a:cxn>
                <a:cxn ang="0">
                  <a:pos x="760" y="320"/>
                </a:cxn>
                <a:cxn ang="0">
                  <a:pos x="765" y="382"/>
                </a:cxn>
                <a:cxn ang="0">
                  <a:pos x="760" y="444"/>
                </a:cxn>
                <a:cxn ang="0">
                  <a:pos x="746" y="502"/>
                </a:cxn>
                <a:cxn ang="0">
                  <a:pos x="723" y="558"/>
                </a:cxn>
                <a:cxn ang="0">
                  <a:pos x="692" y="608"/>
                </a:cxn>
                <a:cxn ang="0">
                  <a:pos x="653" y="653"/>
                </a:cxn>
                <a:cxn ang="0">
                  <a:pos x="609" y="691"/>
                </a:cxn>
                <a:cxn ang="0">
                  <a:pos x="559" y="723"/>
                </a:cxn>
                <a:cxn ang="0">
                  <a:pos x="504" y="746"/>
                </a:cxn>
                <a:cxn ang="0">
                  <a:pos x="445" y="761"/>
                </a:cxn>
                <a:cxn ang="0">
                  <a:pos x="384" y="766"/>
                </a:cxn>
                <a:cxn ang="0">
                  <a:pos x="322" y="761"/>
                </a:cxn>
                <a:cxn ang="0">
                  <a:pos x="262" y="746"/>
                </a:cxn>
                <a:cxn ang="0">
                  <a:pos x="207" y="723"/>
                </a:cxn>
                <a:cxn ang="0">
                  <a:pos x="156" y="691"/>
                </a:cxn>
                <a:cxn ang="0">
                  <a:pos x="112" y="653"/>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2"/>
                </a:cxn>
                <a:cxn ang="0">
                  <a:pos x="156" y="73"/>
                </a:cxn>
                <a:cxn ang="0">
                  <a:pos x="207" y="43"/>
                </a:cxn>
                <a:cxn ang="0">
                  <a:pos x="262" y="20"/>
                </a:cxn>
                <a:cxn ang="0">
                  <a:pos x="322" y="5"/>
                </a:cxn>
                <a:cxn ang="0">
                  <a:pos x="384" y="0"/>
                </a:cxn>
              </a:cxnLst>
              <a:rect l="0" t="0" r="r" b="b"/>
              <a:pathLst>
                <a:path w="765" h="766">
                  <a:moveTo>
                    <a:pt x="384" y="0"/>
                  </a:moveTo>
                  <a:lnTo>
                    <a:pt x="445" y="5"/>
                  </a:lnTo>
                  <a:lnTo>
                    <a:pt x="504" y="20"/>
                  </a:lnTo>
                  <a:lnTo>
                    <a:pt x="559" y="43"/>
                  </a:lnTo>
                  <a:lnTo>
                    <a:pt x="609" y="73"/>
                  </a:lnTo>
                  <a:lnTo>
                    <a:pt x="653" y="112"/>
                  </a:lnTo>
                  <a:lnTo>
                    <a:pt x="692" y="156"/>
                  </a:lnTo>
                  <a:lnTo>
                    <a:pt x="723" y="207"/>
                  </a:lnTo>
                  <a:lnTo>
                    <a:pt x="746" y="262"/>
                  </a:lnTo>
                  <a:lnTo>
                    <a:pt x="760" y="320"/>
                  </a:lnTo>
                  <a:lnTo>
                    <a:pt x="765" y="382"/>
                  </a:lnTo>
                  <a:lnTo>
                    <a:pt x="760" y="444"/>
                  </a:lnTo>
                  <a:lnTo>
                    <a:pt x="746" y="502"/>
                  </a:lnTo>
                  <a:lnTo>
                    <a:pt x="723" y="558"/>
                  </a:lnTo>
                  <a:lnTo>
                    <a:pt x="692" y="608"/>
                  </a:lnTo>
                  <a:lnTo>
                    <a:pt x="653" y="653"/>
                  </a:lnTo>
                  <a:lnTo>
                    <a:pt x="609" y="691"/>
                  </a:lnTo>
                  <a:lnTo>
                    <a:pt x="559" y="723"/>
                  </a:lnTo>
                  <a:lnTo>
                    <a:pt x="504" y="746"/>
                  </a:lnTo>
                  <a:lnTo>
                    <a:pt x="445" y="761"/>
                  </a:lnTo>
                  <a:lnTo>
                    <a:pt x="384" y="766"/>
                  </a:lnTo>
                  <a:lnTo>
                    <a:pt x="322" y="761"/>
                  </a:lnTo>
                  <a:lnTo>
                    <a:pt x="262" y="746"/>
                  </a:lnTo>
                  <a:lnTo>
                    <a:pt x="207" y="723"/>
                  </a:lnTo>
                  <a:lnTo>
                    <a:pt x="156" y="691"/>
                  </a:lnTo>
                  <a:lnTo>
                    <a:pt x="112" y="653"/>
                  </a:lnTo>
                  <a:lnTo>
                    <a:pt x="73" y="608"/>
                  </a:lnTo>
                  <a:lnTo>
                    <a:pt x="42" y="558"/>
                  </a:lnTo>
                  <a:lnTo>
                    <a:pt x="20" y="502"/>
                  </a:lnTo>
                  <a:lnTo>
                    <a:pt x="5" y="444"/>
                  </a:lnTo>
                  <a:lnTo>
                    <a:pt x="0" y="382"/>
                  </a:lnTo>
                  <a:lnTo>
                    <a:pt x="5" y="320"/>
                  </a:lnTo>
                  <a:lnTo>
                    <a:pt x="20" y="262"/>
                  </a:lnTo>
                  <a:lnTo>
                    <a:pt x="42" y="207"/>
                  </a:lnTo>
                  <a:lnTo>
                    <a:pt x="73" y="156"/>
                  </a:lnTo>
                  <a:lnTo>
                    <a:pt x="112" y="112"/>
                  </a:lnTo>
                  <a:lnTo>
                    <a:pt x="156" y="73"/>
                  </a:lnTo>
                  <a:lnTo>
                    <a:pt x="207" y="43"/>
                  </a:lnTo>
                  <a:lnTo>
                    <a:pt x="262" y="20"/>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3" name="Freeform 9"/>
            <p:cNvSpPr>
              <a:spLocks/>
            </p:cNvSpPr>
            <p:nvPr userDrawn="1"/>
          </p:nvSpPr>
          <p:spPr bwMode="auto">
            <a:xfrm>
              <a:off x="243" y="1048"/>
              <a:ext cx="382" cy="382"/>
            </a:xfrm>
            <a:custGeom>
              <a:avLst/>
              <a:gdLst/>
              <a:ahLst/>
              <a:cxnLst>
                <a:cxn ang="0">
                  <a:pos x="382" y="0"/>
                </a:cxn>
                <a:cxn ang="0">
                  <a:pos x="443" y="5"/>
                </a:cxn>
                <a:cxn ang="0">
                  <a:pos x="502" y="20"/>
                </a:cxn>
                <a:cxn ang="0">
                  <a:pos x="557" y="42"/>
                </a:cxn>
                <a:cxn ang="0">
                  <a:pos x="607" y="73"/>
                </a:cxn>
                <a:cxn ang="0">
                  <a:pos x="653" y="112"/>
                </a:cxn>
                <a:cxn ang="0">
                  <a:pos x="690" y="156"/>
                </a:cxn>
                <a:cxn ang="0">
                  <a:pos x="723" y="206"/>
                </a:cxn>
                <a:cxn ang="0">
                  <a:pos x="745" y="262"/>
                </a:cxn>
                <a:cxn ang="0">
                  <a:pos x="760" y="320"/>
                </a:cxn>
                <a:cxn ang="0">
                  <a:pos x="765" y="382"/>
                </a:cxn>
                <a:cxn ang="0">
                  <a:pos x="760" y="444"/>
                </a:cxn>
                <a:cxn ang="0">
                  <a:pos x="745" y="502"/>
                </a:cxn>
                <a:cxn ang="0">
                  <a:pos x="723" y="557"/>
                </a:cxn>
                <a:cxn ang="0">
                  <a:pos x="690" y="608"/>
                </a:cxn>
                <a:cxn ang="0">
                  <a:pos x="653" y="653"/>
                </a:cxn>
                <a:cxn ang="0">
                  <a:pos x="607" y="691"/>
                </a:cxn>
                <a:cxn ang="0">
                  <a:pos x="557" y="723"/>
                </a:cxn>
                <a:cxn ang="0">
                  <a:pos x="502" y="746"/>
                </a:cxn>
                <a:cxn ang="0">
                  <a:pos x="443" y="760"/>
                </a:cxn>
                <a:cxn ang="0">
                  <a:pos x="382" y="765"/>
                </a:cxn>
                <a:cxn ang="0">
                  <a:pos x="320" y="760"/>
                </a:cxn>
                <a:cxn ang="0">
                  <a:pos x="261" y="746"/>
                </a:cxn>
                <a:cxn ang="0">
                  <a:pos x="206" y="723"/>
                </a:cxn>
                <a:cxn ang="0">
                  <a:pos x="156" y="691"/>
                </a:cxn>
                <a:cxn ang="0">
                  <a:pos x="112" y="653"/>
                </a:cxn>
                <a:cxn ang="0">
                  <a:pos x="73" y="608"/>
                </a:cxn>
                <a:cxn ang="0">
                  <a:pos x="42" y="557"/>
                </a:cxn>
                <a:cxn ang="0">
                  <a:pos x="19" y="502"/>
                </a:cxn>
                <a:cxn ang="0">
                  <a:pos x="5" y="444"/>
                </a:cxn>
                <a:cxn ang="0">
                  <a:pos x="0" y="382"/>
                </a:cxn>
                <a:cxn ang="0">
                  <a:pos x="5" y="320"/>
                </a:cxn>
                <a:cxn ang="0">
                  <a:pos x="19" y="262"/>
                </a:cxn>
                <a:cxn ang="0">
                  <a:pos x="42" y="206"/>
                </a:cxn>
                <a:cxn ang="0">
                  <a:pos x="73" y="156"/>
                </a:cxn>
                <a:cxn ang="0">
                  <a:pos x="112" y="112"/>
                </a:cxn>
                <a:cxn ang="0">
                  <a:pos x="156" y="73"/>
                </a:cxn>
                <a:cxn ang="0">
                  <a:pos x="206" y="42"/>
                </a:cxn>
                <a:cxn ang="0">
                  <a:pos x="261" y="20"/>
                </a:cxn>
                <a:cxn ang="0">
                  <a:pos x="320" y="5"/>
                </a:cxn>
                <a:cxn ang="0">
                  <a:pos x="382" y="0"/>
                </a:cxn>
              </a:cxnLst>
              <a:rect l="0" t="0" r="r" b="b"/>
              <a:pathLst>
                <a:path w="765" h="765">
                  <a:moveTo>
                    <a:pt x="382" y="0"/>
                  </a:moveTo>
                  <a:lnTo>
                    <a:pt x="443" y="5"/>
                  </a:lnTo>
                  <a:lnTo>
                    <a:pt x="502" y="20"/>
                  </a:lnTo>
                  <a:lnTo>
                    <a:pt x="557" y="42"/>
                  </a:lnTo>
                  <a:lnTo>
                    <a:pt x="607" y="73"/>
                  </a:lnTo>
                  <a:lnTo>
                    <a:pt x="653" y="112"/>
                  </a:lnTo>
                  <a:lnTo>
                    <a:pt x="690" y="156"/>
                  </a:lnTo>
                  <a:lnTo>
                    <a:pt x="723" y="206"/>
                  </a:lnTo>
                  <a:lnTo>
                    <a:pt x="745" y="262"/>
                  </a:lnTo>
                  <a:lnTo>
                    <a:pt x="760" y="320"/>
                  </a:lnTo>
                  <a:lnTo>
                    <a:pt x="765" y="382"/>
                  </a:lnTo>
                  <a:lnTo>
                    <a:pt x="760" y="444"/>
                  </a:lnTo>
                  <a:lnTo>
                    <a:pt x="745" y="502"/>
                  </a:lnTo>
                  <a:lnTo>
                    <a:pt x="723" y="557"/>
                  </a:lnTo>
                  <a:lnTo>
                    <a:pt x="690" y="608"/>
                  </a:lnTo>
                  <a:lnTo>
                    <a:pt x="653" y="653"/>
                  </a:lnTo>
                  <a:lnTo>
                    <a:pt x="607" y="691"/>
                  </a:lnTo>
                  <a:lnTo>
                    <a:pt x="557" y="723"/>
                  </a:lnTo>
                  <a:lnTo>
                    <a:pt x="502" y="746"/>
                  </a:lnTo>
                  <a:lnTo>
                    <a:pt x="443" y="760"/>
                  </a:lnTo>
                  <a:lnTo>
                    <a:pt x="382" y="765"/>
                  </a:lnTo>
                  <a:lnTo>
                    <a:pt x="320" y="760"/>
                  </a:lnTo>
                  <a:lnTo>
                    <a:pt x="261" y="746"/>
                  </a:lnTo>
                  <a:lnTo>
                    <a:pt x="206" y="723"/>
                  </a:lnTo>
                  <a:lnTo>
                    <a:pt x="156" y="691"/>
                  </a:lnTo>
                  <a:lnTo>
                    <a:pt x="112" y="653"/>
                  </a:lnTo>
                  <a:lnTo>
                    <a:pt x="73" y="608"/>
                  </a:lnTo>
                  <a:lnTo>
                    <a:pt x="42" y="557"/>
                  </a:lnTo>
                  <a:lnTo>
                    <a:pt x="19" y="502"/>
                  </a:lnTo>
                  <a:lnTo>
                    <a:pt x="5" y="444"/>
                  </a:lnTo>
                  <a:lnTo>
                    <a:pt x="0" y="382"/>
                  </a:lnTo>
                  <a:lnTo>
                    <a:pt x="5" y="320"/>
                  </a:lnTo>
                  <a:lnTo>
                    <a:pt x="19" y="262"/>
                  </a:lnTo>
                  <a:lnTo>
                    <a:pt x="42" y="206"/>
                  </a:lnTo>
                  <a:lnTo>
                    <a:pt x="73" y="156"/>
                  </a:lnTo>
                  <a:lnTo>
                    <a:pt x="112" y="112"/>
                  </a:lnTo>
                  <a:lnTo>
                    <a:pt x="156" y="73"/>
                  </a:lnTo>
                  <a:lnTo>
                    <a:pt x="206" y="42"/>
                  </a:lnTo>
                  <a:lnTo>
                    <a:pt x="261"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4" name="Freeform 10"/>
            <p:cNvSpPr>
              <a:spLocks/>
            </p:cNvSpPr>
            <p:nvPr userDrawn="1"/>
          </p:nvSpPr>
          <p:spPr bwMode="auto">
            <a:xfrm>
              <a:off x="257" y="1515"/>
              <a:ext cx="382" cy="383"/>
            </a:xfrm>
            <a:custGeom>
              <a:avLst/>
              <a:gdLst/>
              <a:ahLst/>
              <a:cxnLst>
                <a:cxn ang="0">
                  <a:pos x="382" y="0"/>
                </a:cxn>
                <a:cxn ang="0">
                  <a:pos x="444" y="5"/>
                </a:cxn>
                <a:cxn ang="0">
                  <a:pos x="504" y="19"/>
                </a:cxn>
                <a:cxn ang="0">
                  <a:pos x="559" y="42"/>
                </a:cxn>
                <a:cxn ang="0">
                  <a:pos x="610" y="75"/>
                </a:cxn>
                <a:cxn ang="0">
                  <a:pos x="653" y="112"/>
                </a:cxn>
                <a:cxn ang="0">
                  <a:pos x="692" y="157"/>
                </a:cxn>
                <a:cxn ang="0">
                  <a:pos x="723" y="208"/>
                </a:cxn>
                <a:cxn ang="0">
                  <a:pos x="746" y="263"/>
                </a:cxn>
                <a:cxn ang="0">
                  <a:pos x="761" y="322"/>
                </a:cxn>
                <a:cxn ang="0">
                  <a:pos x="765" y="383"/>
                </a:cxn>
                <a:cxn ang="0">
                  <a:pos x="761" y="445"/>
                </a:cxn>
                <a:cxn ang="0">
                  <a:pos x="746" y="504"/>
                </a:cxn>
                <a:cxn ang="0">
                  <a:pos x="723" y="559"/>
                </a:cxn>
                <a:cxn ang="0">
                  <a:pos x="692" y="609"/>
                </a:cxn>
                <a:cxn ang="0">
                  <a:pos x="653" y="653"/>
                </a:cxn>
                <a:cxn ang="0">
                  <a:pos x="610" y="692"/>
                </a:cxn>
                <a:cxn ang="0">
                  <a:pos x="559" y="723"/>
                </a:cxn>
                <a:cxn ang="0">
                  <a:pos x="504" y="746"/>
                </a:cxn>
                <a:cxn ang="0">
                  <a:pos x="444" y="760"/>
                </a:cxn>
                <a:cxn ang="0">
                  <a:pos x="382" y="765"/>
                </a:cxn>
                <a:cxn ang="0">
                  <a:pos x="320" y="760"/>
                </a:cxn>
                <a:cxn ang="0">
                  <a:pos x="262" y="746"/>
                </a:cxn>
                <a:cxn ang="0">
                  <a:pos x="207" y="723"/>
                </a:cxn>
                <a:cxn ang="0">
                  <a:pos x="156" y="692"/>
                </a:cxn>
                <a:cxn ang="0">
                  <a:pos x="113" y="653"/>
                </a:cxn>
                <a:cxn ang="0">
                  <a:pos x="74" y="609"/>
                </a:cxn>
                <a:cxn ang="0">
                  <a:pos x="43" y="559"/>
                </a:cxn>
                <a:cxn ang="0">
                  <a:pos x="20" y="504"/>
                </a:cxn>
                <a:cxn ang="0">
                  <a:pos x="5" y="445"/>
                </a:cxn>
                <a:cxn ang="0">
                  <a:pos x="0" y="383"/>
                </a:cxn>
                <a:cxn ang="0">
                  <a:pos x="5" y="322"/>
                </a:cxn>
                <a:cxn ang="0">
                  <a:pos x="20" y="263"/>
                </a:cxn>
                <a:cxn ang="0">
                  <a:pos x="43" y="208"/>
                </a:cxn>
                <a:cxn ang="0">
                  <a:pos x="74" y="157"/>
                </a:cxn>
                <a:cxn ang="0">
                  <a:pos x="113" y="112"/>
                </a:cxn>
                <a:cxn ang="0">
                  <a:pos x="156" y="75"/>
                </a:cxn>
                <a:cxn ang="0">
                  <a:pos x="207" y="42"/>
                </a:cxn>
                <a:cxn ang="0">
                  <a:pos x="262" y="19"/>
                </a:cxn>
                <a:cxn ang="0">
                  <a:pos x="320" y="5"/>
                </a:cxn>
                <a:cxn ang="0">
                  <a:pos x="382" y="0"/>
                </a:cxn>
              </a:cxnLst>
              <a:rect l="0" t="0" r="r" b="b"/>
              <a:pathLst>
                <a:path w="765" h="765">
                  <a:moveTo>
                    <a:pt x="382" y="0"/>
                  </a:moveTo>
                  <a:lnTo>
                    <a:pt x="444" y="5"/>
                  </a:lnTo>
                  <a:lnTo>
                    <a:pt x="504" y="19"/>
                  </a:lnTo>
                  <a:lnTo>
                    <a:pt x="559" y="42"/>
                  </a:lnTo>
                  <a:lnTo>
                    <a:pt x="610" y="75"/>
                  </a:lnTo>
                  <a:lnTo>
                    <a:pt x="653" y="112"/>
                  </a:lnTo>
                  <a:lnTo>
                    <a:pt x="692" y="157"/>
                  </a:lnTo>
                  <a:lnTo>
                    <a:pt x="723" y="208"/>
                  </a:lnTo>
                  <a:lnTo>
                    <a:pt x="746" y="263"/>
                  </a:lnTo>
                  <a:lnTo>
                    <a:pt x="761" y="322"/>
                  </a:lnTo>
                  <a:lnTo>
                    <a:pt x="765" y="383"/>
                  </a:lnTo>
                  <a:lnTo>
                    <a:pt x="761" y="445"/>
                  </a:lnTo>
                  <a:lnTo>
                    <a:pt x="746" y="504"/>
                  </a:lnTo>
                  <a:lnTo>
                    <a:pt x="723" y="559"/>
                  </a:lnTo>
                  <a:lnTo>
                    <a:pt x="692" y="609"/>
                  </a:lnTo>
                  <a:lnTo>
                    <a:pt x="653" y="653"/>
                  </a:lnTo>
                  <a:lnTo>
                    <a:pt x="610" y="692"/>
                  </a:lnTo>
                  <a:lnTo>
                    <a:pt x="559" y="723"/>
                  </a:lnTo>
                  <a:lnTo>
                    <a:pt x="504" y="746"/>
                  </a:lnTo>
                  <a:lnTo>
                    <a:pt x="444" y="760"/>
                  </a:lnTo>
                  <a:lnTo>
                    <a:pt x="382" y="765"/>
                  </a:lnTo>
                  <a:lnTo>
                    <a:pt x="320" y="760"/>
                  </a:lnTo>
                  <a:lnTo>
                    <a:pt x="262" y="746"/>
                  </a:lnTo>
                  <a:lnTo>
                    <a:pt x="207" y="723"/>
                  </a:lnTo>
                  <a:lnTo>
                    <a:pt x="156" y="692"/>
                  </a:lnTo>
                  <a:lnTo>
                    <a:pt x="113" y="653"/>
                  </a:lnTo>
                  <a:lnTo>
                    <a:pt x="74" y="609"/>
                  </a:lnTo>
                  <a:lnTo>
                    <a:pt x="43" y="559"/>
                  </a:lnTo>
                  <a:lnTo>
                    <a:pt x="20" y="504"/>
                  </a:lnTo>
                  <a:lnTo>
                    <a:pt x="5" y="445"/>
                  </a:lnTo>
                  <a:lnTo>
                    <a:pt x="0" y="383"/>
                  </a:lnTo>
                  <a:lnTo>
                    <a:pt x="5" y="322"/>
                  </a:lnTo>
                  <a:lnTo>
                    <a:pt x="20" y="263"/>
                  </a:lnTo>
                  <a:lnTo>
                    <a:pt x="43" y="208"/>
                  </a:lnTo>
                  <a:lnTo>
                    <a:pt x="74" y="157"/>
                  </a:lnTo>
                  <a:lnTo>
                    <a:pt x="113" y="112"/>
                  </a:lnTo>
                  <a:lnTo>
                    <a:pt x="156" y="75"/>
                  </a:lnTo>
                  <a:lnTo>
                    <a:pt x="207"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5" name="Freeform 11"/>
            <p:cNvSpPr>
              <a:spLocks/>
            </p:cNvSpPr>
            <p:nvPr userDrawn="1"/>
          </p:nvSpPr>
          <p:spPr bwMode="auto">
            <a:xfrm>
              <a:off x="612" y="774"/>
              <a:ext cx="382" cy="382"/>
            </a:xfrm>
            <a:custGeom>
              <a:avLst/>
              <a:gdLst/>
              <a:ahLst/>
              <a:cxnLst>
                <a:cxn ang="0">
                  <a:pos x="382" y="0"/>
                </a:cxn>
                <a:cxn ang="0">
                  <a:pos x="444" y="5"/>
                </a:cxn>
                <a:cxn ang="0">
                  <a:pos x="502" y="20"/>
                </a:cxn>
                <a:cxn ang="0">
                  <a:pos x="557" y="43"/>
                </a:cxn>
                <a:cxn ang="0">
                  <a:pos x="608" y="74"/>
                </a:cxn>
                <a:cxn ang="0">
                  <a:pos x="653" y="113"/>
                </a:cxn>
                <a:cxn ang="0">
                  <a:pos x="691" y="156"/>
                </a:cxn>
                <a:cxn ang="0">
                  <a:pos x="723" y="207"/>
                </a:cxn>
                <a:cxn ang="0">
                  <a:pos x="746" y="262"/>
                </a:cxn>
                <a:cxn ang="0">
                  <a:pos x="760" y="321"/>
                </a:cxn>
                <a:cxn ang="0">
                  <a:pos x="765" y="382"/>
                </a:cxn>
                <a:cxn ang="0">
                  <a:pos x="760" y="444"/>
                </a:cxn>
                <a:cxn ang="0">
                  <a:pos x="746" y="503"/>
                </a:cxn>
                <a:cxn ang="0">
                  <a:pos x="723" y="558"/>
                </a:cxn>
                <a:cxn ang="0">
                  <a:pos x="691" y="608"/>
                </a:cxn>
                <a:cxn ang="0">
                  <a:pos x="653" y="654"/>
                </a:cxn>
                <a:cxn ang="0">
                  <a:pos x="608" y="691"/>
                </a:cxn>
                <a:cxn ang="0">
                  <a:pos x="557" y="723"/>
                </a:cxn>
                <a:cxn ang="0">
                  <a:pos x="502" y="746"/>
                </a:cxn>
                <a:cxn ang="0">
                  <a:pos x="444" y="761"/>
                </a:cxn>
                <a:cxn ang="0">
                  <a:pos x="382" y="766"/>
                </a:cxn>
                <a:cxn ang="0">
                  <a:pos x="320" y="761"/>
                </a:cxn>
                <a:cxn ang="0">
                  <a:pos x="262" y="746"/>
                </a:cxn>
                <a:cxn ang="0">
                  <a:pos x="207" y="723"/>
                </a:cxn>
                <a:cxn ang="0">
                  <a:pos x="156" y="691"/>
                </a:cxn>
                <a:cxn ang="0">
                  <a:pos x="112" y="654"/>
                </a:cxn>
                <a:cxn ang="0">
                  <a:pos x="73" y="608"/>
                </a:cxn>
                <a:cxn ang="0">
                  <a:pos x="42" y="558"/>
                </a:cxn>
                <a:cxn ang="0">
                  <a:pos x="20" y="503"/>
                </a:cxn>
                <a:cxn ang="0">
                  <a:pos x="5" y="444"/>
                </a:cxn>
                <a:cxn ang="0">
                  <a:pos x="0" y="382"/>
                </a:cxn>
                <a:cxn ang="0">
                  <a:pos x="5" y="321"/>
                </a:cxn>
                <a:cxn ang="0">
                  <a:pos x="20" y="262"/>
                </a:cxn>
                <a:cxn ang="0">
                  <a:pos x="42" y="207"/>
                </a:cxn>
                <a:cxn ang="0">
                  <a:pos x="73" y="156"/>
                </a:cxn>
                <a:cxn ang="0">
                  <a:pos x="112" y="113"/>
                </a:cxn>
                <a:cxn ang="0">
                  <a:pos x="156" y="74"/>
                </a:cxn>
                <a:cxn ang="0">
                  <a:pos x="207"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1" y="156"/>
                  </a:lnTo>
                  <a:lnTo>
                    <a:pt x="723" y="207"/>
                  </a:lnTo>
                  <a:lnTo>
                    <a:pt x="746" y="262"/>
                  </a:lnTo>
                  <a:lnTo>
                    <a:pt x="760" y="321"/>
                  </a:lnTo>
                  <a:lnTo>
                    <a:pt x="765" y="382"/>
                  </a:lnTo>
                  <a:lnTo>
                    <a:pt x="760" y="444"/>
                  </a:lnTo>
                  <a:lnTo>
                    <a:pt x="746" y="503"/>
                  </a:lnTo>
                  <a:lnTo>
                    <a:pt x="723" y="558"/>
                  </a:lnTo>
                  <a:lnTo>
                    <a:pt x="691" y="608"/>
                  </a:lnTo>
                  <a:lnTo>
                    <a:pt x="653" y="654"/>
                  </a:lnTo>
                  <a:lnTo>
                    <a:pt x="608" y="691"/>
                  </a:lnTo>
                  <a:lnTo>
                    <a:pt x="557" y="723"/>
                  </a:lnTo>
                  <a:lnTo>
                    <a:pt x="502" y="746"/>
                  </a:lnTo>
                  <a:lnTo>
                    <a:pt x="444" y="761"/>
                  </a:lnTo>
                  <a:lnTo>
                    <a:pt x="382" y="766"/>
                  </a:lnTo>
                  <a:lnTo>
                    <a:pt x="320" y="761"/>
                  </a:lnTo>
                  <a:lnTo>
                    <a:pt x="262" y="746"/>
                  </a:lnTo>
                  <a:lnTo>
                    <a:pt x="207" y="723"/>
                  </a:lnTo>
                  <a:lnTo>
                    <a:pt x="156" y="691"/>
                  </a:lnTo>
                  <a:lnTo>
                    <a:pt x="112" y="654"/>
                  </a:lnTo>
                  <a:lnTo>
                    <a:pt x="73" y="608"/>
                  </a:lnTo>
                  <a:lnTo>
                    <a:pt x="42" y="558"/>
                  </a:lnTo>
                  <a:lnTo>
                    <a:pt x="20" y="503"/>
                  </a:lnTo>
                  <a:lnTo>
                    <a:pt x="5" y="444"/>
                  </a:lnTo>
                  <a:lnTo>
                    <a:pt x="0" y="382"/>
                  </a:lnTo>
                  <a:lnTo>
                    <a:pt x="5" y="321"/>
                  </a:lnTo>
                  <a:lnTo>
                    <a:pt x="20" y="262"/>
                  </a:lnTo>
                  <a:lnTo>
                    <a:pt x="42" y="207"/>
                  </a:lnTo>
                  <a:lnTo>
                    <a:pt x="73" y="156"/>
                  </a:lnTo>
                  <a:lnTo>
                    <a:pt x="112" y="113"/>
                  </a:lnTo>
                  <a:lnTo>
                    <a:pt x="156" y="74"/>
                  </a:lnTo>
                  <a:lnTo>
                    <a:pt x="207"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6" name="Freeform 12"/>
            <p:cNvSpPr>
              <a:spLocks/>
            </p:cNvSpPr>
            <p:nvPr userDrawn="1"/>
          </p:nvSpPr>
          <p:spPr bwMode="auto">
            <a:xfrm>
              <a:off x="186" y="584"/>
              <a:ext cx="383" cy="383"/>
            </a:xfrm>
            <a:custGeom>
              <a:avLst/>
              <a:gdLst/>
              <a:ahLst/>
              <a:cxnLst>
                <a:cxn ang="0">
                  <a:pos x="382" y="0"/>
                </a:cxn>
                <a:cxn ang="0">
                  <a:pos x="444" y="5"/>
                </a:cxn>
                <a:cxn ang="0">
                  <a:pos x="502" y="19"/>
                </a:cxn>
                <a:cxn ang="0">
                  <a:pos x="557" y="42"/>
                </a:cxn>
                <a:cxn ang="0">
                  <a:pos x="608" y="73"/>
                </a:cxn>
                <a:cxn ang="0">
                  <a:pos x="653" y="112"/>
                </a:cxn>
                <a:cxn ang="0">
                  <a:pos x="690" y="156"/>
                </a:cxn>
                <a:cxn ang="0">
                  <a:pos x="723" y="206"/>
                </a:cxn>
                <a:cxn ang="0">
                  <a:pos x="746" y="261"/>
                </a:cxn>
                <a:cxn ang="0">
                  <a:pos x="760" y="320"/>
                </a:cxn>
                <a:cxn ang="0">
                  <a:pos x="765" y="382"/>
                </a:cxn>
                <a:cxn ang="0">
                  <a:pos x="760" y="443"/>
                </a:cxn>
                <a:cxn ang="0">
                  <a:pos x="746" y="502"/>
                </a:cxn>
                <a:cxn ang="0">
                  <a:pos x="723" y="557"/>
                </a:cxn>
                <a:cxn ang="0">
                  <a:pos x="690" y="608"/>
                </a:cxn>
                <a:cxn ang="0">
                  <a:pos x="653" y="653"/>
                </a:cxn>
                <a:cxn ang="0">
                  <a:pos x="608" y="690"/>
                </a:cxn>
                <a:cxn ang="0">
                  <a:pos x="557" y="723"/>
                </a:cxn>
                <a:cxn ang="0">
                  <a:pos x="502" y="746"/>
                </a:cxn>
                <a:cxn ang="0">
                  <a:pos x="444" y="760"/>
                </a:cxn>
                <a:cxn ang="0">
                  <a:pos x="382" y="765"/>
                </a:cxn>
                <a:cxn ang="0">
                  <a:pos x="320" y="760"/>
                </a:cxn>
                <a:cxn ang="0">
                  <a:pos x="262" y="746"/>
                </a:cxn>
                <a:cxn ang="0">
                  <a:pos x="206" y="723"/>
                </a:cxn>
                <a:cxn ang="0">
                  <a:pos x="156" y="690"/>
                </a:cxn>
                <a:cxn ang="0">
                  <a:pos x="112" y="653"/>
                </a:cxn>
                <a:cxn ang="0">
                  <a:pos x="73" y="608"/>
                </a:cxn>
                <a:cxn ang="0">
                  <a:pos x="42" y="557"/>
                </a:cxn>
                <a:cxn ang="0">
                  <a:pos x="20" y="502"/>
                </a:cxn>
                <a:cxn ang="0">
                  <a:pos x="5" y="443"/>
                </a:cxn>
                <a:cxn ang="0">
                  <a:pos x="0" y="382"/>
                </a:cxn>
                <a:cxn ang="0">
                  <a:pos x="5" y="320"/>
                </a:cxn>
                <a:cxn ang="0">
                  <a:pos x="20"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4" y="5"/>
                  </a:lnTo>
                  <a:lnTo>
                    <a:pt x="502" y="19"/>
                  </a:lnTo>
                  <a:lnTo>
                    <a:pt x="557" y="42"/>
                  </a:lnTo>
                  <a:lnTo>
                    <a:pt x="608" y="73"/>
                  </a:lnTo>
                  <a:lnTo>
                    <a:pt x="653" y="112"/>
                  </a:lnTo>
                  <a:lnTo>
                    <a:pt x="690" y="156"/>
                  </a:lnTo>
                  <a:lnTo>
                    <a:pt x="723" y="206"/>
                  </a:lnTo>
                  <a:lnTo>
                    <a:pt x="746" y="261"/>
                  </a:lnTo>
                  <a:lnTo>
                    <a:pt x="760" y="320"/>
                  </a:lnTo>
                  <a:lnTo>
                    <a:pt x="765" y="382"/>
                  </a:lnTo>
                  <a:lnTo>
                    <a:pt x="760" y="443"/>
                  </a:lnTo>
                  <a:lnTo>
                    <a:pt x="746" y="502"/>
                  </a:lnTo>
                  <a:lnTo>
                    <a:pt x="723" y="557"/>
                  </a:lnTo>
                  <a:lnTo>
                    <a:pt x="690" y="608"/>
                  </a:lnTo>
                  <a:lnTo>
                    <a:pt x="653" y="653"/>
                  </a:lnTo>
                  <a:lnTo>
                    <a:pt x="608" y="690"/>
                  </a:lnTo>
                  <a:lnTo>
                    <a:pt x="557" y="723"/>
                  </a:lnTo>
                  <a:lnTo>
                    <a:pt x="502" y="746"/>
                  </a:lnTo>
                  <a:lnTo>
                    <a:pt x="444" y="760"/>
                  </a:lnTo>
                  <a:lnTo>
                    <a:pt x="382" y="765"/>
                  </a:lnTo>
                  <a:lnTo>
                    <a:pt x="320" y="760"/>
                  </a:lnTo>
                  <a:lnTo>
                    <a:pt x="262" y="746"/>
                  </a:lnTo>
                  <a:lnTo>
                    <a:pt x="206" y="723"/>
                  </a:lnTo>
                  <a:lnTo>
                    <a:pt x="156" y="690"/>
                  </a:lnTo>
                  <a:lnTo>
                    <a:pt x="112" y="653"/>
                  </a:lnTo>
                  <a:lnTo>
                    <a:pt x="73" y="608"/>
                  </a:lnTo>
                  <a:lnTo>
                    <a:pt x="42" y="557"/>
                  </a:lnTo>
                  <a:lnTo>
                    <a:pt x="20" y="502"/>
                  </a:lnTo>
                  <a:lnTo>
                    <a:pt x="5" y="443"/>
                  </a:lnTo>
                  <a:lnTo>
                    <a:pt x="0" y="382"/>
                  </a:lnTo>
                  <a:lnTo>
                    <a:pt x="5" y="320"/>
                  </a:lnTo>
                  <a:lnTo>
                    <a:pt x="20"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7" name="Freeform 13"/>
            <p:cNvSpPr>
              <a:spLocks/>
            </p:cNvSpPr>
            <p:nvPr userDrawn="1"/>
          </p:nvSpPr>
          <p:spPr bwMode="auto">
            <a:xfrm>
              <a:off x="556" y="308"/>
              <a:ext cx="382" cy="383"/>
            </a:xfrm>
            <a:custGeom>
              <a:avLst/>
              <a:gdLst/>
              <a:ahLst/>
              <a:cxnLst>
                <a:cxn ang="0">
                  <a:pos x="382" y="0"/>
                </a:cxn>
                <a:cxn ang="0">
                  <a:pos x="444" y="4"/>
                </a:cxn>
                <a:cxn ang="0">
                  <a:pos x="502" y="19"/>
                </a:cxn>
                <a:cxn ang="0">
                  <a:pos x="557" y="42"/>
                </a:cxn>
                <a:cxn ang="0">
                  <a:pos x="608" y="74"/>
                </a:cxn>
                <a:cxn ang="0">
                  <a:pos x="653" y="112"/>
                </a:cxn>
                <a:cxn ang="0">
                  <a:pos x="691" y="157"/>
                </a:cxn>
                <a:cxn ang="0">
                  <a:pos x="723" y="207"/>
                </a:cxn>
                <a:cxn ang="0">
                  <a:pos x="746" y="263"/>
                </a:cxn>
                <a:cxn ang="0">
                  <a:pos x="760" y="321"/>
                </a:cxn>
                <a:cxn ang="0">
                  <a:pos x="765" y="383"/>
                </a:cxn>
                <a:cxn ang="0">
                  <a:pos x="760" y="445"/>
                </a:cxn>
                <a:cxn ang="0">
                  <a:pos x="746" y="503"/>
                </a:cxn>
                <a:cxn ang="0">
                  <a:pos x="723" y="558"/>
                </a:cxn>
                <a:cxn ang="0">
                  <a:pos x="691" y="609"/>
                </a:cxn>
                <a:cxn ang="0">
                  <a:pos x="653" y="653"/>
                </a:cxn>
                <a:cxn ang="0">
                  <a:pos x="608" y="692"/>
                </a:cxn>
                <a:cxn ang="0">
                  <a:pos x="557" y="723"/>
                </a:cxn>
                <a:cxn ang="0">
                  <a:pos x="502" y="745"/>
                </a:cxn>
                <a:cxn ang="0">
                  <a:pos x="444" y="760"/>
                </a:cxn>
                <a:cxn ang="0">
                  <a:pos x="382" y="765"/>
                </a:cxn>
                <a:cxn ang="0">
                  <a:pos x="320" y="760"/>
                </a:cxn>
                <a:cxn ang="0">
                  <a:pos x="262" y="745"/>
                </a:cxn>
                <a:cxn ang="0">
                  <a:pos x="206" y="723"/>
                </a:cxn>
                <a:cxn ang="0">
                  <a:pos x="156" y="692"/>
                </a:cxn>
                <a:cxn ang="0">
                  <a:pos x="112" y="653"/>
                </a:cxn>
                <a:cxn ang="0">
                  <a:pos x="73" y="609"/>
                </a:cxn>
                <a:cxn ang="0">
                  <a:pos x="42" y="558"/>
                </a:cxn>
                <a:cxn ang="0">
                  <a:pos x="20" y="503"/>
                </a:cxn>
                <a:cxn ang="0">
                  <a:pos x="5" y="445"/>
                </a:cxn>
                <a:cxn ang="0">
                  <a:pos x="0" y="383"/>
                </a:cxn>
                <a:cxn ang="0">
                  <a:pos x="5" y="321"/>
                </a:cxn>
                <a:cxn ang="0">
                  <a:pos x="20" y="263"/>
                </a:cxn>
                <a:cxn ang="0">
                  <a:pos x="42" y="207"/>
                </a:cxn>
                <a:cxn ang="0">
                  <a:pos x="73" y="157"/>
                </a:cxn>
                <a:cxn ang="0">
                  <a:pos x="112" y="112"/>
                </a:cxn>
                <a:cxn ang="0">
                  <a:pos x="156" y="74"/>
                </a:cxn>
                <a:cxn ang="0">
                  <a:pos x="206" y="42"/>
                </a:cxn>
                <a:cxn ang="0">
                  <a:pos x="262" y="19"/>
                </a:cxn>
                <a:cxn ang="0">
                  <a:pos x="320" y="4"/>
                </a:cxn>
                <a:cxn ang="0">
                  <a:pos x="382" y="0"/>
                </a:cxn>
              </a:cxnLst>
              <a:rect l="0" t="0" r="r" b="b"/>
              <a:pathLst>
                <a:path w="765" h="765">
                  <a:moveTo>
                    <a:pt x="382" y="0"/>
                  </a:moveTo>
                  <a:lnTo>
                    <a:pt x="444" y="4"/>
                  </a:lnTo>
                  <a:lnTo>
                    <a:pt x="502" y="19"/>
                  </a:lnTo>
                  <a:lnTo>
                    <a:pt x="557" y="42"/>
                  </a:lnTo>
                  <a:lnTo>
                    <a:pt x="608" y="74"/>
                  </a:lnTo>
                  <a:lnTo>
                    <a:pt x="653" y="112"/>
                  </a:lnTo>
                  <a:lnTo>
                    <a:pt x="691" y="157"/>
                  </a:lnTo>
                  <a:lnTo>
                    <a:pt x="723" y="207"/>
                  </a:lnTo>
                  <a:lnTo>
                    <a:pt x="746" y="263"/>
                  </a:lnTo>
                  <a:lnTo>
                    <a:pt x="760" y="321"/>
                  </a:lnTo>
                  <a:lnTo>
                    <a:pt x="765" y="383"/>
                  </a:lnTo>
                  <a:lnTo>
                    <a:pt x="760" y="445"/>
                  </a:lnTo>
                  <a:lnTo>
                    <a:pt x="746" y="503"/>
                  </a:lnTo>
                  <a:lnTo>
                    <a:pt x="723" y="558"/>
                  </a:lnTo>
                  <a:lnTo>
                    <a:pt x="691" y="609"/>
                  </a:lnTo>
                  <a:lnTo>
                    <a:pt x="653" y="653"/>
                  </a:lnTo>
                  <a:lnTo>
                    <a:pt x="608" y="692"/>
                  </a:lnTo>
                  <a:lnTo>
                    <a:pt x="557" y="723"/>
                  </a:lnTo>
                  <a:lnTo>
                    <a:pt x="502" y="745"/>
                  </a:lnTo>
                  <a:lnTo>
                    <a:pt x="444" y="760"/>
                  </a:lnTo>
                  <a:lnTo>
                    <a:pt x="382" y="765"/>
                  </a:lnTo>
                  <a:lnTo>
                    <a:pt x="320" y="760"/>
                  </a:lnTo>
                  <a:lnTo>
                    <a:pt x="262" y="745"/>
                  </a:lnTo>
                  <a:lnTo>
                    <a:pt x="206" y="723"/>
                  </a:lnTo>
                  <a:lnTo>
                    <a:pt x="156" y="692"/>
                  </a:lnTo>
                  <a:lnTo>
                    <a:pt x="112" y="653"/>
                  </a:lnTo>
                  <a:lnTo>
                    <a:pt x="73" y="609"/>
                  </a:lnTo>
                  <a:lnTo>
                    <a:pt x="42" y="558"/>
                  </a:lnTo>
                  <a:lnTo>
                    <a:pt x="20" y="503"/>
                  </a:lnTo>
                  <a:lnTo>
                    <a:pt x="5" y="445"/>
                  </a:lnTo>
                  <a:lnTo>
                    <a:pt x="0" y="383"/>
                  </a:lnTo>
                  <a:lnTo>
                    <a:pt x="5" y="321"/>
                  </a:lnTo>
                  <a:lnTo>
                    <a:pt x="20" y="263"/>
                  </a:lnTo>
                  <a:lnTo>
                    <a:pt x="42" y="207"/>
                  </a:lnTo>
                  <a:lnTo>
                    <a:pt x="73" y="157"/>
                  </a:lnTo>
                  <a:lnTo>
                    <a:pt x="112" y="112"/>
                  </a:lnTo>
                  <a:lnTo>
                    <a:pt x="156" y="74"/>
                  </a:lnTo>
                  <a:lnTo>
                    <a:pt x="206" y="42"/>
                  </a:lnTo>
                  <a:lnTo>
                    <a:pt x="262" y="19"/>
                  </a:lnTo>
                  <a:lnTo>
                    <a:pt x="320" y="4"/>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8" name="Freeform 14"/>
            <p:cNvSpPr>
              <a:spLocks/>
            </p:cNvSpPr>
            <p:nvPr userDrawn="1"/>
          </p:nvSpPr>
          <p:spPr bwMode="auto">
            <a:xfrm>
              <a:off x="967" y="1089"/>
              <a:ext cx="223" cy="224"/>
            </a:xfrm>
            <a:custGeom>
              <a:avLst/>
              <a:gdLst/>
              <a:ahLst/>
              <a:cxnLst>
                <a:cxn ang="0">
                  <a:pos x="223" y="0"/>
                </a:cxn>
                <a:cxn ang="0">
                  <a:pos x="268" y="5"/>
                </a:cxn>
                <a:cxn ang="0">
                  <a:pos x="310" y="18"/>
                </a:cxn>
                <a:cxn ang="0">
                  <a:pos x="349" y="39"/>
                </a:cxn>
                <a:cxn ang="0">
                  <a:pos x="382" y="65"/>
                </a:cxn>
                <a:cxn ang="0">
                  <a:pos x="409" y="99"/>
                </a:cxn>
                <a:cxn ang="0">
                  <a:pos x="429" y="136"/>
                </a:cxn>
                <a:cxn ang="0">
                  <a:pos x="442" y="179"/>
                </a:cxn>
                <a:cxn ang="0">
                  <a:pos x="447" y="224"/>
                </a:cxn>
                <a:cxn ang="0">
                  <a:pos x="442" y="270"/>
                </a:cxn>
                <a:cxn ang="0">
                  <a:pos x="429" y="312"/>
                </a:cxn>
                <a:cxn ang="0">
                  <a:pos x="409" y="349"/>
                </a:cxn>
                <a:cxn ang="0">
                  <a:pos x="382" y="383"/>
                </a:cxn>
                <a:cxn ang="0">
                  <a:pos x="349" y="409"/>
                </a:cxn>
                <a:cxn ang="0">
                  <a:pos x="310" y="430"/>
                </a:cxn>
                <a:cxn ang="0">
                  <a:pos x="268" y="443"/>
                </a:cxn>
                <a:cxn ang="0">
                  <a:pos x="223" y="448"/>
                </a:cxn>
                <a:cxn ang="0">
                  <a:pos x="177" y="443"/>
                </a:cxn>
                <a:cxn ang="0">
                  <a:pos x="137" y="430"/>
                </a:cxn>
                <a:cxn ang="0">
                  <a:pos x="98" y="409"/>
                </a:cxn>
                <a:cxn ang="0">
                  <a:pos x="65" y="383"/>
                </a:cxn>
                <a:cxn ang="0">
                  <a:pos x="37" y="349"/>
                </a:cxn>
                <a:cxn ang="0">
                  <a:pos x="18" y="312"/>
                </a:cxn>
                <a:cxn ang="0">
                  <a:pos x="5" y="270"/>
                </a:cxn>
                <a:cxn ang="0">
                  <a:pos x="0" y="224"/>
                </a:cxn>
                <a:cxn ang="0">
                  <a:pos x="5" y="179"/>
                </a:cxn>
                <a:cxn ang="0">
                  <a:pos x="18" y="136"/>
                </a:cxn>
                <a:cxn ang="0">
                  <a:pos x="37" y="99"/>
                </a:cxn>
                <a:cxn ang="0">
                  <a:pos x="65" y="65"/>
                </a:cxn>
                <a:cxn ang="0">
                  <a:pos x="98" y="39"/>
                </a:cxn>
                <a:cxn ang="0">
                  <a:pos x="137" y="18"/>
                </a:cxn>
                <a:cxn ang="0">
                  <a:pos x="177" y="5"/>
                </a:cxn>
                <a:cxn ang="0">
                  <a:pos x="223" y="0"/>
                </a:cxn>
              </a:cxnLst>
              <a:rect l="0" t="0" r="r" b="b"/>
              <a:pathLst>
                <a:path w="447" h="448">
                  <a:moveTo>
                    <a:pt x="223" y="0"/>
                  </a:moveTo>
                  <a:lnTo>
                    <a:pt x="268" y="5"/>
                  </a:lnTo>
                  <a:lnTo>
                    <a:pt x="310" y="18"/>
                  </a:lnTo>
                  <a:lnTo>
                    <a:pt x="349" y="39"/>
                  </a:lnTo>
                  <a:lnTo>
                    <a:pt x="382" y="65"/>
                  </a:lnTo>
                  <a:lnTo>
                    <a:pt x="409" y="99"/>
                  </a:lnTo>
                  <a:lnTo>
                    <a:pt x="429" y="136"/>
                  </a:lnTo>
                  <a:lnTo>
                    <a:pt x="442" y="179"/>
                  </a:lnTo>
                  <a:lnTo>
                    <a:pt x="447" y="224"/>
                  </a:lnTo>
                  <a:lnTo>
                    <a:pt x="442" y="270"/>
                  </a:lnTo>
                  <a:lnTo>
                    <a:pt x="429" y="312"/>
                  </a:lnTo>
                  <a:lnTo>
                    <a:pt x="409" y="349"/>
                  </a:lnTo>
                  <a:lnTo>
                    <a:pt x="382" y="383"/>
                  </a:lnTo>
                  <a:lnTo>
                    <a:pt x="349" y="409"/>
                  </a:lnTo>
                  <a:lnTo>
                    <a:pt x="310" y="430"/>
                  </a:lnTo>
                  <a:lnTo>
                    <a:pt x="268" y="443"/>
                  </a:lnTo>
                  <a:lnTo>
                    <a:pt x="223" y="448"/>
                  </a:lnTo>
                  <a:lnTo>
                    <a:pt x="177" y="443"/>
                  </a:lnTo>
                  <a:lnTo>
                    <a:pt x="137" y="430"/>
                  </a:lnTo>
                  <a:lnTo>
                    <a:pt x="98" y="409"/>
                  </a:lnTo>
                  <a:lnTo>
                    <a:pt x="65" y="383"/>
                  </a:lnTo>
                  <a:lnTo>
                    <a:pt x="37" y="349"/>
                  </a:lnTo>
                  <a:lnTo>
                    <a:pt x="18" y="312"/>
                  </a:lnTo>
                  <a:lnTo>
                    <a:pt x="5" y="270"/>
                  </a:lnTo>
                  <a:lnTo>
                    <a:pt x="0" y="224"/>
                  </a:lnTo>
                  <a:lnTo>
                    <a:pt x="5" y="179"/>
                  </a:lnTo>
                  <a:lnTo>
                    <a:pt x="18" y="136"/>
                  </a:lnTo>
                  <a:lnTo>
                    <a:pt x="37" y="99"/>
                  </a:lnTo>
                  <a:lnTo>
                    <a:pt x="65" y="65"/>
                  </a:lnTo>
                  <a:lnTo>
                    <a:pt x="98" y="39"/>
                  </a:lnTo>
                  <a:lnTo>
                    <a:pt x="137" y="18"/>
                  </a:lnTo>
                  <a:lnTo>
                    <a:pt x="177" y="5"/>
                  </a:lnTo>
                  <a:lnTo>
                    <a:pt x="22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9" name="Freeform 15"/>
            <p:cNvSpPr>
              <a:spLocks/>
            </p:cNvSpPr>
            <p:nvPr userDrawn="1"/>
          </p:nvSpPr>
          <p:spPr bwMode="auto">
            <a:xfrm>
              <a:off x="-9" y="-63"/>
              <a:ext cx="224" cy="223"/>
            </a:xfrm>
            <a:custGeom>
              <a:avLst/>
              <a:gdLst/>
              <a:ahLst/>
              <a:cxnLst>
                <a:cxn ang="0">
                  <a:pos x="224" y="0"/>
                </a:cxn>
                <a:cxn ang="0">
                  <a:pos x="270" y="5"/>
                </a:cxn>
                <a:cxn ang="0">
                  <a:pos x="312" y="18"/>
                </a:cxn>
                <a:cxn ang="0">
                  <a:pos x="350" y="37"/>
                </a:cxn>
                <a:cxn ang="0">
                  <a:pos x="384" y="65"/>
                </a:cxn>
                <a:cxn ang="0">
                  <a:pos x="410" y="97"/>
                </a:cxn>
                <a:cxn ang="0">
                  <a:pos x="431" y="136"/>
                </a:cxn>
                <a:cxn ang="0">
                  <a:pos x="444" y="179"/>
                </a:cxn>
                <a:cxn ang="0">
                  <a:pos x="449" y="224"/>
                </a:cxn>
                <a:cxn ang="0">
                  <a:pos x="444" y="270"/>
                </a:cxn>
                <a:cxn ang="0">
                  <a:pos x="431" y="310"/>
                </a:cxn>
                <a:cxn ang="0">
                  <a:pos x="410" y="349"/>
                </a:cxn>
                <a:cxn ang="0">
                  <a:pos x="384" y="382"/>
                </a:cxn>
                <a:cxn ang="0">
                  <a:pos x="350" y="409"/>
                </a:cxn>
                <a:cxn ang="0">
                  <a:pos x="312" y="429"/>
                </a:cxn>
                <a:cxn ang="0">
                  <a:pos x="270" y="442"/>
                </a:cxn>
                <a:cxn ang="0">
                  <a:pos x="224" y="447"/>
                </a:cxn>
                <a:cxn ang="0">
                  <a:pos x="179" y="442"/>
                </a:cxn>
                <a:cxn ang="0">
                  <a:pos x="137" y="429"/>
                </a:cxn>
                <a:cxn ang="0">
                  <a:pos x="99" y="409"/>
                </a:cxn>
                <a:cxn ang="0">
                  <a:pos x="65" y="382"/>
                </a:cxn>
                <a:cxn ang="0">
                  <a:pos x="39" y="349"/>
                </a:cxn>
                <a:cxn ang="0">
                  <a:pos x="18" y="310"/>
                </a:cxn>
                <a:cxn ang="0">
                  <a:pos x="5" y="270"/>
                </a:cxn>
                <a:cxn ang="0">
                  <a:pos x="0" y="224"/>
                </a:cxn>
                <a:cxn ang="0">
                  <a:pos x="5" y="179"/>
                </a:cxn>
                <a:cxn ang="0">
                  <a:pos x="18" y="136"/>
                </a:cxn>
                <a:cxn ang="0">
                  <a:pos x="39" y="97"/>
                </a:cxn>
                <a:cxn ang="0">
                  <a:pos x="65" y="65"/>
                </a:cxn>
                <a:cxn ang="0">
                  <a:pos x="99" y="37"/>
                </a:cxn>
                <a:cxn ang="0">
                  <a:pos x="137" y="18"/>
                </a:cxn>
                <a:cxn ang="0">
                  <a:pos x="179" y="5"/>
                </a:cxn>
                <a:cxn ang="0">
                  <a:pos x="224" y="0"/>
                </a:cxn>
              </a:cxnLst>
              <a:rect l="0" t="0" r="r" b="b"/>
              <a:pathLst>
                <a:path w="449" h="447">
                  <a:moveTo>
                    <a:pt x="224" y="0"/>
                  </a:moveTo>
                  <a:lnTo>
                    <a:pt x="270" y="5"/>
                  </a:lnTo>
                  <a:lnTo>
                    <a:pt x="312" y="18"/>
                  </a:lnTo>
                  <a:lnTo>
                    <a:pt x="350" y="37"/>
                  </a:lnTo>
                  <a:lnTo>
                    <a:pt x="384" y="65"/>
                  </a:lnTo>
                  <a:lnTo>
                    <a:pt x="410" y="97"/>
                  </a:lnTo>
                  <a:lnTo>
                    <a:pt x="431" y="136"/>
                  </a:lnTo>
                  <a:lnTo>
                    <a:pt x="444" y="179"/>
                  </a:lnTo>
                  <a:lnTo>
                    <a:pt x="449" y="224"/>
                  </a:lnTo>
                  <a:lnTo>
                    <a:pt x="444" y="270"/>
                  </a:lnTo>
                  <a:lnTo>
                    <a:pt x="431" y="310"/>
                  </a:lnTo>
                  <a:lnTo>
                    <a:pt x="410" y="349"/>
                  </a:lnTo>
                  <a:lnTo>
                    <a:pt x="384" y="382"/>
                  </a:lnTo>
                  <a:lnTo>
                    <a:pt x="350" y="409"/>
                  </a:lnTo>
                  <a:lnTo>
                    <a:pt x="312" y="429"/>
                  </a:lnTo>
                  <a:lnTo>
                    <a:pt x="270" y="442"/>
                  </a:lnTo>
                  <a:lnTo>
                    <a:pt x="224" y="447"/>
                  </a:lnTo>
                  <a:lnTo>
                    <a:pt x="179" y="442"/>
                  </a:lnTo>
                  <a:lnTo>
                    <a:pt x="137" y="429"/>
                  </a:lnTo>
                  <a:lnTo>
                    <a:pt x="99" y="409"/>
                  </a:lnTo>
                  <a:lnTo>
                    <a:pt x="65" y="382"/>
                  </a:lnTo>
                  <a:lnTo>
                    <a:pt x="39" y="349"/>
                  </a:lnTo>
                  <a:lnTo>
                    <a:pt x="18" y="310"/>
                  </a:lnTo>
                  <a:lnTo>
                    <a:pt x="5" y="270"/>
                  </a:lnTo>
                  <a:lnTo>
                    <a:pt x="0" y="224"/>
                  </a:lnTo>
                  <a:lnTo>
                    <a:pt x="5" y="179"/>
                  </a:lnTo>
                  <a:lnTo>
                    <a:pt x="18" y="136"/>
                  </a:lnTo>
                  <a:lnTo>
                    <a:pt x="39" y="97"/>
                  </a:lnTo>
                  <a:lnTo>
                    <a:pt x="65" y="65"/>
                  </a:lnTo>
                  <a:lnTo>
                    <a:pt x="99" y="37"/>
                  </a:lnTo>
                  <a:lnTo>
                    <a:pt x="137" y="18"/>
                  </a:lnTo>
                  <a:lnTo>
                    <a:pt x="179"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0" name="Freeform 16"/>
            <p:cNvSpPr>
              <a:spLocks/>
            </p:cNvSpPr>
            <p:nvPr userDrawn="1"/>
          </p:nvSpPr>
          <p:spPr bwMode="auto">
            <a:xfrm>
              <a:off x="-397" y="140"/>
              <a:ext cx="223" cy="223"/>
            </a:xfrm>
            <a:custGeom>
              <a:avLst/>
              <a:gdLst/>
              <a:ahLst/>
              <a:cxnLst>
                <a:cxn ang="0">
                  <a:pos x="222" y="0"/>
                </a:cxn>
                <a:cxn ang="0">
                  <a:pos x="268" y="5"/>
                </a:cxn>
                <a:cxn ang="0">
                  <a:pos x="310" y="18"/>
                </a:cxn>
                <a:cxn ang="0">
                  <a:pos x="349" y="38"/>
                </a:cxn>
                <a:cxn ang="0">
                  <a:pos x="382" y="65"/>
                </a:cxn>
                <a:cxn ang="0">
                  <a:pos x="409" y="98"/>
                </a:cxn>
                <a:cxn ang="0">
                  <a:pos x="429" y="137"/>
                </a:cxn>
                <a:cxn ang="0">
                  <a:pos x="442" y="177"/>
                </a:cxn>
                <a:cxn ang="0">
                  <a:pos x="447" y="223"/>
                </a:cxn>
                <a:cxn ang="0">
                  <a:pos x="442" y="268"/>
                </a:cxn>
                <a:cxn ang="0">
                  <a:pos x="429" y="311"/>
                </a:cxn>
                <a:cxn ang="0">
                  <a:pos x="409" y="350"/>
                </a:cxn>
                <a:cxn ang="0">
                  <a:pos x="382" y="382"/>
                </a:cxn>
                <a:cxn ang="0">
                  <a:pos x="349" y="410"/>
                </a:cxn>
                <a:cxn ang="0">
                  <a:pos x="310" y="429"/>
                </a:cxn>
                <a:cxn ang="0">
                  <a:pos x="268" y="442"/>
                </a:cxn>
                <a:cxn ang="0">
                  <a:pos x="222" y="447"/>
                </a:cxn>
                <a:cxn ang="0">
                  <a:pos x="177" y="442"/>
                </a:cxn>
                <a:cxn ang="0">
                  <a:pos x="136" y="429"/>
                </a:cxn>
                <a:cxn ang="0">
                  <a:pos x="97" y="410"/>
                </a:cxn>
                <a:cxn ang="0">
                  <a:pos x="65" y="382"/>
                </a:cxn>
                <a:cxn ang="0">
                  <a:pos x="37" y="350"/>
                </a:cxn>
                <a:cxn ang="0">
                  <a:pos x="18" y="311"/>
                </a:cxn>
                <a:cxn ang="0">
                  <a:pos x="5" y="268"/>
                </a:cxn>
                <a:cxn ang="0">
                  <a:pos x="0" y="223"/>
                </a:cxn>
                <a:cxn ang="0">
                  <a:pos x="5" y="177"/>
                </a:cxn>
                <a:cxn ang="0">
                  <a:pos x="18" y="137"/>
                </a:cxn>
                <a:cxn ang="0">
                  <a:pos x="37" y="98"/>
                </a:cxn>
                <a:cxn ang="0">
                  <a:pos x="65" y="65"/>
                </a:cxn>
                <a:cxn ang="0">
                  <a:pos x="97" y="38"/>
                </a:cxn>
                <a:cxn ang="0">
                  <a:pos x="136" y="18"/>
                </a:cxn>
                <a:cxn ang="0">
                  <a:pos x="177" y="5"/>
                </a:cxn>
                <a:cxn ang="0">
                  <a:pos x="222" y="0"/>
                </a:cxn>
              </a:cxnLst>
              <a:rect l="0" t="0" r="r" b="b"/>
              <a:pathLst>
                <a:path w="447" h="447">
                  <a:moveTo>
                    <a:pt x="222" y="0"/>
                  </a:moveTo>
                  <a:lnTo>
                    <a:pt x="268" y="5"/>
                  </a:lnTo>
                  <a:lnTo>
                    <a:pt x="310" y="18"/>
                  </a:lnTo>
                  <a:lnTo>
                    <a:pt x="349" y="38"/>
                  </a:lnTo>
                  <a:lnTo>
                    <a:pt x="382" y="65"/>
                  </a:lnTo>
                  <a:lnTo>
                    <a:pt x="409" y="98"/>
                  </a:lnTo>
                  <a:lnTo>
                    <a:pt x="429" y="137"/>
                  </a:lnTo>
                  <a:lnTo>
                    <a:pt x="442" y="177"/>
                  </a:lnTo>
                  <a:lnTo>
                    <a:pt x="447" y="223"/>
                  </a:lnTo>
                  <a:lnTo>
                    <a:pt x="442" y="268"/>
                  </a:lnTo>
                  <a:lnTo>
                    <a:pt x="429" y="311"/>
                  </a:lnTo>
                  <a:lnTo>
                    <a:pt x="409" y="350"/>
                  </a:lnTo>
                  <a:lnTo>
                    <a:pt x="382" y="382"/>
                  </a:lnTo>
                  <a:lnTo>
                    <a:pt x="349" y="410"/>
                  </a:lnTo>
                  <a:lnTo>
                    <a:pt x="310" y="429"/>
                  </a:lnTo>
                  <a:lnTo>
                    <a:pt x="268" y="442"/>
                  </a:lnTo>
                  <a:lnTo>
                    <a:pt x="222" y="447"/>
                  </a:lnTo>
                  <a:lnTo>
                    <a:pt x="177" y="442"/>
                  </a:lnTo>
                  <a:lnTo>
                    <a:pt x="136" y="429"/>
                  </a:lnTo>
                  <a:lnTo>
                    <a:pt x="97" y="410"/>
                  </a:lnTo>
                  <a:lnTo>
                    <a:pt x="65" y="382"/>
                  </a:lnTo>
                  <a:lnTo>
                    <a:pt x="37" y="350"/>
                  </a:lnTo>
                  <a:lnTo>
                    <a:pt x="18" y="311"/>
                  </a:lnTo>
                  <a:lnTo>
                    <a:pt x="5" y="268"/>
                  </a:lnTo>
                  <a:lnTo>
                    <a:pt x="0" y="223"/>
                  </a:lnTo>
                  <a:lnTo>
                    <a:pt x="5" y="177"/>
                  </a:lnTo>
                  <a:lnTo>
                    <a:pt x="18" y="137"/>
                  </a:lnTo>
                  <a:lnTo>
                    <a:pt x="37" y="98"/>
                  </a:lnTo>
                  <a:lnTo>
                    <a:pt x="65" y="65"/>
                  </a:lnTo>
                  <a:lnTo>
                    <a:pt x="97" y="38"/>
                  </a:lnTo>
                  <a:lnTo>
                    <a:pt x="136" y="18"/>
                  </a:lnTo>
                  <a:lnTo>
                    <a:pt x="177" y="5"/>
                  </a:lnTo>
                  <a:lnTo>
                    <a:pt x="22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1" name="Freeform 17"/>
            <p:cNvSpPr>
              <a:spLocks/>
            </p:cNvSpPr>
            <p:nvPr userDrawn="1"/>
          </p:nvSpPr>
          <p:spPr bwMode="auto">
            <a:xfrm>
              <a:off x="-734" y="872"/>
              <a:ext cx="224" cy="224"/>
            </a:xfrm>
            <a:custGeom>
              <a:avLst/>
              <a:gdLst/>
              <a:ahLst/>
              <a:cxnLst>
                <a:cxn ang="0">
                  <a:pos x="224" y="0"/>
                </a:cxn>
                <a:cxn ang="0">
                  <a:pos x="269" y="5"/>
                </a:cxn>
                <a:cxn ang="0">
                  <a:pos x="312" y="18"/>
                </a:cxn>
                <a:cxn ang="0">
                  <a:pos x="349" y="39"/>
                </a:cxn>
                <a:cxn ang="0">
                  <a:pos x="381" y="65"/>
                </a:cxn>
                <a:cxn ang="0">
                  <a:pos x="409" y="99"/>
                </a:cxn>
                <a:cxn ang="0">
                  <a:pos x="430" y="137"/>
                </a:cxn>
                <a:cxn ang="0">
                  <a:pos x="443" y="179"/>
                </a:cxn>
                <a:cxn ang="0">
                  <a:pos x="448" y="224"/>
                </a:cxn>
                <a:cxn ang="0">
                  <a:pos x="443" y="270"/>
                </a:cxn>
                <a:cxn ang="0">
                  <a:pos x="430" y="312"/>
                </a:cxn>
                <a:cxn ang="0">
                  <a:pos x="409" y="349"/>
                </a:cxn>
                <a:cxn ang="0">
                  <a:pos x="381" y="382"/>
                </a:cxn>
                <a:cxn ang="0">
                  <a:pos x="349" y="410"/>
                </a:cxn>
                <a:cxn ang="0">
                  <a:pos x="312" y="431"/>
                </a:cxn>
                <a:cxn ang="0">
                  <a:pos x="269" y="444"/>
                </a:cxn>
                <a:cxn ang="0">
                  <a:pos x="224" y="448"/>
                </a:cxn>
                <a:cxn ang="0">
                  <a:pos x="178" y="444"/>
                </a:cxn>
                <a:cxn ang="0">
                  <a:pos x="136" y="431"/>
                </a:cxn>
                <a:cxn ang="0">
                  <a:pos x="99" y="410"/>
                </a:cxn>
                <a:cxn ang="0">
                  <a:pos x="65" y="382"/>
                </a:cxn>
                <a:cxn ang="0">
                  <a:pos x="39" y="349"/>
                </a:cxn>
                <a:cxn ang="0">
                  <a:pos x="18" y="312"/>
                </a:cxn>
                <a:cxn ang="0">
                  <a:pos x="5" y="270"/>
                </a:cxn>
                <a:cxn ang="0">
                  <a:pos x="0" y="224"/>
                </a:cxn>
                <a:cxn ang="0">
                  <a:pos x="5" y="179"/>
                </a:cxn>
                <a:cxn ang="0">
                  <a:pos x="18" y="137"/>
                </a:cxn>
                <a:cxn ang="0">
                  <a:pos x="39" y="99"/>
                </a:cxn>
                <a:cxn ang="0">
                  <a:pos x="65" y="65"/>
                </a:cxn>
                <a:cxn ang="0">
                  <a:pos x="99" y="39"/>
                </a:cxn>
                <a:cxn ang="0">
                  <a:pos x="136" y="18"/>
                </a:cxn>
                <a:cxn ang="0">
                  <a:pos x="178" y="5"/>
                </a:cxn>
                <a:cxn ang="0">
                  <a:pos x="224" y="0"/>
                </a:cxn>
              </a:cxnLst>
              <a:rect l="0" t="0" r="r" b="b"/>
              <a:pathLst>
                <a:path w="448" h="448">
                  <a:moveTo>
                    <a:pt x="224" y="0"/>
                  </a:moveTo>
                  <a:lnTo>
                    <a:pt x="269" y="5"/>
                  </a:lnTo>
                  <a:lnTo>
                    <a:pt x="312" y="18"/>
                  </a:lnTo>
                  <a:lnTo>
                    <a:pt x="349" y="39"/>
                  </a:lnTo>
                  <a:lnTo>
                    <a:pt x="381" y="65"/>
                  </a:lnTo>
                  <a:lnTo>
                    <a:pt x="409" y="99"/>
                  </a:lnTo>
                  <a:lnTo>
                    <a:pt x="430" y="137"/>
                  </a:lnTo>
                  <a:lnTo>
                    <a:pt x="443" y="179"/>
                  </a:lnTo>
                  <a:lnTo>
                    <a:pt x="448" y="224"/>
                  </a:lnTo>
                  <a:lnTo>
                    <a:pt x="443" y="270"/>
                  </a:lnTo>
                  <a:lnTo>
                    <a:pt x="430" y="312"/>
                  </a:lnTo>
                  <a:lnTo>
                    <a:pt x="409" y="349"/>
                  </a:lnTo>
                  <a:lnTo>
                    <a:pt x="381" y="382"/>
                  </a:lnTo>
                  <a:lnTo>
                    <a:pt x="349" y="410"/>
                  </a:lnTo>
                  <a:lnTo>
                    <a:pt x="312" y="431"/>
                  </a:lnTo>
                  <a:lnTo>
                    <a:pt x="269" y="444"/>
                  </a:lnTo>
                  <a:lnTo>
                    <a:pt x="224" y="448"/>
                  </a:lnTo>
                  <a:lnTo>
                    <a:pt x="178" y="444"/>
                  </a:lnTo>
                  <a:lnTo>
                    <a:pt x="136" y="431"/>
                  </a:lnTo>
                  <a:lnTo>
                    <a:pt x="99" y="410"/>
                  </a:lnTo>
                  <a:lnTo>
                    <a:pt x="65" y="382"/>
                  </a:lnTo>
                  <a:lnTo>
                    <a:pt x="39" y="349"/>
                  </a:lnTo>
                  <a:lnTo>
                    <a:pt x="18" y="312"/>
                  </a:lnTo>
                  <a:lnTo>
                    <a:pt x="5" y="270"/>
                  </a:lnTo>
                  <a:lnTo>
                    <a:pt x="0" y="224"/>
                  </a:lnTo>
                  <a:lnTo>
                    <a:pt x="5" y="179"/>
                  </a:lnTo>
                  <a:lnTo>
                    <a:pt x="18" y="137"/>
                  </a:lnTo>
                  <a:lnTo>
                    <a:pt x="39" y="99"/>
                  </a:lnTo>
                  <a:lnTo>
                    <a:pt x="65" y="65"/>
                  </a:lnTo>
                  <a:lnTo>
                    <a:pt x="99" y="39"/>
                  </a:lnTo>
                  <a:lnTo>
                    <a:pt x="136" y="18"/>
                  </a:lnTo>
                  <a:lnTo>
                    <a:pt x="178"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2" name="Freeform 18"/>
            <p:cNvSpPr>
              <a:spLocks/>
            </p:cNvSpPr>
            <p:nvPr userDrawn="1"/>
          </p:nvSpPr>
          <p:spPr bwMode="auto">
            <a:xfrm>
              <a:off x="266" y="-2"/>
              <a:ext cx="383" cy="383"/>
            </a:xfrm>
            <a:custGeom>
              <a:avLst/>
              <a:gdLst/>
              <a:ahLst/>
              <a:cxnLst>
                <a:cxn ang="0">
                  <a:pos x="382" y="0"/>
                </a:cxn>
                <a:cxn ang="0">
                  <a:pos x="443" y="5"/>
                </a:cxn>
                <a:cxn ang="0">
                  <a:pos x="502" y="19"/>
                </a:cxn>
                <a:cxn ang="0">
                  <a:pos x="557" y="42"/>
                </a:cxn>
                <a:cxn ang="0">
                  <a:pos x="607" y="75"/>
                </a:cxn>
                <a:cxn ang="0">
                  <a:pos x="653" y="112"/>
                </a:cxn>
                <a:cxn ang="0">
                  <a:pos x="690" y="157"/>
                </a:cxn>
                <a:cxn ang="0">
                  <a:pos x="723" y="208"/>
                </a:cxn>
                <a:cxn ang="0">
                  <a:pos x="745" y="263"/>
                </a:cxn>
                <a:cxn ang="0">
                  <a:pos x="760" y="322"/>
                </a:cxn>
                <a:cxn ang="0">
                  <a:pos x="765" y="383"/>
                </a:cxn>
                <a:cxn ang="0">
                  <a:pos x="760" y="445"/>
                </a:cxn>
                <a:cxn ang="0">
                  <a:pos x="745" y="504"/>
                </a:cxn>
                <a:cxn ang="0">
                  <a:pos x="723" y="559"/>
                </a:cxn>
                <a:cxn ang="0">
                  <a:pos x="690" y="609"/>
                </a:cxn>
                <a:cxn ang="0">
                  <a:pos x="653" y="653"/>
                </a:cxn>
                <a:cxn ang="0">
                  <a:pos x="607" y="692"/>
                </a:cxn>
                <a:cxn ang="0">
                  <a:pos x="557" y="723"/>
                </a:cxn>
                <a:cxn ang="0">
                  <a:pos x="502" y="746"/>
                </a:cxn>
                <a:cxn ang="0">
                  <a:pos x="443" y="760"/>
                </a:cxn>
                <a:cxn ang="0">
                  <a:pos x="382" y="765"/>
                </a:cxn>
                <a:cxn ang="0">
                  <a:pos x="320" y="760"/>
                </a:cxn>
                <a:cxn ang="0">
                  <a:pos x="261" y="746"/>
                </a:cxn>
                <a:cxn ang="0">
                  <a:pos x="206" y="723"/>
                </a:cxn>
                <a:cxn ang="0">
                  <a:pos x="156" y="692"/>
                </a:cxn>
                <a:cxn ang="0">
                  <a:pos x="112" y="653"/>
                </a:cxn>
                <a:cxn ang="0">
                  <a:pos x="73" y="609"/>
                </a:cxn>
                <a:cxn ang="0">
                  <a:pos x="42" y="559"/>
                </a:cxn>
                <a:cxn ang="0">
                  <a:pos x="19" y="504"/>
                </a:cxn>
                <a:cxn ang="0">
                  <a:pos x="5" y="445"/>
                </a:cxn>
                <a:cxn ang="0">
                  <a:pos x="0" y="383"/>
                </a:cxn>
                <a:cxn ang="0">
                  <a:pos x="5" y="322"/>
                </a:cxn>
                <a:cxn ang="0">
                  <a:pos x="19" y="263"/>
                </a:cxn>
                <a:cxn ang="0">
                  <a:pos x="42" y="208"/>
                </a:cxn>
                <a:cxn ang="0">
                  <a:pos x="73" y="157"/>
                </a:cxn>
                <a:cxn ang="0">
                  <a:pos x="112" y="112"/>
                </a:cxn>
                <a:cxn ang="0">
                  <a:pos x="156" y="75"/>
                </a:cxn>
                <a:cxn ang="0">
                  <a:pos x="206" y="42"/>
                </a:cxn>
                <a:cxn ang="0">
                  <a:pos x="261" y="19"/>
                </a:cxn>
                <a:cxn ang="0">
                  <a:pos x="320" y="5"/>
                </a:cxn>
                <a:cxn ang="0">
                  <a:pos x="382" y="0"/>
                </a:cxn>
              </a:cxnLst>
              <a:rect l="0" t="0" r="r" b="b"/>
              <a:pathLst>
                <a:path w="765" h="765">
                  <a:moveTo>
                    <a:pt x="382" y="0"/>
                  </a:moveTo>
                  <a:lnTo>
                    <a:pt x="443" y="5"/>
                  </a:lnTo>
                  <a:lnTo>
                    <a:pt x="502" y="19"/>
                  </a:lnTo>
                  <a:lnTo>
                    <a:pt x="557" y="42"/>
                  </a:lnTo>
                  <a:lnTo>
                    <a:pt x="607" y="75"/>
                  </a:lnTo>
                  <a:lnTo>
                    <a:pt x="653" y="112"/>
                  </a:lnTo>
                  <a:lnTo>
                    <a:pt x="690" y="157"/>
                  </a:lnTo>
                  <a:lnTo>
                    <a:pt x="723" y="208"/>
                  </a:lnTo>
                  <a:lnTo>
                    <a:pt x="745" y="263"/>
                  </a:lnTo>
                  <a:lnTo>
                    <a:pt x="760" y="322"/>
                  </a:lnTo>
                  <a:lnTo>
                    <a:pt x="765" y="383"/>
                  </a:lnTo>
                  <a:lnTo>
                    <a:pt x="760" y="445"/>
                  </a:lnTo>
                  <a:lnTo>
                    <a:pt x="745" y="504"/>
                  </a:lnTo>
                  <a:lnTo>
                    <a:pt x="723" y="559"/>
                  </a:lnTo>
                  <a:lnTo>
                    <a:pt x="690" y="609"/>
                  </a:lnTo>
                  <a:lnTo>
                    <a:pt x="653" y="653"/>
                  </a:lnTo>
                  <a:lnTo>
                    <a:pt x="607" y="692"/>
                  </a:lnTo>
                  <a:lnTo>
                    <a:pt x="557" y="723"/>
                  </a:lnTo>
                  <a:lnTo>
                    <a:pt x="502" y="746"/>
                  </a:lnTo>
                  <a:lnTo>
                    <a:pt x="443" y="760"/>
                  </a:lnTo>
                  <a:lnTo>
                    <a:pt x="382" y="765"/>
                  </a:lnTo>
                  <a:lnTo>
                    <a:pt x="320" y="760"/>
                  </a:lnTo>
                  <a:lnTo>
                    <a:pt x="261" y="746"/>
                  </a:lnTo>
                  <a:lnTo>
                    <a:pt x="206" y="723"/>
                  </a:lnTo>
                  <a:lnTo>
                    <a:pt x="156" y="692"/>
                  </a:lnTo>
                  <a:lnTo>
                    <a:pt x="112" y="653"/>
                  </a:lnTo>
                  <a:lnTo>
                    <a:pt x="73" y="609"/>
                  </a:lnTo>
                  <a:lnTo>
                    <a:pt x="42" y="559"/>
                  </a:lnTo>
                  <a:lnTo>
                    <a:pt x="19" y="504"/>
                  </a:lnTo>
                  <a:lnTo>
                    <a:pt x="5" y="445"/>
                  </a:lnTo>
                  <a:lnTo>
                    <a:pt x="0" y="383"/>
                  </a:lnTo>
                  <a:lnTo>
                    <a:pt x="5" y="322"/>
                  </a:lnTo>
                  <a:lnTo>
                    <a:pt x="19" y="263"/>
                  </a:lnTo>
                  <a:lnTo>
                    <a:pt x="42" y="208"/>
                  </a:lnTo>
                  <a:lnTo>
                    <a:pt x="73" y="157"/>
                  </a:lnTo>
                  <a:lnTo>
                    <a:pt x="112" y="112"/>
                  </a:lnTo>
                  <a:lnTo>
                    <a:pt x="156" y="75"/>
                  </a:lnTo>
                  <a:lnTo>
                    <a:pt x="206" y="42"/>
                  </a:lnTo>
                  <a:lnTo>
                    <a:pt x="261"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3" name="Freeform 19"/>
            <p:cNvSpPr>
              <a:spLocks/>
            </p:cNvSpPr>
            <p:nvPr userDrawn="1"/>
          </p:nvSpPr>
          <p:spPr bwMode="auto">
            <a:xfrm>
              <a:off x="-94" y="242"/>
              <a:ext cx="382" cy="383"/>
            </a:xfrm>
            <a:custGeom>
              <a:avLst/>
              <a:gdLst/>
              <a:ahLst/>
              <a:cxnLst>
                <a:cxn ang="0">
                  <a:pos x="383" y="0"/>
                </a:cxn>
                <a:cxn ang="0">
                  <a:pos x="445" y="5"/>
                </a:cxn>
                <a:cxn ang="0">
                  <a:pos x="503" y="19"/>
                </a:cxn>
                <a:cxn ang="0">
                  <a:pos x="558" y="42"/>
                </a:cxn>
                <a:cxn ang="0">
                  <a:pos x="609" y="73"/>
                </a:cxn>
                <a:cxn ang="0">
                  <a:pos x="653" y="112"/>
                </a:cxn>
                <a:cxn ang="0">
                  <a:pos x="692" y="156"/>
                </a:cxn>
                <a:cxn ang="0">
                  <a:pos x="723" y="206"/>
                </a:cxn>
                <a:cxn ang="0">
                  <a:pos x="745" y="261"/>
                </a:cxn>
                <a:cxn ang="0">
                  <a:pos x="760" y="322"/>
                </a:cxn>
                <a:cxn ang="0">
                  <a:pos x="765" y="383"/>
                </a:cxn>
                <a:cxn ang="0">
                  <a:pos x="760" y="445"/>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5"/>
                </a:cxn>
                <a:cxn ang="0">
                  <a:pos x="0" y="383"/>
                </a:cxn>
                <a:cxn ang="0">
                  <a:pos x="5" y="322"/>
                </a:cxn>
                <a:cxn ang="0">
                  <a:pos x="19" y="261"/>
                </a:cxn>
                <a:cxn ang="0">
                  <a:pos x="42" y="206"/>
                </a:cxn>
                <a:cxn ang="0">
                  <a:pos x="74" y="156"/>
                </a:cxn>
                <a:cxn ang="0">
                  <a:pos x="112" y="112"/>
                </a:cxn>
                <a:cxn ang="0">
                  <a:pos x="157" y="73"/>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3"/>
                  </a:lnTo>
                  <a:lnTo>
                    <a:pt x="653" y="112"/>
                  </a:lnTo>
                  <a:lnTo>
                    <a:pt x="692" y="156"/>
                  </a:lnTo>
                  <a:lnTo>
                    <a:pt x="723" y="206"/>
                  </a:lnTo>
                  <a:lnTo>
                    <a:pt x="745" y="261"/>
                  </a:lnTo>
                  <a:lnTo>
                    <a:pt x="760" y="322"/>
                  </a:lnTo>
                  <a:lnTo>
                    <a:pt x="765" y="383"/>
                  </a:lnTo>
                  <a:lnTo>
                    <a:pt x="760" y="445"/>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5"/>
                  </a:lnTo>
                  <a:lnTo>
                    <a:pt x="0" y="383"/>
                  </a:lnTo>
                  <a:lnTo>
                    <a:pt x="5" y="322"/>
                  </a:lnTo>
                  <a:lnTo>
                    <a:pt x="19" y="261"/>
                  </a:lnTo>
                  <a:lnTo>
                    <a:pt x="42" y="206"/>
                  </a:lnTo>
                  <a:lnTo>
                    <a:pt x="74" y="156"/>
                  </a:lnTo>
                  <a:lnTo>
                    <a:pt x="112" y="112"/>
                  </a:lnTo>
                  <a:lnTo>
                    <a:pt x="157" y="73"/>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4" name="Freeform 20"/>
            <p:cNvSpPr>
              <a:spLocks/>
            </p:cNvSpPr>
            <p:nvPr userDrawn="1"/>
          </p:nvSpPr>
          <p:spPr bwMode="auto">
            <a:xfrm>
              <a:off x="-834" y="247"/>
              <a:ext cx="383" cy="383"/>
            </a:xfrm>
            <a:custGeom>
              <a:avLst/>
              <a:gdLst/>
              <a:ahLst/>
              <a:cxnLst>
                <a:cxn ang="0">
                  <a:pos x="382" y="0"/>
                </a:cxn>
                <a:cxn ang="0">
                  <a:pos x="443" y="5"/>
                </a:cxn>
                <a:cxn ang="0">
                  <a:pos x="504" y="19"/>
                </a:cxn>
                <a:cxn ang="0">
                  <a:pos x="559" y="42"/>
                </a:cxn>
                <a:cxn ang="0">
                  <a:pos x="609" y="73"/>
                </a:cxn>
                <a:cxn ang="0">
                  <a:pos x="653" y="112"/>
                </a:cxn>
                <a:cxn ang="0">
                  <a:pos x="692" y="156"/>
                </a:cxn>
                <a:cxn ang="0">
                  <a:pos x="723" y="206"/>
                </a:cxn>
                <a:cxn ang="0">
                  <a:pos x="746" y="261"/>
                </a:cxn>
                <a:cxn ang="0">
                  <a:pos x="760" y="320"/>
                </a:cxn>
                <a:cxn ang="0">
                  <a:pos x="765" y="381"/>
                </a:cxn>
                <a:cxn ang="0">
                  <a:pos x="760" y="443"/>
                </a:cxn>
                <a:cxn ang="0">
                  <a:pos x="746" y="502"/>
                </a:cxn>
                <a:cxn ang="0">
                  <a:pos x="723" y="557"/>
                </a:cxn>
                <a:cxn ang="0">
                  <a:pos x="692" y="607"/>
                </a:cxn>
                <a:cxn ang="0">
                  <a:pos x="653" y="653"/>
                </a:cxn>
                <a:cxn ang="0">
                  <a:pos x="609" y="690"/>
                </a:cxn>
                <a:cxn ang="0">
                  <a:pos x="559" y="723"/>
                </a:cxn>
                <a:cxn ang="0">
                  <a:pos x="504" y="745"/>
                </a:cxn>
                <a:cxn ang="0">
                  <a:pos x="443" y="760"/>
                </a:cxn>
                <a:cxn ang="0">
                  <a:pos x="382" y="765"/>
                </a:cxn>
                <a:cxn ang="0">
                  <a:pos x="320" y="760"/>
                </a:cxn>
                <a:cxn ang="0">
                  <a:pos x="262" y="745"/>
                </a:cxn>
                <a:cxn ang="0">
                  <a:pos x="206" y="723"/>
                </a:cxn>
                <a:cxn ang="0">
                  <a:pos x="156" y="690"/>
                </a:cxn>
                <a:cxn ang="0">
                  <a:pos x="112" y="653"/>
                </a:cxn>
                <a:cxn ang="0">
                  <a:pos x="73" y="607"/>
                </a:cxn>
                <a:cxn ang="0">
                  <a:pos x="42" y="557"/>
                </a:cxn>
                <a:cxn ang="0">
                  <a:pos x="19" y="502"/>
                </a:cxn>
                <a:cxn ang="0">
                  <a:pos x="5" y="443"/>
                </a:cxn>
                <a:cxn ang="0">
                  <a:pos x="0" y="381"/>
                </a:cxn>
                <a:cxn ang="0">
                  <a:pos x="5" y="320"/>
                </a:cxn>
                <a:cxn ang="0">
                  <a:pos x="19"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3" y="5"/>
                  </a:lnTo>
                  <a:lnTo>
                    <a:pt x="504" y="19"/>
                  </a:lnTo>
                  <a:lnTo>
                    <a:pt x="559" y="42"/>
                  </a:lnTo>
                  <a:lnTo>
                    <a:pt x="609" y="73"/>
                  </a:lnTo>
                  <a:lnTo>
                    <a:pt x="653" y="112"/>
                  </a:lnTo>
                  <a:lnTo>
                    <a:pt x="692" y="156"/>
                  </a:lnTo>
                  <a:lnTo>
                    <a:pt x="723" y="206"/>
                  </a:lnTo>
                  <a:lnTo>
                    <a:pt x="746" y="261"/>
                  </a:lnTo>
                  <a:lnTo>
                    <a:pt x="760" y="320"/>
                  </a:lnTo>
                  <a:lnTo>
                    <a:pt x="765" y="381"/>
                  </a:lnTo>
                  <a:lnTo>
                    <a:pt x="760" y="443"/>
                  </a:lnTo>
                  <a:lnTo>
                    <a:pt x="746" y="502"/>
                  </a:lnTo>
                  <a:lnTo>
                    <a:pt x="723" y="557"/>
                  </a:lnTo>
                  <a:lnTo>
                    <a:pt x="692" y="607"/>
                  </a:lnTo>
                  <a:lnTo>
                    <a:pt x="653" y="653"/>
                  </a:lnTo>
                  <a:lnTo>
                    <a:pt x="609" y="690"/>
                  </a:lnTo>
                  <a:lnTo>
                    <a:pt x="559" y="723"/>
                  </a:lnTo>
                  <a:lnTo>
                    <a:pt x="504" y="745"/>
                  </a:lnTo>
                  <a:lnTo>
                    <a:pt x="443" y="760"/>
                  </a:lnTo>
                  <a:lnTo>
                    <a:pt x="382" y="765"/>
                  </a:lnTo>
                  <a:lnTo>
                    <a:pt x="320" y="760"/>
                  </a:lnTo>
                  <a:lnTo>
                    <a:pt x="262" y="745"/>
                  </a:lnTo>
                  <a:lnTo>
                    <a:pt x="206" y="723"/>
                  </a:lnTo>
                  <a:lnTo>
                    <a:pt x="156" y="690"/>
                  </a:lnTo>
                  <a:lnTo>
                    <a:pt x="112" y="653"/>
                  </a:lnTo>
                  <a:lnTo>
                    <a:pt x="73" y="607"/>
                  </a:lnTo>
                  <a:lnTo>
                    <a:pt x="42" y="557"/>
                  </a:lnTo>
                  <a:lnTo>
                    <a:pt x="19" y="502"/>
                  </a:lnTo>
                  <a:lnTo>
                    <a:pt x="5" y="443"/>
                  </a:lnTo>
                  <a:lnTo>
                    <a:pt x="0" y="381"/>
                  </a:lnTo>
                  <a:lnTo>
                    <a:pt x="5" y="320"/>
                  </a:lnTo>
                  <a:lnTo>
                    <a:pt x="19"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5" name="Freeform 21"/>
            <p:cNvSpPr>
              <a:spLocks/>
            </p:cNvSpPr>
            <p:nvPr userDrawn="1"/>
          </p:nvSpPr>
          <p:spPr bwMode="auto">
            <a:xfrm>
              <a:off x="-503" y="607"/>
              <a:ext cx="382" cy="383"/>
            </a:xfrm>
            <a:custGeom>
              <a:avLst/>
              <a:gdLst/>
              <a:ahLst/>
              <a:cxnLst>
                <a:cxn ang="0">
                  <a:pos x="382" y="0"/>
                </a:cxn>
                <a:cxn ang="0">
                  <a:pos x="444" y="5"/>
                </a:cxn>
                <a:cxn ang="0">
                  <a:pos x="502" y="20"/>
                </a:cxn>
                <a:cxn ang="0">
                  <a:pos x="557" y="43"/>
                </a:cxn>
                <a:cxn ang="0">
                  <a:pos x="608" y="74"/>
                </a:cxn>
                <a:cxn ang="0">
                  <a:pos x="653" y="113"/>
                </a:cxn>
                <a:cxn ang="0">
                  <a:pos x="690" y="156"/>
                </a:cxn>
                <a:cxn ang="0">
                  <a:pos x="723" y="207"/>
                </a:cxn>
                <a:cxn ang="0">
                  <a:pos x="746" y="262"/>
                </a:cxn>
                <a:cxn ang="0">
                  <a:pos x="760" y="320"/>
                </a:cxn>
                <a:cxn ang="0">
                  <a:pos x="765" y="382"/>
                </a:cxn>
                <a:cxn ang="0">
                  <a:pos x="760" y="444"/>
                </a:cxn>
                <a:cxn ang="0">
                  <a:pos x="746" y="502"/>
                </a:cxn>
                <a:cxn ang="0">
                  <a:pos x="723" y="558"/>
                </a:cxn>
                <a:cxn ang="0">
                  <a:pos x="690" y="608"/>
                </a:cxn>
                <a:cxn ang="0">
                  <a:pos x="653" y="654"/>
                </a:cxn>
                <a:cxn ang="0">
                  <a:pos x="608" y="691"/>
                </a:cxn>
                <a:cxn ang="0">
                  <a:pos x="557" y="723"/>
                </a:cxn>
                <a:cxn ang="0">
                  <a:pos x="502" y="746"/>
                </a:cxn>
                <a:cxn ang="0">
                  <a:pos x="444" y="761"/>
                </a:cxn>
                <a:cxn ang="0">
                  <a:pos x="382" y="766"/>
                </a:cxn>
                <a:cxn ang="0">
                  <a:pos x="320" y="761"/>
                </a:cxn>
                <a:cxn ang="0">
                  <a:pos x="262" y="746"/>
                </a:cxn>
                <a:cxn ang="0">
                  <a:pos x="206" y="723"/>
                </a:cxn>
                <a:cxn ang="0">
                  <a:pos x="156" y="691"/>
                </a:cxn>
                <a:cxn ang="0">
                  <a:pos x="112" y="654"/>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3"/>
                </a:cxn>
                <a:cxn ang="0">
                  <a:pos x="156" y="74"/>
                </a:cxn>
                <a:cxn ang="0">
                  <a:pos x="206"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0" y="156"/>
                  </a:lnTo>
                  <a:lnTo>
                    <a:pt x="723" y="207"/>
                  </a:lnTo>
                  <a:lnTo>
                    <a:pt x="746" y="262"/>
                  </a:lnTo>
                  <a:lnTo>
                    <a:pt x="760" y="320"/>
                  </a:lnTo>
                  <a:lnTo>
                    <a:pt x="765" y="382"/>
                  </a:lnTo>
                  <a:lnTo>
                    <a:pt x="760" y="444"/>
                  </a:lnTo>
                  <a:lnTo>
                    <a:pt x="746" y="502"/>
                  </a:lnTo>
                  <a:lnTo>
                    <a:pt x="723" y="558"/>
                  </a:lnTo>
                  <a:lnTo>
                    <a:pt x="690" y="608"/>
                  </a:lnTo>
                  <a:lnTo>
                    <a:pt x="653" y="654"/>
                  </a:lnTo>
                  <a:lnTo>
                    <a:pt x="608" y="691"/>
                  </a:lnTo>
                  <a:lnTo>
                    <a:pt x="557" y="723"/>
                  </a:lnTo>
                  <a:lnTo>
                    <a:pt x="502" y="746"/>
                  </a:lnTo>
                  <a:lnTo>
                    <a:pt x="444" y="761"/>
                  </a:lnTo>
                  <a:lnTo>
                    <a:pt x="382" y="766"/>
                  </a:lnTo>
                  <a:lnTo>
                    <a:pt x="320" y="761"/>
                  </a:lnTo>
                  <a:lnTo>
                    <a:pt x="262" y="746"/>
                  </a:lnTo>
                  <a:lnTo>
                    <a:pt x="206" y="723"/>
                  </a:lnTo>
                  <a:lnTo>
                    <a:pt x="156" y="691"/>
                  </a:lnTo>
                  <a:lnTo>
                    <a:pt x="112" y="654"/>
                  </a:lnTo>
                  <a:lnTo>
                    <a:pt x="73" y="608"/>
                  </a:lnTo>
                  <a:lnTo>
                    <a:pt x="42" y="558"/>
                  </a:lnTo>
                  <a:lnTo>
                    <a:pt x="20" y="502"/>
                  </a:lnTo>
                  <a:lnTo>
                    <a:pt x="5" y="444"/>
                  </a:lnTo>
                  <a:lnTo>
                    <a:pt x="0" y="382"/>
                  </a:lnTo>
                  <a:lnTo>
                    <a:pt x="5" y="320"/>
                  </a:lnTo>
                  <a:lnTo>
                    <a:pt x="20" y="262"/>
                  </a:lnTo>
                  <a:lnTo>
                    <a:pt x="42" y="207"/>
                  </a:lnTo>
                  <a:lnTo>
                    <a:pt x="73" y="156"/>
                  </a:lnTo>
                  <a:lnTo>
                    <a:pt x="112" y="113"/>
                  </a:lnTo>
                  <a:lnTo>
                    <a:pt x="156" y="74"/>
                  </a:lnTo>
                  <a:lnTo>
                    <a:pt x="206"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6" name="Freeform 22"/>
            <p:cNvSpPr>
              <a:spLocks/>
            </p:cNvSpPr>
            <p:nvPr userDrawn="1"/>
          </p:nvSpPr>
          <p:spPr bwMode="auto">
            <a:xfrm>
              <a:off x="-369" y="1046"/>
              <a:ext cx="383" cy="383"/>
            </a:xfrm>
            <a:custGeom>
              <a:avLst/>
              <a:gdLst/>
              <a:ahLst/>
              <a:cxnLst>
                <a:cxn ang="0">
                  <a:pos x="383" y="0"/>
                </a:cxn>
                <a:cxn ang="0">
                  <a:pos x="445" y="5"/>
                </a:cxn>
                <a:cxn ang="0">
                  <a:pos x="503" y="19"/>
                </a:cxn>
                <a:cxn ang="0">
                  <a:pos x="558" y="42"/>
                </a:cxn>
                <a:cxn ang="0">
                  <a:pos x="609" y="75"/>
                </a:cxn>
                <a:cxn ang="0">
                  <a:pos x="653" y="112"/>
                </a:cxn>
                <a:cxn ang="0">
                  <a:pos x="692" y="157"/>
                </a:cxn>
                <a:cxn ang="0">
                  <a:pos x="723" y="208"/>
                </a:cxn>
                <a:cxn ang="0">
                  <a:pos x="745" y="263"/>
                </a:cxn>
                <a:cxn ang="0">
                  <a:pos x="760" y="321"/>
                </a:cxn>
                <a:cxn ang="0">
                  <a:pos x="765" y="383"/>
                </a:cxn>
                <a:cxn ang="0">
                  <a:pos x="760" y="445"/>
                </a:cxn>
                <a:cxn ang="0">
                  <a:pos x="745" y="503"/>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3"/>
                </a:cxn>
                <a:cxn ang="0">
                  <a:pos x="5" y="445"/>
                </a:cxn>
                <a:cxn ang="0">
                  <a:pos x="0" y="383"/>
                </a:cxn>
                <a:cxn ang="0">
                  <a:pos x="5" y="321"/>
                </a:cxn>
                <a:cxn ang="0">
                  <a:pos x="19" y="263"/>
                </a:cxn>
                <a:cxn ang="0">
                  <a:pos x="42" y="208"/>
                </a:cxn>
                <a:cxn ang="0">
                  <a:pos x="74" y="157"/>
                </a:cxn>
                <a:cxn ang="0">
                  <a:pos x="112" y="112"/>
                </a:cxn>
                <a:cxn ang="0">
                  <a:pos x="157" y="75"/>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5"/>
                  </a:lnTo>
                  <a:lnTo>
                    <a:pt x="653" y="112"/>
                  </a:lnTo>
                  <a:lnTo>
                    <a:pt x="692" y="157"/>
                  </a:lnTo>
                  <a:lnTo>
                    <a:pt x="723" y="208"/>
                  </a:lnTo>
                  <a:lnTo>
                    <a:pt x="745" y="263"/>
                  </a:lnTo>
                  <a:lnTo>
                    <a:pt x="760" y="321"/>
                  </a:lnTo>
                  <a:lnTo>
                    <a:pt x="765" y="383"/>
                  </a:lnTo>
                  <a:lnTo>
                    <a:pt x="760" y="445"/>
                  </a:lnTo>
                  <a:lnTo>
                    <a:pt x="745" y="503"/>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3"/>
                  </a:lnTo>
                  <a:lnTo>
                    <a:pt x="5" y="445"/>
                  </a:lnTo>
                  <a:lnTo>
                    <a:pt x="0" y="383"/>
                  </a:lnTo>
                  <a:lnTo>
                    <a:pt x="5" y="321"/>
                  </a:lnTo>
                  <a:lnTo>
                    <a:pt x="19" y="263"/>
                  </a:lnTo>
                  <a:lnTo>
                    <a:pt x="42" y="208"/>
                  </a:lnTo>
                  <a:lnTo>
                    <a:pt x="74" y="157"/>
                  </a:lnTo>
                  <a:lnTo>
                    <a:pt x="112" y="112"/>
                  </a:lnTo>
                  <a:lnTo>
                    <a:pt x="157" y="75"/>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7" name="Freeform 23"/>
            <p:cNvSpPr>
              <a:spLocks/>
            </p:cNvSpPr>
            <p:nvPr userDrawn="1"/>
          </p:nvSpPr>
          <p:spPr bwMode="auto">
            <a:xfrm>
              <a:off x="-797" y="1149"/>
              <a:ext cx="383" cy="383"/>
            </a:xfrm>
            <a:custGeom>
              <a:avLst/>
              <a:gdLst/>
              <a:ahLst/>
              <a:cxnLst>
                <a:cxn ang="0">
                  <a:pos x="383" y="0"/>
                </a:cxn>
                <a:cxn ang="0">
                  <a:pos x="445" y="5"/>
                </a:cxn>
                <a:cxn ang="0">
                  <a:pos x="503" y="20"/>
                </a:cxn>
                <a:cxn ang="0">
                  <a:pos x="558" y="42"/>
                </a:cxn>
                <a:cxn ang="0">
                  <a:pos x="609" y="73"/>
                </a:cxn>
                <a:cxn ang="0">
                  <a:pos x="653" y="112"/>
                </a:cxn>
                <a:cxn ang="0">
                  <a:pos x="692" y="156"/>
                </a:cxn>
                <a:cxn ang="0">
                  <a:pos x="723" y="206"/>
                </a:cxn>
                <a:cxn ang="0">
                  <a:pos x="745" y="262"/>
                </a:cxn>
                <a:cxn ang="0">
                  <a:pos x="760" y="320"/>
                </a:cxn>
                <a:cxn ang="0">
                  <a:pos x="765" y="382"/>
                </a:cxn>
                <a:cxn ang="0">
                  <a:pos x="760" y="444"/>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4"/>
                </a:cxn>
                <a:cxn ang="0">
                  <a:pos x="0" y="382"/>
                </a:cxn>
                <a:cxn ang="0">
                  <a:pos x="5" y="320"/>
                </a:cxn>
                <a:cxn ang="0">
                  <a:pos x="19" y="262"/>
                </a:cxn>
                <a:cxn ang="0">
                  <a:pos x="42" y="206"/>
                </a:cxn>
                <a:cxn ang="0">
                  <a:pos x="74" y="156"/>
                </a:cxn>
                <a:cxn ang="0">
                  <a:pos x="112" y="112"/>
                </a:cxn>
                <a:cxn ang="0">
                  <a:pos x="157" y="73"/>
                </a:cxn>
                <a:cxn ang="0">
                  <a:pos x="208" y="42"/>
                </a:cxn>
                <a:cxn ang="0">
                  <a:pos x="263" y="20"/>
                </a:cxn>
                <a:cxn ang="0">
                  <a:pos x="321" y="5"/>
                </a:cxn>
                <a:cxn ang="0">
                  <a:pos x="383" y="0"/>
                </a:cxn>
              </a:cxnLst>
              <a:rect l="0" t="0" r="r" b="b"/>
              <a:pathLst>
                <a:path w="765" h="765">
                  <a:moveTo>
                    <a:pt x="383" y="0"/>
                  </a:moveTo>
                  <a:lnTo>
                    <a:pt x="445" y="5"/>
                  </a:lnTo>
                  <a:lnTo>
                    <a:pt x="503" y="20"/>
                  </a:lnTo>
                  <a:lnTo>
                    <a:pt x="558" y="42"/>
                  </a:lnTo>
                  <a:lnTo>
                    <a:pt x="609" y="73"/>
                  </a:lnTo>
                  <a:lnTo>
                    <a:pt x="653" y="112"/>
                  </a:lnTo>
                  <a:lnTo>
                    <a:pt x="692" y="156"/>
                  </a:lnTo>
                  <a:lnTo>
                    <a:pt x="723" y="206"/>
                  </a:lnTo>
                  <a:lnTo>
                    <a:pt x="745" y="262"/>
                  </a:lnTo>
                  <a:lnTo>
                    <a:pt x="760" y="320"/>
                  </a:lnTo>
                  <a:lnTo>
                    <a:pt x="765" y="382"/>
                  </a:lnTo>
                  <a:lnTo>
                    <a:pt x="760" y="444"/>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4"/>
                  </a:lnTo>
                  <a:lnTo>
                    <a:pt x="0" y="382"/>
                  </a:lnTo>
                  <a:lnTo>
                    <a:pt x="5" y="320"/>
                  </a:lnTo>
                  <a:lnTo>
                    <a:pt x="19" y="262"/>
                  </a:lnTo>
                  <a:lnTo>
                    <a:pt x="42" y="206"/>
                  </a:lnTo>
                  <a:lnTo>
                    <a:pt x="74" y="156"/>
                  </a:lnTo>
                  <a:lnTo>
                    <a:pt x="112" y="112"/>
                  </a:lnTo>
                  <a:lnTo>
                    <a:pt x="157" y="73"/>
                  </a:lnTo>
                  <a:lnTo>
                    <a:pt x="208" y="42"/>
                  </a:lnTo>
                  <a:lnTo>
                    <a:pt x="263" y="20"/>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8" name="Freeform 24"/>
            <p:cNvSpPr>
              <a:spLocks/>
            </p:cNvSpPr>
            <p:nvPr userDrawn="1"/>
          </p:nvSpPr>
          <p:spPr bwMode="auto">
            <a:xfrm>
              <a:off x="-450" y="1492"/>
              <a:ext cx="383" cy="382"/>
            </a:xfrm>
            <a:custGeom>
              <a:avLst/>
              <a:gdLst/>
              <a:ahLst/>
              <a:cxnLst>
                <a:cxn ang="0">
                  <a:pos x="384" y="0"/>
                </a:cxn>
                <a:cxn ang="0">
                  <a:pos x="445" y="5"/>
                </a:cxn>
                <a:cxn ang="0">
                  <a:pos x="504" y="19"/>
                </a:cxn>
                <a:cxn ang="0">
                  <a:pos x="559" y="42"/>
                </a:cxn>
                <a:cxn ang="0">
                  <a:pos x="609" y="74"/>
                </a:cxn>
                <a:cxn ang="0">
                  <a:pos x="653" y="112"/>
                </a:cxn>
                <a:cxn ang="0">
                  <a:pos x="692" y="157"/>
                </a:cxn>
                <a:cxn ang="0">
                  <a:pos x="723" y="208"/>
                </a:cxn>
                <a:cxn ang="0">
                  <a:pos x="746" y="263"/>
                </a:cxn>
                <a:cxn ang="0">
                  <a:pos x="760" y="321"/>
                </a:cxn>
                <a:cxn ang="0">
                  <a:pos x="765" y="383"/>
                </a:cxn>
                <a:cxn ang="0">
                  <a:pos x="760" y="445"/>
                </a:cxn>
                <a:cxn ang="0">
                  <a:pos x="746" y="503"/>
                </a:cxn>
                <a:cxn ang="0">
                  <a:pos x="723" y="559"/>
                </a:cxn>
                <a:cxn ang="0">
                  <a:pos x="692" y="609"/>
                </a:cxn>
                <a:cxn ang="0">
                  <a:pos x="653" y="653"/>
                </a:cxn>
                <a:cxn ang="0">
                  <a:pos x="609" y="692"/>
                </a:cxn>
                <a:cxn ang="0">
                  <a:pos x="559" y="723"/>
                </a:cxn>
                <a:cxn ang="0">
                  <a:pos x="504" y="745"/>
                </a:cxn>
                <a:cxn ang="0">
                  <a:pos x="445" y="760"/>
                </a:cxn>
                <a:cxn ang="0">
                  <a:pos x="384" y="765"/>
                </a:cxn>
                <a:cxn ang="0">
                  <a:pos x="322" y="760"/>
                </a:cxn>
                <a:cxn ang="0">
                  <a:pos x="263" y="745"/>
                </a:cxn>
                <a:cxn ang="0">
                  <a:pos x="208" y="723"/>
                </a:cxn>
                <a:cxn ang="0">
                  <a:pos x="158" y="692"/>
                </a:cxn>
                <a:cxn ang="0">
                  <a:pos x="112" y="653"/>
                </a:cxn>
                <a:cxn ang="0">
                  <a:pos x="75" y="609"/>
                </a:cxn>
                <a:cxn ang="0">
                  <a:pos x="43" y="559"/>
                </a:cxn>
                <a:cxn ang="0">
                  <a:pos x="20" y="503"/>
                </a:cxn>
                <a:cxn ang="0">
                  <a:pos x="5" y="445"/>
                </a:cxn>
                <a:cxn ang="0">
                  <a:pos x="0" y="383"/>
                </a:cxn>
                <a:cxn ang="0">
                  <a:pos x="5" y="321"/>
                </a:cxn>
                <a:cxn ang="0">
                  <a:pos x="20" y="263"/>
                </a:cxn>
                <a:cxn ang="0">
                  <a:pos x="43" y="208"/>
                </a:cxn>
                <a:cxn ang="0">
                  <a:pos x="75" y="157"/>
                </a:cxn>
                <a:cxn ang="0">
                  <a:pos x="112" y="112"/>
                </a:cxn>
                <a:cxn ang="0">
                  <a:pos x="158" y="74"/>
                </a:cxn>
                <a:cxn ang="0">
                  <a:pos x="208" y="42"/>
                </a:cxn>
                <a:cxn ang="0">
                  <a:pos x="263" y="19"/>
                </a:cxn>
                <a:cxn ang="0">
                  <a:pos x="322" y="5"/>
                </a:cxn>
                <a:cxn ang="0">
                  <a:pos x="384" y="0"/>
                </a:cxn>
              </a:cxnLst>
              <a:rect l="0" t="0" r="r" b="b"/>
              <a:pathLst>
                <a:path w="765" h="765">
                  <a:moveTo>
                    <a:pt x="384" y="0"/>
                  </a:moveTo>
                  <a:lnTo>
                    <a:pt x="445" y="5"/>
                  </a:lnTo>
                  <a:lnTo>
                    <a:pt x="504" y="19"/>
                  </a:lnTo>
                  <a:lnTo>
                    <a:pt x="559" y="42"/>
                  </a:lnTo>
                  <a:lnTo>
                    <a:pt x="609" y="74"/>
                  </a:lnTo>
                  <a:lnTo>
                    <a:pt x="653" y="112"/>
                  </a:lnTo>
                  <a:lnTo>
                    <a:pt x="692" y="157"/>
                  </a:lnTo>
                  <a:lnTo>
                    <a:pt x="723" y="208"/>
                  </a:lnTo>
                  <a:lnTo>
                    <a:pt x="746" y="263"/>
                  </a:lnTo>
                  <a:lnTo>
                    <a:pt x="760" y="321"/>
                  </a:lnTo>
                  <a:lnTo>
                    <a:pt x="765" y="383"/>
                  </a:lnTo>
                  <a:lnTo>
                    <a:pt x="760" y="445"/>
                  </a:lnTo>
                  <a:lnTo>
                    <a:pt x="746" y="503"/>
                  </a:lnTo>
                  <a:lnTo>
                    <a:pt x="723" y="559"/>
                  </a:lnTo>
                  <a:lnTo>
                    <a:pt x="692" y="609"/>
                  </a:lnTo>
                  <a:lnTo>
                    <a:pt x="653" y="653"/>
                  </a:lnTo>
                  <a:lnTo>
                    <a:pt x="609" y="692"/>
                  </a:lnTo>
                  <a:lnTo>
                    <a:pt x="559" y="723"/>
                  </a:lnTo>
                  <a:lnTo>
                    <a:pt x="504" y="745"/>
                  </a:lnTo>
                  <a:lnTo>
                    <a:pt x="445" y="760"/>
                  </a:lnTo>
                  <a:lnTo>
                    <a:pt x="384" y="765"/>
                  </a:lnTo>
                  <a:lnTo>
                    <a:pt x="322" y="760"/>
                  </a:lnTo>
                  <a:lnTo>
                    <a:pt x="263" y="745"/>
                  </a:lnTo>
                  <a:lnTo>
                    <a:pt x="208" y="723"/>
                  </a:lnTo>
                  <a:lnTo>
                    <a:pt x="158" y="692"/>
                  </a:lnTo>
                  <a:lnTo>
                    <a:pt x="112" y="653"/>
                  </a:lnTo>
                  <a:lnTo>
                    <a:pt x="75" y="609"/>
                  </a:lnTo>
                  <a:lnTo>
                    <a:pt x="43" y="559"/>
                  </a:lnTo>
                  <a:lnTo>
                    <a:pt x="20" y="503"/>
                  </a:lnTo>
                  <a:lnTo>
                    <a:pt x="5" y="445"/>
                  </a:lnTo>
                  <a:lnTo>
                    <a:pt x="0" y="383"/>
                  </a:lnTo>
                  <a:lnTo>
                    <a:pt x="5" y="321"/>
                  </a:lnTo>
                  <a:lnTo>
                    <a:pt x="20" y="263"/>
                  </a:lnTo>
                  <a:lnTo>
                    <a:pt x="43" y="208"/>
                  </a:lnTo>
                  <a:lnTo>
                    <a:pt x="75" y="157"/>
                  </a:lnTo>
                  <a:lnTo>
                    <a:pt x="112" y="112"/>
                  </a:lnTo>
                  <a:lnTo>
                    <a:pt x="158" y="74"/>
                  </a:lnTo>
                  <a:lnTo>
                    <a:pt x="208" y="42"/>
                  </a:lnTo>
                  <a:lnTo>
                    <a:pt x="263" y="19"/>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grpSp>
    </p:spTree>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200" dirty="0" smtClean="0"/>
              <a:t>E10 –</a:t>
            </a:r>
            <a:r>
              <a:rPr lang="sv-SE" sz="3200" b="1" dirty="0" smtClean="0"/>
              <a:t> "The Choice</a:t>
            </a:r>
            <a:r>
              <a:rPr lang="sv-SE" sz="4000" b="1" dirty="0" smtClean="0"/>
              <a:t>"</a:t>
            </a:r>
            <a:endParaRPr lang="sv-SE" sz="4000" b="1" dirty="0"/>
          </a:p>
        </p:txBody>
      </p:sp>
      <p:sp>
        <p:nvSpPr>
          <p:cNvPr id="15" name="TextBox 14"/>
          <p:cNvSpPr txBox="1"/>
          <p:nvPr/>
        </p:nvSpPr>
        <p:spPr>
          <a:xfrm>
            <a:off x="395536" y="1201316"/>
            <a:ext cx="4655313" cy="954107"/>
          </a:xfrm>
          <a:prstGeom prst="rect">
            <a:avLst/>
          </a:prstGeom>
          <a:noFill/>
        </p:spPr>
        <p:txBody>
          <a:bodyPr wrap="none" rtlCol="0">
            <a:spAutoFit/>
          </a:bodyPr>
          <a:lstStyle/>
          <a:p>
            <a:r>
              <a:rPr lang="sv-SE" sz="2800" b="1" dirty="0" smtClean="0">
                <a:latin typeface="Minya Nouvelle" pitchFamily="2" charset="0"/>
              </a:rPr>
              <a:t>Föreläsning 10, </a:t>
            </a:r>
            <a:r>
              <a:rPr lang="sv-SE" sz="2800" b="1" dirty="0" smtClean="0">
                <a:latin typeface="Minya Nouvelle" pitchFamily="2" charset="0"/>
              </a:rPr>
              <a:t>HT2012</a:t>
            </a:r>
            <a:endParaRPr lang="sv-SE" sz="2800" b="1" dirty="0" smtClean="0">
              <a:latin typeface="Minya Nouvelle" pitchFamily="2" charset="0"/>
            </a:endParaRPr>
          </a:p>
          <a:p>
            <a:r>
              <a:rPr lang="sv-SE" sz="2800" dirty="0" smtClean="0">
                <a:latin typeface="Minya Nouvelle" pitchFamily="2" charset="0"/>
              </a:rPr>
              <a:t>Formulär, reguljära uttryck</a:t>
            </a:r>
          </a:p>
        </p:txBody>
      </p:sp>
      <p:sp>
        <p:nvSpPr>
          <p:cNvPr id="3" name="Rectangle 2"/>
          <p:cNvSpPr/>
          <p:nvPr/>
        </p:nvSpPr>
        <p:spPr>
          <a:xfrm>
            <a:off x="179512" y="4875465"/>
            <a:ext cx="4572000" cy="646331"/>
          </a:xfrm>
          <a:prstGeom prst="rect">
            <a:avLst/>
          </a:prstGeom>
        </p:spPr>
        <p:txBody>
          <a:bodyPr>
            <a:spAutoFit/>
          </a:bodyPr>
          <a:lstStyle/>
          <a:p>
            <a:r>
              <a:rPr lang="sv-SE" b="1" dirty="0" smtClean="0">
                <a:latin typeface="Minya Nouvelle" pitchFamily="2" charset="0"/>
              </a:rPr>
              <a:t>Kurs:</a:t>
            </a:r>
            <a:endParaRPr lang="sv-SE" b="1" dirty="0">
              <a:latin typeface="Minya Nouvelle" pitchFamily="2" charset="0"/>
            </a:endParaRPr>
          </a:p>
          <a:p>
            <a:r>
              <a:rPr lang="sv-SE" dirty="0" smtClean="0">
                <a:latin typeface="Minya Nouvelle" pitchFamily="2" charset="0"/>
              </a:rPr>
              <a:t>1dv403 Webbteknik I</a:t>
            </a:r>
            <a:endParaRPr lang="sv-SE" dirty="0">
              <a:latin typeface="Minya Nouvelle" pitchFamily="2" charset="0"/>
            </a:endParaRPr>
          </a:p>
        </p:txBody>
      </p:sp>
      <p:pic>
        <p:nvPicPr>
          <p:cNvPr id="115714" name="Picture 2" descr="C:\Dropbox\Avatar\Avatar228x2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2137420"/>
            <a:ext cx="2736304" cy="27363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15810" y="4827713"/>
            <a:ext cx="2088232" cy="369332"/>
          </a:xfrm>
          <a:prstGeom prst="rect">
            <a:avLst/>
          </a:prstGeom>
          <a:noFill/>
        </p:spPr>
        <p:txBody>
          <a:bodyPr wrap="square" rtlCol="0">
            <a:spAutoFit/>
          </a:bodyPr>
          <a:lstStyle/>
          <a:p>
            <a:pPr algn="r"/>
            <a:r>
              <a:rPr lang="sv-SE" dirty="0" smtClean="0">
                <a:latin typeface="Minya Nouvelle" pitchFamily="2" charset="0"/>
              </a:rPr>
              <a:t>Johan Leitet</a:t>
            </a:r>
          </a:p>
        </p:txBody>
      </p:sp>
    </p:spTree>
    <p:extLst>
      <p:ext uri="{BB962C8B-B14F-4D97-AF65-F5344CB8AC3E}">
        <p14:creationId xmlns:p14="http://schemas.microsoft.com/office/powerpoint/2010/main" val="365375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Select</a:t>
            </a:r>
            <a:r>
              <a:rPr lang="sv-SE" dirty="0" smtClean="0"/>
              <a:t>-rutor					</a:t>
            </a:r>
            <a:endParaRPr lang="sv-SE" dirty="0"/>
          </a:p>
        </p:txBody>
      </p:sp>
      <p:sp>
        <p:nvSpPr>
          <p:cNvPr id="4" name="Rectangle 3"/>
          <p:cNvSpPr/>
          <p:nvPr/>
        </p:nvSpPr>
        <p:spPr>
          <a:xfrm>
            <a:off x="4427984" y="265212"/>
            <a:ext cx="3744416" cy="1296144"/>
          </a:xfrm>
          <a:prstGeom prst="rect">
            <a:avLst/>
          </a:prstGeom>
          <a:solidFill>
            <a:schemeClr val="bg1"/>
          </a:solidFill>
          <a:ln w="19050">
            <a:noFill/>
            <a:tailEnd type="arrow"/>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pic>
        <p:nvPicPr>
          <p:cNvPr id="5" name="Picture 26"/>
          <p:cNvPicPr>
            <a:picLocks noChangeAspect="1" noChangeArrowheads="1"/>
          </p:cNvPicPr>
          <p:nvPr/>
        </p:nvPicPr>
        <p:blipFill>
          <a:blip r:embed="rId2" cstate="print"/>
          <a:srcRect/>
          <a:stretch>
            <a:fillRect/>
          </a:stretch>
        </p:blipFill>
        <p:spPr bwMode="auto">
          <a:xfrm>
            <a:off x="4613633" y="510063"/>
            <a:ext cx="1038487" cy="806441"/>
          </a:xfrm>
          <a:prstGeom prst="rect">
            <a:avLst/>
          </a:prstGeom>
          <a:noFill/>
          <a:ln w="9525">
            <a:noFill/>
            <a:miter lim="800000"/>
            <a:headEnd/>
            <a:tailEnd/>
          </a:ln>
        </p:spPr>
      </p:pic>
      <p:sp>
        <p:nvSpPr>
          <p:cNvPr id="6" name="Text Box 22"/>
          <p:cNvSpPr txBox="1">
            <a:spLocks noChangeArrowheads="1"/>
          </p:cNvSpPr>
          <p:nvPr/>
        </p:nvSpPr>
        <p:spPr bwMode="auto">
          <a:xfrm>
            <a:off x="5875103" y="328507"/>
            <a:ext cx="2225289" cy="116955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spAutoFit/>
          </a:bodyPr>
          <a:lstStyle/>
          <a:p>
            <a:r>
              <a:rPr lang="sv-SE" sz="1400" b="1" dirty="0">
                <a:latin typeface="Courier New" pitchFamily="49" charset="0"/>
              </a:rPr>
              <a:t>&lt;</a:t>
            </a:r>
            <a:r>
              <a:rPr lang="sv-SE" sz="1400" b="1" dirty="0" err="1">
                <a:latin typeface="Courier New" pitchFamily="49" charset="0"/>
              </a:rPr>
              <a:t>select</a:t>
            </a:r>
            <a:r>
              <a:rPr lang="sv-SE" sz="1400" b="1" dirty="0">
                <a:latin typeface="Courier New" pitchFamily="49" charset="0"/>
              </a:rPr>
              <a:t>&gt;</a:t>
            </a:r>
          </a:p>
          <a:p>
            <a:r>
              <a:rPr lang="sv-SE" sz="1400" b="1" dirty="0">
                <a:latin typeface="Courier New" pitchFamily="49" charset="0"/>
              </a:rPr>
              <a:t> &lt;option&gt;1&lt;/option&gt;</a:t>
            </a:r>
          </a:p>
          <a:p>
            <a:r>
              <a:rPr lang="sv-SE" sz="1400" b="1" dirty="0">
                <a:latin typeface="Courier New" pitchFamily="49" charset="0"/>
              </a:rPr>
              <a:t> &lt;option&gt;2&lt;/option&gt;</a:t>
            </a:r>
          </a:p>
          <a:p>
            <a:r>
              <a:rPr lang="sv-SE" sz="1400" b="1" dirty="0">
                <a:latin typeface="Courier New" pitchFamily="49" charset="0"/>
              </a:rPr>
              <a:t> &lt;option&gt;3&lt;/option&gt;</a:t>
            </a:r>
          </a:p>
          <a:p>
            <a:r>
              <a:rPr lang="sv-SE" sz="1400" b="1" dirty="0">
                <a:latin typeface="Courier New" pitchFamily="49" charset="0"/>
              </a:rPr>
              <a:t>&lt;/</a:t>
            </a:r>
            <a:r>
              <a:rPr lang="sv-SE" sz="1400" b="1" dirty="0" err="1">
                <a:latin typeface="Courier New" pitchFamily="49" charset="0"/>
              </a:rPr>
              <a:t>select</a:t>
            </a:r>
            <a:r>
              <a:rPr lang="sv-SE" sz="1400" b="1" dirty="0">
                <a:latin typeface="Courier New" pitchFamily="49" charset="0"/>
              </a:rPr>
              <a:t>&gt;</a:t>
            </a:r>
          </a:p>
        </p:txBody>
      </p:sp>
      <p:pic>
        <p:nvPicPr>
          <p:cNvPr id="7" name="Picture 2" descr="P:\Icons\48x48\shadow\form_bl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6951" y="223738"/>
            <a:ext cx="617537" cy="6175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Group 77"/>
          <p:cNvGraphicFramePr>
            <a:graphicFrameLocks noGrp="1"/>
          </p:cNvGraphicFramePr>
          <p:nvPr>
            <p:extLst>
              <p:ext uri="{D42A27DB-BD31-4B8C-83A1-F6EECF244321}">
                <p14:modId xmlns:p14="http://schemas.microsoft.com/office/powerpoint/2010/main" val="1249159714"/>
              </p:ext>
            </p:extLst>
          </p:nvPr>
        </p:nvGraphicFramePr>
        <p:xfrm>
          <a:off x="468313" y="1403092"/>
          <a:ext cx="7705725" cy="1382400"/>
        </p:xfrm>
        <a:graphic>
          <a:graphicData uri="http://schemas.openxmlformats.org/drawingml/2006/table">
            <a:tbl>
              <a:tblPr/>
              <a:tblGrid>
                <a:gridCol w="2663825"/>
                <a:gridCol w="5041900"/>
              </a:tblGrid>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bg1"/>
                          </a:solidFill>
                          <a:effectLst/>
                          <a:latin typeface="Verdana" pitchFamily="34" charset="0"/>
                        </a:rPr>
                        <a:t>Metod/Egenskaper</a:t>
                      </a: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2">
                            <a:gamma/>
                            <a:shade val="0"/>
                            <a:invGamma/>
                          </a:schemeClr>
                        </a:gs>
                        <a:gs pos="100000">
                          <a:schemeClr val="accent2">
                            <a:lumMod val="40000"/>
                            <a:lumOff val="60000"/>
                          </a:schemeClr>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smtClean="0">
                          <a:ln>
                            <a:noFill/>
                          </a:ln>
                          <a:solidFill>
                            <a:srgbClr val="5F5F5F"/>
                          </a:solidFill>
                          <a:effectLst/>
                          <a:latin typeface="Verdana" pitchFamily="34" charset="0"/>
                        </a:rPr>
                        <a:t>selectedIndex</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smtClean="0">
                          <a:ln>
                            <a:noFill/>
                          </a:ln>
                          <a:solidFill>
                            <a:srgbClr val="5F5F5F"/>
                          </a:solidFill>
                          <a:effectLst/>
                          <a:latin typeface="Verdana" pitchFamily="34" charset="0"/>
                        </a:rPr>
                        <a:t>Den option som är vald</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smtClean="0">
                          <a:ln>
                            <a:noFill/>
                          </a:ln>
                          <a:solidFill>
                            <a:srgbClr val="5F5F5F"/>
                          </a:solidFill>
                          <a:effectLst/>
                          <a:latin typeface="Verdana" pitchFamily="34" charset="0"/>
                        </a:rPr>
                        <a:t>value</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smtClean="0">
                          <a:ln>
                            <a:noFill/>
                          </a:ln>
                          <a:solidFill>
                            <a:srgbClr val="5F5F5F"/>
                          </a:solidFill>
                          <a:effectLst/>
                          <a:latin typeface="Verdana" pitchFamily="34" charset="0"/>
                        </a:rPr>
                        <a:t>Det värde som den valda option-taggen har</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smtClean="0">
                          <a:ln>
                            <a:noFill/>
                          </a:ln>
                          <a:solidFill>
                            <a:srgbClr val="5F5F5F"/>
                          </a:solidFill>
                          <a:effectLst/>
                          <a:latin typeface="Verdana" pitchFamily="34" charset="0"/>
                        </a:rPr>
                        <a:t>options[]</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smtClean="0">
                          <a:ln>
                            <a:noFill/>
                          </a:ln>
                          <a:solidFill>
                            <a:srgbClr val="5F5F5F"/>
                          </a:solidFill>
                          <a:effectLst/>
                          <a:latin typeface="Verdana" pitchFamily="34" charset="0"/>
                        </a:rPr>
                        <a:t>De options som finns att välja på.</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err="1" smtClean="0">
                          <a:ln>
                            <a:noFill/>
                          </a:ln>
                          <a:solidFill>
                            <a:srgbClr val="5F5F5F"/>
                          </a:solidFill>
                          <a:effectLst/>
                          <a:latin typeface="Verdana" pitchFamily="34" charset="0"/>
                        </a:rPr>
                        <a:t>onchange</a:t>
                      </a: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dirty="0" smtClean="0">
                          <a:ln>
                            <a:noFill/>
                          </a:ln>
                          <a:solidFill>
                            <a:srgbClr val="5F5F5F"/>
                          </a:solidFill>
                          <a:effectLst/>
                          <a:latin typeface="Verdana" pitchFamily="34" charset="0"/>
                        </a:rPr>
                        <a:t>Event som utlöser när en ny option väljs</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bl>
          </a:graphicData>
        </a:graphic>
      </p:graphicFrame>
      <p:sp>
        <p:nvSpPr>
          <p:cNvPr id="9" name="Text Box 23"/>
          <p:cNvSpPr txBox="1">
            <a:spLocks noChangeArrowheads="1"/>
          </p:cNvSpPr>
          <p:nvPr/>
        </p:nvSpPr>
        <p:spPr bwMode="auto">
          <a:xfrm>
            <a:off x="251147" y="2929508"/>
            <a:ext cx="8569325" cy="1061829"/>
          </a:xfrm>
          <a:prstGeom prst="rect">
            <a:avLst/>
          </a:prstGeom>
          <a:gradFill rotWithShape="1">
            <a:gsLst>
              <a:gs pos="0">
                <a:srgbClr val="EAEAEA"/>
              </a:gs>
              <a:gs pos="100000">
                <a:srgbClr val="F8F8F8"/>
              </a:gs>
            </a:gsLst>
            <a:lin ang="5400000" scaled="1"/>
          </a:gradFill>
          <a:ln w="9525" algn="ctr">
            <a:solidFill>
              <a:srgbClr val="EAEAEA"/>
            </a:solidFill>
            <a:miter lim="800000"/>
            <a:headEnd/>
            <a:tailEnd/>
          </a:ln>
        </p:spPr>
        <p:txBody>
          <a:bodyPr>
            <a:spAutoFit/>
          </a:bodyPr>
          <a:lstStyle/>
          <a:p>
            <a:pPr>
              <a:spcBef>
                <a:spcPct val="50000"/>
              </a:spcBef>
            </a:pPr>
            <a:r>
              <a:rPr lang="sv-SE" sz="1400" dirty="0">
                <a:latin typeface="Courier New" pitchFamily="49" charset="0"/>
              </a:rPr>
              <a:t>// Skapa en ny </a:t>
            </a:r>
            <a:r>
              <a:rPr lang="sv-SE" sz="1400" dirty="0" smtClean="0">
                <a:latin typeface="Courier New" pitchFamily="49" charset="0"/>
              </a:rPr>
              <a:t>Option</a:t>
            </a:r>
            <a:br>
              <a:rPr lang="sv-SE" sz="1400" dirty="0" smtClean="0">
                <a:latin typeface="Courier New" pitchFamily="49" charset="0"/>
              </a:rPr>
            </a:br>
            <a:r>
              <a:rPr lang="sv-SE" sz="1400" b="1" dirty="0" err="1" smtClean="0">
                <a:latin typeface="Courier New" pitchFamily="49" charset="0"/>
              </a:rPr>
              <a:t>extraOption</a:t>
            </a:r>
            <a:r>
              <a:rPr lang="sv-SE" sz="1400" b="1" dirty="0" smtClean="0">
                <a:latin typeface="Courier New" pitchFamily="49" charset="0"/>
              </a:rPr>
              <a:t> </a:t>
            </a:r>
            <a:r>
              <a:rPr lang="sv-SE" sz="1400" b="1" dirty="0">
                <a:latin typeface="Courier New" pitchFamily="49" charset="0"/>
              </a:rPr>
              <a:t>= new Option(text, </a:t>
            </a:r>
            <a:r>
              <a:rPr lang="sv-SE" sz="1400" b="1" dirty="0" err="1">
                <a:latin typeface="Courier New" pitchFamily="49" charset="0"/>
              </a:rPr>
              <a:t>value</a:t>
            </a:r>
            <a:r>
              <a:rPr lang="sv-SE" sz="1400" b="1" dirty="0">
                <a:latin typeface="Courier New" pitchFamily="49" charset="0"/>
              </a:rPr>
              <a:t>, </a:t>
            </a:r>
            <a:r>
              <a:rPr lang="sv-SE" sz="1400" b="1" dirty="0" err="1">
                <a:latin typeface="Courier New" pitchFamily="49" charset="0"/>
              </a:rPr>
              <a:t>defaultSelected</a:t>
            </a:r>
            <a:r>
              <a:rPr lang="sv-SE" sz="1400" b="1" dirty="0">
                <a:latin typeface="Courier New" pitchFamily="49" charset="0"/>
              </a:rPr>
              <a:t>, </a:t>
            </a:r>
            <a:r>
              <a:rPr lang="sv-SE" sz="1400" b="1" dirty="0" err="1">
                <a:latin typeface="Courier New" pitchFamily="49" charset="0"/>
              </a:rPr>
              <a:t>selected</a:t>
            </a:r>
            <a:r>
              <a:rPr lang="sv-SE" sz="1400" b="1" dirty="0">
                <a:latin typeface="Courier New" pitchFamily="49" charset="0"/>
              </a:rPr>
              <a:t>);</a:t>
            </a:r>
          </a:p>
          <a:p>
            <a:pPr>
              <a:spcBef>
                <a:spcPct val="50000"/>
              </a:spcBef>
            </a:pPr>
            <a:r>
              <a:rPr lang="sv-SE" sz="1400" dirty="0">
                <a:latin typeface="Courier New" pitchFamily="49" charset="0"/>
              </a:rPr>
              <a:t>// Lägg till den sist</a:t>
            </a:r>
            <a:r>
              <a:rPr lang="sv-SE" sz="1400" b="1" dirty="0">
                <a:latin typeface="Courier New" pitchFamily="49" charset="0"/>
              </a:rPr>
              <a:t/>
            </a:r>
            <a:br>
              <a:rPr lang="sv-SE" sz="1400" b="1" dirty="0">
                <a:latin typeface="Courier New" pitchFamily="49" charset="0"/>
              </a:rPr>
            </a:br>
            <a:r>
              <a:rPr lang="sv-SE" sz="1400" b="1" dirty="0" err="1">
                <a:latin typeface="Courier New" pitchFamily="49" charset="0"/>
              </a:rPr>
              <a:t>selectBox.options</a:t>
            </a:r>
            <a:r>
              <a:rPr lang="sv-SE" sz="1400" b="1" dirty="0">
                <a:latin typeface="Courier New" pitchFamily="49" charset="0"/>
              </a:rPr>
              <a:t>[</a:t>
            </a:r>
            <a:r>
              <a:rPr lang="sv-SE" sz="1400" b="1" dirty="0" err="1">
                <a:latin typeface="Courier New" pitchFamily="49" charset="0"/>
              </a:rPr>
              <a:t>selectBox.length</a:t>
            </a:r>
            <a:r>
              <a:rPr lang="sv-SE" sz="1400" b="1" dirty="0" smtClean="0">
                <a:latin typeface="Courier New" pitchFamily="49" charset="0"/>
              </a:rPr>
              <a:t>] = </a:t>
            </a:r>
            <a:r>
              <a:rPr lang="sv-SE" sz="1400" b="1" dirty="0" err="1">
                <a:latin typeface="Courier New" pitchFamily="49" charset="0"/>
              </a:rPr>
              <a:t>extraOption</a:t>
            </a:r>
            <a:r>
              <a:rPr lang="sv-SE" sz="1400" b="1" dirty="0">
                <a:latin typeface="Courier New" pitchFamily="49" charset="0"/>
              </a:rPr>
              <a:t>;</a:t>
            </a:r>
          </a:p>
        </p:txBody>
      </p:sp>
      <p:graphicFrame>
        <p:nvGraphicFramePr>
          <p:cNvPr id="10" name="Group 72"/>
          <p:cNvGraphicFramePr>
            <a:graphicFrameLocks noGrp="1"/>
          </p:cNvGraphicFramePr>
          <p:nvPr>
            <p:extLst>
              <p:ext uri="{D42A27DB-BD31-4B8C-83A1-F6EECF244321}">
                <p14:modId xmlns:p14="http://schemas.microsoft.com/office/powerpoint/2010/main" val="510774449"/>
              </p:ext>
            </p:extLst>
          </p:nvPr>
        </p:nvGraphicFramePr>
        <p:xfrm>
          <a:off x="538163" y="4071946"/>
          <a:ext cx="7705725" cy="1382400"/>
        </p:xfrm>
        <a:graphic>
          <a:graphicData uri="http://schemas.openxmlformats.org/drawingml/2006/table">
            <a:tbl>
              <a:tblPr/>
              <a:tblGrid>
                <a:gridCol w="2663825"/>
                <a:gridCol w="5041900"/>
              </a:tblGrid>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bg1"/>
                          </a:solidFill>
                          <a:effectLst/>
                          <a:latin typeface="Verdana" pitchFamily="34" charset="0"/>
                        </a:rPr>
                        <a:t>Option Metod/Egenskaper</a:t>
                      </a: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2">
                            <a:gamma/>
                            <a:shade val="0"/>
                            <a:invGamma/>
                          </a:schemeClr>
                        </a:gs>
                        <a:gs pos="100000">
                          <a:schemeClr val="accent2">
                            <a:lumMod val="60000"/>
                            <a:lumOff val="40000"/>
                          </a:schemeClr>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smtClean="0">
                          <a:ln>
                            <a:noFill/>
                          </a:ln>
                          <a:solidFill>
                            <a:srgbClr val="5F5F5F"/>
                          </a:solidFill>
                          <a:effectLst/>
                          <a:latin typeface="Verdana" pitchFamily="34" charset="0"/>
                        </a:rPr>
                        <a:t>defaultSelected</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dirty="0" err="1" smtClean="0">
                          <a:ln>
                            <a:noFill/>
                          </a:ln>
                          <a:solidFill>
                            <a:srgbClr val="5F5F5F"/>
                          </a:solidFill>
                          <a:effectLst/>
                          <a:latin typeface="Verdana" pitchFamily="34" charset="0"/>
                        </a:rPr>
                        <a:t>True</a:t>
                      </a:r>
                      <a:r>
                        <a:rPr kumimoji="0" lang="sv-SE" sz="1200" b="0" i="0" u="none" strike="noStrike" cap="none" normalizeH="0" baseline="0" dirty="0" smtClean="0">
                          <a:ln>
                            <a:noFill/>
                          </a:ln>
                          <a:solidFill>
                            <a:srgbClr val="5F5F5F"/>
                          </a:solidFill>
                          <a:effectLst/>
                          <a:latin typeface="Verdana" pitchFamily="34" charset="0"/>
                        </a:rPr>
                        <a:t>/</a:t>
                      </a:r>
                      <a:r>
                        <a:rPr kumimoji="0" lang="sv-SE" sz="1200" b="0" i="0" u="none" strike="noStrike" cap="none" normalizeH="0" baseline="0" dirty="0" err="1" smtClean="0">
                          <a:ln>
                            <a:noFill/>
                          </a:ln>
                          <a:solidFill>
                            <a:srgbClr val="5F5F5F"/>
                          </a:solidFill>
                          <a:effectLst/>
                          <a:latin typeface="Verdana" pitchFamily="34" charset="0"/>
                        </a:rPr>
                        <a:t>False</a:t>
                      </a:r>
                      <a:r>
                        <a:rPr kumimoji="0" lang="sv-SE" sz="1200" b="0" i="0" u="none" strike="noStrike" cap="none" normalizeH="0" baseline="0" dirty="0" smtClean="0">
                          <a:ln>
                            <a:noFill/>
                          </a:ln>
                          <a:solidFill>
                            <a:srgbClr val="5F5F5F"/>
                          </a:solidFill>
                          <a:effectLst/>
                          <a:latin typeface="Verdana" pitchFamily="34" charset="0"/>
                        </a:rPr>
                        <a:t>. Förvalt alternativ? (</a:t>
                      </a:r>
                      <a:r>
                        <a:rPr kumimoji="0" lang="sv-SE" sz="1200" b="0" i="0" u="none" strike="noStrike" cap="none" normalizeH="0" baseline="0" dirty="0" err="1" smtClean="0">
                          <a:ln>
                            <a:noFill/>
                          </a:ln>
                          <a:solidFill>
                            <a:srgbClr val="5F5F5F"/>
                          </a:solidFill>
                          <a:effectLst/>
                          <a:latin typeface="Verdana" pitchFamily="34" charset="0"/>
                        </a:rPr>
                        <a:t>selected</a:t>
                      </a:r>
                      <a:r>
                        <a:rPr kumimoji="0" lang="sv-SE" sz="1200" b="0" i="0" u="none" strike="noStrike" cap="none" normalizeH="0" baseline="0" dirty="0" smtClean="0">
                          <a:ln>
                            <a:noFill/>
                          </a:ln>
                          <a:solidFill>
                            <a:srgbClr val="5F5F5F"/>
                          </a:solidFill>
                          <a:effectLst/>
                          <a:latin typeface="Verdana" pitchFamily="34" charset="0"/>
                        </a:rPr>
                        <a:t>="</a:t>
                      </a:r>
                      <a:r>
                        <a:rPr kumimoji="0" lang="sv-SE" sz="1200" b="0" i="0" u="none" strike="noStrike" cap="none" normalizeH="0" baseline="0" dirty="0" err="1" smtClean="0">
                          <a:ln>
                            <a:noFill/>
                          </a:ln>
                          <a:solidFill>
                            <a:srgbClr val="5F5F5F"/>
                          </a:solidFill>
                          <a:effectLst/>
                          <a:latin typeface="Verdana" pitchFamily="34" charset="0"/>
                        </a:rPr>
                        <a:t>selected</a:t>
                      </a:r>
                      <a:r>
                        <a:rPr kumimoji="0" lang="sv-SE" sz="1200" b="0" i="0" u="none" strike="noStrike" cap="none" normalizeH="0" baseline="0" dirty="0" smtClean="0">
                          <a:ln>
                            <a:noFill/>
                          </a:ln>
                          <a:solidFill>
                            <a:srgbClr val="5F5F5F"/>
                          </a:solidFill>
                          <a:effectLst/>
                          <a:latin typeface="Verdana" pitchFamily="34" charset="0"/>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smtClean="0">
                          <a:ln>
                            <a:noFill/>
                          </a:ln>
                          <a:solidFill>
                            <a:srgbClr val="5F5F5F"/>
                          </a:solidFill>
                          <a:effectLst/>
                          <a:latin typeface="Verdana" pitchFamily="34" charset="0"/>
                        </a:rPr>
                        <a:t>selected</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smtClean="0">
                          <a:ln>
                            <a:noFill/>
                          </a:ln>
                          <a:solidFill>
                            <a:srgbClr val="5F5F5F"/>
                          </a:solidFill>
                          <a:effectLst/>
                          <a:latin typeface="Verdana" pitchFamily="34" charset="0"/>
                        </a:rPr>
                        <a:t>True/false. Vald?</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smtClean="0">
                          <a:ln>
                            <a:noFill/>
                          </a:ln>
                          <a:solidFill>
                            <a:srgbClr val="5F5F5F"/>
                          </a:solidFill>
                          <a:effectLst/>
                          <a:latin typeface="Verdana" pitchFamily="34" charset="0"/>
                        </a:rPr>
                        <a:t>text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smtClean="0">
                          <a:ln>
                            <a:noFill/>
                          </a:ln>
                          <a:solidFill>
                            <a:srgbClr val="5F5F5F"/>
                          </a:solidFill>
                          <a:effectLst/>
                          <a:latin typeface="Verdana" pitchFamily="34" charset="0"/>
                        </a:rPr>
                        <a:t>Dess text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err="1" smtClean="0">
                          <a:ln>
                            <a:noFill/>
                          </a:ln>
                          <a:solidFill>
                            <a:srgbClr val="5F5F5F"/>
                          </a:solidFill>
                          <a:effectLst/>
                          <a:latin typeface="Verdana" pitchFamily="34" charset="0"/>
                        </a:rPr>
                        <a:t>value</a:t>
                      </a: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dirty="0" smtClean="0">
                          <a:ln>
                            <a:noFill/>
                          </a:ln>
                          <a:solidFill>
                            <a:srgbClr val="5F5F5F"/>
                          </a:solidFill>
                          <a:effectLst/>
                          <a:latin typeface="Verdana" pitchFamily="34" charset="0"/>
                        </a:rPr>
                        <a:t>Värdet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bl>
          </a:graphicData>
        </a:graphic>
      </p:graphicFrame>
    </p:spTree>
    <p:extLst>
      <p:ext uri="{BB962C8B-B14F-4D97-AF65-F5344CB8AC3E}">
        <p14:creationId xmlns:p14="http://schemas.microsoft.com/office/powerpoint/2010/main" val="69522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Knappar</a:t>
            </a:r>
            <a:endParaRPr lang="sv-SE" dirty="0"/>
          </a:p>
        </p:txBody>
      </p:sp>
      <p:sp>
        <p:nvSpPr>
          <p:cNvPr id="4" name="Rectangle 3"/>
          <p:cNvSpPr/>
          <p:nvPr/>
        </p:nvSpPr>
        <p:spPr>
          <a:xfrm>
            <a:off x="4427984" y="1129308"/>
            <a:ext cx="4392488" cy="1080120"/>
          </a:xfrm>
          <a:prstGeom prst="rect">
            <a:avLst/>
          </a:prstGeom>
          <a:solidFill>
            <a:schemeClr val="bg1"/>
          </a:solidFill>
          <a:ln w="19050">
            <a:noFill/>
            <a:tailEnd type="arrow"/>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5" name="Text Box 25"/>
          <p:cNvSpPr txBox="1">
            <a:spLocks noChangeArrowheads="1"/>
          </p:cNvSpPr>
          <p:nvPr/>
        </p:nvSpPr>
        <p:spPr bwMode="auto">
          <a:xfrm>
            <a:off x="6093570" y="1273324"/>
            <a:ext cx="2654894" cy="738664"/>
          </a:xfrm>
          <a:prstGeom prst="rect">
            <a:avLst/>
          </a:prstGeom>
          <a:gradFill rotWithShape="1">
            <a:gsLst>
              <a:gs pos="0">
                <a:srgbClr val="FFFFFF"/>
              </a:gs>
              <a:gs pos="100000">
                <a:srgbClr val="E0E0E0"/>
              </a:gs>
            </a:gsLst>
            <a:lin ang="18900000" scaled="1"/>
          </a:gradFill>
          <a:ln w="19050" algn="ctr">
            <a:solidFill>
              <a:srgbClr val="E0E0E0"/>
            </a:solidFill>
            <a:miter lim="800000"/>
            <a:headEnd/>
            <a:tailEnd/>
          </a:ln>
        </p:spPr>
        <p:txBody>
          <a:bodyPr wrap="none">
            <a:spAutoFit/>
          </a:bodyPr>
          <a:lstStyle/>
          <a:p>
            <a:r>
              <a:rPr lang="sv-SE" sz="1400" b="1" dirty="0">
                <a:latin typeface="Courier New" pitchFamily="49" charset="0"/>
              </a:rPr>
              <a:t>&lt;input </a:t>
            </a:r>
            <a:r>
              <a:rPr lang="sv-SE" sz="1400" b="1" dirty="0" err="1">
                <a:latin typeface="Courier New" pitchFamily="49" charset="0"/>
              </a:rPr>
              <a:t>type</a:t>
            </a:r>
            <a:r>
              <a:rPr lang="sv-SE" sz="1400" b="1" dirty="0" smtClean="0">
                <a:latin typeface="Courier New" pitchFamily="49" charset="0"/>
              </a:rPr>
              <a:t>="</a:t>
            </a:r>
            <a:r>
              <a:rPr lang="sv-SE" sz="1400" b="1" dirty="0" err="1" smtClean="0">
                <a:latin typeface="Courier New" pitchFamily="49" charset="0"/>
              </a:rPr>
              <a:t>send</a:t>
            </a:r>
            <a:r>
              <a:rPr lang="sv-SE" sz="1400" b="1" dirty="0" smtClean="0">
                <a:latin typeface="Courier New" pitchFamily="49" charset="0"/>
              </a:rPr>
              <a:t>" </a:t>
            </a:r>
            <a:r>
              <a:rPr lang="sv-SE" sz="1400" b="1" dirty="0">
                <a:latin typeface="Courier New" pitchFamily="49" charset="0"/>
              </a:rPr>
              <a:t>/&gt;</a:t>
            </a:r>
          </a:p>
          <a:p>
            <a:r>
              <a:rPr lang="sv-SE" sz="1400" b="1" dirty="0">
                <a:latin typeface="Courier New" pitchFamily="49" charset="0"/>
              </a:rPr>
              <a:t>&lt;input </a:t>
            </a:r>
            <a:r>
              <a:rPr lang="sv-SE" sz="1400" b="1" dirty="0" err="1">
                <a:latin typeface="Courier New" pitchFamily="49" charset="0"/>
              </a:rPr>
              <a:t>type</a:t>
            </a:r>
            <a:r>
              <a:rPr lang="sv-SE" sz="1400" b="1" dirty="0" smtClean="0">
                <a:latin typeface="Courier New" pitchFamily="49" charset="0"/>
              </a:rPr>
              <a:t>="</a:t>
            </a:r>
            <a:r>
              <a:rPr lang="sv-SE" sz="1400" b="1" dirty="0" err="1" smtClean="0">
                <a:latin typeface="Courier New" pitchFamily="49" charset="0"/>
              </a:rPr>
              <a:t>reset</a:t>
            </a:r>
            <a:r>
              <a:rPr lang="sv-SE" sz="1400" b="1" dirty="0" smtClean="0">
                <a:latin typeface="Courier New" pitchFamily="49" charset="0"/>
              </a:rPr>
              <a:t>" </a:t>
            </a:r>
            <a:r>
              <a:rPr lang="sv-SE" sz="1400" b="1" dirty="0">
                <a:latin typeface="Courier New" pitchFamily="49" charset="0"/>
              </a:rPr>
              <a:t>/&gt;</a:t>
            </a:r>
            <a:br>
              <a:rPr lang="sv-SE" sz="1400" b="1" dirty="0">
                <a:latin typeface="Courier New" pitchFamily="49" charset="0"/>
              </a:rPr>
            </a:br>
            <a:r>
              <a:rPr lang="sv-SE" sz="1400" b="1" dirty="0">
                <a:latin typeface="Courier New" pitchFamily="49" charset="0"/>
              </a:rPr>
              <a:t>&lt;input </a:t>
            </a:r>
            <a:r>
              <a:rPr lang="sv-SE" sz="1400" b="1" dirty="0" err="1">
                <a:latin typeface="Courier New" pitchFamily="49" charset="0"/>
              </a:rPr>
              <a:t>type</a:t>
            </a:r>
            <a:r>
              <a:rPr lang="sv-SE" sz="1400" b="1" dirty="0" smtClean="0">
                <a:latin typeface="Courier New" pitchFamily="49" charset="0"/>
              </a:rPr>
              <a:t>="</a:t>
            </a:r>
            <a:r>
              <a:rPr lang="sv-SE" sz="1400" b="1" dirty="0" err="1" smtClean="0">
                <a:latin typeface="Courier New" pitchFamily="49" charset="0"/>
              </a:rPr>
              <a:t>button</a:t>
            </a:r>
            <a:r>
              <a:rPr lang="sv-SE" sz="1400" b="1" dirty="0" smtClean="0">
                <a:latin typeface="Courier New" pitchFamily="49" charset="0"/>
              </a:rPr>
              <a:t>" </a:t>
            </a:r>
            <a:r>
              <a:rPr lang="sv-SE" sz="1400" b="1" dirty="0">
                <a:latin typeface="Courier New" pitchFamily="49" charset="0"/>
              </a:rPr>
              <a:t>/&gt;</a:t>
            </a:r>
          </a:p>
        </p:txBody>
      </p:sp>
      <p:pic>
        <p:nvPicPr>
          <p:cNvPr id="6" name="Picture 32"/>
          <p:cNvPicPr>
            <a:picLocks noChangeAspect="1" noChangeArrowheads="1"/>
          </p:cNvPicPr>
          <p:nvPr/>
        </p:nvPicPr>
        <p:blipFill>
          <a:blip r:embed="rId2" cstate="print"/>
          <a:srcRect/>
          <a:stretch>
            <a:fillRect/>
          </a:stretch>
        </p:blipFill>
        <p:spPr bwMode="auto">
          <a:xfrm>
            <a:off x="4616880" y="1273324"/>
            <a:ext cx="1251264" cy="650573"/>
          </a:xfrm>
          <a:prstGeom prst="rect">
            <a:avLst/>
          </a:prstGeom>
          <a:noFill/>
          <a:ln w="9525">
            <a:noFill/>
            <a:miter lim="800000"/>
            <a:headEnd/>
            <a:tailEnd/>
          </a:ln>
        </p:spPr>
      </p:pic>
      <p:pic>
        <p:nvPicPr>
          <p:cNvPr id="7" name="Picture 2" descr="P:\Icons\48x48\shadow\form_bl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6951" y="223738"/>
            <a:ext cx="617537" cy="6175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Group 33"/>
          <p:cNvGraphicFramePr>
            <a:graphicFrameLocks noGrp="1"/>
          </p:cNvGraphicFramePr>
          <p:nvPr>
            <p:extLst>
              <p:ext uri="{D42A27DB-BD31-4B8C-83A1-F6EECF244321}">
                <p14:modId xmlns:p14="http://schemas.microsoft.com/office/powerpoint/2010/main" val="2668749437"/>
              </p:ext>
            </p:extLst>
          </p:nvPr>
        </p:nvGraphicFramePr>
        <p:xfrm>
          <a:off x="754707" y="2448556"/>
          <a:ext cx="7705725" cy="552960"/>
        </p:xfrm>
        <a:graphic>
          <a:graphicData uri="http://schemas.openxmlformats.org/drawingml/2006/table">
            <a:tbl>
              <a:tblPr/>
              <a:tblGrid>
                <a:gridCol w="2663825"/>
                <a:gridCol w="5041900"/>
              </a:tblGrid>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bg1"/>
                          </a:solidFill>
                          <a:effectLst/>
                          <a:latin typeface="Verdana" pitchFamily="34" charset="0"/>
                        </a:rPr>
                        <a:t>Metod/Egenskap</a:t>
                      </a: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2">
                            <a:gamma/>
                            <a:shade val="0"/>
                            <a:invGamma/>
                          </a:schemeClr>
                        </a:gs>
                        <a:gs pos="100000">
                          <a:schemeClr val="accent2">
                            <a:lumMod val="60000"/>
                            <a:lumOff val="40000"/>
                          </a:schemeClr>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1" u="none" strike="noStrike" cap="none" normalizeH="0" baseline="0" dirty="0" err="1" smtClean="0">
                          <a:ln>
                            <a:noFill/>
                          </a:ln>
                          <a:solidFill>
                            <a:srgbClr val="5F5F5F"/>
                          </a:solidFill>
                          <a:effectLst/>
                          <a:latin typeface="Verdana" pitchFamily="34" charset="0"/>
                        </a:rPr>
                        <a:t>value</a:t>
                      </a:r>
                      <a:endParaRPr kumimoji="0" lang="sv-SE" sz="1200" b="0" i="1"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1" u="none" strike="noStrike" cap="none" normalizeH="0" baseline="0" dirty="0" smtClean="0">
                          <a:ln>
                            <a:noFill/>
                          </a:ln>
                          <a:solidFill>
                            <a:srgbClr val="5F5F5F"/>
                          </a:solidFill>
                          <a:effectLst/>
                          <a:latin typeface="Verdana" pitchFamily="34" charset="0"/>
                        </a:rPr>
                        <a:t>Värdet av knappen tillika texten som står på knappen</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bl>
          </a:graphicData>
        </a:graphic>
      </p:graphicFrame>
      <p:sp>
        <p:nvSpPr>
          <p:cNvPr id="9" name="Rectangle 34"/>
          <p:cNvSpPr>
            <a:spLocks noChangeArrowheads="1"/>
          </p:cNvSpPr>
          <p:nvPr/>
        </p:nvSpPr>
        <p:spPr bwMode="auto">
          <a:xfrm>
            <a:off x="395288" y="3303588"/>
            <a:ext cx="8424862" cy="646331"/>
          </a:xfrm>
          <a:prstGeom prst="rect">
            <a:avLst/>
          </a:prstGeom>
          <a:noFill/>
          <a:ln w="9525" algn="ctr">
            <a:noFill/>
            <a:miter lim="800000"/>
            <a:headEnd/>
            <a:tailEnd/>
          </a:ln>
        </p:spPr>
        <p:txBody>
          <a:bodyPr>
            <a:spAutoFit/>
          </a:bodyPr>
          <a:lstStyle/>
          <a:p>
            <a:pPr>
              <a:spcBef>
                <a:spcPct val="50000"/>
              </a:spcBef>
            </a:pPr>
            <a:r>
              <a:rPr lang="sv-SE" dirty="0">
                <a:latin typeface="Minya Nouvelle" charset="0"/>
              </a:rPr>
              <a:t>Smidigt kan vara att avaktivera knappen då formuläret skickas så att användaren inte råkar klicka flera gånger.</a:t>
            </a:r>
          </a:p>
        </p:txBody>
      </p:sp>
      <p:sp>
        <p:nvSpPr>
          <p:cNvPr id="10" name="Text Box 27"/>
          <p:cNvSpPr txBox="1">
            <a:spLocks noChangeArrowheads="1"/>
          </p:cNvSpPr>
          <p:nvPr/>
        </p:nvSpPr>
        <p:spPr bwMode="auto">
          <a:xfrm>
            <a:off x="323155" y="4156745"/>
            <a:ext cx="8569325" cy="78898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sv-SE" sz="1800" b="1" dirty="0" err="1" smtClean="0">
                <a:latin typeface="Courier New" pitchFamily="49" charset="0"/>
              </a:rPr>
              <a:t>mySendButton.disabled</a:t>
            </a:r>
            <a:r>
              <a:rPr lang="sv-SE" sz="1800" b="1" dirty="0" smtClean="0">
                <a:latin typeface="Courier New" pitchFamily="49" charset="0"/>
              </a:rPr>
              <a:t> </a:t>
            </a:r>
            <a:r>
              <a:rPr lang="sv-SE" sz="1800" b="1" dirty="0">
                <a:latin typeface="Courier New" pitchFamily="49" charset="0"/>
              </a:rPr>
              <a:t>= </a:t>
            </a:r>
            <a:r>
              <a:rPr lang="sv-SE" sz="1800" b="1" dirty="0" err="1">
                <a:latin typeface="Courier New" pitchFamily="49" charset="0"/>
              </a:rPr>
              <a:t>true</a:t>
            </a:r>
            <a:r>
              <a:rPr lang="sv-SE" sz="1800" b="1" dirty="0">
                <a:latin typeface="Courier New" pitchFamily="49" charset="0"/>
              </a:rPr>
              <a:t>;</a:t>
            </a:r>
          </a:p>
          <a:p>
            <a:pPr>
              <a:spcBef>
                <a:spcPct val="50000"/>
              </a:spcBef>
            </a:pPr>
            <a:r>
              <a:rPr lang="sv-SE" sz="1800" b="1" dirty="0" err="1">
                <a:latin typeface="Courier New" pitchFamily="49" charset="0"/>
              </a:rPr>
              <a:t>mySendButton.value</a:t>
            </a:r>
            <a:r>
              <a:rPr lang="sv-SE" sz="1800" b="1" dirty="0">
                <a:latin typeface="Courier New" pitchFamily="49" charset="0"/>
              </a:rPr>
              <a:t> = </a:t>
            </a:r>
            <a:r>
              <a:rPr lang="sv-SE" sz="1800" b="1" dirty="0" smtClean="0">
                <a:latin typeface="Courier New" pitchFamily="49" charset="0"/>
              </a:rPr>
              <a:t>"Skickar...";</a:t>
            </a:r>
            <a:endParaRPr lang="sv-SE" sz="1800" dirty="0">
              <a:latin typeface="Courier New" pitchFamily="49" charset="0"/>
            </a:endParaRPr>
          </a:p>
        </p:txBody>
      </p:sp>
    </p:spTree>
    <p:extLst>
      <p:ext uri="{BB962C8B-B14F-4D97-AF65-F5344CB8AC3E}">
        <p14:creationId xmlns:p14="http://schemas.microsoft.com/office/powerpoint/2010/main" val="23674545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Reguljära uttryck</a:t>
            </a:r>
            <a:endParaRPr lang="sv-SE" dirty="0"/>
          </a:p>
        </p:txBody>
      </p:sp>
      <p:sp>
        <p:nvSpPr>
          <p:cNvPr id="4" name="Text Box 3"/>
          <p:cNvSpPr txBox="1">
            <a:spLocks noChangeArrowheads="1"/>
          </p:cNvSpPr>
          <p:nvPr/>
        </p:nvSpPr>
        <p:spPr bwMode="auto">
          <a:xfrm>
            <a:off x="322709" y="1129308"/>
            <a:ext cx="8713787" cy="4447371"/>
          </a:xfrm>
          <a:prstGeom prst="rect">
            <a:avLst/>
          </a:prstGeom>
          <a:noFill/>
          <a:ln w="9525" algn="ctr">
            <a:noFill/>
            <a:miter lim="800000"/>
            <a:headEnd/>
            <a:tailEnd/>
          </a:ln>
        </p:spPr>
        <p:txBody>
          <a:bodyPr>
            <a:spAutoFit/>
          </a:bodyPr>
          <a:lstStyle/>
          <a:p>
            <a:pPr>
              <a:spcBef>
                <a:spcPct val="50000"/>
              </a:spcBef>
            </a:pPr>
            <a:r>
              <a:rPr lang="sv-SE" sz="1600" dirty="0">
                <a:latin typeface="Minya Nouvelle" charset="0"/>
              </a:rPr>
              <a:t>Reguljära uttryck används för att söka efter och ändra mönster i text.</a:t>
            </a:r>
            <a:br>
              <a:rPr lang="sv-SE" sz="1600" dirty="0">
                <a:latin typeface="Minya Nouvelle" charset="0"/>
              </a:rPr>
            </a:br>
            <a:endParaRPr lang="sv-SE" sz="1600" dirty="0">
              <a:latin typeface="Minya Nouvelle" charset="0"/>
            </a:endParaRPr>
          </a:p>
          <a:p>
            <a:pPr>
              <a:spcBef>
                <a:spcPct val="50000"/>
              </a:spcBef>
            </a:pPr>
            <a:r>
              <a:rPr lang="sv-SE" sz="1600" dirty="0">
                <a:latin typeface="Minya Nouvelle" charset="0"/>
              </a:rPr>
              <a:t>Vanliga användningsområden:</a:t>
            </a:r>
          </a:p>
          <a:p>
            <a:pPr>
              <a:spcBef>
                <a:spcPct val="50000"/>
              </a:spcBef>
              <a:buFontTx/>
              <a:buChar char="•"/>
            </a:pPr>
            <a:r>
              <a:rPr lang="sv-SE" dirty="0">
                <a:latin typeface="Minya Nouvelle" charset="0"/>
              </a:rPr>
              <a:t> </a:t>
            </a:r>
            <a:r>
              <a:rPr lang="sv-SE" b="1" dirty="0">
                <a:latin typeface="Minya Nouvelle" charset="0"/>
              </a:rPr>
              <a:t>Validera data</a:t>
            </a:r>
          </a:p>
          <a:p>
            <a:pPr>
              <a:spcBef>
                <a:spcPct val="50000"/>
              </a:spcBef>
              <a:buFontTx/>
              <a:buChar char="•"/>
            </a:pPr>
            <a:r>
              <a:rPr lang="sv-SE" dirty="0">
                <a:latin typeface="Minya Nouvelle" charset="0"/>
              </a:rPr>
              <a:t> </a:t>
            </a:r>
            <a:r>
              <a:rPr lang="sv-SE" b="1" dirty="0">
                <a:latin typeface="Minya Nouvelle" charset="0"/>
              </a:rPr>
              <a:t>Ändra text i en sträng</a:t>
            </a:r>
          </a:p>
          <a:p>
            <a:pPr>
              <a:spcBef>
                <a:spcPct val="50000"/>
              </a:spcBef>
            </a:pPr>
            <a:r>
              <a:rPr lang="sv-SE" sz="1600" dirty="0">
                <a:latin typeface="Minya Nouvelle" charset="0"/>
              </a:rPr>
              <a:t>Ett reguljärt uttryck är en uppsättning av tecken som vi kan testa mot en textsträng för att se om textsträngen uppfyller de krav som vårt reguljära uttryck definierar.</a:t>
            </a:r>
          </a:p>
          <a:p>
            <a:pPr>
              <a:spcBef>
                <a:spcPct val="50000"/>
              </a:spcBef>
            </a:pPr>
            <a:r>
              <a:rPr lang="sv-SE" sz="1600" dirty="0" smtClean="0">
                <a:latin typeface="Minya Nouvelle" charset="0"/>
              </a:rPr>
              <a:t>Ett </a:t>
            </a:r>
            <a:r>
              <a:rPr lang="sv-SE" sz="1600" dirty="0">
                <a:latin typeface="Minya Nouvelle" charset="0"/>
              </a:rPr>
              <a:t>exempel på ett reguljärt uttryck:</a:t>
            </a:r>
          </a:p>
          <a:p>
            <a:pPr>
              <a:spcBef>
                <a:spcPct val="50000"/>
              </a:spcBef>
            </a:pPr>
            <a:r>
              <a:rPr lang="sv-SE" b="1" dirty="0">
                <a:latin typeface="Courier New" pitchFamily="49" charset="0"/>
              </a:rPr>
              <a:t>^(19|20)[0-9][0-9]-(0[1-9]|1[012])-(0[1-9]|[12][0-9]|3[01])$</a:t>
            </a:r>
          </a:p>
          <a:p>
            <a:pPr>
              <a:spcBef>
                <a:spcPct val="50000"/>
              </a:spcBef>
            </a:pPr>
            <a:r>
              <a:rPr lang="sv-SE" sz="1600" dirty="0">
                <a:latin typeface="Minya Nouvelle" charset="0"/>
              </a:rPr>
              <a:t>Ovanstående uttryck kan användas för att testa om en textsträng med ett datum är angiven på formen:</a:t>
            </a:r>
          </a:p>
          <a:p>
            <a:pPr>
              <a:spcBef>
                <a:spcPct val="50000"/>
              </a:spcBef>
            </a:pPr>
            <a:r>
              <a:rPr lang="sv-SE" sz="1200" b="1" dirty="0">
                <a:latin typeface="Minya Nouvelle" charset="0"/>
              </a:rPr>
              <a:t>ÅÅÅÅ-MM-DD</a:t>
            </a:r>
          </a:p>
          <a:p>
            <a:pPr>
              <a:spcBef>
                <a:spcPct val="50000"/>
              </a:spcBef>
            </a:pPr>
            <a:r>
              <a:rPr lang="sv-SE" sz="1600" dirty="0" smtClean="0">
                <a:latin typeface="Minya Nouvelle" charset="0"/>
              </a:rPr>
              <a:t>Vi </a:t>
            </a:r>
            <a:r>
              <a:rPr lang="sv-SE" sz="1600" dirty="0">
                <a:latin typeface="Minya Nouvelle" charset="0"/>
              </a:rPr>
              <a:t>ska nu lära oss att skriva reguljära uttryck som testar strängar likt strängen ovan.</a:t>
            </a:r>
          </a:p>
        </p:txBody>
      </p:sp>
      <p:pic>
        <p:nvPicPr>
          <p:cNvPr id="2050" name="Picture 2" descr="P:\Icons\48x48\shadow\index_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2" y="193204"/>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239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Reguljära uttryck</a:t>
            </a:r>
            <a:endParaRPr lang="sv-SE" dirty="0"/>
          </a:p>
        </p:txBody>
      </p:sp>
      <p:sp>
        <p:nvSpPr>
          <p:cNvPr id="4" name="Rectangle 3"/>
          <p:cNvSpPr>
            <a:spLocks noChangeArrowheads="1"/>
          </p:cNvSpPr>
          <p:nvPr/>
        </p:nvSpPr>
        <p:spPr bwMode="auto">
          <a:xfrm>
            <a:off x="250827" y="1272389"/>
            <a:ext cx="8642351" cy="2062103"/>
          </a:xfrm>
          <a:prstGeom prst="rect">
            <a:avLst/>
          </a:prstGeom>
          <a:noFill/>
          <a:ln w="9525" algn="ctr">
            <a:noFill/>
            <a:miter lim="800000"/>
            <a:headEnd/>
            <a:tailEnd/>
          </a:ln>
        </p:spPr>
        <p:txBody>
          <a:bodyPr wrap="square">
            <a:spAutoFit/>
          </a:bodyPr>
          <a:lstStyle/>
          <a:p>
            <a:r>
              <a:rPr lang="sv-SE" sz="1600" dirty="0">
                <a:latin typeface="Minya Nouvelle" charset="0"/>
              </a:rPr>
              <a:t>Reguljära uttryck skrivs på formen:</a:t>
            </a:r>
          </a:p>
          <a:p>
            <a:endParaRPr lang="sv-SE" sz="1600" dirty="0">
              <a:latin typeface="Minya Nouvelle" charset="0"/>
            </a:endParaRPr>
          </a:p>
          <a:p>
            <a:r>
              <a:rPr lang="sv-SE" sz="1600" b="1" dirty="0" smtClean="0">
                <a:latin typeface="Minya Nouvelle" charset="0"/>
              </a:rPr>
              <a:t>"Siffrorna </a:t>
            </a:r>
            <a:r>
              <a:rPr lang="sv-SE" sz="1600" b="1" dirty="0">
                <a:latin typeface="Minya Nouvelle" charset="0"/>
              </a:rPr>
              <a:t>0-9 ska matchas 3 gånger, därefter ska ett </a:t>
            </a:r>
            <a:r>
              <a:rPr lang="sv-SE" sz="1600" b="1" dirty="0" smtClean="0">
                <a:latin typeface="Minya Nouvelle" charset="0"/>
              </a:rPr>
              <a:t>"-" </a:t>
            </a:r>
            <a:r>
              <a:rPr lang="sv-SE" sz="1600" b="1" dirty="0">
                <a:latin typeface="Minya Nouvelle" charset="0"/>
              </a:rPr>
              <a:t>förekomma minst en gång följt av exakt en punkt</a:t>
            </a:r>
            <a:r>
              <a:rPr lang="sv-SE" sz="1600" b="1" dirty="0" smtClean="0">
                <a:latin typeface="Minya Nouvelle" charset="0"/>
              </a:rPr>
              <a:t>."</a:t>
            </a:r>
            <a:endParaRPr lang="sv-SE" sz="1600" b="1" dirty="0">
              <a:latin typeface="Minya Nouvelle" charset="0"/>
            </a:endParaRPr>
          </a:p>
          <a:p>
            <a:endParaRPr lang="sv-SE" sz="1600" i="1" dirty="0">
              <a:latin typeface="Minya Nouvelle" charset="0"/>
            </a:endParaRPr>
          </a:p>
          <a:p>
            <a:r>
              <a:rPr lang="sv-SE" sz="1600" dirty="0">
                <a:latin typeface="Minya Nouvelle" charset="0"/>
              </a:rPr>
              <a:t>Hur skrivs då detta i kod? </a:t>
            </a:r>
          </a:p>
          <a:p>
            <a:r>
              <a:rPr lang="sv-SE" sz="1600" dirty="0">
                <a:latin typeface="Minya Nouvelle" charset="0"/>
              </a:rPr>
              <a:t>Först av allt måste vi lära oss skapa reguljära uttryck. Ett reguljärt uttryck är precis som en Sträng, ett objekt. Dessa objekt (</a:t>
            </a:r>
            <a:r>
              <a:rPr lang="sv-SE" sz="1600" dirty="0" err="1">
                <a:latin typeface="Minya Nouvelle" charset="0"/>
              </a:rPr>
              <a:t>RegExp</a:t>
            </a:r>
            <a:r>
              <a:rPr lang="sv-SE" sz="1600" dirty="0">
                <a:latin typeface="Minya Nouvelle" charset="0"/>
              </a:rPr>
              <a:t>) kan skapas på två olika sätt:</a:t>
            </a:r>
          </a:p>
        </p:txBody>
      </p:sp>
      <p:sp>
        <p:nvSpPr>
          <p:cNvPr id="5" name="Rectangle 6"/>
          <p:cNvSpPr>
            <a:spLocks noChangeArrowheads="1"/>
          </p:cNvSpPr>
          <p:nvPr/>
        </p:nvSpPr>
        <p:spPr bwMode="auto">
          <a:xfrm>
            <a:off x="250827" y="4732610"/>
            <a:ext cx="8713788" cy="830997"/>
          </a:xfrm>
          <a:prstGeom prst="rect">
            <a:avLst/>
          </a:prstGeom>
          <a:noFill/>
          <a:ln w="9525" algn="ctr">
            <a:noFill/>
            <a:miter lim="800000"/>
            <a:headEnd/>
            <a:tailEnd/>
          </a:ln>
        </p:spPr>
        <p:txBody>
          <a:bodyPr wrap="square">
            <a:spAutoFit/>
          </a:bodyPr>
          <a:lstStyle/>
          <a:p>
            <a:r>
              <a:rPr lang="sv-SE" sz="1600" dirty="0">
                <a:latin typeface="Minya Nouvelle" charset="0"/>
              </a:rPr>
              <a:t>Jag kommer uteslutande att använda </a:t>
            </a:r>
            <a:r>
              <a:rPr lang="sv-SE" sz="1600" dirty="0" err="1" smtClean="0">
                <a:latin typeface="Minya Nouvelle" charset="0"/>
              </a:rPr>
              <a:t>literalen</a:t>
            </a:r>
            <a:r>
              <a:rPr lang="sv-SE" sz="1600" dirty="0" smtClean="0">
                <a:latin typeface="Minya Nouvelle" charset="0"/>
              </a:rPr>
              <a:t>. / /</a:t>
            </a:r>
            <a:endParaRPr lang="sv-SE" sz="1600" dirty="0">
              <a:latin typeface="Minya Nouvelle" charset="0"/>
            </a:endParaRPr>
          </a:p>
          <a:p>
            <a:r>
              <a:rPr lang="sv-SE" sz="1600" dirty="0" smtClean="0">
                <a:latin typeface="Minya Nouvelle" charset="0"/>
              </a:rPr>
              <a:t>Nu </a:t>
            </a:r>
            <a:r>
              <a:rPr lang="sv-SE" sz="1600" dirty="0">
                <a:latin typeface="Minya Nouvelle" charset="0"/>
              </a:rPr>
              <a:t>när vi vet hur man skapar ett reguljärt uttrycksobjekt måste vi lära oss hur vi skriver själva uttrycket.</a:t>
            </a:r>
          </a:p>
        </p:txBody>
      </p:sp>
      <p:sp>
        <p:nvSpPr>
          <p:cNvPr id="6" name="Text Box 7"/>
          <p:cNvSpPr txBox="1">
            <a:spLocks noChangeArrowheads="1"/>
          </p:cNvSpPr>
          <p:nvPr/>
        </p:nvSpPr>
        <p:spPr bwMode="auto">
          <a:xfrm>
            <a:off x="250827" y="3568443"/>
            <a:ext cx="8569325" cy="4001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sv-SE" sz="2000" b="1">
                <a:latin typeface="Courier New" pitchFamily="49" charset="0"/>
              </a:rPr>
              <a:t>var myRegExp = /UTTRYCK HÄR/;</a:t>
            </a:r>
          </a:p>
        </p:txBody>
      </p:sp>
      <p:sp>
        <p:nvSpPr>
          <p:cNvPr id="7" name="Text Box 8"/>
          <p:cNvSpPr txBox="1">
            <a:spLocks noChangeArrowheads="1"/>
          </p:cNvSpPr>
          <p:nvPr/>
        </p:nvSpPr>
        <p:spPr bwMode="auto">
          <a:xfrm>
            <a:off x="250827" y="4190214"/>
            <a:ext cx="8569325" cy="4001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sv-SE" sz="2000" dirty="0">
                <a:latin typeface="Courier New" pitchFamily="49" charset="0"/>
              </a:rPr>
              <a:t>var </a:t>
            </a:r>
            <a:r>
              <a:rPr lang="sv-SE" sz="2000" dirty="0" err="1">
                <a:latin typeface="Courier New" pitchFamily="49" charset="0"/>
              </a:rPr>
              <a:t>myRegExp</a:t>
            </a:r>
            <a:r>
              <a:rPr lang="sv-SE" sz="2000" dirty="0">
                <a:latin typeface="Courier New" pitchFamily="49" charset="0"/>
              </a:rPr>
              <a:t> = new </a:t>
            </a:r>
            <a:r>
              <a:rPr lang="sv-SE" sz="2000" dirty="0" err="1">
                <a:latin typeface="Courier New" pitchFamily="49" charset="0"/>
              </a:rPr>
              <a:t>RegExp</a:t>
            </a:r>
            <a:r>
              <a:rPr lang="sv-SE" sz="2000" dirty="0" smtClean="0">
                <a:latin typeface="Courier New" pitchFamily="49" charset="0"/>
              </a:rPr>
              <a:t>("UTTRYCK HÄR");</a:t>
            </a:r>
            <a:endParaRPr lang="sv-SE" sz="2000" dirty="0">
              <a:latin typeface="Courier New" pitchFamily="49" charset="0"/>
            </a:endParaRPr>
          </a:p>
        </p:txBody>
      </p:sp>
      <p:pic>
        <p:nvPicPr>
          <p:cNvPr id="8" name="Picture 2" descr="P:\Icons\48x48\shadow\index_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2" y="193204"/>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4498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Reguljära uttryck</a:t>
            </a:r>
            <a:endParaRPr lang="sv-SE" dirty="0"/>
          </a:p>
        </p:txBody>
      </p:sp>
      <p:sp>
        <p:nvSpPr>
          <p:cNvPr id="4" name="Rectangle 3"/>
          <p:cNvSpPr>
            <a:spLocks noChangeArrowheads="1"/>
          </p:cNvSpPr>
          <p:nvPr/>
        </p:nvSpPr>
        <p:spPr bwMode="auto">
          <a:xfrm>
            <a:off x="179390" y="1038711"/>
            <a:ext cx="8785225" cy="4555093"/>
          </a:xfrm>
          <a:prstGeom prst="rect">
            <a:avLst/>
          </a:prstGeom>
          <a:noFill/>
          <a:ln w="9525" algn="ctr">
            <a:noFill/>
            <a:miter lim="800000"/>
            <a:headEnd/>
            <a:tailEnd/>
          </a:ln>
        </p:spPr>
        <p:txBody>
          <a:bodyPr>
            <a:spAutoFit/>
          </a:bodyPr>
          <a:lstStyle/>
          <a:p>
            <a:r>
              <a:rPr lang="sv-SE" sz="1400" dirty="0">
                <a:latin typeface="Minya Nouvelle" charset="0"/>
              </a:rPr>
              <a:t>Se till att ha lathunden framför dig när du tittar på följande:</a:t>
            </a:r>
          </a:p>
          <a:p>
            <a:endParaRPr lang="sv-SE" sz="1400" dirty="0">
              <a:latin typeface="Minya Nouvelle" charset="0"/>
            </a:endParaRPr>
          </a:p>
          <a:p>
            <a:r>
              <a:rPr lang="sv-SE" sz="1400" dirty="0">
                <a:latin typeface="Minya Nouvelle" charset="0"/>
              </a:rPr>
              <a:t>Vi vill skapa ett reguljärt uttryck som söker efter ett årtal i en text. Årtalet ska vara på formen YYYY och ligga mellan 1900 och 1999:</a:t>
            </a:r>
          </a:p>
          <a:p>
            <a:endParaRPr lang="sv-SE" sz="1400" dirty="0">
              <a:latin typeface="Minya Nouvelle" charset="0"/>
            </a:endParaRPr>
          </a:p>
          <a:p>
            <a:r>
              <a:rPr lang="sv-SE" sz="1400" dirty="0">
                <a:latin typeface="Minya Nouvelle" charset="0"/>
              </a:rPr>
              <a:t>Vi kan börja med att skapa uttrycket tankemässigt:</a:t>
            </a:r>
          </a:p>
          <a:p>
            <a:endParaRPr lang="sv-SE" sz="1400" dirty="0">
              <a:latin typeface="Minya Nouvelle" charset="0"/>
            </a:endParaRPr>
          </a:p>
          <a:p>
            <a:r>
              <a:rPr lang="sv-SE" sz="1400" dirty="0" smtClean="0">
                <a:latin typeface="Minya Nouvelle" charset="0"/>
              </a:rPr>
              <a:t>"först </a:t>
            </a:r>
            <a:r>
              <a:rPr lang="sv-SE" sz="1400" dirty="0">
                <a:latin typeface="Minya Nouvelle" charset="0"/>
              </a:rPr>
              <a:t>ska 19 matchas en gång, efter det talen 0-9 två gånger</a:t>
            </a:r>
            <a:r>
              <a:rPr lang="sv-SE" sz="1400" dirty="0" smtClean="0">
                <a:latin typeface="Minya Nouvelle" charset="0"/>
              </a:rPr>
              <a:t>."</a:t>
            </a:r>
            <a:endParaRPr lang="sv-SE" sz="1400" dirty="0">
              <a:latin typeface="Minya Nouvelle" charset="0"/>
            </a:endParaRPr>
          </a:p>
          <a:p>
            <a:endParaRPr lang="sv-SE" sz="1400" dirty="0">
              <a:latin typeface="Minya Nouvelle" charset="0"/>
            </a:endParaRPr>
          </a:p>
          <a:p>
            <a:r>
              <a:rPr lang="sv-SE" sz="1400" dirty="0">
                <a:latin typeface="Minya Nouvelle" charset="0"/>
              </a:rPr>
              <a:t>Vi översätter nu detta till ett reguljärt uttryck:</a:t>
            </a:r>
          </a:p>
          <a:p>
            <a:endParaRPr lang="sv-SE" sz="1400" b="1" dirty="0">
              <a:latin typeface="Minya Nouvelle" charset="0"/>
            </a:endParaRPr>
          </a:p>
          <a:p>
            <a:r>
              <a:rPr lang="sv-SE" sz="1400" b="1" dirty="0">
                <a:latin typeface="Minya Nouvelle" charset="0"/>
              </a:rPr>
              <a:t>19[0-9]{2}</a:t>
            </a:r>
          </a:p>
          <a:p>
            <a:endParaRPr lang="sv-SE" sz="1400" b="1" dirty="0">
              <a:latin typeface="Minya Nouvelle" charset="0"/>
            </a:endParaRPr>
          </a:p>
          <a:p>
            <a:r>
              <a:rPr lang="sv-SE" sz="1400" dirty="0">
                <a:latin typeface="Minya Nouvelle" charset="0"/>
              </a:rPr>
              <a:t>Ovanstående uttryck kommer nu att leta efter år mellan 1900 och 1999. I strängen nedan är dessa markerade.</a:t>
            </a:r>
          </a:p>
          <a:p>
            <a:endParaRPr lang="sv-SE" sz="1600" dirty="0">
              <a:latin typeface="Minya Nouvelle" charset="0"/>
            </a:endParaRPr>
          </a:p>
          <a:p>
            <a:r>
              <a:rPr lang="sv-SE" sz="1600" dirty="0" smtClean="0">
                <a:latin typeface="Minya Nouvelle" charset="0"/>
              </a:rPr>
              <a:t>"Landet </a:t>
            </a:r>
            <a:r>
              <a:rPr lang="sv-SE" sz="1600" dirty="0">
                <a:latin typeface="Minya Nouvelle" charset="0"/>
              </a:rPr>
              <a:t>blir en oberoende republik </a:t>
            </a:r>
            <a:r>
              <a:rPr lang="sv-SE" sz="1600" b="1" i="1" dirty="0">
                <a:latin typeface="Minya Nouvelle" charset="0"/>
              </a:rPr>
              <a:t>1918</a:t>
            </a:r>
            <a:r>
              <a:rPr lang="sv-SE" sz="1600" dirty="0">
                <a:latin typeface="Minya Nouvelle" charset="0"/>
              </a:rPr>
              <a:t>, styrd av de socialdemokratiska mensjevikerna. Konflikter med Armenien, Azerbajdzjan och bolsjevikernas i Ryssland, gör regeringen allt mer nationalistisk. Relationerna till landets minoriteter försämras, med interna konflikter som följd. Bolsjevikerna kan med turkiskt bistånd ockupera landet </a:t>
            </a:r>
            <a:r>
              <a:rPr lang="sv-SE" sz="1600" b="1" i="1" dirty="0">
                <a:latin typeface="Minya Nouvelle" charset="0"/>
              </a:rPr>
              <a:t>1921</a:t>
            </a:r>
            <a:r>
              <a:rPr lang="sv-SE" sz="1600" dirty="0">
                <a:latin typeface="Minya Nouvelle" charset="0"/>
              </a:rPr>
              <a:t>, och </a:t>
            </a:r>
            <a:r>
              <a:rPr lang="sv-SE" sz="1600" dirty="0" smtClean="0">
                <a:latin typeface="Minya Nouvelle" charset="0"/>
              </a:rPr>
              <a:t>..."</a:t>
            </a:r>
            <a:endParaRPr lang="sv-SE" sz="1600" dirty="0">
              <a:latin typeface="Minya Nouvelle" charset="0"/>
            </a:endParaRPr>
          </a:p>
        </p:txBody>
      </p:sp>
      <p:pic>
        <p:nvPicPr>
          <p:cNvPr id="5" name="Picture 2" descr="P:\Icons\48x48\shadow\index_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2" y="193204"/>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3547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Metoder</a:t>
            </a:r>
            <a:endParaRPr lang="sv-SE" dirty="0"/>
          </a:p>
        </p:txBody>
      </p:sp>
      <p:graphicFrame>
        <p:nvGraphicFramePr>
          <p:cNvPr id="5" name="Group 76"/>
          <p:cNvGraphicFramePr>
            <a:graphicFrameLocks noGrp="1"/>
          </p:cNvGraphicFramePr>
          <p:nvPr>
            <p:extLst>
              <p:ext uri="{D42A27DB-BD31-4B8C-83A1-F6EECF244321}">
                <p14:modId xmlns:p14="http://schemas.microsoft.com/office/powerpoint/2010/main" val="787130751"/>
              </p:ext>
            </p:extLst>
          </p:nvPr>
        </p:nvGraphicFramePr>
        <p:xfrm>
          <a:off x="468313" y="1566440"/>
          <a:ext cx="7705725" cy="1012320"/>
        </p:xfrm>
        <a:graphic>
          <a:graphicData uri="http://schemas.openxmlformats.org/drawingml/2006/table">
            <a:tbl>
              <a:tblPr/>
              <a:tblGrid>
                <a:gridCol w="2663825"/>
                <a:gridCol w="5041900"/>
              </a:tblGrid>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rgbClr val="FFFFFF"/>
                          </a:solidFill>
                          <a:effectLst/>
                          <a:latin typeface="Verdana" pitchFamily="34" charset="0"/>
                        </a:rPr>
                        <a:t>Metod</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gamma/>
                            <a:shade val="0"/>
                            <a:invGamma/>
                          </a:schemeClr>
                        </a:gs>
                        <a:gs pos="100000">
                          <a:schemeClr val="accent2">
                            <a:lumMod val="60000"/>
                            <a:lumOff val="40000"/>
                          </a:schemeClr>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smtClean="0">
                          <a:ln>
                            <a:noFill/>
                          </a:ln>
                          <a:solidFill>
                            <a:srgbClr val="5F5F5F"/>
                          </a:solidFill>
                          <a:effectLst/>
                          <a:latin typeface="Verdana" pitchFamily="34" charset="0"/>
                        </a:rPr>
                        <a:t>exec(string)</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smtClean="0">
                          <a:ln>
                            <a:noFill/>
                          </a:ln>
                          <a:solidFill>
                            <a:srgbClr val="5F5F5F"/>
                          </a:solidFill>
                          <a:effectLst/>
                          <a:latin typeface="Verdana" pitchFamily="34" charset="0"/>
                        </a:rPr>
                        <a:t>Matchar strängen mot pattern och returnerar en array med träffar eller null.</a:t>
                      </a:r>
                      <a:endParaRPr kumimoji="0" lang="sv-SE" sz="1200" b="1" i="0" u="none" strike="noStrike" cap="none" normalizeH="0" baseline="0" smtClean="0">
                        <a:ln>
                          <a:noFill/>
                        </a:ln>
                        <a:solidFill>
                          <a:srgbClr val="5F5F5F"/>
                        </a:solidFill>
                        <a:effectLst/>
                        <a:latin typeface="Verdan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rgbClr val="5F5F5F"/>
                          </a:solidFill>
                          <a:effectLst/>
                          <a:latin typeface="Verdana" pitchFamily="34" charset="0"/>
                        </a:rPr>
                        <a:t>test(string)</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dirty="0" smtClean="0">
                          <a:ln>
                            <a:noFill/>
                          </a:ln>
                          <a:solidFill>
                            <a:srgbClr val="5F5F5F"/>
                          </a:solidFill>
                          <a:effectLst/>
                          <a:latin typeface="Verdana" pitchFamily="34" charset="0"/>
                        </a:rPr>
                        <a:t>Testar om match. Returnerar </a:t>
                      </a:r>
                      <a:r>
                        <a:rPr kumimoji="0" lang="sv-SE" sz="1200" b="0" i="0" u="none" strike="noStrike" cap="none" normalizeH="0" baseline="0" dirty="0" err="1" smtClean="0">
                          <a:ln>
                            <a:noFill/>
                          </a:ln>
                          <a:solidFill>
                            <a:srgbClr val="5F5F5F"/>
                          </a:solidFill>
                          <a:effectLst/>
                          <a:latin typeface="Verdana" pitchFamily="34" charset="0"/>
                        </a:rPr>
                        <a:t>true</a:t>
                      </a:r>
                      <a:r>
                        <a:rPr kumimoji="0" lang="sv-SE" sz="1200" b="0" i="0" u="none" strike="noStrike" cap="none" normalizeH="0" baseline="0" dirty="0" smtClean="0">
                          <a:ln>
                            <a:noFill/>
                          </a:ln>
                          <a:solidFill>
                            <a:srgbClr val="5F5F5F"/>
                          </a:solidFill>
                          <a:effectLst/>
                          <a:latin typeface="Verdana" pitchFamily="34" charset="0"/>
                        </a:rPr>
                        <a:t> eller </a:t>
                      </a:r>
                      <a:r>
                        <a:rPr kumimoji="0" lang="sv-SE" sz="1200" b="0" i="0" u="none" strike="noStrike" cap="none" normalizeH="0" baseline="0" dirty="0" err="1" smtClean="0">
                          <a:ln>
                            <a:noFill/>
                          </a:ln>
                          <a:solidFill>
                            <a:srgbClr val="5F5F5F"/>
                          </a:solidFill>
                          <a:effectLst/>
                          <a:latin typeface="Verdana" pitchFamily="34" charset="0"/>
                        </a:rPr>
                        <a:t>false</a:t>
                      </a: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6" name="Text Box 78"/>
          <p:cNvSpPr txBox="1">
            <a:spLocks noChangeArrowheads="1"/>
          </p:cNvSpPr>
          <p:nvPr/>
        </p:nvSpPr>
        <p:spPr bwMode="auto">
          <a:xfrm>
            <a:off x="395288" y="1201316"/>
            <a:ext cx="3598229" cy="369332"/>
          </a:xfrm>
          <a:prstGeom prst="rect">
            <a:avLst/>
          </a:prstGeom>
          <a:noFill/>
          <a:ln w="9525" algn="ctr">
            <a:noFill/>
            <a:miter lim="800000"/>
            <a:headEnd/>
            <a:tailEnd/>
          </a:ln>
        </p:spPr>
        <p:txBody>
          <a:bodyPr wrap="none">
            <a:spAutoFit/>
          </a:bodyPr>
          <a:lstStyle/>
          <a:p>
            <a:r>
              <a:rPr lang="sv-SE" dirty="0">
                <a:latin typeface="Minya Nouvelle" charset="0"/>
              </a:rPr>
              <a:t>Metoder på ett reguljärt uttryck:</a:t>
            </a:r>
          </a:p>
        </p:txBody>
      </p:sp>
      <p:graphicFrame>
        <p:nvGraphicFramePr>
          <p:cNvPr id="7" name="Group 79"/>
          <p:cNvGraphicFramePr>
            <a:graphicFrameLocks noGrp="1"/>
          </p:cNvGraphicFramePr>
          <p:nvPr>
            <p:extLst>
              <p:ext uri="{D42A27DB-BD31-4B8C-83A1-F6EECF244321}">
                <p14:modId xmlns:p14="http://schemas.microsoft.com/office/powerpoint/2010/main" val="4154239631"/>
              </p:ext>
            </p:extLst>
          </p:nvPr>
        </p:nvGraphicFramePr>
        <p:xfrm>
          <a:off x="487363" y="3288164"/>
          <a:ext cx="7705725" cy="1748160"/>
        </p:xfrm>
        <a:graphic>
          <a:graphicData uri="http://schemas.openxmlformats.org/drawingml/2006/table">
            <a:tbl>
              <a:tblPr/>
              <a:tblGrid>
                <a:gridCol w="2663825"/>
                <a:gridCol w="5041900"/>
              </a:tblGrid>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rgbClr val="FFFFFF"/>
                          </a:solidFill>
                          <a:effectLst/>
                          <a:latin typeface="Verdana" pitchFamily="34" charset="0"/>
                        </a:rPr>
                        <a:t>Metod</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tx1"/>
                        </a:gs>
                        <a:gs pos="100000">
                          <a:schemeClr val="accent2">
                            <a:lumMod val="60000"/>
                            <a:lumOff val="40000"/>
                          </a:schemeClr>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smtClean="0">
                          <a:ln>
                            <a:noFill/>
                          </a:ln>
                          <a:solidFill>
                            <a:srgbClr val="5F5F5F"/>
                          </a:solidFill>
                          <a:effectLst/>
                          <a:latin typeface="Verdana" pitchFamily="34" charset="0"/>
                        </a:rPr>
                        <a:t>split(pattern, gräns)</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smtClean="0">
                          <a:ln>
                            <a:noFill/>
                          </a:ln>
                          <a:solidFill>
                            <a:srgbClr val="5F5F5F"/>
                          </a:solidFill>
                          <a:effectLst/>
                          <a:latin typeface="Verdana" pitchFamily="34" charset="0"/>
                        </a:rPr>
                        <a:t>Delar en sträng till substrängar som lagras i en array.</a:t>
                      </a:r>
                      <a:endParaRPr kumimoji="0" lang="sv-SE" sz="1200" b="1" i="0" u="none" strike="noStrike" cap="none" normalizeH="0" baseline="0" smtClean="0">
                        <a:ln>
                          <a:noFill/>
                        </a:ln>
                        <a:solidFill>
                          <a:srgbClr val="5F5F5F"/>
                        </a:solidFill>
                        <a:effectLst/>
                        <a:latin typeface="Verdan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smtClean="0">
                          <a:ln>
                            <a:noFill/>
                          </a:ln>
                          <a:solidFill>
                            <a:srgbClr val="5F5F5F"/>
                          </a:solidFill>
                          <a:effectLst/>
                          <a:latin typeface="Verdana" pitchFamily="34" charset="0"/>
                        </a:rPr>
                        <a:t>match(pattern)</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smtClean="0">
                          <a:ln>
                            <a:noFill/>
                          </a:ln>
                          <a:solidFill>
                            <a:srgbClr val="5F5F5F"/>
                          </a:solidFill>
                          <a:effectLst/>
                          <a:latin typeface="Verdana" pitchFamily="34" charset="0"/>
                        </a:rPr>
                        <a:t>Letar efter en viss del av en text i en sträng. </a:t>
                      </a:r>
                      <a:br>
                        <a:rPr kumimoji="0" lang="sv-SE" sz="1200" b="0" i="0" u="none" strike="noStrike" cap="none" normalizeH="0" baseline="0" smtClean="0">
                          <a:ln>
                            <a:noFill/>
                          </a:ln>
                          <a:solidFill>
                            <a:srgbClr val="5F5F5F"/>
                          </a:solidFill>
                          <a:effectLst/>
                          <a:latin typeface="Verdana" pitchFamily="34" charset="0"/>
                        </a:rPr>
                      </a:br>
                      <a:r>
                        <a:rPr kumimoji="0" lang="sv-SE" sz="1200" b="0" i="0" u="none" strike="noStrike" cap="none" normalizeH="0" baseline="0" smtClean="0">
                          <a:ln>
                            <a:noFill/>
                          </a:ln>
                          <a:solidFill>
                            <a:srgbClr val="5F5F5F"/>
                          </a:solidFill>
                          <a:effectLst/>
                          <a:latin typeface="Verdana" pitchFamily="34" charset="0"/>
                        </a:rPr>
                        <a:t>Returnerar en array innehållande den hittade texten.</a:t>
                      </a:r>
                      <a:endParaRPr kumimoji="0" lang="sv-SE" sz="1200" b="1" i="0" u="none" strike="noStrike" cap="none" normalizeH="0" baseline="0" smtClean="0">
                        <a:ln>
                          <a:noFill/>
                        </a:ln>
                        <a:solidFill>
                          <a:srgbClr val="5F5F5F"/>
                        </a:solidFill>
                        <a:effectLst/>
                        <a:latin typeface="Verdan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smtClean="0">
                          <a:ln>
                            <a:noFill/>
                          </a:ln>
                          <a:solidFill>
                            <a:srgbClr val="5F5F5F"/>
                          </a:solidFill>
                          <a:effectLst/>
                          <a:latin typeface="Verdana" pitchFamily="34" charset="0"/>
                        </a:rPr>
                        <a:t>replace(pattern, str)</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smtClean="0">
                          <a:ln>
                            <a:noFill/>
                          </a:ln>
                          <a:solidFill>
                            <a:srgbClr val="5F5F5F"/>
                          </a:solidFill>
                          <a:effectLst/>
                          <a:latin typeface="Verdana" pitchFamily="34" charset="0"/>
                        </a:rPr>
                        <a:t>Byter ut en del av strängen mot något annat.</a:t>
                      </a:r>
                      <a:endParaRPr kumimoji="0" lang="sv-SE" sz="1200" b="1" i="0" u="none" strike="noStrike" cap="none" normalizeH="0" baseline="0" smtClean="0">
                        <a:ln>
                          <a:noFill/>
                        </a:ln>
                        <a:solidFill>
                          <a:srgbClr val="5F5F5F"/>
                        </a:solidFill>
                        <a:effectLst/>
                        <a:latin typeface="Verdan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err="1" smtClean="0">
                          <a:ln>
                            <a:noFill/>
                          </a:ln>
                          <a:solidFill>
                            <a:srgbClr val="5F5F5F"/>
                          </a:solidFill>
                          <a:effectLst/>
                          <a:latin typeface="Verdana" pitchFamily="34" charset="0"/>
                        </a:rPr>
                        <a:t>search</a:t>
                      </a:r>
                      <a:r>
                        <a:rPr kumimoji="0" lang="sv-SE" sz="1200" b="1" i="0" u="none" strike="noStrike" cap="none" normalizeH="0" baseline="0" dirty="0" smtClean="0">
                          <a:ln>
                            <a:noFill/>
                          </a:ln>
                          <a:solidFill>
                            <a:srgbClr val="5F5F5F"/>
                          </a:solidFill>
                          <a:effectLst/>
                          <a:latin typeface="Verdana" pitchFamily="34" charset="0"/>
                        </a:rPr>
                        <a:t>(</a:t>
                      </a:r>
                      <a:r>
                        <a:rPr kumimoji="0" lang="sv-SE" sz="1200" b="1" i="0" u="none" strike="noStrike" cap="none" normalizeH="0" baseline="0" dirty="0" err="1" smtClean="0">
                          <a:ln>
                            <a:noFill/>
                          </a:ln>
                          <a:solidFill>
                            <a:srgbClr val="5F5F5F"/>
                          </a:solidFill>
                          <a:effectLst/>
                          <a:latin typeface="Verdana" pitchFamily="34" charset="0"/>
                        </a:rPr>
                        <a:t>pattern</a:t>
                      </a:r>
                      <a:r>
                        <a:rPr kumimoji="0" lang="sv-SE" sz="1200" b="1" i="0" u="none" strike="noStrike" cap="none" normalizeH="0" baseline="0" dirty="0" smtClean="0">
                          <a:ln>
                            <a:noFill/>
                          </a:ln>
                          <a:solidFill>
                            <a:srgbClr val="5F5F5F"/>
                          </a:solidFill>
                          <a:effectLst/>
                          <a:latin typeface="Verdana" pitchFamily="34" charset="0"/>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dirty="0" smtClean="0">
                          <a:ln>
                            <a:noFill/>
                          </a:ln>
                          <a:solidFill>
                            <a:srgbClr val="5F5F5F"/>
                          </a:solidFill>
                          <a:effectLst/>
                          <a:latin typeface="Verdana" pitchFamily="34" charset="0"/>
                        </a:rPr>
                        <a:t>Letar efter en viss del av en text i en sträng.</a:t>
                      </a:r>
                      <a:br>
                        <a:rPr kumimoji="0" lang="sv-SE" sz="1200" b="0" i="0" u="none" strike="noStrike" cap="none" normalizeH="0" baseline="0" dirty="0" smtClean="0">
                          <a:ln>
                            <a:noFill/>
                          </a:ln>
                          <a:solidFill>
                            <a:srgbClr val="5F5F5F"/>
                          </a:solidFill>
                          <a:effectLst/>
                          <a:latin typeface="Verdana" pitchFamily="34" charset="0"/>
                        </a:rPr>
                      </a:br>
                      <a:r>
                        <a:rPr kumimoji="0" lang="sv-SE" sz="1200" b="0" i="0" u="none" strike="noStrike" cap="none" normalizeH="0" baseline="0" dirty="0" smtClean="0">
                          <a:ln>
                            <a:noFill/>
                          </a:ln>
                          <a:solidFill>
                            <a:srgbClr val="5F5F5F"/>
                          </a:solidFill>
                          <a:effectLst/>
                          <a:latin typeface="Verdana" pitchFamily="34" charset="0"/>
                        </a:rPr>
                        <a:t>Returnerar indexet till den hittade texten. -1 om miss.</a:t>
                      </a: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bl>
          </a:graphicData>
        </a:graphic>
      </p:graphicFrame>
      <p:sp>
        <p:nvSpPr>
          <p:cNvPr id="8" name="Text Box 78"/>
          <p:cNvSpPr txBox="1">
            <a:spLocks noChangeArrowheads="1"/>
          </p:cNvSpPr>
          <p:nvPr/>
        </p:nvSpPr>
        <p:spPr bwMode="auto">
          <a:xfrm>
            <a:off x="395536" y="2929508"/>
            <a:ext cx="2444900" cy="369332"/>
          </a:xfrm>
          <a:prstGeom prst="rect">
            <a:avLst/>
          </a:prstGeom>
          <a:noFill/>
          <a:ln w="9525" algn="ctr">
            <a:noFill/>
            <a:miter lim="800000"/>
            <a:headEnd/>
            <a:tailEnd/>
          </a:ln>
        </p:spPr>
        <p:txBody>
          <a:bodyPr wrap="none">
            <a:spAutoFit/>
          </a:bodyPr>
          <a:lstStyle/>
          <a:p>
            <a:r>
              <a:rPr lang="sv-SE" dirty="0">
                <a:latin typeface="Minya Nouvelle" charset="0"/>
              </a:rPr>
              <a:t>Metoder på </a:t>
            </a:r>
            <a:r>
              <a:rPr lang="sv-SE" dirty="0" smtClean="0">
                <a:latin typeface="Minya Nouvelle" charset="0"/>
              </a:rPr>
              <a:t>en sträng:</a:t>
            </a:r>
            <a:endParaRPr lang="sv-SE" dirty="0">
              <a:latin typeface="Minya Nouvelle" charset="0"/>
            </a:endParaRPr>
          </a:p>
        </p:txBody>
      </p:sp>
      <p:pic>
        <p:nvPicPr>
          <p:cNvPr id="9" name="Picture 2" descr="P:\Icons\48x48\shadow\index_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2" y="193204"/>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48075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Reguljära uttryck</a:t>
            </a:r>
            <a:endParaRPr lang="sv-SE" dirty="0"/>
          </a:p>
        </p:txBody>
      </p:sp>
      <p:sp>
        <p:nvSpPr>
          <p:cNvPr id="4" name="Text Box 8"/>
          <p:cNvSpPr txBox="1">
            <a:spLocks noChangeArrowheads="1"/>
          </p:cNvSpPr>
          <p:nvPr/>
        </p:nvSpPr>
        <p:spPr bwMode="auto">
          <a:xfrm>
            <a:off x="251147" y="2425452"/>
            <a:ext cx="8569325" cy="300082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sv-SE" sz="1800" dirty="0">
                <a:latin typeface="Courier New" pitchFamily="49" charset="0"/>
              </a:rPr>
              <a:t>// Skapa det reguljära uttrycket</a:t>
            </a:r>
            <a:br>
              <a:rPr lang="sv-SE" sz="1800" dirty="0">
                <a:latin typeface="Courier New" pitchFamily="49" charset="0"/>
              </a:rPr>
            </a:br>
            <a:r>
              <a:rPr lang="sv-SE" sz="1800" dirty="0">
                <a:latin typeface="Courier New" pitchFamily="49" charset="0"/>
              </a:rPr>
              <a:t>var </a:t>
            </a:r>
            <a:r>
              <a:rPr lang="sv-SE" sz="1800" dirty="0" err="1">
                <a:latin typeface="Courier New" pitchFamily="49" charset="0"/>
              </a:rPr>
              <a:t>pattern</a:t>
            </a:r>
            <a:r>
              <a:rPr lang="sv-SE" sz="1800" dirty="0">
                <a:latin typeface="Courier New" pitchFamily="49" charset="0"/>
              </a:rPr>
              <a:t> = </a:t>
            </a:r>
            <a:r>
              <a:rPr lang="sv-SE" sz="1800" b="1" dirty="0">
                <a:latin typeface="Courier New" pitchFamily="49" charset="0"/>
              </a:rPr>
              <a:t>/^[0-5]+$/;</a:t>
            </a:r>
          </a:p>
          <a:p>
            <a:pPr>
              <a:spcBef>
                <a:spcPct val="50000"/>
              </a:spcBef>
            </a:pPr>
            <a:r>
              <a:rPr lang="sv-SE" sz="1800" dirty="0">
                <a:latin typeface="Courier New" pitchFamily="49" charset="0"/>
              </a:rPr>
              <a:t>var svar = prompt(“Skriv in siffror mellan 0 och 5</a:t>
            </a:r>
            <a:r>
              <a:rPr lang="sv-SE" sz="1800" dirty="0" smtClean="0">
                <a:latin typeface="Courier New" pitchFamily="49" charset="0"/>
              </a:rPr>
              <a:t>:", </a:t>
            </a:r>
            <a:r>
              <a:rPr lang="sv-SE" sz="1800" dirty="0">
                <a:latin typeface="Courier New" pitchFamily="49" charset="0"/>
              </a:rPr>
              <a:t>0);</a:t>
            </a:r>
          </a:p>
          <a:p>
            <a:pPr>
              <a:spcBef>
                <a:spcPct val="50000"/>
              </a:spcBef>
            </a:pPr>
            <a:r>
              <a:rPr lang="sv-SE" sz="1800" dirty="0">
                <a:latin typeface="Courier New" pitchFamily="49" charset="0"/>
              </a:rPr>
              <a:t>// Testa med match om strängen är OK</a:t>
            </a:r>
            <a:br>
              <a:rPr lang="sv-SE" sz="1800" dirty="0">
                <a:latin typeface="Courier New" pitchFamily="49" charset="0"/>
              </a:rPr>
            </a:br>
            <a:r>
              <a:rPr lang="sv-SE" sz="1800" dirty="0" err="1">
                <a:latin typeface="Courier New" pitchFamily="49" charset="0"/>
              </a:rPr>
              <a:t>if</a:t>
            </a:r>
            <a:r>
              <a:rPr lang="sv-SE" sz="1800" dirty="0">
                <a:latin typeface="Courier New" pitchFamily="49" charset="0"/>
              </a:rPr>
              <a:t> (</a:t>
            </a:r>
            <a:r>
              <a:rPr lang="sv-SE" sz="1800" b="1" dirty="0" err="1">
                <a:latin typeface="Courier New" pitchFamily="49" charset="0"/>
              </a:rPr>
              <a:t>svar.match</a:t>
            </a:r>
            <a:r>
              <a:rPr lang="sv-SE" sz="1800" b="1" dirty="0">
                <a:latin typeface="Courier New" pitchFamily="49" charset="0"/>
              </a:rPr>
              <a:t>(</a:t>
            </a:r>
            <a:r>
              <a:rPr lang="sv-SE" sz="1800" b="1" dirty="0" err="1">
                <a:latin typeface="Courier New" pitchFamily="49" charset="0"/>
              </a:rPr>
              <a:t>pattern</a:t>
            </a:r>
            <a:r>
              <a:rPr lang="sv-SE" sz="1800" b="1" dirty="0" smtClean="0">
                <a:latin typeface="Courier New" pitchFamily="49" charset="0"/>
              </a:rPr>
              <a:t>)</a:t>
            </a:r>
            <a:r>
              <a:rPr lang="sv-SE" sz="1800" dirty="0" smtClean="0">
                <a:latin typeface="Courier New" pitchFamily="49" charset="0"/>
              </a:rPr>
              <a:t>){ </a:t>
            </a:r>
            <a:br>
              <a:rPr lang="sv-SE" sz="1800" dirty="0" smtClean="0">
                <a:latin typeface="Courier New" pitchFamily="49" charset="0"/>
              </a:rPr>
            </a:br>
            <a:r>
              <a:rPr lang="sv-SE" sz="1800" dirty="0" smtClean="0">
                <a:latin typeface="Courier New" pitchFamily="49" charset="0"/>
              </a:rPr>
              <a:t>   alert</a:t>
            </a:r>
            <a:r>
              <a:rPr lang="sv-SE" sz="1800" dirty="0">
                <a:latin typeface="Courier New" pitchFamily="49" charset="0"/>
              </a:rPr>
              <a:t>(“Strängen är </a:t>
            </a:r>
            <a:r>
              <a:rPr lang="sv-SE" sz="1800" dirty="0" smtClean="0">
                <a:latin typeface="Courier New" pitchFamily="49" charset="0"/>
              </a:rPr>
              <a:t>OK"); </a:t>
            </a:r>
            <a:br>
              <a:rPr lang="sv-SE" sz="1800" dirty="0" smtClean="0">
                <a:latin typeface="Courier New" pitchFamily="49" charset="0"/>
              </a:rPr>
            </a:br>
            <a:r>
              <a:rPr lang="sv-SE" sz="1800" dirty="0" smtClean="0">
                <a:latin typeface="Courier New" pitchFamily="49" charset="0"/>
              </a:rPr>
              <a:t>} </a:t>
            </a:r>
            <a:r>
              <a:rPr lang="sv-SE" sz="1800" dirty="0" err="1" smtClean="0">
                <a:latin typeface="Courier New" pitchFamily="49" charset="0"/>
              </a:rPr>
              <a:t>else</a:t>
            </a:r>
            <a:r>
              <a:rPr lang="sv-SE" sz="1800" dirty="0" smtClean="0">
                <a:latin typeface="Courier New" pitchFamily="49" charset="0"/>
              </a:rPr>
              <a:t> { </a:t>
            </a:r>
            <a:br>
              <a:rPr lang="sv-SE" sz="1800" dirty="0" smtClean="0">
                <a:latin typeface="Courier New" pitchFamily="49" charset="0"/>
              </a:rPr>
            </a:br>
            <a:r>
              <a:rPr lang="sv-SE" sz="1800" dirty="0" smtClean="0">
                <a:latin typeface="Courier New" pitchFamily="49" charset="0"/>
              </a:rPr>
              <a:t>   alert</a:t>
            </a:r>
            <a:r>
              <a:rPr lang="sv-SE" sz="1800" dirty="0">
                <a:latin typeface="Courier New" pitchFamily="49" charset="0"/>
              </a:rPr>
              <a:t>(“Strängen är inte </a:t>
            </a:r>
            <a:r>
              <a:rPr lang="sv-SE" sz="1800" dirty="0" smtClean="0">
                <a:latin typeface="Courier New" pitchFamily="49" charset="0"/>
              </a:rPr>
              <a:t>OK"); </a:t>
            </a:r>
          </a:p>
          <a:p>
            <a:pPr>
              <a:spcBef>
                <a:spcPct val="50000"/>
              </a:spcBef>
            </a:pPr>
            <a:r>
              <a:rPr lang="sv-SE" sz="1800" dirty="0" smtClean="0">
                <a:latin typeface="Courier New" pitchFamily="49" charset="0"/>
              </a:rPr>
              <a:t>}</a:t>
            </a:r>
            <a:endParaRPr lang="sv-SE" sz="1800" dirty="0">
              <a:latin typeface="Courier New" pitchFamily="49" charset="0"/>
            </a:endParaRPr>
          </a:p>
        </p:txBody>
      </p:sp>
      <p:sp>
        <p:nvSpPr>
          <p:cNvPr id="5" name="Rectangle 6"/>
          <p:cNvSpPr>
            <a:spLocks noChangeArrowheads="1"/>
          </p:cNvSpPr>
          <p:nvPr/>
        </p:nvSpPr>
        <p:spPr bwMode="auto">
          <a:xfrm>
            <a:off x="251271" y="985292"/>
            <a:ext cx="8785225" cy="1477328"/>
          </a:xfrm>
          <a:prstGeom prst="rect">
            <a:avLst/>
          </a:prstGeom>
          <a:noFill/>
          <a:ln w="9525" algn="ctr">
            <a:noFill/>
            <a:miter lim="800000"/>
            <a:headEnd/>
            <a:tailEnd/>
          </a:ln>
        </p:spPr>
        <p:txBody>
          <a:bodyPr>
            <a:spAutoFit/>
          </a:bodyPr>
          <a:lstStyle/>
          <a:p>
            <a:r>
              <a:rPr lang="sv-SE" sz="1800" dirty="0">
                <a:latin typeface="Minya Nouvelle" charset="0"/>
              </a:rPr>
              <a:t>Nu vet vi hur reguljära uttryck skrivs. Nu återstår att se hur vi använder dessa tillsammans med metoderna match(), split(), </a:t>
            </a:r>
            <a:r>
              <a:rPr lang="sv-SE" sz="1800" dirty="0" err="1">
                <a:latin typeface="Minya Nouvelle" charset="0"/>
              </a:rPr>
              <a:t>replace</a:t>
            </a:r>
            <a:r>
              <a:rPr lang="sv-SE" sz="1800" dirty="0">
                <a:latin typeface="Minya Nouvelle" charset="0"/>
              </a:rPr>
              <a:t>() och </a:t>
            </a:r>
            <a:r>
              <a:rPr lang="sv-SE" sz="1800" dirty="0" err="1">
                <a:latin typeface="Minya Nouvelle" charset="0"/>
              </a:rPr>
              <a:t>search</a:t>
            </a:r>
            <a:r>
              <a:rPr lang="sv-SE" sz="1800" dirty="0">
                <a:latin typeface="Minya Nouvelle" charset="0"/>
              </a:rPr>
              <a:t>() </a:t>
            </a:r>
            <a:br>
              <a:rPr lang="sv-SE" sz="1800" dirty="0">
                <a:latin typeface="Minya Nouvelle" charset="0"/>
              </a:rPr>
            </a:br>
            <a:endParaRPr lang="sv-SE" sz="1800" dirty="0">
              <a:latin typeface="Minya Nouvelle" charset="0"/>
            </a:endParaRPr>
          </a:p>
          <a:p>
            <a:r>
              <a:rPr lang="sv-SE" sz="1800" dirty="0">
                <a:latin typeface="Minya Nouvelle" charset="0"/>
              </a:rPr>
              <a:t>Vi börjar med att göra ett test om en inmatad sträng enbart innehåller siffror mellan 0 och 5:</a:t>
            </a:r>
          </a:p>
        </p:txBody>
      </p:sp>
      <p:pic>
        <p:nvPicPr>
          <p:cNvPr id="6" name="Picture 2" descr="P:\Icons\48x48\shadow\index_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2" y="193204"/>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9730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Reguljära uttryck</a:t>
            </a:r>
            <a:endParaRPr lang="sv-SE" dirty="0"/>
          </a:p>
        </p:txBody>
      </p:sp>
      <p:sp>
        <p:nvSpPr>
          <p:cNvPr id="4" name="Rectangle 7"/>
          <p:cNvSpPr>
            <a:spLocks noChangeArrowheads="1"/>
          </p:cNvSpPr>
          <p:nvPr/>
        </p:nvSpPr>
        <p:spPr bwMode="auto">
          <a:xfrm>
            <a:off x="179263" y="1131049"/>
            <a:ext cx="8785225" cy="646331"/>
          </a:xfrm>
          <a:prstGeom prst="rect">
            <a:avLst/>
          </a:prstGeom>
          <a:noFill/>
          <a:ln w="9525" algn="ctr">
            <a:noFill/>
            <a:miter lim="800000"/>
            <a:headEnd/>
            <a:tailEnd/>
          </a:ln>
        </p:spPr>
        <p:txBody>
          <a:bodyPr>
            <a:spAutoFit/>
          </a:bodyPr>
          <a:lstStyle/>
          <a:p>
            <a:r>
              <a:rPr lang="sv-SE" sz="1800" dirty="0">
                <a:latin typeface="Minya Nouvelle" charset="0"/>
              </a:rPr>
              <a:t>Vi testar även att använda </a:t>
            </a:r>
            <a:r>
              <a:rPr lang="sv-SE" sz="1800" dirty="0" err="1">
                <a:latin typeface="Minya Nouvelle" charset="0"/>
              </a:rPr>
              <a:t>replace</a:t>
            </a:r>
            <a:r>
              <a:rPr lang="sv-SE" sz="1800" dirty="0">
                <a:latin typeface="Minya Nouvelle" charset="0"/>
              </a:rPr>
              <a:t> funktionen. Vi kan använda denna för att ersätta otillåtna ord i en sträng mot en förvald sträng:</a:t>
            </a:r>
          </a:p>
        </p:txBody>
      </p:sp>
      <p:sp>
        <p:nvSpPr>
          <p:cNvPr id="5" name="Text Box 8"/>
          <p:cNvSpPr txBox="1">
            <a:spLocks noChangeArrowheads="1"/>
          </p:cNvSpPr>
          <p:nvPr/>
        </p:nvSpPr>
        <p:spPr bwMode="auto">
          <a:xfrm>
            <a:off x="250827" y="1900778"/>
            <a:ext cx="8569325" cy="189282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sv-SE" sz="1800" dirty="0">
                <a:latin typeface="Courier New" pitchFamily="49" charset="0"/>
              </a:rPr>
              <a:t>// Skapa det reguljära uttrycket</a:t>
            </a:r>
            <a:br>
              <a:rPr lang="sv-SE" sz="1800" dirty="0">
                <a:latin typeface="Courier New" pitchFamily="49" charset="0"/>
              </a:rPr>
            </a:br>
            <a:r>
              <a:rPr lang="sv-SE" sz="1800" b="1" dirty="0">
                <a:latin typeface="Courier New" pitchFamily="49" charset="0"/>
              </a:rPr>
              <a:t>var </a:t>
            </a:r>
            <a:r>
              <a:rPr lang="sv-SE" sz="1800" b="1" dirty="0" err="1">
                <a:latin typeface="Courier New" pitchFamily="49" charset="0"/>
              </a:rPr>
              <a:t>pattern</a:t>
            </a:r>
            <a:r>
              <a:rPr lang="sv-SE" sz="1800" b="1" dirty="0">
                <a:latin typeface="Courier New" pitchFamily="49" charset="0"/>
              </a:rPr>
              <a:t> = /(gris)|(katt)|(hund)|(häst)/g;</a:t>
            </a:r>
          </a:p>
          <a:p>
            <a:pPr>
              <a:spcBef>
                <a:spcPct val="50000"/>
              </a:spcBef>
            </a:pPr>
            <a:r>
              <a:rPr lang="sv-SE" sz="1800" b="1" dirty="0">
                <a:latin typeface="Courier New" pitchFamily="49" charset="0"/>
              </a:rPr>
              <a:t>var svar = prompt</a:t>
            </a:r>
            <a:r>
              <a:rPr lang="sv-SE" sz="1800" b="1" dirty="0" smtClean="0">
                <a:latin typeface="Courier New" pitchFamily="49" charset="0"/>
              </a:rPr>
              <a:t>("Skriv </a:t>
            </a:r>
            <a:r>
              <a:rPr lang="sv-SE" sz="1800" b="1" dirty="0">
                <a:latin typeface="Courier New" pitchFamily="49" charset="0"/>
              </a:rPr>
              <a:t>in en text</a:t>
            </a:r>
            <a:r>
              <a:rPr lang="sv-SE" sz="1800" b="1" dirty="0" smtClean="0">
                <a:latin typeface="Courier New" pitchFamily="49" charset="0"/>
              </a:rPr>
              <a:t>:", "");</a:t>
            </a:r>
            <a:endParaRPr lang="sv-SE" sz="1800" b="1" dirty="0">
              <a:latin typeface="Courier New" pitchFamily="49" charset="0"/>
            </a:endParaRPr>
          </a:p>
          <a:p>
            <a:pPr>
              <a:spcBef>
                <a:spcPct val="50000"/>
              </a:spcBef>
            </a:pPr>
            <a:r>
              <a:rPr lang="sv-SE" sz="1800" b="1" dirty="0">
                <a:latin typeface="Courier New" pitchFamily="49" charset="0"/>
              </a:rPr>
              <a:t>svar = </a:t>
            </a:r>
            <a:r>
              <a:rPr lang="sv-SE" sz="1800" b="1" dirty="0" err="1">
                <a:latin typeface="Courier New" pitchFamily="49" charset="0"/>
              </a:rPr>
              <a:t>svar.replace</a:t>
            </a:r>
            <a:r>
              <a:rPr lang="sv-SE" sz="1800" b="1" dirty="0">
                <a:latin typeface="Courier New" pitchFamily="49" charset="0"/>
              </a:rPr>
              <a:t>(</a:t>
            </a:r>
            <a:r>
              <a:rPr lang="sv-SE" sz="1800" b="1" dirty="0" err="1">
                <a:latin typeface="Courier New" pitchFamily="49" charset="0"/>
              </a:rPr>
              <a:t>pattern</a:t>
            </a:r>
            <a:r>
              <a:rPr lang="sv-SE" sz="1800" b="1" dirty="0">
                <a:latin typeface="Courier New" pitchFamily="49" charset="0"/>
              </a:rPr>
              <a:t>, </a:t>
            </a:r>
            <a:r>
              <a:rPr lang="sv-SE" sz="1800" b="1" dirty="0" smtClean="0">
                <a:latin typeface="Courier New" pitchFamily="49" charset="0"/>
              </a:rPr>
              <a:t>"djur");</a:t>
            </a:r>
            <a:endParaRPr lang="sv-SE" sz="1800" b="1" dirty="0">
              <a:latin typeface="Courier New" pitchFamily="49" charset="0"/>
            </a:endParaRPr>
          </a:p>
          <a:p>
            <a:pPr>
              <a:spcBef>
                <a:spcPct val="50000"/>
              </a:spcBef>
            </a:pPr>
            <a:r>
              <a:rPr lang="sv-SE" sz="1800" b="1" dirty="0" smtClean="0">
                <a:latin typeface="Courier New" pitchFamily="49" charset="0"/>
              </a:rPr>
              <a:t>alert(svar</a:t>
            </a:r>
            <a:r>
              <a:rPr lang="sv-SE" sz="1800" b="1" dirty="0">
                <a:latin typeface="Courier New" pitchFamily="49" charset="0"/>
              </a:rPr>
              <a:t>);</a:t>
            </a:r>
          </a:p>
        </p:txBody>
      </p:sp>
      <p:sp>
        <p:nvSpPr>
          <p:cNvPr id="6" name="Rectangle 6"/>
          <p:cNvSpPr>
            <a:spLocks noChangeArrowheads="1"/>
          </p:cNvSpPr>
          <p:nvPr/>
        </p:nvSpPr>
        <p:spPr bwMode="auto">
          <a:xfrm>
            <a:off x="179263" y="3867353"/>
            <a:ext cx="8785225" cy="923330"/>
          </a:xfrm>
          <a:prstGeom prst="rect">
            <a:avLst/>
          </a:prstGeom>
          <a:noFill/>
          <a:ln w="9525" algn="ctr">
            <a:noFill/>
            <a:miter lim="800000"/>
            <a:headEnd/>
            <a:tailEnd/>
          </a:ln>
        </p:spPr>
        <p:txBody>
          <a:bodyPr>
            <a:spAutoFit/>
          </a:bodyPr>
          <a:lstStyle/>
          <a:p>
            <a:r>
              <a:rPr lang="sv-SE" sz="1800" dirty="0">
                <a:latin typeface="Minya Nouvelle" charset="0"/>
              </a:rPr>
              <a:t>Ovan används </a:t>
            </a:r>
            <a:r>
              <a:rPr lang="sv-SE" sz="1800" dirty="0" err="1">
                <a:latin typeface="Minya Nouvelle" charset="0"/>
              </a:rPr>
              <a:t>replace</a:t>
            </a:r>
            <a:r>
              <a:rPr lang="sv-SE" sz="1800" dirty="0">
                <a:latin typeface="Minya Nouvelle" charset="0"/>
              </a:rPr>
              <a:t>() för att byta ut all text som matchar mot texten </a:t>
            </a:r>
            <a:r>
              <a:rPr lang="sv-SE" sz="1800" dirty="0" smtClean="0">
                <a:latin typeface="Minya Nouvelle" charset="0"/>
              </a:rPr>
              <a:t>djur.</a:t>
            </a:r>
          </a:p>
          <a:p>
            <a:endParaRPr lang="sv-SE" dirty="0">
              <a:latin typeface="Minya Nouvelle" charset="0"/>
            </a:endParaRPr>
          </a:p>
          <a:p>
            <a:r>
              <a:rPr lang="sv-SE" sz="1800" dirty="0" smtClean="0">
                <a:latin typeface="Minya Nouvelle" charset="0"/>
              </a:rPr>
              <a:t>"Jag äger en gris" blir således "Jag äger en djur"</a:t>
            </a:r>
            <a:endParaRPr lang="sv-SE" sz="1800" dirty="0">
              <a:latin typeface="Minya Nouvelle" charset="0"/>
            </a:endParaRPr>
          </a:p>
        </p:txBody>
      </p:sp>
      <p:pic>
        <p:nvPicPr>
          <p:cNvPr id="7" name="Picture 2" descr="P:\Icons\48x48\shadow\index_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2" y="193204"/>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2336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Validera formulär</a:t>
            </a:r>
            <a:endParaRPr lang="sv-SE" dirty="0"/>
          </a:p>
        </p:txBody>
      </p:sp>
      <p:graphicFrame>
        <p:nvGraphicFramePr>
          <p:cNvPr id="4" name="Group 22"/>
          <p:cNvGraphicFramePr>
            <a:graphicFrameLocks noGrp="1"/>
          </p:cNvGraphicFramePr>
          <p:nvPr>
            <p:extLst>
              <p:ext uri="{D42A27DB-BD31-4B8C-83A1-F6EECF244321}">
                <p14:modId xmlns:p14="http://schemas.microsoft.com/office/powerpoint/2010/main" val="1960704873"/>
              </p:ext>
            </p:extLst>
          </p:nvPr>
        </p:nvGraphicFramePr>
        <p:xfrm>
          <a:off x="539750" y="1295912"/>
          <a:ext cx="7705725" cy="1129540"/>
        </p:xfrm>
        <a:graphic>
          <a:graphicData uri="http://schemas.openxmlformats.org/drawingml/2006/table">
            <a:tbl>
              <a:tblPr/>
              <a:tblGrid>
                <a:gridCol w="2663825"/>
                <a:gridCol w="5041900"/>
              </a:tblGrid>
              <a:tr h="393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bg1"/>
                          </a:solidFill>
                          <a:effectLst/>
                          <a:latin typeface="Verdana" pitchFamily="34" charset="0"/>
                        </a:rPr>
                        <a:t>Event på form-taggen</a:t>
                      </a: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2">
                            <a:gamma/>
                            <a:shade val="0"/>
                            <a:invGamma/>
                          </a:schemeClr>
                        </a:gs>
                        <a:gs pos="100000">
                          <a:schemeClr val="accent2">
                            <a:lumMod val="60000"/>
                            <a:lumOff val="40000"/>
                          </a:schemeClr>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smtClean="0">
                          <a:ln>
                            <a:noFill/>
                          </a:ln>
                          <a:solidFill>
                            <a:srgbClr val="5F5F5F"/>
                          </a:solidFill>
                          <a:effectLst/>
                          <a:latin typeface="Verdana" pitchFamily="34" charset="0"/>
                        </a:rPr>
                        <a:t>onsubmit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smtClean="0">
                          <a:ln>
                            <a:noFill/>
                          </a:ln>
                          <a:solidFill>
                            <a:srgbClr val="5F5F5F"/>
                          </a:solidFill>
                          <a:effectLst/>
                          <a:latin typeface="Verdana" pitchFamily="34" charset="0"/>
                        </a:rPr>
                        <a:t>Inträffar precis innan formuläret skickas. Returneras false skickas inte formuläret. (Utmärkt vid validering)</a:t>
                      </a:r>
                      <a:endParaRPr kumimoji="0" lang="sv-SE" sz="1200" b="1" i="0" u="none" strike="noStrike" cap="none" normalizeH="0" baseline="0" smtClean="0">
                        <a:ln>
                          <a:noFill/>
                        </a:ln>
                        <a:solidFill>
                          <a:srgbClr val="5F5F5F"/>
                        </a:solidFill>
                        <a:effectLst/>
                        <a:latin typeface="Verdan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bl>
          </a:graphicData>
        </a:graphic>
      </p:graphicFrame>
      <p:sp>
        <p:nvSpPr>
          <p:cNvPr id="5" name="Text Box 23"/>
          <p:cNvSpPr txBox="1">
            <a:spLocks noChangeArrowheads="1"/>
          </p:cNvSpPr>
          <p:nvPr/>
        </p:nvSpPr>
        <p:spPr bwMode="auto">
          <a:xfrm>
            <a:off x="250825" y="3274219"/>
            <a:ext cx="8569325" cy="188753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sv-SE" sz="1800" b="1" dirty="0" err="1">
                <a:latin typeface="Courier New" pitchFamily="49" charset="0"/>
              </a:rPr>
              <a:t>if</a:t>
            </a:r>
            <a:r>
              <a:rPr lang="sv-SE" sz="1800" b="1" dirty="0">
                <a:latin typeface="Courier New" pitchFamily="49" charset="0"/>
              </a:rPr>
              <a:t>(!</a:t>
            </a:r>
            <a:r>
              <a:rPr lang="sv-SE" sz="1800" b="1" dirty="0" err="1">
                <a:latin typeface="Courier New" pitchFamily="49" charset="0"/>
              </a:rPr>
              <a:t>myForm.elements</a:t>
            </a:r>
            <a:r>
              <a:rPr lang="sv-SE" sz="1800" b="1" dirty="0" smtClean="0">
                <a:latin typeface="Courier New" pitchFamily="49" charset="0"/>
              </a:rPr>
              <a:t>["test"].</a:t>
            </a:r>
            <a:r>
              <a:rPr lang="sv-SE" sz="1800" b="1" dirty="0" err="1">
                <a:latin typeface="Courier New" pitchFamily="49" charset="0"/>
              </a:rPr>
              <a:t>value.match</a:t>
            </a:r>
            <a:r>
              <a:rPr lang="sv-SE" sz="1800" b="1" dirty="0">
                <a:latin typeface="Courier New" pitchFamily="49" charset="0"/>
              </a:rPr>
              <a:t>(/^[0-9]+$/))</a:t>
            </a:r>
            <a:br>
              <a:rPr lang="sv-SE" sz="1800" b="1" dirty="0">
                <a:latin typeface="Courier New" pitchFamily="49" charset="0"/>
              </a:rPr>
            </a:br>
            <a:r>
              <a:rPr lang="sv-SE" sz="1800" b="1" dirty="0">
                <a:latin typeface="Courier New" pitchFamily="49" charset="0"/>
              </a:rPr>
              <a:t>{</a:t>
            </a:r>
            <a:br>
              <a:rPr lang="sv-SE" sz="1800" b="1" dirty="0">
                <a:latin typeface="Courier New" pitchFamily="49" charset="0"/>
              </a:rPr>
            </a:br>
            <a:r>
              <a:rPr lang="sv-SE" sz="1800" b="1" dirty="0">
                <a:latin typeface="Courier New" pitchFamily="49" charset="0"/>
              </a:rPr>
              <a:t>	alert</a:t>
            </a:r>
            <a:r>
              <a:rPr lang="sv-SE" sz="1800" b="1" dirty="0" smtClean="0">
                <a:latin typeface="Courier New" pitchFamily="49" charset="0"/>
              </a:rPr>
              <a:t>("Enbart tal");</a:t>
            </a:r>
            <a:r>
              <a:rPr lang="sv-SE" sz="1800" b="1" dirty="0">
                <a:latin typeface="Courier New" pitchFamily="49" charset="0"/>
              </a:rPr>
              <a:t/>
            </a:r>
            <a:br>
              <a:rPr lang="sv-SE" sz="1800" b="1" dirty="0">
                <a:latin typeface="Courier New" pitchFamily="49" charset="0"/>
              </a:rPr>
            </a:br>
            <a:r>
              <a:rPr lang="sv-SE" sz="1800" b="1" dirty="0">
                <a:latin typeface="Courier New" pitchFamily="49" charset="0"/>
              </a:rPr>
              <a:t>	</a:t>
            </a:r>
            <a:r>
              <a:rPr lang="sv-SE" sz="1800" b="1" dirty="0" err="1">
                <a:latin typeface="Courier New" pitchFamily="49" charset="0"/>
              </a:rPr>
              <a:t>myForm.elements</a:t>
            </a:r>
            <a:r>
              <a:rPr lang="sv-SE" sz="1800" b="1" dirty="0" smtClean="0">
                <a:latin typeface="Courier New" pitchFamily="49" charset="0"/>
              </a:rPr>
              <a:t>["test"].</a:t>
            </a:r>
            <a:r>
              <a:rPr lang="sv-SE" sz="1800" b="1" dirty="0" err="1">
                <a:latin typeface="Courier New" pitchFamily="49" charset="0"/>
              </a:rPr>
              <a:t>select</a:t>
            </a:r>
            <a:r>
              <a:rPr lang="sv-SE" sz="1800" b="1" dirty="0">
                <a:latin typeface="Courier New" pitchFamily="49" charset="0"/>
              </a:rPr>
              <a:t>();</a:t>
            </a:r>
            <a:br>
              <a:rPr lang="sv-SE" sz="1800" b="1" dirty="0">
                <a:latin typeface="Courier New" pitchFamily="49" charset="0"/>
              </a:rPr>
            </a:br>
            <a:r>
              <a:rPr lang="sv-SE" sz="1800" b="1" dirty="0">
                <a:latin typeface="Courier New" pitchFamily="49" charset="0"/>
              </a:rPr>
              <a:t>	</a:t>
            </a:r>
            <a:r>
              <a:rPr lang="sv-SE" sz="1800" b="1" dirty="0" err="1">
                <a:latin typeface="Courier New" pitchFamily="49" charset="0"/>
              </a:rPr>
              <a:t>return</a:t>
            </a:r>
            <a:r>
              <a:rPr lang="sv-SE" sz="1800" b="1" dirty="0">
                <a:latin typeface="Courier New" pitchFamily="49" charset="0"/>
              </a:rPr>
              <a:t> </a:t>
            </a:r>
            <a:r>
              <a:rPr lang="sv-SE" sz="1800" b="1" dirty="0" err="1">
                <a:latin typeface="Courier New" pitchFamily="49" charset="0"/>
              </a:rPr>
              <a:t>false</a:t>
            </a:r>
            <a:r>
              <a:rPr lang="sv-SE" sz="1800" b="1" dirty="0">
                <a:latin typeface="Courier New" pitchFamily="49" charset="0"/>
              </a:rPr>
              <a:t>; </a:t>
            </a:r>
            <a:r>
              <a:rPr lang="sv-SE" sz="1800" i="1" dirty="0">
                <a:latin typeface="Courier New" pitchFamily="49" charset="0"/>
              </a:rPr>
              <a:t>// Ser till att formuläret inte skickas</a:t>
            </a:r>
          </a:p>
          <a:p>
            <a:pPr>
              <a:spcBef>
                <a:spcPct val="50000"/>
              </a:spcBef>
            </a:pPr>
            <a:r>
              <a:rPr lang="sv-SE" sz="1800" b="1" dirty="0">
                <a:latin typeface="Courier New" pitchFamily="49" charset="0"/>
              </a:rPr>
              <a:t>}</a:t>
            </a:r>
          </a:p>
        </p:txBody>
      </p:sp>
      <p:sp>
        <p:nvSpPr>
          <p:cNvPr id="6" name="Text Box 24"/>
          <p:cNvSpPr txBox="1">
            <a:spLocks noChangeArrowheads="1"/>
          </p:cNvSpPr>
          <p:nvPr/>
        </p:nvSpPr>
        <p:spPr bwMode="auto">
          <a:xfrm>
            <a:off x="250825" y="2863056"/>
            <a:ext cx="3385286" cy="400110"/>
          </a:xfrm>
          <a:prstGeom prst="rect">
            <a:avLst/>
          </a:prstGeom>
          <a:noFill/>
          <a:ln w="9525" algn="ctr">
            <a:noFill/>
            <a:miter lim="800000"/>
            <a:headEnd/>
            <a:tailEnd/>
          </a:ln>
        </p:spPr>
        <p:txBody>
          <a:bodyPr wrap="none">
            <a:spAutoFit/>
          </a:bodyPr>
          <a:lstStyle/>
          <a:p>
            <a:r>
              <a:rPr lang="sv-SE" sz="2000" dirty="0">
                <a:latin typeface="Minya Nouvelle" charset="0"/>
                <a:cs typeface="Courier New" pitchFamily="49" charset="0"/>
              </a:rPr>
              <a:t>Enkelt valideringsexempel:</a:t>
            </a:r>
          </a:p>
        </p:txBody>
      </p:sp>
      <p:pic>
        <p:nvPicPr>
          <p:cNvPr id="8" name="Picture 2" descr="P:\Icons\48x48\shadow\form_b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6951" y="223738"/>
            <a:ext cx="617537" cy="61753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P:\Icons\48x48\shadow\che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6456" y="604515"/>
            <a:ext cx="308769" cy="308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5003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Klient- servervalidering</a:t>
            </a:r>
            <a:endParaRPr lang="sv-SE" dirty="0"/>
          </a:p>
        </p:txBody>
      </p:sp>
      <p:sp>
        <p:nvSpPr>
          <p:cNvPr id="4" name="Rectangle 2"/>
          <p:cNvSpPr>
            <a:spLocks noChangeArrowheads="1"/>
          </p:cNvSpPr>
          <p:nvPr/>
        </p:nvSpPr>
        <p:spPr bwMode="auto">
          <a:xfrm>
            <a:off x="5800068" y="1070257"/>
            <a:ext cx="3020404" cy="4362688"/>
          </a:xfrm>
          <a:prstGeom prst="rect">
            <a:avLst/>
          </a:prstGeom>
          <a:ln>
            <a:headEnd/>
            <a:tailEnd/>
          </a:ln>
          <a:effectLst>
            <a:outerShdw blurRad="50800" dist="38100" dir="8100000" algn="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anchor="ctr">
            <a:spAutoFit/>
          </a:bodyPr>
          <a:lstStyle/>
          <a:p>
            <a:endParaRPr lang="sv-SE"/>
          </a:p>
        </p:txBody>
      </p:sp>
      <p:sp>
        <p:nvSpPr>
          <p:cNvPr id="5" name="Rectangle 2"/>
          <p:cNvSpPr>
            <a:spLocks noChangeArrowheads="1"/>
          </p:cNvSpPr>
          <p:nvPr/>
        </p:nvSpPr>
        <p:spPr bwMode="auto">
          <a:xfrm>
            <a:off x="396158" y="1070257"/>
            <a:ext cx="3020404" cy="4362688"/>
          </a:xfrm>
          <a:prstGeom prst="rect">
            <a:avLst/>
          </a:prstGeom>
          <a:ln>
            <a:headEnd/>
            <a:tailEnd/>
          </a:ln>
          <a:effectLst>
            <a:outerShdw blurRad="50800" dist="38100" dir="8100000" algn="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anchor="ctr">
            <a:spAutoFit/>
          </a:bodyPr>
          <a:lstStyle/>
          <a:p>
            <a:endParaRPr lang="sv-SE"/>
          </a:p>
        </p:txBody>
      </p:sp>
      <p:sp>
        <p:nvSpPr>
          <p:cNvPr id="6" name="Text Box 5"/>
          <p:cNvSpPr txBox="1">
            <a:spLocks noChangeArrowheads="1"/>
          </p:cNvSpPr>
          <p:nvPr/>
        </p:nvSpPr>
        <p:spPr bwMode="auto">
          <a:xfrm>
            <a:off x="396158" y="1112465"/>
            <a:ext cx="2996747" cy="461665"/>
          </a:xfrm>
          <a:prstGeom prst="rect">
            <a:avLst/>
          </a:prstGeom>
          <a:noFill/>
          <a:ln w="9525" algn="ctr">
            <a:noFill/>
            <a:miter lim="800000"/>
            <a:headEnd/>
            <a:tailEnd/>
          </a:ln>
        </p:spPr>
        <p:txBody>
          <a:bodyPr wrap="square">
            <a:spAutoFit/>
          </a:bodyPr>
          <a:lstStyle/>
          <a:p>
            <a:pPr algn="ctr">
              <a:spcBef>
                <a:spcPct val="50000"/>
              </a:spcBef>
            </a:pPr>
            <a:r>
              <a:rPr lang="sv-SE" sz="2400" b="1" dirty="0">
                <a:latin typeface="Minya Nouvelle" charset="0"/>
              </a:rPr>
              <a:t>KLIENT</a:t>
            </a:r>
          </a:p>
        </p:txBody>
      </p:sp>
      <p:sp>
        <p:nvSpPr>
          <p:cNvPr id="7" name="Text Box 6"/>
          <p:cNvSpPr txBox="1">
            <a:spLocks noChangeArrowheads="1"/>
          </p:cNvSpPr>
          <p:nvPr/>
        </p:nvSpPr>
        <p:spPr bwMode="auto">
          <a:xfrm>
            <a:off x="5761939" y="1082848"/>
            <a:ext cx="3020403" cy="461665"/>
          </a:xfrm>
          <a:prstGeom prst="rect">
            <a:avLst/>
          </a:prstGeom>
          <a:noFill/>
          <a:ln w="9525" algn="ctr">
            <a:noFill/>
            <a:miter lim="800000"/>
            <a:headEnd/>
            <a:tailEnd/>
          </a:ln>
        </p:spPr>
        <p:txBody>
          <a:bodyPr wrap="square">
            <a:spAutoFit/>
          </a:bodyPr>
          <a:lstStyle/>
          <a:p>
            <a:pPr algn="ctr">
              <a:spcBef>
                <a:spcPct val="50000"/>
              </a:spcBef>
            </a:pPr>
            <a:r>
              <a:rPr lang="sv-SE" sz="2400" b="1" dirty="0">
                <a:latin typeface="Minya Nouvelle" charset="0"/>
              </a:rPr>
              <a:t>SERVER</a:t>
            </a:r>
          </a:p>
        </p:txBody>
      </p:sp>
      <p:sp>
        <p:nvSpPr>
          <p:cNvPr id="11" name="Rectangle 10"/>
          <p:cNvSpPr>
            <a:spLocks noChangeArrowheads="1"/>
          </p:cNvSpPr>
          <p:nvPr/>
        </p:nvSpPr>
        <p:spPr bwMode="auto">
          <a:xfrm>
            <a:off x="899592" y="1616521"/>
            <a:ext cx="1947503" cy="1477328"/>
          </a:xfrm>
          <a:prstGeom prst="rect">
            <a:avLst/>
          </a:prstGeom>
          <a:solidFill>
            <a:schemeClr val="bg1"/>
          </a:solidFill>
          <a:ln w="9525" algn="ctr">
            <a:solidFill>
              <a:schemeClr val="tx1"/>
            </a:solidFill>
            <a:miter lim="800000"/>
            <a:headEnd/>
            <a:tailEnd/>
          </a:ln>
        </p:spPr>
        <p:txBody>
          <a:bodyPr wrap="square" anchor="ctr">
            <a:spAutoFit/>
          </a:bodyPr>
          <a:lstStyle/>
          <a:p>
            <a:pPr algn="ctr"/>
            <a:r>
              <a:rPr lang="sv-SE"/>
              <a:t/>
            </a:r>
            <a:br>
              <a:rPr lang="sv-SE"/>
            </a:br>
            <a:r>
              <a:rPr lang="sv-SE"/>
              <a:t/>
            </a:r>
            <a:br>
              <a:rPr lang="sv-SE"/>
            </a:br>
            <a:endParaRPr lang="sv-SE"/>
          </a:p>
          <a:p>
            <a:pPr algn="ctr"/>
            <a:endParaRPr lang="sv-SE"/>
          </a:p>
          <a:p>
            <a:pPr algn="ctr"/>
            <a:endParaRPr lang="sv-SE"/>
          </a:p>
        </p:txBody>
      </p:sp>
      <p:sp>
        <p:nvSpPr>
          <p:cNvPr id="16" name="Text Box 15"/>
          <p:cNvSpPr txBox="1">
            <a:spLocks noChangeArrowheads="1"/>
          </p:cNvSpPr>
          <p:nvPr/>
        </p:nvSpPr>
        <p:spPr bwMode="auto">
          <a:xfrm>
            <a:off x="1331962" y="2753841"/>
            <a:ext cx="1007790" cy="230832"/>
          </a:xfrm>
          <a:prstGeom prst="rect">
            <a:avLst/>
          </a:prstGeom>
          <a:solidFill>
            <a:srgbClr val="C0C0C0"/>
          </a:solidFill>
          <a:ln w="9525" algn="ctr">
            <a:solidFill>
              <a:schemeClr val="tx1"/>
            </a:solidFill>
            <a:miter lim="800000"/>
            <a:headEnd/>
            <a:tailEnd/>
          </a:ln>
        </p:spPr>
        <p:txBody>
          <a:bodyPr wrap="square">
            <a:spAutoFit/>
          </a:bodyPr>
          <a:lstStyle/>
          <a:p>
            <a:pPr algn="ctr">
              <a:spcBef>
                <a:spcPct val="50000"/>
              </a:spcBef>
            </a:pPr>
            <a:r>
              <a:rPr lang="sv-SE" sz="900" b="1"/>
              <a:t>skicka</a:t>
            </a:r>
          </a:p>
        </p:txBody>
      </p:sp>
      <p:sp>
        <p:nvSpPr>
          <p:cNvPr id="17" name="Line 16"/>
          <p:cNvSpPr>
            <a:spLocks noChangeShapeType="1"/>
          </p:cNvSpPr>
          <p:nvPr/>
        </p:nvSpPr>
        <p:spPr bwMode="auto">
          <a:xfrm flipH="1">
            <a:off x="1515265" y="2886722"/>
            <a:ext cx="0" cy="674016"/>
          </a:xfrm>
          <a:prstGeom prst="line">
            <a:avLst/>
          </a:prstGeom>
          <a:noFill/>
          <a:ln w="31750">
            <a:solidFill>
              <a:schemeClr val="tx1"/>
            </a:solidFill>
            <a:round/>
            <a:headEnd/>
            <a:tailEnd type="triangle" w="med" len="med"/>
          </a:ln>
        </p:spPr>
        <p:txBody>
          <a:bodyPr wrap="square">
            <a:spAutoFit/>
          </a:bodyPr>
          <a:lstStyle/>
          <a:p>
            <a:endParaRPr lang="sv-SE"/>
          </a:p>
        </p:txBody>
      </p:sp>
      <p:sp>
        <p:nvSpPr>
          <p:cNvPr id="18" name="Rectangle 18"/>
          <p:cNvSpPr>
            <a:spLocks noChangeArrowheads="1"/>
          </p:cNvSpPr>
          <p:nvPr/>
        </p:nvSpPr>
        <p:spPr bwMode="auto">
          <a:xfrm>
            <a:off x="650189" y="3560737"/>
            <a:ext cx="2549807" cy="470597"/>
          </a:xfrm>
          <a:prstGeom prst="rect">
            <a:avLst/>
          </a:prstGeom>
          <a:gradFill rotWithShape="1">
            <a:gsLst>
              <a:gs pos="0">
                <a:srgbClr val="F9EF93"/>
              </a:gs>
              <a:gs pos="100000">
                <a:srgbClr val="FDFBE3"/>
              </a:gs>
            </a:gsLst>
            <a:lin ang="5400000" scaled="1"/>
          </a:gradFill>
          <a:ln w="9525" algn="ctr">
            <a:solidFill>
              <a:schemeClr val="tx1"/>
            </a:solidFill>
            <a:miter lim="800000"/>
            <a:headEnd/>
            <a:tailEnd/>
          </a:ln>
        </p:spPr>
        <p:txBody>
          <a:bodyPr wrap="square" anchor="ctr">
            <a:spAutoFit/>
          </a:bodyPr>
          <a:lstStyle/>
          <a:p>
            <a:endParaRPr lang="sv-SE"/>
          </a:p>
        </p:txBody>
      </p:sp>
      <p:sp>
        <p:nvSpPr>
          <p:cNvPr id="19" name="Text Box 19"/>
          <p:cNvSpPr txBox="1">
            <a:spLocks noChangeArrowheads="1"/>
          </p:cNvSpPr>
          <p:nvPr/>
        </p:nvSpPr>
        <p:spPr bwMode="auto">
          <a:xfrm>
            <a:off x="650189" y="3516865"/>
            <a:ext cx="2475813" cy="584775"/>
          </a:xfrm>
          <a:prstGeom prst="rect">
            <a:avLst/>
          </a:prstGeom>
          <a:noFill/>
          <a:ln w="9525" algn="ctr">
            <a:noFill/>
            <a:miter lim="800000"/>
            <a:headEnd/>
            <a:tailEnd/>
          </a:ln>
        </p:spPr>
        <p:txBody>
          <a:bodyPr wrap="square">
            <a:spAutoFit/>
          </a:bodyPr>
          <a:lstStyle/>
          <a:p>
            <a:pPr algn="ctr"/>
            <a:r>
              <a:rPr lang="sv-SE" sz="1600" b="1" dirty="0">
                <a:latin typeface="Minya Nouvelle" charset="0"/>
              </a:rPr>
              <a:t>Ett klientskript validerar</a:t>
            </a:r>
          </a:p>
        </p:txBody>
      </p:sp>
      <p:sp>
        <p:nvSpPr>
          <p:cNvPr id="20" name="Line 20"/>
          <p:cNvSpPr>
            <a:spLocks noChangeShapeType="1"/>
          </p:cNvSpPr>
          <p:nvPr/>
        </p:nvSpPr>
        <p:spPr bwMode="auto">
          <a:xfrm flipH="1" flipV="1">
            <a:off x="2624824" y="2767537"/>
            <a:ext cx="2960" cy="793200"/>
          </a:xfrm>
          <a:prstGeom prst="line">
            <a:avLst/>
          </a:prstGeom>
          <a:noFill/>
          <a:ln w="34925">
            <a:solidFill>
              <a:schemeClr val="tx1"/>
            </a:solidFill>
            <a:round/>
            <a:headEnd/>
            <a:tailEnd type="triangle" w="med" len="med"/>
          </a:ln>
        </p:spPr>
        <p:txBody>
          <a:bodyPr wrap="square">
            <a:spAutoFit/>
          </a:bodyPr>
          <a:lstStyle/>
          <a:p>
            <a:endParaRPr lang="sv-SE"/>
          </a:p>
        </p:txBody>
      </p:sp>
      <p:sp>
        <p:nvSpPr>
          <p:cNvPr id="21" name="Text Box 21"/>
          <p:cNvSpPr txBox="1">
            <a:spLocks noChangeArrowheads="1"/>
          </p:cNvSpPr>
          <p:nvPr/>
        </p:nvSpPr>
        <p:spPr bwMode="auto">
          <a:xfrm>
            <a:off x="2582981" y="3150175"/>
            <a:ext cx="1052915" cy="338554"/>
          </a:xfrm>
          <a:prstGeom prst="rect">
            <a:avLst/>
          </a:prstGeom>
          <a:noFill/>
          <a:ln w="9525" algn="ctr">
            <a:noFill/>
            <a:miter lim="800000"/>
            <a:headEnd/>
            <a:tailEnd/>
          </a:ln>
        </p:spPr>
        <p:txBody>
          <a:bodyPr wrap="square">
            <a:spAutoFit/>
          </a:bodyPr>
          <a:lstStyle/>
          <a:p>
            <a:r>
              <a:rPr lang="sv-SE" sz="1600" b="1" dirty="0">
                <a:solidFill>
                  <a:srgbClr val="FF3300"/>
                </a:solidFill>
                <a:latin typeface="Minya Nouvelle" charset="0"/>
              </a:rPr>
              <a:t>FEL!</a:t>
            </a:r>
          </a:p>
        </p:txBody>
      </p:sp>
      <p:sp>
        <p:nvSpPr>
          <p:cNvPr id="22" name="Line 22"/>
          <p:cNvSpPr>
            <a:spLocks noChangeShapeType="1"/>
          </p:cNvSpPr>
          <p:nvPr/>
        </p:nvSpPr>
        <p:spPr bwMode="auto">
          <a:xfrm>
            <a:off x="3203848" y="3776762"/>
            <a:ext cx="2978788" cy="0"/>
          </a:xfrm>
          <a:prstGeom prst="line">
            <a:avLst/>
          </a:prstGeom>
          <a:noFill/>
          <a:ln w="34925">
            <a:solidFill>
              <a:schemeClr val="tx1"/>
            </a:solidFill>
            <a:round/>
            <a:headEnd/>
            <a:tailEnd type="triangle" w="med" len="med"/>
          </a:ln>
        </p:spPr>
        <p:txBody>
          <a:bodyPr wrap="square">
            <a:spAutoFit/>
          </a:bodyPr>
          <a:lstStyle/>
          <a:p>
            <a:endParaRPr lang="sv-SE"/>
          </a:p>
        </p:txBody>
      </p:sp>
      <p:sp>
        <p:nvSpPr>
          <p:cNvPr id="23" name="Text Box 23"/>
          <p:cNvSpPr txBox="1">
            <a:spLocks noChangeArrowheads="1"/>
          </p:cNvSpPr>
          <p:nvPr/>
        </p:nvSpPr>
        <p:spPr bwMode="auto">
          <a:xfrm>
            <a:off x="4427984" y="3488729"/>
            <a:ext cx="703749" cy="338554"/>
          </a:xfrm>
          <a:prstGeom prst="rect">
            <a:avLst/>
          </a:prstGeom>
          <a:noFill/>
          <a:ln w="9525" algn="ctr">
            <a:noFill/>
            <a:miter lim="800000"/>
            <a:headEnd/>
            <a:tailEnd/>
          </a:ln>
        </p:spPr>
        <p:txBody>
          <a:bodyPr wrap="square">
            <a:spAutoFit/>
          </a:bodyPr>
          <a:lstStyle/>
          <a:p>
            <a:r>
              <a:rPr lang="sv-SE" sz="1600" b="1" dirty="0">
                <a:solidFill>
                  <a:srgbClr val="33CC33"/>
                </a:solidFill>
                <a:latin typeface="Minya Nouvelle" charset="0"/>
              </a:rPr>
              <a:t>OK</a:t>
            </a:r>
          </a:p>
        </p:txBody>
      </p:sp>
      <p:sp>
        <p:nvSpPr>
          <p:cNvPr id="24" name="Rectangle 25"/>
          <p:cNvSpPr>
            <a:spLocks noChangeArrowheads="1"/>
          </p:cNvSpPr>
          <p:nvPr/>
        </p:nvSpPr>
        <p:spPr bwMode="auto">
          <a:xfrm>
            <a:off x="6200773" y="3606088"/>
            <a:ext cx="2281951" cy="470597"/>
          </a:xfrm>
          <a:prstGeom prst="rect">
            <a:avLst/>
          </a:prstGeom>
          <a:gradFill rotWithShape="1">
            <a:gsLst>
              <a:gs pos="0">
                <a:srgbClr val="F9EF93"/>
              </a:gs>
              <a:gs pos="100000">
                <a:srgbClr val="FDFAE0"/>
              </a:gs>
            </a:gsLst>
            <a:lin ang="5400000" scaled="1"/>
          </a:gradFill>
          <a:ln w="9525" algn="ctr">
            <a:solidFill>
              <a:schemeClr val="tx1"/>
            </a:solidFill>
            <a:miter lim="800000"/>
            <a:headEnd/>
            <a:tailEnd/>
          </a:ln>
        </p:spPr>
        <p:txBody>
          <a:bodyPr wrap="square" anchor="ctr">
            <a:spAutoFit/>
          </a:bodyPr>
          <a:lstStyle/>
          <a:p>
            <a:endParaRPr lang="sv-SE"/>
          </a:p>
        </p:txBody>
      </p:sp>
      <p:sp>
        <p:nvSpPr>
          <p:cNvPr id="25" name="Text Box 26"/>
          <p:cNvSpPr txBox="1">
            <a:spLocks noChangeArrowheads="1"/>
          </p:cNvSpPr>
          <p:nvPr/>
        </p:nvSpPr>
        <p:spPr bwMode="auto">
          <a:xfrm>
            <a:off x="6200773" y="3677526"/>
            <a:ext cx="2215357" cy="369332"/>
          </a:xfrm>
          <a:prstGeom prst="rect">
            <a:avLst/>
          </a:prstGeom>
          <a:noFill/>
          <a:ln w="9525" algn="ctr">
            <a:noFill/>
            <a:miter lim="800000"/>
            <a:headEnd/>
            <a:tailEnd/>
          </a:ln>
        </p:spPr>
        <p:txBody>
          <a:bodyPr wrap="square">
            <a:spAutoFit/>
          </a:bodyPr>
          <a:lstStyle/>
          <a:p>
            <a:pPr algn="ctr"/>
            <a:r>
              <a:rPr lang="sv-SE" b="1" dirty="0">
                <a:latin typeface="Minya Nouvelle" charset="0"/>
              </a:rPr>
              <a:t>Servern validerar</a:t>
            </a:r>
          </a:p>
        </p:txBody>
      </p:sp>
      <p:sp>
        <p:nvSpPr>
          <p:cNvPr id="26" name="Line 27"/>
          <p:cNvSpPr>
            <a:spLocks noChangeShapeType="1"/>
          </p:cNvSpPr>
          <p:nvPr/>
        </p:nvSpPr>
        <p:spPr bwMode="auto">
          <a:xfrm flipH="1" flipV="1">
            <a:off x="2610734" y="2140588"/>
            <a:ext cx="3571902" cy="1531671"/>
          </a:xfrm>
          <a:prstGeom prst="line">
            <a:avLst/>
          </a:prstGeom>
          <a:noFill/>
          <a:ln w="34925">
            <a:solidFill>
              <a:schemeClr val="tx1"/>
            </a:solidFill>
            <a:round/>
            <a:headEnd/>
            <a:tailEnd type="triangle" w="med" len="med"/>
          </a:ln>
        </p:spPr>
        <p:txBody>
          <a:bodyPr wrap="square">
            <a:spAutoFit/>
          </a:bodyPr>
          <a:lstStyle/>
          <a:p>
            <a:endParaRPr lang="sv-SE"/>
          </a:p>
        </p:txBody>
      </p:sp>
      <p:sp>
        <p:nvSpPr>
          <p:cNvPr id="27" name="Text Box 28"/>
          <p:cNvSpPr txBox="1">
            <a:spLocks noChangeArrowheads="1"/>
          </p:cNvSpPr>
          <p:nvPr/>
        </p:nvSpPr>
        <p:spPr bwMode="auto">
          <a:xfrm rot="1419249">
            <a:off x="4273376" y="2739095"/>
            <a:ext cx="824525" cy="338554"/>
          </a:xfrm>
          <a:prstGeom prst="rect">
            <a:avLst/>
          </a:prstGeom>
          <a:noFill/>
          <a:ln w="9525" algn="ctr">
            <a:noFill/>
            <a:miter lim="800000"/>
            <a:headEnd/>
            <a:tailEnd/>
          </a:ln>
        </p:spPr>
        <p:txBody>
          <a:bodyPr wrap="square">
            <a:spAutoFit/>
          </a:bodyPr>
          <a:lstStyle/>
          <a:p>
            <a:r>
              <a:rPr lang="sv-SE" sz="1600" b="1" dirty="0">
                <a:solidFill>
                  <a:srgbClr val="FF3300"/>
                </a:solidFill>
                <a:latin typeface="Minya Nouvelle" charset="0"/>
              </a:rPr>
              <a:t>FEL!</a:t>
            </a:r>
          </a:p>
        </p:txBody>
      </p:sp>
      <p:sp>
        <p:nvSpPr>
          <p:cNvPr id="28" name="Line 29"/>
          <p:cNvSpPr>
            <a:spLocks noChangeShapeType="1"/>
          </p:cNvSpPr>
          <p:nvPr/>
        </p:nvSpPr>
        <p:spPr bwMode="auto">
          <a:xfrm flipV="1">
            <a:off x="7417701" y="3023222"/>
            <a:ext cx="0" cy="563674"/>
          </a:xfrm>
          <a:prstGeom prst="line">
            <a:avLst/>
          </a:prstGeom>
          <a:noFill/>
          <a:ln w="34925">
            <a:solidFill>
              <a:schemeClr val="tx1"/>
            </a:solidFill>
            <a:round/>
            <a:headEnd/>
            <a:tailEnd type="triangle" w="med" len="med"/>
          </a:ln>
        </p:spPr>
        <p:txBody>
          <a:bodyPr wrap="square">
            <a:spAutoFit/>
          </a:bodyPr>
          <a:lstStyle/>
          <a:p>
            <a:endParaRPr lang="sv-SE"/>
          </a:p>
        </p:txBody>
      </p:sp>
      <p:sp>
        <p:nvSpPr>
          <p:cNvPr id="29" name="Text Box 30"/>
          <p:cNvSpPr txBox="1">
            <a:spLocks noChangeArrowheads="1"/>
          </p:cNvSpPr>
          <p:nvPr/>
        </p:nvSpPr>
        <p:spPr bwMode="auto">
          <a:xfrm>
            <a:off x="7380312" y="3204237"/>
            <a:ext cx="881844" cy="338554"/>
          </a:xfrm>
          <a:prstGeom prst="rect">
            <a:avLst/>
          </a:prstGeom>
          <a:noFill/>
          <a:ln w="9525" algn="ctr">
            <a:noFill/>
            <a:miter lim="800000"/>
            <a:headEnd/>
            <a:tailEnd/>
          </a:ln>
        </p:spPr>
        <p:txBody>
          <a:bodyPr wrap="square">
            <a:spAutoFit/>
          </a:bodyPr>
          <a:lstStyle/>
          <a:p>
            <a:r>
              <a:rPr lang="sv-SE" sz="1600" b="1" dirty="0">
                <a:solidFill>
                  <a:srgbClr val="33CC33"/>
                </a:solidFill>
                <a:latin typeface="Minya Nouvelle" charset="0"/>
              </a:rPr>
              <a:t>OK</a:t>
            </a:r>
          </a:p>
        </p:txBody>
      </p:sp>
      <p:sp>
        <p:nvSpPr>
          <p:cNvPr id="30" name="Rectangle 32"/>
          <p:cNvSpPr>
            <a:spLocks noChangeArrowheads="1"/>
          </p:cNvSpPr>
          <p:nvPr/>
        </p:nvSpPr>
        <p:spPr bwMode="auto">
          <a:xfrm>
            <a:off x="6182636" y="2552625"/>
            <a:ext cx="2281951" cy="470597"/>
          </a:xfrm>
          <a:prstGeom prst="rect">
            <a:avLst/>
          </a:prstGeom>
          <a:gradFill rotWithShape="1">
            <a:gsLst>
              <a:gs pos="0">
                <a:srgbClr val="F9EF93"/>
              </a:gs>
              <a:gs pos="100000">
                <a:srgbClr val="FDFBE3"/>
              </a:gs>
            </a:gsLst>
            <a:lin ang="5400000" scaled="1"/>
          </a:gradFill>
          <a:ln w="9525" algn="ctr">
            <a:solidFill>
              <a:schemeClr val="tx1"/>
            </a:solidFill>
            <a:miter lim="800000"/>
            <a:headEnd/>
            <a:tailEnd/>
          </a:ln>
        </p:spPr>
        <p:txBody>
          <a:bodyPr wrap="square" anchor="ctr">
            <a:spAutoFit/>
          </a:bodyPr>
          <a:lstStyle/>
          <a:p>
            <a:endParaRPr lang="sv-SE"/>
          </a:p>
        </p:txBody>
      </p:sp>
      <p:sp>
        <p:nvSpPr>
          <p:cNvPr id="31" name="Text Box 33"/>
          <p:cNvSpPr txBox="1">
            <a:spLocks noChangeArrowheads="1"/>
          </p:cNvSpPr>
          <p:nvPr/>
        </p:nvSpPr>
        <p:spPr bwMode="auto">
          <a:xfrm>
            <a:off x="6182636" y="2615341"/>
            <a:ext cx="2215357" cy="369332"/>
          </a:xfrm>
          <a:prstGeom prst="rect">
            <a:avLst/>
          </a:prstGeom>
          <a:noFill/>
          <a:ln w="9525" algn="ctr">
            <a:noFill/>
            <a:miter lim="800000"/>
            <a:headEnd/>
            <a:tailEnd/>
          </a:ln>
        </p:spPr>
        <p:txBody>
          <a:bodyPr wrap="square">
            <a:spAutoFit/>
          </a:bodyPr>
          <a:lstStyle/>
          <a:p>
            <a:pPr algn="ctr"/>
            <a:r>
              <a:rPr lang="sv-SE" b="1" dirty="0">
                <a:latin typeface="Minya Nouvelle" charset="0"/>
              </a:rPr>
              <a:t>Behandla data</a:t>
            </a:r>
          </a:p>
        </p:txBody>
      </p:sp>
      <p:sp>
        <p:nvSpPr>
          <p:cNvPr id="32" name="Text Box 35"/>
          <p:cNvSpPr txBox="1">
            <a:spLocks noChangeArrowheads="1"/>
          </p:cNvSpPr>
          <p:nvPr/>
        </p:nvSpPr>
        <p:spPr bwMode="auto">
          <a:xfrm>
            <a:off x="467596" y="4136801"/>
            <a:ext cx="2952329" cy="1200329"/>
          </a:xfrm>
          <a:prstGeom prst="rect">
            <a:avLst/>
          </a:prstGeom>
          <a:noFill/>
          <a:ln w="9525" algn="ctr">
            <a:noFill/>
            <a:miter lim="800000"/>
            <a:headEnd/>
            <a:tailEnd/>
          </a:ln>
        </p:spPr>
        <p:txBody>
          <a:bodyPr wrap="square">
            <a:spAutoFit/>
          </a:bodyPr>
          <a:lstStyle/>
          <a:p>
            <a:pPr>
              <a:spcBef>
                <a:spcPct val="50000"/>
              </a:spcBef>
            </a:pPr>
            <a:r>
              <a:rPr lang="sv-SE" sz="1200" dirty="0">
                <a:latin typeface="Minya Nouvelle" charset="0"/>
              </a:rPr>
              <a:t>Här genomförs klientvalideringen. Denna validering är enbart till för att hindra </a:t>
            </a:r>
            <a:r>
              <a:rPr lang="sv-SE" sz="1200" dirty="0" smtClean="0">
                <a:latin typeface="Minya Nouvelle" charset="0"/>
              </a:rPr>
              <a:t>"dumma" </a:t>
            </a:r>
            <a:r>
              <a:rPr lang="sv-SE" sz="1200" dirty="0">
                <a:latin typeface="Minya Nouvelle" charset="0"/>
              </a:rPr>
              <a:t>användare från att glömma fylla i uppgifter och liknande. Klientvalideringen är mycket enkel att lura och ta sig förbi.</a:t>
            </a:r>
          </a:p>
        </p:txBody>
      </p:sp>
      <p:sp>
        <p:nvSpPr>
          <p:cNvPr id="33" name="Text Box 36"/>
          <p:cNvSpPr txBox="1">
            <a:spLocks noChangeArrowheads="1"/>
          </p:cNvSpPr>
          <p:nvPr/>
        </p:nvSpPr>
        <p:spPr bwMode="auto">
          <a:xfrm>
            <a:off x="5834964" y="4064793"/>
            <a:ext cx="2952329" cy="1384995"/>
          </a:xfrm>
          <a:prstGeom prst="rect">
            <a:avLst/>
          </a:prstGeom>
          <a:noFill/>
          <a:ln w="9525" algn="ctr">
            <a:noFill/>
            <a:miter lim="800000"/>
            <a:headEnd/>
            <a:tailEnd/>
          </a:ln>
        </p:spPr>
        <p:txBody>
          <a:bodyPr wrap="square">
            <a:spAutoFit/>
          </a:bodyPr>
          <a:lstStyle/>
          <a:p>
            <a:pPr>
              <a:spcBef>
                <a:spcPct val="50000"/>
              </a:spcBef>
            </a:pPr>
            <a:r>
              <a:rPr lang="sv-SE" sz="1200" dirty="0">
                <a:latin typeface="Minya Nouvelle" charset="0"/>
              </a:rPr>
              <a:t>Här genomförs servervalideringen. Denna validering är till för att kontrollera så att all data som skickas för behandling är OK. Servervalideringen går det inte att lura och är därför bra för att förhindra hackerattacker.</a:t>
            </a:r>
          </a:p>
        </p:txBody>
      </p:sp>
      <p:pic>
        <p:nvPicPr>
          <p:cNvPr id="4098" name="Picture 2" descr="P:\Icons\128x128\shadow\form_r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8430" y="1729320"/>
            <a:ext cx="894853" cy="89485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Icons\128x128\shadow\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6271" y="1543426"/>
            <a:ext cx="950292" cy="950292"/>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P:\Icons\48x48\shadow\chec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2880" y="231676"/>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12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2000"/>
                                        <p:tgtEl>
                                          <p:spTgt spid="2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20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2000"/>
                                        <p:tgtEl>
                                          <p:spTgt spid="2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20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2000"/>
                                        <p:tgtEl>
                                          <p:spTgt spid="2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20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2000"/>
                                        <p:tgtEl>
                                          <p:spTgt spid="2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1" grpId="0"/>
      <p:bldP spid="22" grpId="0" animBg="1"/>
      <p:bldP spid="23" grpId="0"/>
      <p:bldP spid="26" grpId="0" animBg="1"/>
      <p:bldP spid="27" grpId="0"/>
      <p:bldP spid="28" grpId="0" animBg="1"/>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E10 – The Choice</a:t>
            </a:r>
            <a:endParaRPr lang="sv-SE" sz="3200" dirty="0"/>
          </a:p>
        </p:txBody>
      </p:sp>
      <p:sp>
        <p:nvSpPr>
          <p:cNvPr id="4" name="TextBox 3"/>
          <p:cNvSpPr txBox="1"/>
          <p:nvPr/>
        </p:nvSpPr>
        <p:spPr>
          <a:xfrm>
            <a:off x="1403648" y="1378601"/>
            <a:ext cx="3839513" cy="4555093"/>
          </a:xfrm>
          <a:prstGeom prst="rect">
            <a:avLst/>
          </a:prstGeom>
          <a:noFill/>
        </p:spPr>
        <p:txBody>
          <a:bodyPr wrap="none" rtlCol="0">
            <a:spAutoFit/>
          </a:bodyPr>
          <a:lstStyle/>
          <a:p>
            <a:r>
              <a:rPr lang="sv-SE" sz="2800" b="1" dirty="0" smtClean="0">
                <a:latin typeface="Minya Nouvelle" pitchFamily="2" charset="0"/>
              </a:rPr>
              <a:t>Dagens agenda</a:t>
            </a:r>
          </a:p>
          <a:p>
            <a:endParaRPr lang="sv-SE" sz="2800" dirty="0" smtClean="0">
              <a:latin typeface="Minya Nouvelle" pitchFamily="2" charset="0"/>
            </a:endParaRPr>
          </a:p>
          <a:p>
            <a:pPr marL="285750" indent="-285750">
              <a:buFont typeface="Arial" charset="0"/>
              <a:buChar char="•"/>
            </a:pPr>
            <a:r>
              <a:rPr lang="sv-SE" dirty="0" smtClean="0">
                <a:latin typeface="Minya Nouvelle" pitchFamily="2" charset="0"/>
              </a:rPr>
              <a:t>Formulär</a:t>
            </a:r>
            <a:br>
              <a:rPr lang="sv-SE" dirty="0" smtClean="0">
                <a:latin typeface="Minya Nouvelle" pitchFamily="2" charset="0"/>
              </a:rPr>
            </a:br>
            <a:r>
              <a:rPr lang="sv-SE" dirty="0" smtClean="0">
                <a:latin typeface="Minya Nouvelle" pitchFamily="2" charset="0"/>
              </a:rPr>
              <a:t>- Skicka</a:t>
            </a:r>
            <a:br>
              <a:rPr lang="sv-SE" dirty="0" smtClean="0">
                <a:latin typeface="Minya Nouvelle" pitchFamily="2" charset="0"/>
              </a:rPr>
            </a:br>
            <a:r>
              <a:rPr lang="sv-SE" dirty="0" smtClean="0">
                <a:latin typeface="Minya Nouvelle" pitchFamily="2" charset="0"/>
              </a:rPr>
              <a:t>- Komma åt formulärkontroller</a:t>
            </a:r>
          </a:p>
          <a:p>
            <a:pPr marL="285750" indent="-285750">
              <a:buFont typeface="Arial" charset="0"/>
              <a:buChar char="•"/>
            </a:pPr>
            <a:r>
              <a:rPr lang="sv-SE" dirty="0" smtClean="0">
                <a:latin typeface="Minya Nouvelle" pitchFamily="2" charset="0"/>
              </a:rPr>
              <a:t>Reguljära uttryck</a:t>
            </a:r>
          </a:p>
          <a:p>
            <a:pPr marL="285750" indent="-285750">
              <a:buFont typeface="Arial" charset="0"/>
              <a:buChar char="•"/>
            </a:pPr>
            <a:r>
              <a:rPr lang="sv-SE" dirty="0" smtClean="0">
                <a:latin typeface="Minya Nouvelle" pitchFamily="2" charset="0"/>
              </a:rPr>
              <a:t>Validering av formulär</a:t>
            </a: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p:txBody>
      </p:sp>
      <p:pic>
        <p:nvPicPr>
          <p:cNvPr id="5" name="Picture 2" descr="P:\Icons\128x128\shadow\scroll_preferen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500856"/>
            <a:ext cx="1646237" cy="1646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79512" y="1829048"/>
            <a:ext cx="4501734" cy="1460500"/>
          </a:xfrm>
        </p:spPr>
        <p:txBody>
          <a:bodyPr/>
          <a:lstStyle/>
          <a:p>
            <a:r>
              <a:rPr lang="en-US" b="1" dirty="0" smtClean="0"/>
              <a:t>"</a:t>
            </a:r>
            <a:r>
              <a:rPr lang="en-US" b="1" dirty="0" err="1" smtClean="0"/>
              <a:t>JSLint</a:t>
            </a:r>
            <a:r>
              <a:rPr lang="en-US" b="1" dirty="0" smtClean="0"/>
              <a:t>" </a:t>
            </a:r>
            <a:r>
              <a:rPr lang="en-US" b="1" dirty="0"/>
              <a:t>is really just Douglas </a:t>
            </a:r>
            <a:r>
              <a:rPr lang="en-US" b="1" dirty="0" err="1"/>
              <a:t>Crockford</a:t>
            </a:r>
            <a:r>
              <a:rPr lang="en-US" b="1" dirty="0"/>
              <a:t> sitting behind a computer, insulting your code.</a:t>
            </a:r>
          </a:p>
          <a:p>
            <a:endParaRPr lang="en-US" b="1" dirty="0"/>
          </a:p>
        </p:txBody>
      </p:sp>
      <p:pic>
        <p:nvPicPr>
          <p:cNvPr id="3074" name="Picture 2" descr="http://crockfordfacts.com/crockfor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4668" y="300612"/>
            <a:ext cx="3955804" cy="5149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9512" y="5224472"/>
            <a:ext cx="2917786" cy="369332"/>
          </a:xfrm>
          <a:prstGeom prst="rect">
            <a:avLst/>
          </a:prstGeom>
          <a:noFill/>
        </p:spPr>
        <p:txBody>
          <a:bodyPr wrap="none" rtlCol="0">
            <a:spAutoFit/>
          </a:bodyPr>
          <a:lstStyle/>
          <a:p>
            <a:r>
              <a:rPr lang="sv-SE" dirty="0">
                <a:latin typeface="Minya Nouvelle" pitchFamily="2" charset="0"/>
              </a:rPr>
              <a:t>Källa: </a:t>
            </a:r>
            <a:r>
              <a:rPr lang="sv-SE" dirty="0" smtClean="0">
                <a:latin typeface="Minya Nouvelle" pitchFamily="2" charset="0"/>
              </a:rPr>
              <a:t>crockfordfacts.com</a:t>
            </a:r>
          </a:p>
        </p:txBody>
      </p:sp>
    </p:spTree>
    <p:extLst>
      <p:ext uri="{BB962C8B-B14F-4D97-AF65-F5344CB8AC3E}">
        <p14:creationId xmlns:p14="http://schemas.microsoft.com/office/powerpoint/2010/main" val="1447330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Validering</a:t>
            </a:r>
            <a:endParaRPr lang="sv-SE" dirty="0"/>
          </a:p>
        </p:txBody>
      </p:sp>
      <p:pic>
        <p:nvPicPr>
          <p:cNvPr id="1026" name="Picture 2" descr="L:\WorkSpace\tstjo\Icons\v_collection_png\256x256\shadow\user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339752" y="2065412"/>
            <a:ext cx="1512168" cy="151216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305913" y="2251118"/>
            <a:ext cx="1584176" cy="216024"/>
          </a:xfrm>
          <a:prstGeom prst="rect">
            <a:avLst/>
          </a:prstGeom>
          <a:ln>
            <a:tailEnd type="arrow"/>
          </a:ln>
        </p:spPr>
        <p:style>
          <a:lnRef idx="2">
            <a:schemeClr val="accent6"/>
          </a:lnRef>
          <a:fillRef idx="1">
            <a:schemeClr val="lt1"/>
          </a:fillRef>
          <a:effectRef idx="0">
            <a:schemeClr val="accent6"/>
          </a:effectRef>
          <a:fontRef idx="minor">
            <a:schemeClr val="dk1"/>
          </a:fontRef>
        </p:style>
        <p:txBody>
          <a:bodyPr rtlCol="0" anchor="ctr"/>
          <a:lstStyle/>
          <a:p>
            <a:r>
              <a:rPr lang="sv-SE" dirty="0" smtClean="0"/>
              <a:t>391 62</a:t>
            </a:r>
            <a:endParaRPr lang="sv-SE" dirty="0"/>
          </a:p>
        </p:txBody>
      </p:sp>
      <p:sp>
        <p:nvSpPr>
          <p:cNvPr id="6" name="Rectangle 5"/>
          <p:cNvSpPr/>
          <p:nvPr/>
        </p:nvSpPr>
        <p:spPr>
          <a:xfrm>
            <a:off x="4305913" y="2827182"/>
            <a:ext cx="1584176" cy="216024"/>
          </a:xfrm>
          <a:prstGeom prst="rect">
            <a:avLst/>
          </a:prstGeom>
          <a:solidFill>
            <a:schemeClr val="accent3">
              <a:lumMod val="20000"/>
              <a:lumOff val="80000"/>
            </a:schemeClr>
          </a:solidFill>
          <a:ln>
            <a:tailEnd type="arrow"/>
          </a:ln>
        </p:spPr>
        <p:style>
          <a:lnRef idx="2">
            <a:schemeClr val="accent6"/>
          </a:lnRef>
          <a:fillRef idx="1">
            <a:schemeClr val="lt1"/>
          </a:fillRef>
          <a:effectRef idx="0">
            <a:schemeClr val="accent6"/>
          </a:effectRef>
          <a:fontRef idx="minor">
            <a:schemeClr val="dk1"/>
          </a:fontRef>
        </p:style>
        <p:txBody>
          <a:bodyPr rtlCol="0" anchor="ctr"/>
          <a:lstStyle/>
          <a:p>
            <a:r>
              <a:rPr lang="sv-SE" dirty="0" err="1" smtClean="0"/>
              <a:t>ellen@nu</a:t>
            </a:r>
            <a:endParaRPr lang="sv-SE" dirty="0"/>
          </a:p>
        </p:txBody>
      </p:sp>
      <p:sp>
        <p:nvSpPr>
          <p:cNvPr id="7" name="Rectangle 6"/>
          <p:cNvSpPr/>
          <p:nvPr/>
        </p:nvSpPr>
        <p:spPr>
          <a:xfrm>
            <a:off x="4305913" y="3403246"/>
            <a:ext cx="1584176" cy="216024"/>
          </a:xfrm>
          <a:prstGeom prst="rect">
            <a:avLst/>
          </a:prstGeom>
          <a:ln>
            <a:tailEnd type="arrow"/>
          </a:ln>
        </p:spPr>
        <p:style>
          <a:lnRef idx="2">
            <a:schemeClr val="accent6"/>
          </a:lnRef>
          <a:fillRef idx="1">
            <a:schemeClr val="lt1"/>
          </a:fillRef>
          <a:effectRef idx="0">
            <a:schemeClr val="accent6"/>
          </a:effectRef>
          <a:fontRef idx="minor">
            <a:schemeClr val="dk1"/>
          </a:fontRef>
        </p:style>
        <p:txBody>
          <a:bodyPr rtlCol="0" anchor="ctr"/>
          <a:lstStyle/>
          <a:p>
            <a:r>
              <a:rPr lang="sv-SE" dirty="0" smtClean="0"/>
              <a:t>841211-1389</a:t>
            </a:r>
            <a:endParaRPr lang="sv-SE" dirty="0"/>
          </a:p>
        </p:txBody>
      </p:sp>
      <p:sp>
        <p:nvSpPr>
          <p:cNvPr id="5" name="TextBox 4"/>
          <p:cNvSpPr txBox="1"/>
          <p:nvPr/>
        </p:nvSpPr>
        <p:spPr>
          <a:xfrm>
            <a:off x="4211960" y="1993404"/>
            <a:ext cx="1292662" cy="307777"/>
          </a:xfrm>
          <a:prstGeom prst="rect">
            <a:avLst/>
          </a:prstGeom>
          <a:noFill/>
        </p:spPr>
        <p:txBody>
          <a:bodyPr wrap="none" rtlCol="0">
            <a:spAutoFit/>
          </a:bodyPr>
          <a:lstStyle/>
          <a:p>
            <a:r>
              <a:rPr lang="sv-SE" sz="1400" dirty="0" smtClean="0">
                <a:latin typeface="Minya Nouvelle" pitchFamily="2" charset="0"/>
              </a:rPr>
              <a:t>Postnummer:</a:t>
            </a:r>
          </a:p>
        </p:txBody>
      </p:sp>
      <p:sp>
        <p:nvSpPr>
          <p:cNvPr id="9" name="TextBox 8"/>
          <p:cNvSpPr txBox="1"/>
          <p:nvPr/>
        </p:nvSpPr>
        <p:spPr>
          <a:xfrm>
            <a:off x="4226590" y="2584098"/>
            <a:ext cx="1255472" cy="307777"/>
          </a:xfrm>
          <a:prstGeom prst="rect">
            <a:avLst/>
          </a:prstGeom>
          <a:noFill/>
        </p:spPr>
        <p:txBody>
          <a:bodyPr wrap="none" rtlCol="0">
            <a:spAutoFit/>
          </a:bodyPr>
          <a:lstStyle/>
          <a:p>
            <a:r>
              <a:rPr lang="sv-SE" sz="1400" dirty="0" smtClean="0">
                <a:latin typeface="Minya Nouvelle" pitchFamily="2" charset="0"/>
              </a:rPr>
              <a:t>E-postadress:</a:t>
            </a:r>
          </a:p>
        </p:txBody>
      </p:sp>
      <p:sp>
        <p:nvSpPr>
          <p:cNvPr id="10" name="TextBox 9"/>
          <p:cNvSpPr txBox="1"/>
          <p:nvPr/>
        </p:nvSpPr>
        <p:spPr>
          <a:xfrm>
            <a:off x="4232763" y="3165277"/>
            <a:ext cx="1488228" cy="307777"/>
          </a:xfrm>
          <a:prstGeom prst="rect">
            <a:avLst/>
          </a:prstGeom>
          <a:noFill/>
        </p:spPr>
        <p:txBody>
          <a:bodyPr wrap="none" rtlCol="0">
            <a:spAutoFit/>
          </a:bodyPr>
          <a:lstStyle/>
          <a:p>
            <a:r>
              <a:rPr lang="sv-SE" sz="1400" dirty="0" smtClean="0">
                <a:latin typeface="Minya Nouvelle" pitchFamily="2" charset="0"/>
              </a:rPr>
              <a:t>Personnummer:</a:t>
            </a:r>
          </a:p>
        </p:txBody>
      </p:sp>
      <p:sp>
        <p:nvSpPr>
          <p:cNvPr id="8" name="Rectangle 7"/>
          <p:cNvSpPr/>
          <p:nvPr/>
        </p:nvSpPr>
        <p:spPr>
          <a:xfrm>
            <a:off x="5027734" y="3865612"/>
            <a:ext cx="862355" cy="288032"/>
          </a:xfrm>
          <a:prstGeom prst="rect">
            <a:avLst/>
          </a:prstGeom>
          <a:ln>
            <a:tailEnd type="arrow"/>
          </a:ln>
        </p:spPr>
        <p:style>
          <a:lnRef idx="1">
            <a:schemeClr val="accent6"/>
          </a:lnRef>
          <a:fillRef idx="2">
            <a:schemeClr val="accent6"/>
          </a:fillRef>
          <a:effectRef idx="1">
            <a:schemeClr val="accent6"/>
          </a:effectRef>
          <a:fontRef idx="minor">
            <a:schemeClr val="dk1"/>
          </a:fontRef>
        </p:style>
        <p:txBody>
          <a:bodyPr rtlCol="0" anchor="ctr"/>
          <a:lstStyle/>
          <a:p>
            <a:pPr algn="ctr"/>
            <a:r>
              <a:rPr lang="sv-SE" dirty="0" smtClean="0">
                <a:solidFill>
                  <a:schemeClr val="bg1">
                    <a:lumMod val="65000"/>
                  </a:schemeClr>
                </a:solidFill>
              </a:rPr>
              <a:t>Skicka</a:t>
            </a:r>
            <a:endParaRPr lang="sv-SE" dirty="0">
              <a:solidFill>
                <a:schemeClr val="bg1">
                  <a:lumMod val="65000"/>
                </a:schemeClr>
              </a:solidFill>
            </a:endParaRPr>
          </a:p>
        </p:txBody>
      </p:sp>
    </p:spTree>
    <p:extLst>
      <p:ext uri="{BB962C8B-B14F-4D97-AF65-F5344CB8AC3E}">
        <p14:creationId xmlns:p14="http://schemas.microsoft.com/office/powerpoint/2010/main" val="17622265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Formulär, skicka</a:t>
            </a:r>
            <a:endParaRPr lang="sv-SE" dirty="0"/>
          </a:p>
        </p:txBody>
      </p:sp>
      <p:graphicFrame>
        <p:nvGraphicFramePr>
          <p:cNvPr id="4" name="Group 61"/>
          <p:cNvGraphicFramePr>
            <a:graphicFrameLocks noGrp="1"/>
          </p:cNvGraphicFramePr>
          <p:nvPr>
            <p:extLst>
              <p:ext uri="{D42A27DB-BD31-4B8C-83A1-F6EECF244321}">
                <p14:modId xmlns:p14="http://schemas.microsoft.com/office/powerpoint/2010/main" val="3114268904"/>
              </p:ext>
            </p:extLst>
          </p:nvPr>
        </p:nvGraphicFramePr>
        <p:xfrm>
          <a:off x="753120" y="1129308"/>
          <a:ext cx="7705725" cy="1012320"/>
        </p:xfrm>
        <a:graphic>
          <a:graphicData uri="http://schemas.openxmlformats.org/drawingml/2006/table">
            <a:tbl>
              <a:tblPr/>
              <a:tblGrid>
                <a:gridCol w="2663825"/>
                <a:gridCol w="5041900"/>
              </a:tblGrid>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bg1"/>
                          </a:solidFill>
                          <a:effectLst/>
                          <a:latin typeface="Verdana" pitchFamily="34" charset="0"/>
                        </a:rPr>
                        <a:t>Metoder</a:t>
                      </a: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2">
                            <a:gamma/>
                            <a:shade val="0"/>
                            <a:invGamma/>
                          </a:schemeClr>
                        </a:gs>
                        <a:gs pos="100000">
                          <a:schemeClr val="accent2">
                            <a:lumMod val="60000"/>
                            <a:lumOff val="40000"/>
                          </a:schemeClr>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err="1" smtClean="0">
                          <a:ln>
                            <a:noFill/>
                          </a:ln>
                          <a:solidFill>
                            <a:srgbClr val="5F5F5F"/>
                          </a:solidFill>
                          <a:effectLst/>
                          <a:latin typeface="Verdana" pitchFamily="34" charset="0"/>
                        </a:rPr>
                        <a:t>submit</a:t>
                      </a:r>
                      <a:r>
                        <a:rPr kumimoji="0" lang="sv-SE" sz="1200" b="1" i="0" u="none" strike="noStrike" cap="none" normalizeH="0" baseline="0" dirty="0" smtClean="0">
                          <a:ln>
                            <a:noFill/>
                          </a:ln>
                          <a:solidFill>
                            <a:srgbClr val="5F5F5F"/>
                          </a:solidFill>
                          <a:effectLst/>
                          <a:latin typeface="Verdana" pitchFamily="34" charset="0"/>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dirty="0" smtClean="0">
                          <a:ln>
                            <a:noFill/>
                          </a:ln>
                          <a:solidFill>
                            <a:srgbClr val="5F5F5F"/>
                          </a:solidFill>
                          <a:effectLst/>
                          <a:latin typeface="Verdana" pitchFamily="34" charset="0"/>
                        </a:rPr>
                        <a:t>Skickar formuläret. </a:t>
                      </a: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err="1" smtClean="0">
                          <a:ln>
                            <a:noFill/>
                          </a:ln>
                          <a:solidFill>
                            <a:srgbClr val="5F5F5F"/>
                          </a:solidFill>
                          <a:effectLst/>
                          <a:latin typeface="Verdana" pitchFamily="34" charset="0"/>
                        </a:rPr>
                        <a:t>reset</a:t>
                      </a:r>
                      <a:r>
                        <a:rPr kumimoji="0" lang="sv-SE" sz="1200" b="1" i="0" u="none" strike="noStrike" cap="none" normalizeH="0" baseline="0" dirty="0" smtClean="0">
                          <a:ln>
                            <a:noFill/>
                          </a:ln>
                          <a:solidFill>
                            <a:srgbClr val="5F5F5F"/>
                          </a:solidFill>
                          <a:effectLst/>
                          <a:latin typeface="Verdana" pitchFamily="34" charset="0"/>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sv-SE" sz="1200" b="0" i="0" u="none" strike="noStrike" cap="none" normalizeH="0" baseline="0" dirty="0" smtClean="0">
                          <a:ln>
                            <a:noFill/>
                          </a:ln>
                          <a:solidFill>
                            <a:srgbClr val="5F5F5F"/>
                          </a:solidFill>
                          <a:effectLst/>
                          <a:latin typeface="Verdana" pitchFamily="34" charset="0"/>
                        </a:rPr>
                        <a:t>Motsvarar om användaren klickar på en </a:t>
                      </a:r>
                      <a:r>
                        <a:rPr kumimoji="0" lang="sv-SE" sz="1200" b="0" i="0" u="none" strike="noStrike" cap="none" normalizeH="0" baseline="0" dirty="0" err="1" smtClean="0">
                          <a:ln>
                            <a:noFill/>
                          </a:ln>
                          <a:solidFill>
                            <a:srgbClr val="5F5F5F"/>
                          </a:solidFill>
                          <a:effectLst/>
                          <a:latin typeface="Verdana" pitchFamily="34" charset="0"/>
                        </a:rPr>
                        <a:t>reset</a:t>
                      </a:r>
                      <a:r>
                        <a:rPr kumimoji="0" lang="sv-SE" sz="1200" b="0" i="0" u="none" strike="noStrike" cap="none" normalizeH="0" baseline="0" dirty="0" smtClean="0">
                          <a:ln>
                            <a:noFill/>
                          </a:ln>
                          <a:solidFill>
                            <a:srgbClr val="5F5F5F"/>
                          </a:solidFill>
                          <a:effectLst/>
                          <a:latin typeface="Verdana" pitchFamily="34" charset="0"/>
                        </a:rPr>
                        <a:t>-knapp i formuläret.</a:t>
                      </a: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bl>
          </a:graphicData>
        </a:graphic>
      </p:graphicFrame>
      <p:graphicFrame>
        <p:nvGraphicFramePr>
          <p:cNvPr id="5" name="Group 81"/>
          <p:cNvGraphicFramePr>
            <a:graphicFrameLocks noGrp="1"/>
          </p:cNvGraphicFramePr>
          <p:nvPr>
            <p:extLst>
              <p:ext uri="{D42A27DB-BD31-4B8C-83A1-F6EECF244321}">
                <p14:modId xmlns:p14="http://schemas.microsoft.com/office/powerpoint/2010/main" val="3087118167"/>
              </p:ext>
            </p:extLst>
          </p:nvPr>
        </p:nvGraphicFramePr>
        <p:xfrm>
          <a:off x="754707" y="2281436"/>
          <a:ext cx="7705725" cy="1012320"/>
        </p:xfrm>
        <a:graphic>
          <a:graphicData uri="http://schemas.openxmlformats.org/drawingml/2006/table">
            <a:tbl>
              <a:tblPr/>
              <a:tblGrid>
                <a:gridCol w="2663825"/>
                <a:gridCol w="5041900"/>
              </a:tblGrid>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bg1"/>
                          </a:solidFill>
                          <a:effectLst/>
                          <a:latin typeface="Verdana" pitchFamily="34" charset="0"/>
                        </a:rPr>
                        <a:t>Event</a:t>
                      </a: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2">
                            <a:gamma/>
                            <a:shade val="0"/>
                            <a:invGamma/>
                          </a:schemeClr>
                        </a:gs>
                        <a:gs pos="100000">
                          <a:schemeClr val="accent2">
                            <a:lumMod val="60000"/>
                            <a:lumOff val="40000"/>
                          </a:schemeClr>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smtClean="0">
                          <a:ln>
                            <a:noFill/>
                          </a:ln>
                          <a:solidFill>
                            <a:srgbClr val="5F5F5F"/>
                          </a:solidFill>
                          <a:effectLst/>
                          <a:latin typeface="Verdana" pitchFamily="34" charset="0"/>
                        </a:rPr>
                        <a:t>onsubmit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smtClean="0">
                          <a:ln>
                            <a:noFill/>
                          </a:ln>
                          <a:solidFill>
                            <a:srgbClr val="5F5F5F"/>
                          </a:solidFill>
                          <a:effectLst/>
                          <a:latin typeface="Verdana" pitchFamily="34" charset="0"/>
                        </a:rPr>
                        <a:t>Inträffar precis innan formuläret skickas. Returneras false skickas inte formuläret. (Utmärkt vid validering)</a:t>
                      </a:r>
                      <a:endParaRPr kumimoji="0" lang="sv-SE" sz="1200" b="1" i="0" u="none" strike="noStrike" cap="none" normalizeH="0" baseline="0" smtClean="0">
                        <a:ln>
                          <a:noFill/>
                        </a:ln>
                        <a:solidFill>
                          <a:srgbClr val="5F5F5F"/>
                        </a:solidFill>
                        <a:effectLst/>
                        <a:latin typeface="Verdan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err="1" smtClean="0">
                          <a:ln>
                            <a:noFill/>
                          </a:ln>
                          <a:solidFill>
                            <a:srgbClr val="5F5F5F"/>
                          </a:solidFill>
                          <a:effectLst/>
                          <a:latin typeface="Verdana" pitchFamily="34" charset="0"/>
                        </a:rPr>
                        <a:t>onreset</a:t>
                      </a: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dirty="0" smtClean="0">
                          <a:ln>
                            <a:noFill/>
                          </a:ln>
                          <a:solidFill>
                            <a:srgbClr val="5F5F5F"/>
                          </a:solidFill>
                          <a:effectLst/>
                          <a:latin typeface="Verdana" pitchFamily="34" charset="0"/>
                        </a:rPr>
                        <a:t>Inträffar precis innan formuläret återställs.</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bl>
          </a:graphicData>
        </a:graphic>
      </p:graphicFrame>
      <p:pic>
        <p:nvPicPr>
          <p:cNvPr id="1026" name="Picture 2" descr="P:\Icons\48x48\shadow\form_b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6951" y="223738"/>
            <a:ext cx="617537" cy="617538"/>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27"/>
          <p:cNvSpPr txBox="1">
            <a:spLocks noChangeArrowheads="1"/>
          </p:cNvSpPr>
          <p:nvPr/>
        </p:nvSpPr>
        <p:spPr bwMode="auto">
          <a:xfrm>
            <a:off x="754386" y="3433564"/>
            <a:ext cx="7704856" cy="20313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1800" dirty="0">
                <a:latin typeface="Courier New" pitchFamily="49" charset="0"/>
              </a:rPr>
              <a:t>var form = </a:t>
            </a:r>
            <a:r>
              <a:rPr lang="sv-SE" sz="1800" dirty="0" err="1">
                <a:latin typeface="Courier New" pitchFamily="49" charset="0"/>
              </a:rPr>
              <a:t>document.getElementById</a:t>
            </a:r>
            <a:r>
              <a:rPr lang="sv-SE" sz="1800" dirty="0" smtClean="0">
                <a:latin typeface="Courier New" pitchFamily="49" charset="0"/>
              </a:rPr>
              <a:t>("</a:t>
            </a:r>
            <a:r>
              <a:rPr lang="sv-SE" sz="1800" dirty="0" err="1" smtClean="0">
                <a:latin typeface="Courier New" pitchFamily="49" charset="0"/>
              </a:rPr>
              <a:t>myForm</a:t>
            </a:r>
            <a:r>
              <a:rPr lang="sv-SE" sz="1800" dirty="0" smtClean="0">
                <a:latin typeface="Courier New" pitchFamily="49" charset="0"/>
              </a:rPr>
              <a:t>");</a:t>
            </a:r>
          </a:p>
          <a:p>
            <a:pPr>
              <a:spcBef>
                <a:spcPct val="50000"/>
              </a:spcBef>
            </a:pPr>
            <a:r>
              <a:rPr lang="sv-SE" dirty="0" err="1" smtClean="0">
                <a:latin typeface="Courier New" pitchFamily="49" charset="0"/>
              </a:rPr>
              <a:t>form.onsubmit</a:t>
            </a:r>
            <a:r>
              <a:rPr lang="sv-SE" dirty="0" smtClean="0">
                <a:latin typeface="Courier New" pitchFamily="49" charset="0"/>
              </a:rPr>
              <a:t> = </a:t>
            </a:r>
            <a:r>
              <a:rPr lang="sv-SE" dirty="0" err="1" smtClean="0">
                <a:latin typeface="Courier New" pitchFamily="49" charset="0"/>
              </a:rPr>
              <a:t>function</a:t>
            </a:r>
            <a:r>
              <a:rPr lang="sv-SE" dirty="0" smtClean="0">
                <a:latin typeface="Courier New" pitchFamily="49" charset="0"/>
              </a:rPr>
              <a:t>(e){</a:t>
            </a:r>
          </a:p>
          <a:p>
            <a:pPr>
              <a:spcBef>
                <a:spcPct val="50000"/>
              </a:spcBef>
            </a:pPr>
            <a:r>
              <a:rPr lang="sv-SE" sz="1800" dirty="0" smtClean="0">
                <a:latin typeface="Courier New" pitchFamily="49" charset="0"/>
              </a:rPr>
              <a:t>     // Gör validering av </a:t>
            </a:r>
            <a:r>
              <a:rPr lang="sv-SE" sz="1800" dirty="0" err="1" smtClean="0">
                <a:latin typeface="Courier New" pitchFamily="49" charset="0"/>
              </a:rPr>
              <a:t>datat</a:t>
            </a:r>
            <a:r>
              <a:rPr lang="sv-SE" sz="1800" dirty="0" smtClean="0">
                <a:latin typeface="Courier New" pitchFamily="49" charset="0"/>
              </a:rPr>
              <a:t> som ska skickas.</a:t>
            </a:r>
          </a:p>
          <a:p>
            <a:pPr>
              <a:spcBef>
                <a:spcPct val="50000"/>
              </a:spcBef>
            </a:pPr>
            <a:r>
              <a:rPr lang="sv-SE" dirty="0">
                <a:latin typeface="Courier New" pitchFamily="49" charset="0"/>
              </a:rPr>
              <a:t> </a:t>
            </a:r>
            <a:r>
              <a:rPr lang="sv-SE" dirty="0" smtClean="0">
                <a:latin typeface="Courier New" pitchFamily="49" charset="0"/>
              </a:rPr>
              <a:t>    </a:t>
            </a:r>
            <a:r>
              <a:rPr lang="sv-SE" dirty="0" err="1" smtClean="0">
                <a:latin typeface="Courier New" pitchFamily="49" charset="0"/>
              </a:rPr>
              <a:t>if</a:t>
            </a:r>
            <a:r>
              <a:rPr lang="sv-SE" dirty="0" smtClean="0">
                <a:latin typeface="Courier New" pitchFamily="49" charset="0"/>
              </a:rPr>
              <a:t>(!ok){ </a:t>
            </a:r>
            <a:r>
              <a:rPr lang="sv-SE" dirty="0" err="1" smtClean="0">
                <a:latin typeface="Courier New" pitchFamily="49" charset="0"/>
              </a:rPr>
              <a:t>return</a:t>
            </a:r>
            <a:r>
              <a:rPr lang="sv-SE" dirty="0" smtClean="0">
                <a:latin typeface="Courier New" pitchFamily="49" charset="0"/>
              </a:rPr>
              <a:t> </a:t>
            </a:r>
            <a:r>
              <a:rPr lang="sv-SE" dirty="0" err="1" smtClean="0">
                <a:latin typeface="Courier New" pitchFamily="49" charset="0"/>
              </a:rPr>
              <a:t>false</a:t>
            </a:r>
            <a:r>
              <a:rPr lang="sv-SE" dirty="0" smtClean="0">
                <a:latin typeface="Courier New" pitchFamily="49" charset="0"/>
              </a:rPr>
              <a:t>; }</a:t>
            </a:r>
            <a:endParaRPr lang="sv-SE" sz="1800" dirty="0">
              <a:latin typeface="Courier New" pitchFamily="49" charset="0"/>
            </a:endParaRPr>
          </a:p>
          <a:p>
            <a:pPr>
              <a:spcBef>
                <a:spcPct val="50000"/>
              </a:spcBef>
            </a:pPr>
            <a:r>
              <a:rPr lang="sv-SE" dirty="0" smtClean="0">
                <a:latin typeface="Courier New" pitchFamily="49" charset="0"/>
              </a:rPr>
              <a:t>}</a:t>
            </a:r>
            <a:endParaRPr lang="sv-SE" sz="1800" dirty="0">
              <a:latin typeface="Courier New" pitchFamily="49" charset="0"/>
            </a:endParaRPr>
          </a:p>
        </p:txBody>
      </p:sp>
    </p:spTree>
    <p:extLst>
      <p:ext uri="{BB962C8B-B14F-4D97-AF65-F5344CB8AC3E}">
        <p14:creationId xmlns:p14="http://schemas.microsoft.com/office/powerpoint/2010/main" val="38501327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600" dirty="0" smtClean="0"/>
              <a:t>Komma åt formulärkontroller</a:t>
            </a:r>
            <a:endParaRPr lang="sv-SE" sz="3600" dirty="0"/>
          </a:p>
        </p:txBody>
      </p:sp>
      <p:sp>
        <p:nvSpPr>
          <p:cNvPr id="4" name="Text Box 34"/>
          <p:cNvSpPr txBox="1">
            <a:spLocks noChangeArrowheads="1"/>
          </p:cNvSpPr>
          <p:nvPr/>
        </p:nvSpPr>
        <p:spPr bwMode="auto">
          <a:xfrm>
            <a:off x="250826" y="1057300"/>
            <a:ext cx="7561263" cy="646331"/>
          </a:xfrm>
          <a:prstGeom prst="rect">
            <a:avLst/>
          </a:prstGeom>
          <a:noFill/>
          <a:ln w="9525" algn="ctr">
            <a:noFill/>
            <a:miter lim="800000"/>
            <a:headEnd/>
            <a:tailEnd/>
          </a:ln>
        </p:spPr>
        <p:txBody>
          <a:bodyPr>
            <a:spAutoFit/>
          </a:bodyPr>
          <a:lstStyle/>
          <a:p>
            <a:r>
              <a:rPr lang="sv-SE" dirty="0">
                <a:latin typeface="Minya Nouvelle" charset="0"/>
              </a:rPr>
              <a:t>För att komma åt formulärkontrollerna inom vårt formulär kan vi använda egenskapen elements:</a:t>
            </a:r>
          </a:p>
        </p:txBody>
      </p:sp>
      <p:sp>
        <p:nvSpPr>
          <p:cNvPr id="5" name="Text Box 35"/>
          <p:cNvSpPr txBox="1">
            <a:spLocks noChangeArrowheads="1"/>
          </p:cNvSpPr>
          <p:nvPr/>
        </p:nvSpPr>
        <p:spPr bwMode="auto">
          <a:xfrm>
            <a:off x="250827" y="1705372"/>
            <a:ext cx="8569325" cy="3293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sv-SE" sz="1600" dirty="0">
                <a:latin typeface="Courier New" pitchFamily="49" charset="0"/>
              </a:rPr>
              <a:t>var form = </a:t>
            </a:r>
            <a:r>
              <a:rPr lang="sv-SE" sz="1600" dirty="0" err="1">
                <a:latin typeface="Courier New" pitchFamily="49" charset="0"/>
              </a:rPr>
              <a:t>document.getElementById</a:t>
            </a:r>
            <a:r>
              <a:rPr lang="sv-SE" sz="1600" dirty="0" smtClean="0">
                <a:latin typeface="Courier New" pitchFamily="49" charset="0"/>
              </a:rPr>
              <a:t>("</a:t>
            </a:r>
            <a:r>
              <a:rPr lang="sv-SE" sz="1600" dirty="0" err="1" smtClean="0">
                <a:latin typeface="Courier New" pitchFamily="49" charset="0"/>
              </a:rPr>
              <a:t>myForm</a:t>
            </a:r>
            <a:r>
              <a:rPr lang="sv-SE" sz="1600" dirty="0" smtClean="0">
                <a:latin typeface="Courier New" pitchFamily="49" charset="0"/>
              </a:rPr>
              <a:t>");</a:t>
            </a:r>
            <a:endParaRPr lang="sv-SE" sz="1600" dirty="0">
              <a:latin typeface="Courier New" pitchFamily="49" charset="0"/>
            </a:endParaRPr>
          </a:p>
          <a:p>
            <a:pPr>
              <a:spcBef>
                <a:spcPct val="50000"/>
              </a:spcBef>
            </a:pPr>
            <a:endParaRPr lang="sv-SE" sz="1600" dirty="0" smtClean="0">
              <a:latin typeface="Courier New" pitchFamily="49" charset="0"/>
            </a:endParaRPr>
          </a:p>
          <a:p>
            <a:pPr>
              <a:spcBef>
                <a:spcPct val="50000"/>
              </a:spcBef>
            </a:pPr>
            <a:r>
              <a:rPr lang="sv-SE" sz="1600" dirty="0" smtClean="0">
                <a:latin typeface="Courier New" pitchFamily="49" charset="0"/>
              </a:rPr>
              <a:t>// Ger oss den första formulärkontrollen</a:t>
            </a:r>
            <a:br>
              <a:rPr lang="sv-SE" sz="1600" dirty="0" smtClean="0">
                <a:latin typeface="Courier New" pitchFamily="49" charset="0"/>
              </a:rPr>
            </a:br>
            <a:r>
              <a:rPr lang="sv-SE" sz="1600" dirty="0" smtClean="0">
                <a:latin typeface="Courier New" pitchFamily="49" charset="0"/>
              </a:rPr>
              <a:t>var k1 =</a:t>
            </a:r>
            <a:r>
              <a:rPr lang="sv-SE" sz="1600" b="1" dirty="0" smtClean="0">
                <a:latin typeface="Courier New" pitchFamily="49" charset="0"/>
              </a:rPr>
              <a:t> </a:t>
            </a:r>
            <a:r>
              <a:rPr lang="sv-SE" sz="1600" b="1" dirty="0" err="1" smtClean="0">
                <a:latin typeface="Courier New" pitchFamily="49" charset="0"/>
              </a:rPr>
              <a:t>form.elements</a:t>
            </a:r>
            <a:r>
              <a:rPr lang="sv-SE" sz="1600" b="1" dirty="0" smtClean="0">
                <a:latin typeface="Courier New" pitchFamily="49" charset="0"/>
              </a:rPr>
              <a:t>[0];</a:t>
            </a:r>
          </a:p>
          <a:p>
            <a:pPr>
              <a:spcBef>
                <a:spcPct val="50000"/>
              </a:spcBef>
            </a:pPr>
            <a:endParaRPr lang="sv-SE" sz="1600" dirty="0" smtClean="0">
              <a:latin typeface="Courier New" pitchFamily="49" charset="0"/>
            </a:endParaRPr>
          </a:p>
          <a:p>
            <a:pPr>
              <a:spcBef>
                <a:spcPct val="50000"/>
              </a:spcBef>
            </a:pPr>
            <a:r>
              <a:rPr lang="sv-SE" sz="1600" dirty="0" smtClean="0">
                <a:latin typeface="Courier New" pitchFamily="49" charset="0"/>
              </a:rPr>
              <a:t>//Hämta kontrollen med </a:t>
            </a:r>
            <a:r>
              <a:rPr lang="sv-SE" sz="1600" dirty="0" err="1" smtClean="0">
                <a:latin typeface="Courier New" pitchFamily="49" charset="0"/>
              </a:rPr>
              <a:t>name</a:t>
            </a:r>
            <a:r>
              <a:rPr lang="sv-SE" sz="1600" dirty="0" smtClean="0">
                <a:latin typeface="Courier New" pitchFamily="49" charset="0"/>
              </a:rPr>
              <a:t>="</a:t>
            </a:r>
            <a:r>
              <a:rPr lang="sv-SE" sz="1600" dirty="0" err="1" smtClean="0">
                <a:latin typeface="Courier New" pitchFamily="49" charset="0"/>
              </a:rPr>
              <a:t>firstName</a:t>
            </a:r>
            <a:r>
              <a:rPr lang="sv-SE" sz="1600" dirty="0" smtClean="0">
                <a:latin typeface="Courier New" pitchFamily="49" charset="0"/>
              </a:rPr>
              <a:t>"</a:t>
            </a:r>
            <a:br>
              <a:rPr lang="sv-SE" sz="1600" dirty="0" smtClean="0">
                <a:latin typeface="Courier New" pitchFamily="49" charset="0"/>
              </a:rPr>
            </a:br>
            <a:r>
              <a:rPr lang="sv-SE" sz="1600" dirty="0" smtClean="0">
                <a:latin typeface="Courier New" pitchFamily="49" charset="0"/>
              </a:rPr>
              <a:t>var </a:t>
            </a:r>
            <a:r>
              <a:rPr lang="sv-SE" sz="1600" dirty="0" err="1" smtClean="0">
                <a:latin typeface="Courier New" pitchFamily="49" charset="0"/>
              </a:rPr>
              <a:t>fn</a:t>
            </a:r>
            <a:r>
              <a:rPr lang="sv-SE" sz="1600" dirty="0" smtClean="0">
                <a:latin typeface="Courier New" pitchFamily="49" charset="0"/>
              </a:rPr>
              <a:t> = </a:t>
            </a:r>
            <a:r>
              <a:rPr lang="sv-SE" sz="1600" b="1" dirty="0" err="1" smtClean="0">
                <a:latin typeface="Courier New" pitchFamily="49" charset="0"/>
              </a:rPr>
              <a:t>form.elements</a:t>
            </a:r>
            <a:r>
              <a:rPr lang="sv-SE" sz="1600" b="1" dirty="0" smtClean="0">
                <a:latin typeface="Courier New" pitchFamily="49" charset="0"/>
              </a:rPr>
              <a:t>["</a:t>
            </a:r>
            <a:r>
              <a:rPr lang="sv-SE" sz="1600" b="1" dirty="0" err="1" smtClean="0">
                <a:latin typeface="Courier New" pitchFamily="49" charset="0"/>
              </a:rPr>
              <a:t>firstName</a:t>
            </a:r>
            <a:r>
              <a:rPr lang="sv-SE" sz="1600" b="1" dirty="0" smtClean="0">
                <a:latin typeface="Courier New" pitchFamily="49" charset="0"/>
              </a:rPr>
              <a:t>"];</a:t>
            </a:r>
          </a:p>
          <a:p>
            <a:pPr>
              <a:spcBef>
                <a:spcPct val="50000"/>
              </a:spcBef>
            </a:pPr>
            <a:endParaRPr lang="sv-SE" sz="1600" dirty="0" smtClean="0">
              <a:latin typeface="Courier New" pitchFamily="49" charset="0"/>
            </a:endParaRPr>
          </a:p>
          <a:p>
            <a:pPr>
              <a:spcBef>
                <a:spcPct val="50000"/>
              </a:spcBef>
            </a:pPr>
            <a:r>
              <a:rPr lang="sv-SE" sz="1600" dirty="0" smtClean="0">
                <a:latin typeface="Courier New" pitchFamily="49" charset="0"/>
              </a:rPr>
              <a:t>// Antalet kontroller i formuläret:</a:t>
            </a:r>
            <a:br>
              <a:rPr lang="sv-SE" sz="1600" dirty="0" smtClean="0">
                <a:latin typeface="Courier New" pitchFamily="49" charset="0"/>
              </a:rPr>
            </a:br>
            <a:r>
              <a:rPr lang="sv-SE" sz="1600" dirty="0" smtClean="0">
                <a:latin typeface="Courier New" pitchFamily="49" charset="0"/>
              </a:rPr>
              <a:t>var </a:t>
            </a:r>
            <a:r>
              <a:rPr lang="sv-SE" sz="1600" dirty="0" err="1">
                <a:latin typeface="Courier New" pitchFamily="49" charset="0"/>
              </a:rPr>
              <a:t>fn</a:t>
            </a:r>
            <a:r>
              <a:rPr lang="sv-SE" sz="1600" dirty="0">
                <a:latin typeface="Courier New" pitchFamily="49" charset="0"/>
              </a:rPr>
              <a:t> = </a:t>
            </a:r>
            <a:r>
              <a:rPr lang="sv-SE" sz="1600" b="1" dirty="0" err="1" smtClean="0">
                <a:latin typeface="Courier New" pitchFamily="49" charset="0"/>
              </a:rPr>
              <a:t>form.elements.length</a:t>
            </a:r>
            <a:r>
              <a:rPr lang="sv-SE" sz="1600" dirty="0" smtClean="0">
                <a:latin typeface="Courier New" pitchFamily="49" charset="0"/>
              </a:rPr>
              <a:t>;</a:t>
            </a:r>
            <a:endParaRPr lang="sv-SE" sz="2000" dirty="0">
              <a:latin typeface="Courier New" pitchFamily="49" charset="0"/>
            </a:endParaRPr>
          </a:p>
        </p:txBody>
      </p:sp>
      <p:pic>
        <p:nvPicPr>
          <p:cNvPr id="6" name="Picture 2" descr="P:\Icons\48x48\shadow\form_b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6951" y="223738"/>
            <a:ext cx="617537" cy="617538"/>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34"/>
          <p:cNvSpPr txBox="1">
            <a:spLocks noChangeArrowheads="1"/>
          </p:cNvSpPr>
          <p:nvPr/>
        </p:nvSpPr>
        <p:spPr bwMode="auto">
          <a:xfrm>
            <a:off x="234748" y="4982985"/>
            <a:ext cx="7561263" cy="646331"/>
          </a:xfrm>
          <a:prstGeom prst="rect">
            <a:avLst/>
          </a:prstGeom>
          <a:noFill/>
          <a:ln w="9525" algn="ctr">
            <a:noFill/>
            <a:miter lim="800000"/>
            <a:headEnd/>
            <a:tailEnd/>
          </a:ln>
        </p:spPr>
        <p:txBody>
          <a:bodyPr>
            <a:spAutoFit/>
          </a:bodyPr>
          <a:lstStyle/>
          <a:p>
            <a:r>
              <a:rPr lang="sv-SE" dirty="0" smtClean="0">
                <a:latin typeface="Minya Nouvelle" charset="0"/>
              </a:rPr>
              <a:t>Elements returnerar en lista med noder i de fall då flera kontroller delar samma namn som ofta är fallet med radioknappar.</a:t>
            </a:r>
            <a:endParaRPr lang="sv-SE" dirty="0">
              <a:latin typeface="Minya Nouvelle" charset="0"/>
            </a:endParaRPr>
          </a:p>
        </p:txBody>
      </p:sp>
    </p:spTree>
    <p:extLst>
      <p:ext uri="{BB962C8B-B14F-4D97-AF65-F5344CB8AC3E}">
        <p14:creationId xmlns:p14="http://schemas.microsoft.com/office/powerpoint/2010/main" val="2609995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355976" y="1129308"/>
            <a:ext cx="4536504" cy="1728192"/>
          </a:xfrm>
          <a:prstGeom prst="rect">
            <a:avLst/>
          </a:prstGeom>
          <a:solidFill>
            <a:srgbClr val="FFFFFF"/>
          </a:solidFill>
          <a:ln w="19050">
            <a:noFill/>
            <a:tailEnd type="arrow"/>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2" name="Title 1"/>
          <p:cNvSpPr>
            <a:spLocks noGrp="1"/>
          </p:cNvSpPr>
          <p:nvPr>
            <p:ph type="ctrTitle"/>
          </p:nvPr>
        </p:nvSpPr>
        <p:spPr/>
        <p:txBody>
          <a:bodyPr/>
          <a:lstStyle/>
          <a:p>
            <a:r>
              <a:rPr lang="sv-SE" dirty="0" smtClean="0"/>
              <a:t>Formulärelement</a:t>
            </a:r>
            <a:endParaRPr lang="sv-SE" dirty="0"/>
          </a:p>
        </p:txBody>
      </p:sp>
      <p:pic>
        <p:nvPicPr>
          <p:cNvPr id="4" name="Picture 65"/>
          <p:cNvPicPr>
            <a:picLocks noChangeAspect="1" noChangeArrowheads="1"/>
          </p:cNvPicPr>
          <p:nvPr/>
        </p:nvPicPr>
        <p:blipFill>
          <a:blip r:embed="rId2" cstate="print"/>
          <a:srcRect/>
          <a:stretch>
            <a:fillRect/>
          </a:stretch>
        </p:blipFill>
        <p:spPr bwMode="auto">
          <a:xfrm>
            <a:off x="4447480" y="1896368"/>
            <a:ext cx="1295400" cy="673100"/>
          </a:xfrm>
          <a:prstGeom prst="rect">
            <a:avLst/>
          </a:prstGeom>
          <a:noFill/>
          <a:ln w="9525">
            <a:noFill/>
            <a:miter lim="800000"/>
            <a:headEnd/>
            <a:tailEnd/>
          </a:ln>
        </p:spPr>
      </p:pic>
      <p:pic>
        <p:nvPicPr>
          <p:cNvPr id="5" name="Picture 60"/>
          <p:cNvPicPr>
            <a:picLocks noChangeAspect="1" noChangeArrowheads="1"/>
          </p:cNvPicPr>
          <p:nvPr/>
        </p:nvPicPr>
        <p:blipFill>
          <a:blip r:embed="rId3" cstate="print"/>
          <a:srcRect/>
          <a:stretch>
            <a:fillRect/>
          </a:stretch>
        </p:blipFill>
        <p:spPr bwMode="auto">
          <a:xfrm>
            <a:off x="5528568" y="1175643"/>
            <a:ext cx="2289175" cy="387350"/>
          </a:xfrm>
          <a:prstGeom prst="rect">
            <a:avLst/>
          </a:prstGeom>
          <a:noFill/>
          <a:ln w="9525">
            <a:noFill/>
            <a:miter lim="800000"/>
            <a:headEnd/>
            <a:tailEnd/>
          </a:ln>
        </p:spPr>
      </p:pic>
      <p:pic>
        <p:nvPicPr>
          <p:cNvPr id="6" name="Picture 61"/>
          <p:cNvPicPr>
            <a:picLocks noChangeAspect="1" noChangeArrowheads="1"/>
          </p:cNvPicPr>
          <p:nvPr/>
        </p:nvPicPr>
        <p:blipFill>
          <a:blip r:embed="rId4" cstate="print"/>
          <a:srcRect/>
          <a:stretch>
            <a:fillRect/>
          </a:stretch>
        </p:blipFill>
        <p:spPr bwMode="auto">
          <a:xfrm>
            <a:off x="6392168" y="1320106"/>
            <a:ext cx="2259012" cy="1244600"/>
          </a:xfrm>
          <a:prstGeom prst="rect">
            <a:avLst/>
          </a:prstGeom>
          <a:noFill/>
          <a:ln w="9525">
            <a:noFill/>
            <a:miter lim="800000"/>
            <a:headEnd/>
            <a:tailEnd/>
          </a:ln>
        </p:spPr>
      </p:pic>
      <p:pic>
        <p:nvPicPr>
          <p:cNvPr id="7" name="Picture 62"/>
          <p:cNvPicPr>
            <a:picLocks noChangeAspect="1" noChangeArrowheads="1"/>
          </p:cNvPicPr>
          <p:nvPr/>
        </p:nvPicPr>
        <p:blipFill>
          <a:blip r:embed="rId5" cstate="print"/>
          <a:srcRect/>
          <a:stretch>
            <a:fillRect/>
          </a:stretch>
        </p:blipFill>
        <p:spPr bwMode="auto">
          <a:xfrm>
            <a:off x="6968430" y="1894781"/>
            <a:ext cx="1924050" cy="352425"/>
          </a:xfrm>
          <a:prstGeom prst="rect">
            <a:avLst/>
          </a:prstGeom>
          <a:noFill/>
          <a:ln w="9525">
            <a:noFill/>
            <a:miter lim="800000"/>
            <a:headEnd/>
            <a:tailEnd/>
          </a:ln>
        </p:spPr>
      </p:pic>
      <p:pic>
        <p:nvPicPr>
          <p:cNvPr id="8" name="Picture 63"/>
          <p:cNvPicPr>
            <a:picLocks noChangeAspect="1" noChangeArrowheads="1"/>
          </p:cNvPicPr>
          <p:nvPr/>
        </p:nvPicPr>
        <p:blipFill>
          <a:blip r:embed="rId6" cstate="print"/>
          <a:srcRect/>
          <a:stretch>
            <a:fillRect/>
          </a:stretch>
        </p:blipFill>
        <p:spPr bwMode="auto">
          <a:xfrm>
            <a:off x="5455543" y="1536006"/>
            <a:ext cx="1152525" cy="606425"/>
          </a:xfrm>
          <a:prstGeom prst="rect">
            <a:avLst/>
          </a:prstGeom>
          <a:noFill/>
          <a:ln w="9525">
            <a:noFill/>
            <a:miter lim="800000"/>
            <a:headEnd/>
            <a:tailEnd/>
          </a:ln>
        </p:spPr>
      </p:pic>
      <p:graphicFrame>
        <p:nvGraphicFramePr>
          <p:cNvPr id="12" name="Group 71"/>
          <p:cNvGraphicFramePr>
            <a:graphicFrameLocks noGrp="1"/>
          </p:cNvGraphicFramePr>
          <p:nvPr>
            <p:extLst>
              <p:ext uri="{D42A27DB-BD31-4B8C-83A1-F6EECF244321}">
                <p14:modId xmlns:p14="http://schemas.microsoft.com/office/powerpoint/2010/main" val="2785915756"/>
              </p:ext>
            </p:extLst>
          </p:nvPr>
        </p:nvGraphicFramePr>
        <p:xfrm>
          <a:off x="611188" y="2684988"/>
          <a:ext cx="7705725" cy="2764800"/>
        </p:xfrm>
        <a:graphic>
          <a:graphicData uri="http://schemas.openxmlformats.org/drawingml/2006/table">
            <a:tbl>
              <a:tblPr/>
              <a:tblGrid>
                <a:gridCol w="2016596"/>
                <a:gridCol w="5689129"/>
              </a:tblGrid>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bg1"/>
                          </a:solidFill>
                          <a:effectLst/>
                          <a:latin typeface="Verdana" pitchFamily="34" charset="0"/>
                        </a:rPr>
                        <a:t>Metod/Egenskap</a:t>
                      </a: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2">
                            <a:gamma/>
                            <a:shade val="0"/>
                            <a:invGamma/>
                          </a:schemeClr>
                        </a:gs>
                        <a:gs pos="100000">
                          <a:schemeClr val="accent2">
                            <a:lumMod val="60000"/>
                            <a:lumOff val="40000"/>
                          </a:schemeClr>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smtClean="0">
                          <a:ln>
                            <a:noFill/>
                          </a:ln>
                          <a:solidFill>
                            <a:srgbClr val="5F5F5F"/>
                          </a:solidFill>
                          <a:effectLst/>
                          <a:latin typeface="Verdana" pitchFamily="34" charset="0"/>
                        </a:rPr>
                        <a:t>form</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dirty="0" smtClean="0">
                          <a:ln>
                            <a:noFill/>
                          </a:ln>
                          <a:solidFill>
                            <a:srgbClr val="5F5F5F"/>
                          </a:solidFill>
                          <a:effectLst/>
                          <a:latin typeface="Verdana" pitchFamily="34" charset="0"/>
                        </a:rPr>
                        <a:t>Ger oss det formulär i vilket kontrollen ligger. (Read </a:t>
                      </a:r>
                      <a:r>
                        <a:rPr kumimoji="0" lang="sv-SE" sz="1200" b="0" i="0" u="none" strike="noStrike" cap="none" normalizeH="0" baseline="0" dirty="0" err="1" smtClean="0">
                          <a:ln>
                            <a:noFill/>
                          </a:ln>
                          <a:solidFill>
                            <a:srgbClr val="5F5F5F"/>
                          </a:solidFill>
                          <a:effectLst/>
                          <a:latin typeface="Verdana" pitchFamily="34" charset="0"/>
                        </a:rPr>
                        <a:t>only</a:t>
                      </a:r>
                      <a:r>
                        <a:rPr kumimoji="0" lang="sv-SE" sz="1200" b="0" i="0" u="none" strike="noStrike" cap="none" normalizeH="0" baseline="0" dirty="0" smtClean="0">
                          <a:ln>
                            <a:noFill/>
                          </a:ln>
                          <a:solidFill>
                            <a:srgbClr val="5F5F5F"/>
                          </a:solidFill>
                          <a:effectLst/>
                          <a:latin typeface="Verdana" pitchFamily="34" charset="0"/>
                        </a:rPr>
                        <a:t>)</a:t>
                      </a: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err="1" smtClean="0">
                          <a:ln>
                            <a:noFill/>
                          </a:ln>
                          <a:solidFill>
                            <a:srgbClr val="5F5F5F"/>
                          </a:solidFill>
                          <a:effectLst/>
                          <a:latin typeface="Verdana" pitchFamily="34" charset="0"/>
                        </a:rPr>
                        <a:t>name</a:t>
                      </a: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dirty="0" smtClean="0">
                          <a:ln>
                            <a:noFill/>
                          </a:ln>
                          <a:solidFill>
                            <a:srgbClr val="5F5F5F"/>
                          </a:solidFill>
                          <a:effectLst/>
                          <a:latin typeface="Verdana" pitchFamily="34" charset="0"/>
                        </a:rPr>
                        <a:t>Elementets namn</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err="1" smtClean="0">
                          <a:ln>
                            <a:noFill/>
                          </a:ln>
                          <a:solidFill>
                            <a:srgbClr val="5F5F5F"/>
                          </a:solidFill>
                          <a:effectLst/>
                          <a:latin typeface="Verdana" pitchFamily="34" charset="0"/>
                        </a:rPr>
                        <a:t>type</a:t>
                      </a: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dirty="0" smtClean="0">
                          <a:ln>
                            <a:noFill/>
                          </a:ln>
                          <a:solidFill>
                            <a:srgbClr val="5F5F5F"/>
                          </a:solidFill>
                          <a:effectLst/>
                          <a:latin typeface="Verdana" pitchFamily="34" charset="0"/>
                        </a:rPr>
                        <a:t>Elementets typ (checkbox, text....)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err="1" smtClean="0">
                          <a:ln>
                            <a:noFill/>
                          </a:ln>
                          <a:solidFill>
                            <a:srgbClr val="5F5F5F"/>
                          </a:solidFill>
                          <a:effectLst/>
                          <a:latin typeface="Verdana" pitchFamily="34" charset="0"/>
                        </a:rPr>
                        <a:t>disabled</a:t>
                      </a: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dirty="0" smtClean="0">
                          <a:ln>
                            <a:noFill/>
                          </a:ln>
                          <a:solidFill>
                            <a:srgbClr val="5F5F5F"/>
                          </a:solidFill>
                          <a:effectLst/>
                          <a:latin typeface="Verdana" pitchFamily="34" charset="0"/>
                        </a:rPr>
                        <a:t>Elementet är avaktiverat. Syns men kan inte användas. (</a:t>
                      </a:r>
                      <a:r>
                        <a:rPr kumimoji="0" lang="sv-SE" sz="1200" b="0" i="0" u="none" strike="noStrike" cap="none" normalizeH="0" baseline="0" dirty="0" err="1" smtClean="0">
                          <a:ln>
                            <a:noFill/>
                          </a:ln>
                          <a:solidFill>
                            <a:srgbClr val="5F5F5F"/>
                          </a:solidFill>
                          <a:effectLst/>
                          <a:latin typeface="Verdana" pitchFamily="34" charset="0"/>
                        </a:rPr>
                        <a:t>true</a:t>
                      </a:r>
                      <a:r>
                        <a:rPr kumimoji="0" lang="sv-SE" sz="1200" b="0" i="0" u="none" strike="noStrike" cap="none" normalizeH="0" baseline="0" dirty="0" smtClean="0">
                          <a:ln>
                            <a:noFill/>
                          </a:ln>
                          <a:solidFill>
                            <a:srgbClr val="5F5F5F"/>
                          </a:solidFill>
                          <a:effectLst/>
                          <a:latin typeface="Verdana" pitchFamily="34" charset="0"/>
                        </a:rPr>
                        <a:t>/</a:t>
                      </a:r>
                      <a:r>
                        <a:rPr kumimoji="0" lang="sv-SE" sz="1200" b="0" i="0" u="none" strike="noStrike" cap="none" normalizeH="0" baseline="0" dirty="0" err="1" smtClean="0">
                          <a:ln>
                            <a:noFill/>
                          </a:ln>
                          <a:solidFill>
                            <a:srgbClr val="5F5F5F"/>
                          </a:solidFill>
                          <a:effectLst/>
                          <a:latin typeface="Verdana" pitchFamily="34" charset="0"/>
                        </a:rPr>
                        <a:t>false</a:t>
                      </a:r>
                      <a:r>
                        <a:rPr kumimoji="0" lang="sv-SE" sz="1200" b="0" i="0" u="none" strike="noStrike" cap="none" normalizeH="0" baseline="0" dirty="0" smtClean="0">
                          <a:ln>
                            <a:noFill/>
                          </a:ln>
                          <a:solidFill>
                            <a:srgbClr val="5F5F5F"/>
                          </a:solidFill>
                          <a:effectLst/>
                          <a:latin typeface="Verdana" pitchFamily="34" charset="0"/>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err="1" smtClean="0">
                          <a:ln>
                            <a:noFill/>
                          </a:ln>
                          <a:solidFill>
                            <a:srgbClr val="5F5F5F"/>
                          </a:solidFill>
                          <a:effectLst/>
                          <a:latin typeface="Verdana" pitchFamily="34" charset="0"/>
                        </a:rPr>
                        <a:t>value</a:t>
                      </a: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dirty="0" smtClean="0">
                          <a:ln>
                            <a:noFill/>
                          </a:ln>
                          <a:solidFill>
                            <a:srgbClr val="5F5F5F"/>
                          </a:solidFill>
                          <a:effectLst/>
                          <a:latin typeface="Verdana" pitchFamily="34" charset="0"/>
                        </a:rPr>
                        <a:t>Det värde som kommer att skickas från kontrollen. </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err="1" smtClean="0">
                          <a:ln>
                            <a:noFill/>
                          </a:ln>
                          <a:solidFill>
                            <a:srgbClr val="5F5F5F"/>
                          </a:solidFill>
                          <a:effectLst/>
                          <a:latin typeface="Verdana" pitchFamily="34" charset="0"/>
                        </a:rPr>
                        <a:t>readOnly</a:t>
                      </a: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dirty="0" smtClean="0">
                          <a:ln>
                            <a:noFill/>
                          </a:ln>
                          <a:solidFill>
                            <a:srgbClr val="5F5F5F"/>
                          </a:solidFill>
                          <a:effectLst/>
                          <a:latin typeface="Verdana" pitchFamily="34" charset="0"/>
                        </a:rPr>
                        <a:t>Enbart läsbart? (</a:t>
                      </a:r>
                      <a:r>
                        <a:rPr kumimoji="0" lang="sv-SE" sz="1200" b="0" i="0" u="none" strike="noStrike" cap="none" normalizeH="0" baseline="0" dirty="0" err="1" smtClean="0">
                          <a:ln>
                            <a:noFill/>
                          </a:ln>
                          <a:solidFill>
                            <a:srgbClr val="5F5F5F"/>
                          </a:solidFill>
                          <a:effectLst/>
                          <a:latin typeface="Verdana" pitchFamily="34" charset="0"/>
                        </a:rPr>
                        <a:t>true</a:t>
                      </a:r>
                      <a:r>
                        <a:rPr kumimoji="0" lang="sv-SE" sz="1200" b="0" i="0" u="none" strike="noStrike" cap="none" normalizeH="0" baseline="0" dirty="0" smtClean="0">
                          <a:ln>
                            <a:noFill/>
                          </a:ln>
                          <a:solidFill>
                            <a:srgbClr val="5F5F5F"/>
                          </a:solidFill>
                          <a:effectLst/>
                          <a:latin typeface="Verdana" pitchFamily="34" charset="0"/>
                        </a:rPr>
                        <a:t>/</a:t>
                      </a:r>
                      <a:r>
                        <a:rPr kumimoji="0" lang="sv-SE" sz="1200" b="0" i="0" u="none" strike="noStrike" cap="none" normalizeH="0" baseline="0" dirty="0" err="1" smtClean="0">
                          <a:ln>
                            <a:noFill/>
                          </a:ln>
                          <a:solidFill>
                            <a:srgbClr val="5F5F5F"/>
                          </a:solidFill>
                          <a:effectLst/>
                          <a:latin typeface="Verdana" pitchFamily="34" charset="0"/>
                        </a:rPr>
                        <a:t>false</a:t>
                      </a:r>
                      <a:r>
                        <a:rPr kumimoji="0" lang="sv-SE" sz="1200" b="0" i="0" u="none" strike="noStrike" cap="none" normalizeH="0" baseline="0" dirty="0" smtClean="0">
                          <a:ln>
                            <a:noFill/>
                          </a:ln>
                          <a:solidFill>
                            <a:srgbClr val="5F5F5F"/>
                          </a:solidFill>
                          <a:effectLst/>
                          <a:latin typeface="Verdana" pitchFamily="34" charset="0"/>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err="1" smtClean="0">
                          <a:ln>
                            <a:noFill/>
                          </a:ln>
                          <a:solidFill>
                            <a:srgbClr val="5F5F5F"/>
                          </a:solidFill>
                          <a:effectLst/>
                          <a:latin typeface="Verdana" pitchFamily="34" charset="0"/>
                        </a:rPr>
                        <a:t>tabIndex</a:t>
                      </a: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dirty="0" err="1" smtClean="0">
                          <a:ln>
                            <a:noFill/>
                          </a:ln>
                          <a:solidFill>
                            <a:srgbClr val="5F5F5F"/>
                          </a:solidFill>
                          <a:effectLst/>
                          <a:latin typeface="Verdana" pitchFamily="34" charset="0"/>
                        </a:rPr>
                        <a:t>Tabbordningen</a:t>
                      </a:r>
                      <a:r>
                        <a:rPr kumimoji="0" lang="sv-SE" sz="1200" b="0" i="0" u="none" strike="noStrike" cap="none" normalizeH="0" baseline="0" dirty="0" smtClean="0">
                          <a:ln>
                            <a:noFill/>
                          </a:ln>
                          <a:solidFill>
                            <a:srgbClr val="5F5F5F"/>
                          </a:solidFill>
                          <a:effectLst/>
                          <a:latin typeface="Verdana" pitchFamily="34" charset="0"/>
                        </a:rPr>
                        <a:t> för detta element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rgbClr val="5F5F5F"/>
                          </a:solidFill>
                          <a:effectLst/>
                          <a:latin typeface="Verdana" pitchFamily="34" charset="0"/>
                        </a:rPr>
                        <a:t>focus()</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dirty="0" smtClean="0">
                          <a:ln>
                            <a:noFill/>
                          </a:ln>
                          <a:solidFill>
                            <a:srgbClr val="5F5F5F"/>
                          </a:solidFill>
                          <a:effectLst/>
                          <a:latin typeface="Verdana" pitchFamily="34" charset="0"/>
                        </a:rPr>
                        <a:t>Ger kontrollen fokus</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err="1" smtClean="0">
                          <a:ln>
                            <a:noFill/>
                          </a:ln>
                          <a:solidFill>
                            <a:srgbClr val="5F5F5F"/>
                          </a:solidFill>
                          <a:effectLst/>
                          <a:latin typeface="Verdana" pitchFamily="34" charset="0"/>
                        </a:rPr>
                        <a:t>blur</a:t>
                      </a:r>
                      <a:r>
                        <a:rPr kumimoji="0" lang="sv-SE" sz="1200" b="1" i="0" u="none" strike="noStrike" cap="none" normalizeH="0" baseline="0" dirty="0" smtClean="0">
                          <a:ln>
                            <a:noFill/>
                          </a:ln>
                          <a:solidFill>
                            <a:srgbClr val="5F5F5F"/>
                          </a:solidFill>
                          <a:effectLst/>
                          <a:latin typeface="Verdana" pitchFamily="34" charset="0"/>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dirty="0" smtClean="0">
                          <a:ln>
                            <a:noFill/>
                          </a:ln>
                          <a:solidFill>
                            <a:srgbClr val="5F5F5F"/>
                          </a:solidFill>
                          <a:effectLst/>
                          <a:latin typeface="Verdana" pitchFamily="34" charset="0"/>
                        </a:rPr>
                        <a:t>Fråntar kontrollen fokus</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bl>
          </a:graphicData>
        </a:graphic>
      </p:graphicFrame>
      <p:sp>
        <p:nvSpPr>
          <p:cNvPr id="13" name="TextBox 12"/>
          <p:cNvSpPr txBox="1"/>
          <p:nvPr/>
        </p:nvSpPr>
        <p:spPr>
          <a:xfrm>
            <a:off x="395536" y="1633364"/>
            <a:ext cx="3528392" cy="923330"/>
          </a:xfrm>
          <a:prstGeom prst="rect">
            <a:avLst/>
          </a:prstGeom>
          <a:noFill/>
        </p:spPr>
        <p:txBody>
          <a:bodyPr wrap="square" rtlCol="0">
            <a:spAutoFit/>
          </a:bodyPr>
          <a:lstStyle/>
          <a:p>
            <a:r>
              <a:rPr lang="sv-SE" dirty="0" smtClean="0">
                <a:latin typeface="Minya Nouvelle" pitchFamily="2" charset="0"/>
              </a:rPr>
              <a:t>Metoder och egenskaper som samtliga formulärkontroller delar:</a:t>
            </a:r>
          </a:p>
        </p:txBody>
      </p:sp>
      <p:pic>
        <p:nvPicPr>
          <p:cNvPr id="14" name="Picture 2" descr="P:\Icons\48x48\shadow\form_blu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6951" y="223738"/>
            <a:ext cx="617537" cy="61753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88112" y="1854230"/>
            <a:ext cx="1008112" cy="728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2707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355976" y="1129308"/>
            <a:ext cx="4536504" cy="1728192"/>
          </a:xfrm>
          <a:prstGeom prst="rect">
            <a:avLst/>
          </a:prstGeom>
          <a:solidFill>
            <a:srgbClr val="FFFFFF"/>
          </a:solidFill>
          <a:ln w="19050">
            <a:noFill/>
            <a:tailEnd type="arrow"/>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2" name="Title 1"/>
          <p:cNvSpPr>
            <a:spLocks noGrp="1"/>
          </p:cNvSpPr>
          <p:nvPr>
            <p:ph type="ctrTitle"/>
          </p:nvPr>
        </p:nvSpPr>
        <p:spPr/>
        <p:txBody>
          <a:bodyPr/>
          <a:lstStyle/>
          <a:p>
            <a:r>
              <a:rPr lang="sv-SE" sz="4000" dirty="0" smtClean="0"/>
              <a:t>Formulärkontroller, händelser</a:t>
            </a:r>
            <a:endParaRPr lang="sv-SE" sz="4000" dirty="0"/>
          </a:p>
        </p:txBody>
      </p:sp>
      <p:pic>
        <p:nvPicPr>
          <p:cNvPr id="4" name="Picture 65"/>
          <p:cNvPicPr>
            <a:picLocks noChangeAspect="1" noChangeArrowheads="1"/>
          </p:cNvPicPr>
          <p:nvPr/>
        </p:nvPicPr>
        <p:blipFill>
          <a:blip r:embed="rId2" cstate="print"/>
          <a:srcRect/>
          <a:stretch>
            <a:fillRect/>
          </a:stretch>
        </p:blipFill>
        <p:spPr bwMode="auto">
          <a:xfrm>
            <a:off x="4447480" y="1896368"/>
            <a:ext cx="1295400" cy="673100"/>
          </a:xfrm>
          <a:prstGeom prst="rect">
            <a:avLst/>
          </a:prstGeom>
          <a:noFill/>
          <a:ln w="9525">
            <a:noFill/>
            <a:miter lim="800000"/>
            <a:headEnd/>
            <a:tailEnd/>
          </a:ln>
        </p:spPr>
      </p:pic>
      <p:pic>
        <p:nvPicPr>
          <p:cNvPr id="5" name="Picture 60"/>
          <p:cNvPicPr>
            <a:picLocks noChangeAspect="1" noChangeArrowheads="1"/>
          </p:cNvPicPr>
          <p:nvPr/>
        </p:nvPicPr>
        <p:blipFill>
          <a:blip r:embed="rId3" cstate="print"/>
          <a:srcRect/>
          <a:stretch>
            <a:fillRect/>
          </a:stretch>
        </p:blipFill>
        <p:spPr bwMode="auto">
          <a:xfrm>
            <a:off x="5528568" y="1175643"/>
            <a:ext cx="2289175" cy="387350"/>
          </a:xfrm>
          <a:prstGeom prst="rect">
            <a:avLst/>
          </a:prstGeom>
          <a:noFill/>
          <a:ln w="9525">
            <a:noFill/>
            <a:miter lim="800000"/>
            <a:headEnd/>
            <a:tailEnd/>
          </a:ln>
        </p:spPr>
      </p:pic>
      <p:pic>
        <p:nvPicPr>
          <p:cNvPr id="6" name="Picture 61"/>
          <p:cNvPicPr>
            <a:picLocks noChangeAspect="1" noChangeArrowheads="1"/>
          </p:cNvPicPr>
          <p:nvPr/>
        </p:nvPicPr>
        <p:blipFill>
          <a:blip r:embed="rId4" cstate="print"/>
          <a:srcRect/>
          <a:stretch>
            <a:fillRect/>
          </a:stretch>
        </p:blipFill>
        <p:spPr bwMode="auto">
          <a:xfrm>
            <a:off x="6392168" y="1320106"/>
            <a:ext cx="2259012" cy="1244600"/>
          </a:xfrm>
          <a:prstGeom prst="rect">
            <a:avLst/>
          </a:prstGeom>
          <a:noFill/>
          <a:ln w="9525">
            <a:noFill/>
            <a:miter lim="800000"/>
            <a:headEnd/>
            <a:tailEnd/>
          </a:ln>
        </p:spPr>
      </p:pic>
      <p:pic>
        <p:nvPicPr>
          <p:cNvPr id="7" name="Picture 62"/>
          <p:cNvPicPr>
            <a:picLocks noChangeAspect="1" noChangeArrowheads="1"/>
          </p:cNvPicPr>
          <p:nvPr/>
        </p:nvPicPr>
        <p:blipFill>
          <a:blip r:embed="rId5" cstate="print"/>
          <a:srcRect/>
          <a:stretch>
            <a:fillRect/>
          </a:stretch>
        </p:blipFill>
        <p:spPr bwMode="auto">
          <a:xfrm>
            <a:off x="6968430" y="1894781"/>
            <a:ext cx="1924050" cy="352425"/>
          </a:xfrm>
          <a:prstGeom prst="rect">
            <a:avLst/>
          </a:prstGeom>
          <a:noFill/>
          <a:ln w="9525">
            <a:noFill/>
            <a:miter lim="800000"/>
            <a:headEnd/>
            <a:tailEnd/>
          </a:ln>
        </p:spPr>
      </p:pic>
      <p:pic>
        <p:nvPicPr>
          <p:cNvPr id="8" name="Picture 63"/>
          <p:cNvPicPr>
            <a:picLocks noChangeAspect="1" noChangeArrowheads="1"/>
          </p:cNvPicPr>
          <p:nvPr/>
        </p:nvPicPr>
        <p:blipFill>
          <a:blip r:embed="rId6" cstate="print"/>
          <a:srcRect/>
          <a:stretch>
            <a:fillRect/>
          </a:stretch>
        </p:blipFill>
        <p:spPr bwMode="auto">
          <a:xfrm>
            <a:off x="5455543" y="1536006"/>
            <a:ext cx="1152525" cy="606425"/>
          </a:xfrm>
          <a:prstGeom prst="rect">
            <a:avLst/>
          </a:prstGeom>
          <a:noFill/>
          <a:ln w="9525">
            <a:noFill/>
            <a:miter lim="800000"/>
            <a:headEnd/>
            <a:tailEnd/>
          </a:ln>
        </p:spPr>
      </p:pic>
      <p:pic>
        <p:nvPicPr>
          <p:cNvPr id="9" name="Picture 64"/>
          <p:cNvPicPr>
            <a:picLocks noChangeAspect="1" noChangeArrowheads="1"/>
          </p:cNvPicPr>
          <p:nvPr/>
        </p:nvPicPr>
        <p:blipFill>
          <a:blip r:embed="rId7" cstate="print"/>
          <a:srcRect/>
          <a:stretch>
            <a:fillRect/>
          </a:stretch>
        </p:blipFill>
        <p:spPr bwMode="auto">
          <a:xfrm>
            <a:off x="5742880" y="1896368"/>
            <a:ext cx="1152525" cy="622300"/>
          </a:xfrm>
          <a:prstGeom prst="rect">
            <a:avLst/>
          </a:prstGeom>
          <a:noFill/>
          <a:ln w="9525">
            <a:noFill/>
            <a:miter lim="800000"/>
            <a:headEnd/>
            <a:tailEnd/>
          </a:ln>
        </p:spPr>
      </p:pic>
      <p:graphicFrame>
        <p:nvGraphicFramePr>
          <p:cNvPr id="12" name="Group 71"/>
          <p:cNvGraphicFramePr>
            <a:graphicFrameLocks noGrp="1"/>
          </p:cNvGraphicFramePr>
          <p:nvPr>
            <p:extLst>
              <p:ext uri="{D42A27DB-BD31-4B8C-83A1-F6EECF244321}">
                <p14:modId xmlns:p14="http://schemas.microsoft.com/office/powerpoint/2010/main" val="2753333338"/>
              </p:ext>
            </p:extLst>
          </p:nvPr>
        </p:nvGraphicFramePr>
        <p:xfrm>
          <a:off x="611188" y="3073524"/>
          <a:ext cx="7705725" cy="1325376"/>
        </p:xfrm>
        <a:graphic>
          <a:graphicData uri="http://schemas.openxmlformats.org/drawingml/2006/table">
            <a:tbl>
              <a:tblPr/>
              <a:tblGrid>
                <a:gridCol w="2016596"/>
                <a:gridCol w="5689129"/>
              </a:tblGrid>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bg1"/>
                          </a:solidFill>
                          <a:effectLst/>
                          <a:latin typeface="Verdana" pitchFamily="34" charset="0"/>
                        </a:rPr>
                        <a:t>Händelse</a:t>
                      </a: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2">
                            <a:gamma/>
                            <a:shade val="0"/>
                            <a:invGamma/>
                          </a:schemeClr>
                        </a:gs>
                        <a:gs pos="100000">
                          <a:schemeClr val="accent2">
                            <a:lumMod val="60000"/>
                            <a:lumOff val="40000"/>
                          </a:schemeClr>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err="1" smtClean="0">
                          <a:ln>
                            <a:noFill/>
                          </a:ln>
                          <a:solidFill>
                            <a:srgbClr val="5F5F5F"/>
                          </a:solidFill>
                          <a:effectLst/>
                          <a:latin typeface="Verdana" pitchFamily="34" charset="0"/>
                        </a:rPr>
                        <a:t>blur</a:t>
                      </a: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dirty="0" smtClean="0">
                          <a:ln>
                            <a:noFill/>
                          </a:ln>
                          <a:solidFill>
                            <a:srgbClr val="5F5F5F"/>
                          </a:solidFill>
                          <a:effectLst/>
                          <a:latin typeface="Verdana" pitchFamily="34" charset="0"/>
                        </a:rPr>
                        <a:t>Inträffar då kontrollen tappar fokus.</a:t>
                      </a: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rgbClr val="5F5F5F"/>
                          </a:solidFill>
                          <a:effectLst/>
                          <a:latin typeface="Verdana" pitchFamily="34" charset="0"/>
                        </a:rPr>
                        <a:t>focus</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dirty="0" smtClean="0">
                          <a:ln>
                            <a:noFill/>
                          </a:ln>
                          <a:solidFill>
                            <a:srgbClr val="5F5F5F"/>
                          </a:solidFill>
                          <a:effectLst/>
                          <a:latin typeface="Verdana" pitchFamily="34" charset="0"/>
                        </a:rPr>
                        <a:t>Inträffar då kontrollen får fokus</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err="1" smtClean="0">
                          <a:ln>
                            <a:noFill/>
                          </a:ln>
                          <a:solidFill>
                            <a:srgbClr val="5F5F5F"/>
                          </a:solidFill>
                          <a:effectLst/>
                          <a:latin typeface="Verdana" pitchFamily="34" charset="0"/>
                        </a:rPr>
                        <a:t>change</a:t>
                      </a: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dirty="0" smtClean="0">
                          <a:ln>
                            <a:noFill/>
                          </a:ln>
                          <a:solidFill>
                            <a:srgbClr val="5F5F5F"/>
                          </a:solidFill>
                          <a:effectLst/>
                          <a:latin typeface="Verdana" pitchFamily="34" charset="0"/>
                        </a:rPr>
                        <a:t>Inträffar då textfält tappar fokus och värdet har ändrats eller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dirty="0" smtClean="0">
                          <a:ln>
                            <a:noFill/>
                          </a:ln>
                          <a:solidFill>
                            <a:srgbClr val="5F5F5F"/>
                          </a:solidFill>
                          <a:effectLst/>
                          <a:latin typeface="Verdana" pitchFamily="34" charset="0"/>
                        </a:rPr>
                        <a:t>när </a:t>
                      </a:r>
                      <a:r>
                        <a:rPr kumimoji="0" lang="sv-SE" sz="1200" b="0" i="0" u="none" strike="noStrike" cap="none" normalizeH="0" baseline="0" dirty="0" err="1" smtClean="0">
                          <a:ln>
                            <a:noFill/>
                          </a:ln>
                          <a:solidFill>
                            <a:srgbClr val="5F5F5F"/>
                          </a:solidFill>
                          <a:effectLst/>
                          <a:latin typeface="Verdana" pitchFamily="34" charset="0"/>
                        </a:rPr>
                        <a:t>select</a:t>
                      </a:r>
                      <a:r>
                        <a:rPr kumimoji="0" lang="sv-SE" sz="1200" b="0" i="0" u="none" strike="noStrike" cap="none" normalizeH="0" baseline="0" dirty="0" smtClean="0">
                          <a:ln>
                            <a:noFill/>
                          </a:ln>
                          <a:solidFill>
                            <a:srgbClr val="5F5F5F"/>
                          </a:solidFill>
                          <a:effectLst/>
                          <a:latin typeface="Verdana" pitchFamily="34" charset="0"/>
                        </a:rPr>
                        <a:t>-kontroller får ändrat värde. (behöver inte tappa fokus)</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bl>
          </a:graphicData>
        </a:graphic>
      </p:graphicFrame>
      <p:sp>
        <p:nvSpPr>
          <p:cNvPr id="13" name="TextBox 12"/>
          <p:cNvSpPr txBox="1"/>
          <p:nvPr/>
        </p:nvSpPr>
        <p:spPr>
          <a:xfrm>
            <a:off x="395536" y="1201316"/>
            <a:ext cx="3528392" cy="923330"/>
          </a:xfrm>
          <a:prstGeom prst="rect">
            <a:avLst/>
          </a:prstGeom>
          <a:noFill/>
        </p:spPr>
        <p:txBody>
          <a:bodyPr wrap="square" rtlCol="0">
            <a:spAutoFit/>
          </a:bodyPr>
          <a:lstStyle/>
          <a:p>
            <a:r>
              <a:rPr lang="sv-SE" dirty="0" smtClean="0">
                <a:latin typeface="Minya Nouvelle" pitchFamily="2" charset="0"/>
              </a:rPr>
              <a:t>Formulärkontroller har ett antal händelser som kan inträffa:</a:t>
            </a:r>
          </a:p>
        </p:txBody>
      </p:sp>
      <p:pic>
        <p:nvPicPr>
          <p:cNvPr id="14" name="Picture 2" descr="P:\Icons\48x48\shadow\form_blu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46951" y="223738"/>
            <a:ext cx="617537" cy="61753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P:\Icons\48x48\shadow\flash.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19778" y="543789"/>
            <a:ext cx="344710" cy="34471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95536" y="4546783"/>
            <a:ext cx="8352928"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sv-SE" sz="1600" dirty="0" err="1">
                <a:latin typeface="Courier New" pitchFamily="49" charset="0"/>
                <a:cs typeface="Courier New" pitchFamily="49" charset="0"/>
              </a:rPr>
              <a:t>form.elements</a:t>
            </a:r>
            <a:r>
              <a:rPr lang="sv-SE" sz="1600" dirty="0" smtClean="0">
                <a:latin typeface="Courier New" pitchFamily="49" charset="0"/>
                <a:cs typeface="Courier New" pitchFamily="49" charset="0"/>
              </a:rPr>
              <a:t>["</a:t>
            </a:r>
            <a:r>
              <a:rPr lang="sv-SE" sz="1600" dirty="0" err="1" smtClean="0">
                <a:latin typeface="Courier New" pitchFamily="49" charset="0"/>
                <a:cs typeface="Courier New" pitchFamily="49" charset="0"/>
              </a:rPr>
              <a:t>firstName</a:t>
            </a:r>
            <a:r>
              <a:rPr lang="sv-SE" sz="1600" dirty="0" smtClean="0">
                <a:latin typeface="Courier New" pitchFamily="49" charset="0"/>
                <a:cs typeface="Courier New" pitchFamily="49" charset="0"/>
              </a:rPr>
              <a:t>"].</a:t>
            </a:r>
            <a:r>
              <a:rPr lang="sv-SE" sz="1600" b="1" dirty="0" err="1">
                <a:latin typeface="Courier New" pitchFamily="49" charset="0"/>
                <a:cs typeface="Courier New" pitchFamily="49" charset="0"/>
              </a:rPr>
              <a:t>onfocus</a:t>
            </a:r>
            <a:r>
              <a:rPr lang="sv-SE" sz="1600" dirty="0">
                <a:latin typeface="Courier New" pitchFamily="49" charset="0"/>
                <a:cs typeface="Courier New" pitchFamily="49" charset="0"/>
              </a:rPr>
              <a:t> = </a:t>
            </a:r>
            <a:r>
              <a:rPr lang="sv-SE" sz="1600" dirty="0" err="1">
                <a:latin typeface="Courier New" pitchFamily="49" charset="0"/>
                <a:cs typeface="Courier New" pitchFamily="49" charset="0"/>
              </a:rPr>
              <a:t>function</a:t>
            </a:r>
            <a:r>
              <a:rPr lang="sv-SE" sz="1600" dirty="0">
                <a:latin typeface="Courier New" pitchFamily="49" charset="0"/>
                <a:cs typeface="Courier New" pitchFamily="49" charset="0"/>
              </a:rPr>
              <a:t>(){</a:t>
            </a:r>
          </a:p>
          <a:p>
            <a:r>
              <a:rPr lang="sv-SE" sz="1600" dirty="0" smtClean="0">
                <a:latin typeface="Courier New" pitchFamily="49" charset="0"/>
                <a:cs typeface="Courier New" pitchFamily="49" charset="0"/>
              </a:rPr>
              <a:t>   </a:t>
            </a:r>
            <a:r>
              <a:rPr lang="sv-SE" sz="1600" dirty="0" err="1" smtClean="0">
                <a:latin typeface="Courier New" pitchFamily="49" charset="0"/>
                <a:cs typeface="Courier New" pitchFamily="49" charset="0"/>
              </a:rPr>
              <a:t>this.select</a:t>
            </a:r>
            <a:r>
              <a:rPr lang="sv-SE" sz="1600" dirty="0">
                <a:latin typeface="Courier New" pitchFamily="49" charset="0"/>
                <a:cs typeface="Courier New" pitchFamily="49" charset="0"/>
              </a:rPr>
              <a:t>();</a:t>
            </a:r>
          </a:p>
          <a:p>
            <a:r>
              <a:rPr lang="sv-SE" sz="1600" dirty="0" smtClean="0">
                <a:latin typeface="Courier New" pitchFamily="49" charset="0"/>
                <a:cs typeface="Courier New" pitchFamily="49" charset="0"/>
              </a:rPr>
              <a:t>}</a:t>
            </a:r>
          </a:p>
        </p:txBody>
      </p:sp>
    </p:spTree>
    <p:extLst>
      <p:ext uri="{BB962C8B-B14F-4D97-AF65-F5344CB8AC3E}">
        <p14:creationId xmlns:p14="http://schemas.microsoft.com/office/powerpoint/2010/main" val="2864785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851920" y="1129308"/>
            <a:ext cx="4896544" cy="1872208"/>
          </a:xfrm>
          <a:prstGeom prst="rect">
            <a:avLst/>
          </a:prstGeom>
          <a:solidFill>
            <a:schemeClr val="bg1"/>
          </a:solidFill>
          <a:ln w="19050">
            <a:noFill/>
            <a:tailEnd type="arrow"/>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2" name="Title 1"/>
          <p:cNvSpPr>
            <a:spLocks noGrp="1"/>
          </p:cNvSpPr>
          <p:nvPr>
            <p:ph type="ctrTitle"/>
          </p:nvPr>
        </p:nvSpPr>
        <p:spPr/>
        <p:txBody>
          <a:bodyPr/>
          <a:lstStyle/>
          <a:p>
            <a:r>
              <a:rPr lang="sv-SE" dirty="0" smtClean="0"/>
              <a:t>Textfält</a:t>
            </a:r>
            <a:endParaRPr lang="sv-SE" dirty="0"/>
          </a:p>
        </p:txBody>
      </p:sp>
      <p:pic>
        <p:nvPicPr>
          <p:cNvPr id="11" name="Picture 4"/>
          <p:cNvPicPr>
            <a:picLocks noChangeAspect="1" noChangeArrowheads="1"/>
          </p:cNvPicPr>
          <p:nvPr/>
        </p:nvPicPr>
        <p:blipFill>
          <a:blip r:embed="rId2" cstate="print"/>
          <a:srcRect/>
          <a:stretch>
            <a:fillRect/>
          </a:stretch>
        </p:blipFill>
        <p:spPr bwMode="auto">
          <a:xfrm>
            <a:off x="5437188" y="1247204"/>
            <a:ext cx="2289175" cy="387350"/>
          </a:xfrm>
          <a:prstGeom prst="rect">
            <a:avLst/>
          </a:prstGeom>
          <a:noFill/>
          <a:ln w="9525">
            <a:noFill/>
            <a:miter lim="800000"/>
            <a:headEnd/>
            <a:tailEnd/>
          </a:ln>
        </p:spPr>
      </p:pic>
      <p:pic>
        <p:nvPicPr>
          <p:cNvPr id="12" name="Picture 5"/>
          <p:cNvPicPr>
            <a:picLocks noChangeAspect="1" noChangeArrowheads="1"/>
          </p:cNvPicPr>
          <p:nvPr/>
        </p:nvPicPr>
        <p:blipFill>
          <a:blip r:embed="rId3" cstate="print"/>
          <a:srcRect/>
          <a:stretch>
            <a:fillRect/>
          </a:stretch>
        </p:blipFill>
        <p:spPr bwMode="auto">
          <a:xfrm>
            <a:off x="6300788" y="1391667"/>
            <a:ext cx="2259012" cy="1244600"/>
          </a:xfrm>
          <a:prstGeom prst="rect">
            <a:avLst/>
          </a:prstGeom>
          <a:noFill/>
          <a:ln w="9525">
            <a:noFill/>
            <a:miter lim="800000"/>
            <a:headEnd/>
            <a:tailEnd/>
          </a:ln>
        </p:spPr>
      </p:pic>
      <p:sp>
        <p:nvSpPr>
          <p:cNvPr id="13" name="Text Box 8"/>
          <p:cNvSpPr txBox="1">
            <a:spLocks noChangeArrowheads="1"/>
          </p:cNvSpPr>
          <p:nvPr/>
        </p:nvSpPr>
        <p:spPr bwMode="auto">
          <a:xfrm>
            <a:off x="3934552" y="1849388"/>
            <a:ext cx="2869696" cy="95410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spAutoFit/>
          </a:bodyPr>
          <a:lstStyle/>
          <a:p>
            <a:r>
              <a:rPr lang="sv-SE" sz="1400" b="1" dirty="0">
                <a:latin typeface="Courier New" pitchFamily="49" charset="0"/>
              </a:rPr>
              <a:t>&lt;input </a:t>
            </a:r>
            <a:r>
              <a:rPr lang="sv-SE" sz="1400" b="1" dirty="0" err="1">
                <a:latin typeface="Courier New" pitchFamily="49" charset="0"/>
              </a:rPr>
              <a:t>type</a:t>
            </a:r>
            <a:r>
              <a:rPr lang="sv-SE" sz="1400" b="1" dirty="0" smtClean="0">
                <a:latin typeface="Courier New" pitchFamily="49" charset="0"/>
              </a:rPr>
              <a:t>="text" </a:t>
            </a:r>
            <a:r>
              <a:rPr lang="sv-SE" sz="1400" b="1" dirty="0">
                <a:latin typeface="Courier New" pitchFamily="49" charset="0"/>
              </a:rPr>
              <a:t>/&gt;</a:t>
            </a:r>
            <a:br>
              <a:rPr lang="sv-SE" sz="1400" b="1" dirty="0">
                <a:latin typeface="Courier New" pitchFamily="49" charset="0"/>
              </a:rPr>
            </a:br>
            <a:r>
              <a:rPr lang="sv-SE" sz="1400" b="1" dirty="0">
                <a:latin typeface="Courier New" pitchFamily="49" charset="0"/>
              </a:rPr>
              <a:t>&lt;</a:t>
            </a:r>
            <a:r>
              <a:rPr lang="sv-SE" sz="1400" b="1" dirty="0" err="1">
                <a:latin typeface="Courier New" pitchFamily="49" charset="0"/>
              </a:rPr>
              <a:t>textarea</a:t>
            </a:r>
            <a:r>
              <a:rPr lang="sv-SE" sz="1400" b="1" dirty="0">
                <a:latin typeface="Courier New" pitchFamily="49" charset="0"/>
              </a:rPr>
              <a:t>&gt;&lt;/</a:t>
            </a:r>
            <a:r>
              <a:rPr lang="sv-SE" sz="1400" b="1" dirty="0" err="1">
                <a:latin typeface="Courier New" pitchFamily="49" charset="0"/>
              </a:rPr>
              <a:t>textarea</a:t>
            </a:r>
            <a:r>
              <a:rPr lang="sv-SE" sz="1400" b="1" dirty="0">
                <a:latin typeface="Courier New" pitchFamily="49" charset="0"/>
              </a:rPr>
              <a:t>&gt;</a:t>
            </a:r>
          </a:p>
          <a:p>
            <a:r>
              <a:rPr lang="sv-SE" sz="1400" b="1" dirty="0">
                <a:latin typeface="Courier New" pitchFamily="49" charset="0"/>
              </a:rPr>
              <a:t>&lt;input </a:t>
            </a:r>
            <a:r>
              <a:rPr lang="sv-SE" sz="1400" b="1" dirty="0" err="1">
                <a:latin typeface="Courier New" pitchFamily="49" charset="0"/>
              </a:rPr>
              <a:t>type</a:t>
            </a:r>
            <a:r>
              <a:rPr lang="sv-SE" sz="1400" b="1" dirty="0" smtClean="0">
                <a:latin typeface="Courier New" pitchFamily="49" charset="0"/>
              </a:rPr>
              <a:t>="</a:t>
            </a:r>
            <a:r>
              <a:rPr lang="sv-SE" sz="1400" b="1" dirty="0" err="1" smtClean="0">
                <a:latin typeface="Courier New" pitchFamily="49" charset="0"/>
              </a:rPr>
              <a:t>hidden</a:t>
            </a:r>
            <a:r>
              <a:rPr lang="sv-SE" sz="1400" b="1" dirty="0" smtClean="0">
                <a:latin typeface="Courier New" pitchFamily="49" charset="0"/>
              </a:rPr>
              <a:t>" </a:t>
            </a:r>
            <a:r>
              <a:rPr lang="sv-SE" sz="1400" b="1" dirty="0">
                <a:latin typeface="Courier New" pitchFamily="49" charset="0"/>
              </a:rPr>
              <a:t>/&gt;</a:t>
            </a:r>
          </a:p>
          <a:p>
            <a:r>
              <a:rPr lang="sv-SE" sz="1400" b="1" dirty="0">
                <a:latin typeface="Courier New" pitchFamily="49" charset="0"/>
              </a:rPr>
              <a:t>&lt;input </a:t>
            </a:r>
            <a:r>
              <a:rPr lang="sv-SE" sz="1400" b="1" dirty="0" err="1">
                <a:latin typeface="Courier New" pitchFamily="49" charset="0"/>
              </a:rPr>
              <a:t>type</a:t>
            </a:r>
            <a:r>
              <a:rPr lang="sv-SE" sz="1400" b="1" dirty="0" smtClean="0">
                <a:latin typeface="Courier New" pitchFamily="49" charset="0"/>
              </a:rPr>
              <a:t>="</a:t>
            </a:r>
            <a:r>
              <a:rPr lang="sv-SE" sz="1400" b="1" dirty="0" err="1" smtClean="0">
                <a:latin typeface="Courier New" pitchFamily="49" charset="0"/>
              </a:rPr>
              <a:t>password</a:t>
            </a:r>
            <a:r>
              <a:rPr lang="sv-SE" sz="1400" b="1" dirty="0" smtClean="0">
                <a:latin typeface="Courier New" pitchFamily="49" charset="0"/>
              </a:rPr>
              <a:t>" </a:t>
            </a:r>
            <a:r>
              <a:rPr lang="sv-SE" sz="1400" b="1" dirty="0">
                <a:latin typeface="Courier New" pitchFamily="49" charset="0"/>
              </a:rPr>
              <a:t>/&gt;</a:t>
            </a:r>
            <a:endParaRPr lang="sv-SE" sz="1400" dirty="0"/>
          </a:p>
        </p:txBody>
      </p:sp>
      <p:graphicFrame>
        <p:nvGraphicFramePr>
          <p:cNvPr id="15" name="Group 72"/>
          <p:cNvGraphicFramePr>
            <a:graphicFrameLocks noGrp="1"/>
          </p:cNvGraphicFramePr>
          <p:nvPr>
            <p:extLst>
              <p:ext uri="{D42A27DB-BD31-4B8C-83A1-F6EECF244321}">
                <p14:modId xmlns:p14="http://schemas.microsoft.com/office/powerpoint/2010/main" val="1630613822"/>
              </p:ext>
            </p:extLst>
          </p:nvPr>
        </p:nvGraphicFramePr>
        <p:xfrm>
          <a:off x="539750" y="3119732"/>
          <a:ext cx="7705725" cy="1105920"/>
        </p:xfrm>
        <a:graphic>
          <a:graphicData uri="http://schemas.openxmlformats.org/drawingml/2006/table">
            <a:tbl>
              <a:tblPr/>
              <a:tblGrid>
                <a:gridCol w="2663825"/>
                <a:gridCol w="5041900"/>
              </a:tblGrid>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bg1"/>
                          </a:solidFill>
                          <a:effectLst/>
                          <a:latin typeface="Verdana" pitchFamily="34" charset="0"/>
                        </a:rPr>
                        <a:t>Metod/Egenskap</a:t>
                      </a: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2">
                            <a:gamma/>
                            <a:shade val="0"/>
                            <a:invGamma/>
                          </a:schemeClr>
                        </a:gs>
                        <a:gs pos="100000">
                          <a:schemeClr val="accent2">
                            <a:lumMod val="60000"/>
                            <a:lumOff val="40000"/>
                          </a:schemeClr>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1" u="none" strike="noStrike" cap="none" normalizeH="0" baseline="0" dirty="0" err="1" smtClean="0">
                          <a:ln>
                            <a:noFill/>
                          </a:ln>
                          <a:solidFill>
                            <a:srgbClr val="5F5F5F"/>
                          </a:solidFill>
                          <a:effectLst/>
                          <a:latin typeface="Verdana" pitchFamily="34" charset="0"/>
                        </a:rPr>
                        <a:t>value</a:t>
                      </a:r>
                      <a:endParaRPr kumimoji="0" lang="sv-SE" sz="1200" b="0" i="1"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1" u="none" strike="noStrike" cap="none" normalizeH="0" baseline="0" dirty="0" smtClean="0">
                          <a:ln>
                            <a:noFill/>
                          </a:ln>
                          <a:solidFill>
                            <a:srgbClr val="5F5F5F"/>
                          </a:solidFill>
                          <a:effectLst/>
                          <a:latin typeface="Verdana" pitchFamily="34" charset="0"/>
                        </a:rPr>
                        <a:t>Värdet på kontrollen</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err="1" smtClean="0">
                          <a:ln>
                            <a:noFill/>
                          </a:ln>
                          <a:solidFill>
                            <a:srgbClr val="5F5F5F"/>
                          </a:solidFill>
                          <a:effectLst/>
                          <a:latin typeface="Verdana" pitchFamily="34" charset="0"/>
                        </a:rPr>
                        <a:t>defaultValue</a:t>
                      </a: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smtClean="0">
                          <a:ln>
                            <a:noFill/>
                          </a:ln>
                          <a:solidFill>
                            <a:srgbClr val="5F5F5F"/>
                          </a:solidFill>
                          <a:effectLst/>
                          <a:latin typeface="Verdana" pitchFamily="34" charset="0"/>
                        </a:rPr>
                        <a:t>Det värde (value) kontrollen hade när denna först laddades.</a:t>
                      </a:r>
                      <a:endParaRPr kumimoji="0" lang="sv-SE" sz="1200" b="1" i="0" u="none" strike="noStrike" cap="none" normalizeH="0" baseline="0" smtClean="0">
                        <a:ln>
                          <a:noFill/>
                        </a:ln>
                        <a:solidFill>
                          <a:srgbClr val="5F5F5F"/>
                        </a:solidFill>
                        <a:effectLst/>
                        <a:latin typeface="Verdan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smtClean="0">
                          <a:ln>
                            <a:noFill/>
                          </a:ln>
                          <a:solidFill>
                            <a:srgbClr val="5F5F5F"/>
                          </a:solidFill>
                          <a:effectLst/>
                          <a:latin typeface="Verdana" pitchFamily="34" charset="0"/>
                        </a:rPr>
                        <a:t>select()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dirty="0" smtClean="0">
                          <a:ln>
                            <a:noFill/>
                          </a:ln>
                          <a:solidFill>
                            <a:srgbClr val="5F5F5F"/>
                          </a:solidFill>
                          <a:effectLst/>
                          <a:latin typeface="Verdana" pitchFamily="34" charset="0"/>
                        </a:rPr>
                        <a:t>Markerar texten i textfältet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bl>
          </a:graphicData>
        </a:graphic>
      </p:graphicFrame>
      <p:sp>
        <p:nvSpPr>
          <p:cNvPr id="16" name="TextBox 15"/>
          <p:cNvSpPr txBox="1"/>
          <p:nvPr/>
        </p:nvSpPr>
        <p:spPr>
          <a:xfrm>
            <a:off x="539552" y="1201316"/>
            <a:ext cx="2880320" cy="646331"/>
          </a:xfrm>
          <a:prstGeom prst="rect">
            <a:avLst/>
          </a:prstGeom>
          <a:noFill/>
        </p:spPr>
        <p:txBody>
          <a:bodyPr wrap="square" rtlCol="0">
            <a:spAutoFit/>
          </a:bodyPr>
          <a:lstStyle/>
          <a:p>
            <a:r>
              <a:rPr lang="sv-SE" b="1" dirty="0" smtClean="0">
                <a:latin typeface="Minya Nouvelle" pitchFamily="2" charset="0"/>
              </a:rPr>
              <a:t>Textfält, textareor, </a:t>
            </a:r>
            <a:r>
              <a:rPr lang="sv-SE" b="1" dirty="0" err="1" smtClean="0">
                <a:latin typeface="Minya Nouvelle" pitchFamily="2" charset="0"/>
              </a:rPr>
              <a:t>password</a:t>
            </a:r>
            <a:r>
              <a:rPr lang="sv-SE" b="1" dirty="0" smtClean="0">
                <a:latin typeface="Minya Nouvelle" pitchFamily="2" charset="0"/>
              </a:rPr>
              <a:t> och </a:t>
            </a:r>
            <a:r>
              <a:rPr lang="sv-SE" b="1" dirty="0" err="1" smtClean="0">
                <a:latin typeface="Minya Nouvelle" pitchFamily="2" charset="0"/>
              </a:rPr>
              <a:t>hidden</a:t>
            </a:r>
            <a:endParaRPr lang="sv-SE" b="1" dirty="0" smtClean="0">
              <a:latin typeface="Minya Nouvelle" pitchFamily="2" charset="0"/>
            </a:endParaRPr>
          </a:p>
        </p:txBody>
      </p:sp>
      <p:sp>
        <p:nvSpPr>
          <p:cNvPr id="17" name="Text Box 73"/>
          <p:cNvSpPr txBox="1">
            <a:spLocks noChangeArrowheads="1"/>
          </p:cNvSpPr>
          <p:nvPr/>
        </p:nvSpPr>
        <p:spPr bwMode="auto">
          <a:xfrm>
            <a:off x="250825" y="4857526"/>
            <a:ext cx="8569325" cy="37623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sv-SE" sz="1800" b="1" dirty="0" err="1">
                <a:latin typeface="Courier New" pitchFamily="49" charset="0"/>
              </a:rPr>
              <a:t>myTextField.select</a:t>
            </a:r>
            <a:r>
              <a:rPr lang="sv-SE" sz="1800" b="1" dirty="0">
                <a:latin typeface="Courier New" pitchFamily="49" charset="0"/>
              </a:rPr>
              <a:t>(); // Markerar texten</a:t>
            </a:r>
            <a:endParaRPr lang="sv-SE" sz="1800" dirty="0">
              <a:latin typeface="Courier New" pitchFamily="49" charset="0"/>
            </a:endParaRPr>
          </a:p>
        </p:txBody>
      </p:sp>
      <p:pic>
        <p:nvPicPr>
          <p:cNvPr id="18" name="Picture 2" descr="P:\Icons\48x48\shadow\form_blu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6951" y="223738"/>
            <a:ext cx="617537" cy="61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1416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Kryssrutor och radioknappar</a:t>
            </a:r>
            <a:endParaRPr lang="sv-SE" dirty="0"/>
          </a:p>
        </p:txBody>
      </p:sp>
      <p:pic>
        <p:nvPicPr>
          <p:cNvPr id="4" name="Picture 2" descr="P:\Icons\48x48\shadow\form_b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6951" y="223738"/>
            <a:ext cx="617537" cy="6175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691679" y="1129308"/>
            <a:ext cx="6264697" cy="1872208"/>
          </a:xfrm>
          <a:prstGeom prst="rect">
            <a:avLst/>
          </a:prstGeom>
          <a:solidFill>
            <a:schemeClr val="bg1"/>
          </a:solidFill>
          <a:ln w="19050">
            <a:noFill/>
            <a:tailEnd type="arrow"/>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6" name="Text Box 28"/>
          <p:cNvSpPr txBox="1">
            <a:spLocks noChangeArrowheads="1"/>
          </p:cNvSpPr>
          <p:nvPr/>
        </p:nvSpPr>
        <p:spPr bwMode="auto">
          <a:xfrm>
            <a:off x="3519164" y="1230359"/>
            <a:ext cx="4158511" cy="73866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spAutoFit/>
          </a:bodyPr>
          <a:lstStyle/>
          <a:p>
            <a:r>
              <a:rPr lang="sv-SE" sz="1400" b="1" dirty="0">
                <a:latin typeface="Courier New" pitchFamily="49" charset="0"/>
              </a:rPr>
              <a:t>&lt;input </a:t>
            </a:r>
            <a:r>
              <a:rPr lang="sv-SE" sz="1400" b="1" dirty="0" err="1">
                <a:latin typeface="Courier New" pitchFamily="49" charset="0"/>
              </a:rPr>
              <a:t>type</a:t>
            </a:r>
            <a:r>
              <a:rPr lang="sv-SE" sz="1400" b="1" dirty="0" smtClean="0">
                <a:latin typeface="Courier New" pitchFamily="49" charset="0"/>
              </a:rPr>
              <a:t>="checkbox" </a:t>
            </a:r>
            <a:r>
              <a:rPr lang="sv-SE" sz="1400" b="1" dirty="0" err="1" smtClean="0">
                <a:latin typeface="Courier New" pitchFamily="49" charset="0"/>
              </a:rPr>
              <a:t>name</a:t>
            </a:r>
            <a:r>
              <a:rPr lang="sv-SE" sz="1400" b="1" dirty="0" smtClean="0">
                <a:latin typeface="Courier New" pitchFamily="49" charset="0"/>
              </a:rPr>
              <a:t>="</a:t>
            </a:r>
            <a:r>
              <a:rPr lang="sv-SE" sz="1400" b="1" dirty="0" err="1" smtClean="0">
                <a:latin typeface="Courier New" pitchFamily="49" charset="0"/>
              </a:rPr>
              <a:t>drug</a:t>
            </a:r>
            <a:r>
              <a:rPr lang="sv-SE" sz="1400" b="1" dirty="0" smtClean="0">
                <a:latin typeface="Courier New" pitchFamily="49" charset="0"/>
              </a:rPr>
              <a:t>" /&gt;</a:t>
            </a:r>
          </a:p>
          <a:p>
            <a:r>
              <a:rPr lang="sv-SE" sz="1400" b="1" dirty="0">
                <a:latin typeface="Courier New" pitchFamily="49" charset="0"/>
              </a:rPr>
              <a:t>&lt;input </a:t>
            </a:r>
            <a:r>
              <a:rPr lang="sv-SE" sz="1400" b="1" dirty="0" err="1">
                <a:latin typeface="Courier New" pitchFamily="49" charset="0"/>
              </a:rPr>
              <a:t>type</a:t>
            </a:r>
            <a:r>
              <a:rPr lang="sv-SE" sz="1400" b="1" dirty="0" smtClean="0">
                <a:latin typeface="Courier New" pitchFamily="49" charset="0"/>
              </a:rPr>
              <a:t>="checkbox" </a:t>
            </a:r>
            <a:r>
              <a:rPr lang="sv-SE" sz="1400" b="1" dirty="0" err="1">
                <a:latin typeface="Courier New" pitchFamily="49" charset="0"/>
              </a:rPr>
              <a:t>name</a:t>
            </a:r>
            <a:r>
              <a:rPr lang="sv-SE" sz="1400" b="1" dirty="0" smtClean="0">
                <a:latin typeface="Courier New" pitchFamily="49" charset="0"/>
              </a:rPr>
              <a:t>="</a:t>
            </a:r>
            <a:r>
              <a:rPr lang="sv-SE" sz="1400" b="1" dirty="0" err="1" smtClean="0">
                <a:latin typeface="Courier New" pitchFamily="49" charset="0"/>
              </a:rPr>
              <a:t>drug</a:t>
            </a:r>
            <a:r>
              <a:rPr lang="sv-SE" sz="1400" b="1" dirty="0" smtClean="0">
                <a:latin typeface="Courier New" pitchFamily="49" charset="0"/>
              </a:rPr>
              <a:t>" /&gt;</a:t>
            </a:r>
            <a:endParaRPr lang="sv-SE" sz="1400" dirty="0"/>
          </a:p>
          <a:p>
            <a:r>
              <a:rPr lang="sv-SE" sz="1400" b="1" dirty="0">
                <a:latin typeface="Courier New" pitchFamily="49" charset="0"/>
              </a:rPr>
              <a:t>&lt;input </a:t>
            </a:r>
            <a:r>
              <a:rPr lang="sv-SE" sz="1400" b="1" dirty="0" err="1">
                <a:latin typeface="Courier New" pitchFamily="49" charset="0"/>
              </a:rPr>
              <a:t>type</a:t>
            </a:r>
            <a:r>
              <a:rPr lang="sv-SE" sz="1400" b="1" dirty="0" smtClean="0">
                <a:latin typeface="Courier New" pitchFamily="49" charset="0"/>
              </a:rPr>
              <a:t>="checkbox" </a:t>
            </a:r>
            <a:r>
              <a:rPr lang="sv-SE" sz="1400" b="1" dirty="0" err="1">
                <a:latin typeface="Courier New" pitchFamily="49" charset="0"/>
              </a:rPr>
              <a:t>name</a:t>
            </a:r>
            <a:r>
              <a:rPr lang="sv-SE" sz="1400" b="1" dirty="0" smtClean="0">
                <a:latin typeface="Courier New" pitchFamily="49" charset="0"/>
              </a:rPr>
              <a:t>="</a:t>
            </a:r>
            <a:r>
              <a:rPr lang="sv-SE" sz="1400" b="1" dirty="0" err="1" smtClean="0">
                <a:latin typeface="Courier New" pitchFamily="49" charset="0"/>
              </a:rPr>
              <a:t>drug</a:t>
            </a:r>
            <a:r>
              <a:rPr lang="sv-SE" sz="1400" b="1" dirty="0" smtClean="0">
                <a:latin typeface="Courier New" pitchFamily="49" charset="0"/>
              </a:rPr>
              <a:t>" /&gt;</a:t>
            </a:r>
            <a:endParaRPr lang="sv-SE" sz="1400" dirty="0"/>
          </a:p>
        </p:txBody>
      </p:sp>
      <p:sp>
        <p:nvSpPr>
          <p:cNvPr id="10" name="Text Box 54"/>
          <p:cNvSpPr txBox="1">
            <a:spLocks noChangeArrowheads="1"/>
          </p:cNvSpPr>
          <p:nvPr/>
        </p:nvSpPr>
        <p:spPr bwMode="auto">
          <a:xfrm>
            <a:off x="3506167" y="2190844"/>
            <a:ext cx="3849303" cy="73866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r>
              <a:rPr lang="sv-SE" sz="1400" b="1" dirty="0">
                <a:latin typeface="Courier New" pitchFamily="49" charset="0"/>
              </a:rPr>
              <a:t>&lt;input </a:t>
            </a:r>
            <a:r>
              <a:rPr lang="sv-SE" sz="1400" b="1" dirty="0" err="1">
                <a:latin typeface="Courier New" pitchFamily="49" charset="0"/>
              </a:rPr>
              <a:t>type</a:t>
            </a:r>
            <a:r>
              <a:rPr lang="sv-SE" sz="1400" b="1" dirty="0" smtClean="0">
                <a:latin typeface="Courier New" pitchFamily="49" charset="0"/>
              </a:rPr>
              <a:t>="radio" </a:t>
            </a:r>
            <a:r>
              <a:rPr lang="sv-SE" sz="1400" b="1" dirty="0" err="1">
                <a:latin typeface="Courier New" pitchFamily="49" charset="0"/>
              </a:rPr>
              <a:t>name</a:t>
            </a:r>
            <a:r>
              <a:rPr lang="sv-SE" sz="1400" b="1" dirty="0" smtClean="0">
                <a:latin typeface="Courier New" pitchFamily="49" charset="0"/>
              </a:rPr>
              <a:t>="</a:t>
            </a:r>
            <a:r>
              <a:rPr lang="sv-SE" sz="1400" b="1" dirty="0" err="1" smtClean="0">
                <a:latin typeface="Courier New" pitchFamily="49" charset="0"/>
              </a:rPr>
              <a:t>drug</a:t>
            </a:r>
            <a:r>
              <a:rPr lang="sv-SE" sz="1400" b="1" dirty="0" smtClean="0">
                <a:latin typeface="Courier New" pitchFamily="49" charset="0"/>
              </a:rPr>
              <a:t>" </a:t>
            </a:r>
            <a:r>
              <a:rPr lang="sv-SE" sz="1400" b="1" dirty="0">
                <a:latin typeface="Courier New" pitchFamily="49" charset="0"/>
              </a:rPr>
              <a:t>/&gt;</a:t>
            </a:r>
          </a:p>
          <a:p>
            <a:r>
              <a:rPr lang="sv-SE" sz="1400" b="1" dirty="0">
                <a:latin typeface="Courier New" pitchFamily="49" charset="0"/>
              </a:rPr>
              <a:t>&lt;input </a:t>
            </a:r>
            <a:r>
              <a:rPr lang="sv-SE" sz="1400" b="1" dirty="0" err="1">
                <a:latin typeface="Courier New" pitchFamily="49" charset="0"/>
              </a:rPr>
              <a:t>type</a:t>
            </a:r>
            <a:r>
              <a:rPr lang="sv-SE" sz="1400" b="1" dirty="0" smtClean="0">
                <a:latin typeface="Courier New" pitchFamily="49" charset="0"/>
              </a:rPr>
              <a:t>="radio" </a:t>
            </a:r>
            <a:r>
              <a:rPr lang="sv-SE" sz="1400" b="1" dirty="0" err="1">
                <a:latin typeface="Courier New" pitchFamily="49" charset="0"/>
              </a:rPr>
              <a:t>name</a:t>
            </a:r>
            <a:r>
              <a:rPr lang="sv-SE" sz="1400" b="1" dirty="0" smtClean="0">
                <a:latin typeface="Courier New" pitchFamily="49" charset="0"/>
              </a:rPr>
              <a:t>="</a:t>
            </a:r>
            <a:r>
              <a:rPr lang="sv-SE" sz="1400" b="1" dirty="0" err="1" smtClean="0">
                <a:latin typeface="Courier New" pitchFamily="49" charset="0"/>
              </a:rPr>
              <a:t>drug</a:t>
            </a:r>
            <a:r>
              <a:rPr lang="sv-SE" sz="1400" b="1" dirty="0" smtClean="0">
                <a:latin typeface="Courier New" pitchFamily="49" charset="0"/>
              </a:rPr>
              <a:t>" /&gt;</a:t>
            </a:r>
          </a:p>
          <a:p>
            <a:r>
              <a:rPr lang="sv-SE" sz="1400" b="1" dirty="0">
                <a:latin typeface="Courier New" pitchFamily="49" charset="0"/>
              </a:rPr>
              <a:t>&lt;input </a:t>
            </a:r>
            <a:r>
              <a:rPr lang="sv-SE" sz="1400" b="1" dirty="0" err="1">
                <a:latin typeface="Courier New" pitchFamily="49" charset="0"/>
              </a:rPr>
              <a:t>type</a:t>
            </a:r>
            <a:r>
              <a:rPr lang="sv-SE" sz="1400" b="1" dirty="0" smtClean="0">
                <a:latin typeface="Courier New" pitchFamily="49" charset="0"/>
              </a:rPr>
              <a:t>="radio" </a:t>
            </a:r>
            <a:r>
              <a:rPr lang="sv-SE" sz="1400" b="1" dirty="0" err="1">
                <a:latin typeface="Courier New" pitchFamily="49" charset="0"/>
              </a:rPr>
              <a:t>name</a:t>
            </a:r>
            <a:r>
              <a:rPr lang="sv-SE" sz="1400" b="1" dirty="0" smtClean="0">
                <a:latin typeface="Courier New" pitchFamily="49" charset="0"/>
              </a:rPr>
              <a:t>="</a:t>
            </a:r>
            <a:r>
              <a:rPr lang="sv-SE" sz="1400" b="1" dirty="0" err="1" smtClean="0">
                <a:latin typeface="Courier New" pitchFamily="49" charset="0"/>
              </a:rPr>
              <a:t>drug</a:t>
            </a:r>
            <a:r>
              <a:rPr lang="sv-SE" sz="1400" b="1" dirty="0" smtClean="0">
                <a:latin typeface="Courier New" pitchFamily="49" charset="0"/>
              </a:rPr>
              <a:t>" /&gt;</a:t>
            </a:r>
            <a:endParaRPr lang="sv-SE" sz="1400" b="1" dirty="0">
              <a:latin typeface="Courier New" pitchFamily="49" charset="0"/>
            </a:endParaRPr>
          </a:p>
        </p:txBody>
      </p:sp>
      <p:graphicFrame>
        <p:nvGraphicFramePr>
          <p:cNvPr id="13" name="Group 62"/>
          <p:cNvGraphicFramePr>
            <a:graphicFrameLocks noGrp="1"/>
          </p:cNvGraphicFramePr>
          <p:nvPr>
            <p:extLst>
              <p:ext uri="{D42A27DB-BD31-4B8C-83A1-F6EECF244321}">
                <p14:modId xmlns:p14="http://schemas.microsoft.com/office/powerpoint/2010/main" val="1759798142"/>
              </p:ext>
            </p:extLst>
          </p:nvPr>
        </p:nvGraphicFramePr>
        <p:xfrm>
          <a:off x="468313" y="3413125"/>
          <a:ext cx="7705725" cy="1132653"/>
        </p:xfrm>
        <a:graphic>
          <a:graphicData uri="http://schemas.openxmlformats.org/drawingml/2006/table">
            <a:tbl>
              <a:tblPr/>
              <a:tblGrid>
                <a:gridCol w="2663825"/>
                <a:gridCol w="5041900"/>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bg1"/>
                          </a:solidFill>
                          <a:effectLst/>
                          <a:latin typeface="Verdana" pitchFamily="34" charset="0"/>
                        </a:rPr>
                        <a:t>Metod/Egenskap</a:t>
                      </a: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2">
                            <a:gamma/>
                            <a:shade val="0"/>
                            <a:invGamma/>
                          </a:schemeClr>
                        </a:gs>
                        <a:gs pos="100000">
                          <a:schemeClr val="accent2">
                            <a:lumMod val="60000"/>
                            <a:lumOff val="40000"/>
                          </a:schemeClr>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smtClean="0">
                          <a:ln>
                            <a:noFill/>
                          </a:ln>
                          <a:solidFill>
                            <a:srgbClr val="5F5F5F"/>
                          </a:solidFill>
                          <a:effectLst/>
                          <a:latin typeface="Verdana" pitchFamily="34" charset="0"/>
                        </a:rPr>
                        <a:t>checked</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smtClean="0">
                          <a:ln>
                            <a:noFill/>
                          </a:ln>
                          <a:solidFill>
                            <a:srgbClr val="5F5F5F"/>
                          </a:solidFill>
                          <a:effectLst/>
                          <a:latin typeface="Verdana" pitchFamily="34" charset="0"/>
                        </a:rPr>
                        <a:t>True/false om kryssrutan är ikryssad</a:t>
                      </a:r>
                      <a:endParaRPr kumimoji="0" lang="sv-SE" sz="1200" b="1" i="0" u="none" strike="noStrike" cap="none" normalizeH="0" baseline="0" smtClean="0">
                        <a:ln>
                          <a:noFill/>
                        </a:ln>
                        <a:solidFill>
                          <a:srgbClr val="5F5F5F"/>
                        </a:solidFill>
                        <a:effectLst/>
                        <a:latin typeface="Verdan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smtClean="0">
                          <a:ln>
                            <a:noFill/>
                          </a:ln>
                          <a:solidFill>
                            <a:srgbClr val="5F5F5F"/>
                          </a:solidFill>
                          <a:effectLst/>
                          <a:latin typeface="Verdana" pitchFamily="34" charset="0"/>
                        </a:rPr>
                        <a:t>defaultChecked</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smtClean="0">
                          <a:ln>
                            <a:noFill/>
                          </a:ln>
                          <a:solidFill>
                            <a:srgbClr val="5F5F5F"/>
                          </a:solidFill>
                          <a:effectLst/>
                          <a:latin typeface="Verdana" pitchFamily="34" charset="0"/>
                        </a:rPr>
                        <a:t>True/false om kryssrutan var ikryssad som default</a:t>
                      </a:r>
                      <a:endParaRPr kumimoji="0" lang="sv-SE" sz="1200" b="1" i="0" u="none" strike="noStrike" cap="none" normalizeH="0" baseline="0" smtClean="0">
                        <a:ln>
                          <a:noFill/>
                        </a:ln>
                        <a:solidFill>
                          <a:srgbClr val="5F5F5F"/>
                        </a:solidFill>
                        <a:effectLst/>
                        <a:latin typeface="Verdan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err="1" smtClean="0">
                          <a:ln>
                            <a:noFill/>
                          </a:ln>
                          <a:solidFill>
                            <a:srgbClr val="5F5F5F"/>
                          </a:solidFill>
                          <a:effectLst/>
                          <a:latin typeface="Verdana" pitchFamily="34" charset="0"/>
                        </a:rPr>
                        <a:t>value</a:t>
                      </a: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dirty="0" smtClean="0">
                          <a:ln>
                            <a:noFill/>
                          </a:ln>
                          <a:solidFill>
                            <a:srgbClr val="5F5F5F"/>
                          </a:solidFill>
                          <a:effectLst/>
                          <a:latin typeface="Verdana" pitchFamily="34" charset="0"/>
                        </a:rPr>
                        <a:t>Ger värdet av checkboxen/radioknappen</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bl>
          </a:graphicData>
        </a:graphic>
      </p:graphicFrame>
      <p:sp>
        <p:nvSpPr>
          <p:cNvPr id="14" name="Text Box 31"/>
          <p:cNvSpPr txBox="1">
            <a:spLocks noChangeArrowheads="1"/>
          </p:cNvSpPr>
          <p:nvPr/>
        </p:nvSpPr>
        <p:spPr bwMode="auto">
          <a:xfrm>
            <a:off x="323155" y="5001543"/>
            <a:ext cx="8569325" cy="37623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sv-SE" sz="1800" b="1">
                <a:latin typeface="Courier New" pitchFamily="49" charset="0"/>
              </a:rPr>
              <a:t>myCheckbox.checked = true; // Kryssar i checkboxen</a:t>
            </a:r>
            <a:endParaRPr lang="sv-SE" sz="1800">
              <a:latin typeface="Courier New" pitchFamily="49"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6267" y="1216290"/>
            <a:ext cx="1080120" cy="765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5914" y="2159103"/>
            <a:ext cx="1008112" cy="728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14392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rgbClr val="FF0000"/>
          </a:solidFill>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Minya Nouvelle" pitchFamily="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83679</TotalTime>
  <Words>1223</Words>
  <Application>Microsoft Office PowerPoint</Application>
  <PresentationFormat>On-screen Show (16:10)</PresentationFormat>
  <Paragraphs>245</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Verdana</vt:lpstr>
      <vt:lpstr>Calibri</vt:lpstr>
      <vt:lpstr>Minya Nouvelle</vt:lpstr>
      <vt:lpstr>Courier New</vt:lpstr>
      <vt:lpstr>Office Theme</vt:lpstr>
      <vt:lpstr>E10 – "The Choice"</vt:lpstr>
      <vt:lpstr>E10 – The Choice</vt:lpstr>
      <vt:lpstr>Validering</vt:lpstr>
      <vt:lpstr>Formulär, skicka</vt:lpstr>
      <vt:lpstr>Komma åt formulärkontroller</vt:lpstr>
      <vt:lpstr>Formulärelement</vt:lpstr>
      <vt:lpstr>Formulärkontroller, händelser</vt:lpstr>
      <vt:lpstr>Textfält</vt:lpstr>
      <vt:lpstr>Kryssrutor och radioknappar</vt:lpstr>
      <vt:lpstr>Select-rutor     </vt:lpstr>
      <vt:lpstr>Knappar</vt:lpstr>
      <vt:lpstr>Reguljära uttryck</vt:lpstr>
      <vt:lpstr>Reguljära uttryck</vt:lpstr>
      <vt:lpstr>Reguljära uttryck</vt:lpstr>
      <vt:lpstr>Metoder</vt:lpstr>
      <vt:lpstr>Reguljära uttryck</vt:lpstr>
      <vt:lpstr>Reguljära uttryck</vt:lpstr>
      <vt:lpstr>Validera formulär</vt:lpstr>
      <vt:lpstr>Klient- servervalidering</vt:lpstr>
      <vt:lpstr>PowerPoint Presentation</vt:lpstr>
    </vt:vector>
  </TitlesOfParts>
  <Company>Högskolan i Kalmar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thajo</dc:creator>
  <cp:lastModifiedBy>Johan Leitet</cp:lastModifiedBy>
  <cp:revision>5117</cp:revision>
  <dcterms:created xsi:type="dcterms:W3CDTF">2009-01-05T10:26:14Z</dcterms:created>
  <dcterms:modified xsi:type="dcterms:W3CDTF">2012-12-10T14:37:34Z</dcterms:modified>
</cp:coreProperties>
</file>