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1" r:id="rId2"/>
    <p:sldId id="268" r:id="rId3"/>
    <p:sldId id="32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9" r:id="rId16"/>
    <p:sldId id="324" r:id="rId17"/>
    <p:sldId id="330" r:id="rId18"/>
    <p:sldId id="327" r:id="rId19"/>
    <p:sldId id="332" r:id="rId20"/>
    <p:sldId id="311" r:id="rId21"/>
    <p:sldId id="328" r:id="rId22"/>
    <p:sldId id="280" r:id="rId23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592" y="-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2013-12-10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2013-12-10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developer.yahoo.com/yui/theater/video.php?v=zakas-tsaran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smashingmagazine.com/2009/07/07/web-form-validation-best-practices-and-tutorial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hlinkClick r:id="rId3"/>
              </a:rPr>
              <a:t>http://developer.yahoo.com/yui/theater/video.php?v=zakas-tsaran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http://developer.yahoo.com/yui/theater/video.php?v=lembree-a11y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2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2) Beskriv vad som börjar hända</a:t>
            </a:r>
            <a:r>
              <a:rPr lang="sv-SE" baseline="0" dirty="0" smtClean="0"/>
              <a:t> då mer och mer av en applikation flyttar från server till klient. Angreppsytan ökar.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39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http://www.smashingmagazine.com/2009/07/07/web-form-validation-best-practices-and-tutorials/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31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Relationship Id="rId9" Type="http://schemas.openxmlformats.org/officeDocument/2006/relationships/image" Target="../media/image19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E11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Protection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76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11,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Säkerhet, tillgänglighet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28604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dirty="0"/>
              <a:t>Skript ska inte automatiskt vidarebefordra användaren till en annan sida.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43" y="1129308"/>
            <a:ext cx="2551113" cy="2459302"/>
          </a:xfrm>
          <a:prstGeom prst="rect">
            <a:avLst/>
          </a:prstGeom>
          <a:noFill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2666" y="3599706"/>
            <a:ext cx="2643189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v-SE" sz="1600" dirty="0">
                <a:latin typeface="Minya Nouvelle" charset="0"/>
              </a:rPr>
              <a:t>Problem: Utan mus så är det mycket svårt att välja en länk utan att alla länkar man passerar triggar </a:t>
            </a:r>
            <a:r>
              <a:rPr lang="sv-SE" sz="1600" dirty="0" err="1">
                <a:latin typeface="Minya Nouvelle" charset="0"/>
              </a:rPr>
              <a:t>onchange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Tryck </a:t>
            </a:r>
            <a:r>
              <a:rPr lang="sv-SE" sz="1600" dirty="0" err="1">
                <a:latin typeface="Minya Nouvelle" charset="0"/>
              </a:rPr>
              <a:t>alt+pil</a:t>
            </a:r>
            <a:r>
              <a:rPr lang="sv-SE" sz="1600" dirty="0">
                <a:latin typeface="Minya Nouvelle" charset="0"/>
              </a:rPr>
              <a:t> för att bläddra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7066" y="1129308"/>
            <a:ext cx="733425" cy="174625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9308"/>
            <a:ext cx="2551112" cy="2459302"/>
          </a:xfrm>
          <a:prstGeom prst="rect">
            <a:avLst/>
          </a:prstGeo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717033" y="3675663"/>
            <a:ext cx="2540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Bättre. Hoppa över </a:t>
            </a:r>
            <a:r>
              <a:rPr lang="sv-SE" dirty="0" err="1">
                <a:latin typeface="Minya Nouvelle" charset="0"/>
              </a:rPr>
              <a:t>onchange</a:t>
            </a:r>
            <a:r>
              <a:rPr lang="sv-SE" dirty="0">
                <a:latin typeface="Minya Nouvelle" charset="0"/>
              </a:rPr>
              <a:t> och lägg en knapp för att trigga omdirigering.</a:t>
            </a:r>
            <a:endParaRPr lang="sv-SE" i="1" dirty="0">
              <a:latin typeface="Minya Nouvelle" charset="0"/>
            </a:endParaRPr>
          </a:p>
        </p:txBody>
      </p:sp>
      <p:pic>
        <p:nvPicPr>
          <p:cNvPr id="9" name="Picture 2" descr="P:\Icons\48x48\shadow\do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6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noscript</a:t>
            </a:r>
            <a:r>
              <a:rPr lang="sv-SE" dirty="0" smtClean="0"/>
              <a:t>&gt;</a:t>
            </a:r>
            <a:endParaRPr lang="sv-SE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155" y="1357526"/>
            <a:ext cx="856932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&lt;</a:t>
            </a:r>
            <a:r>
              <a:rPr lang="sv-SE" sz="1600" b="1" dirty="0" err="1" smtClean="0">
                <a:latin typeface="Courier New" pitchFamily="49" charset="0"/>
              </a:rPr>
              <a:t>noscript</a:t>
            </a:r>
            <a:r>
              <a:rPr lang="sv-SE" sz="1600" b="1" dirty="0" smtClean="0">
                <a:latin typeface="Courier New" pitchFamily="49" charset="0"/>
              </a:rPr>
              <a:t>&gt;Denna webbsida kräver </a:t>
            </a:r>
            <a:r>
              <a:rPr lang="sv-SE" sz="1600" b="1" dirty="0" err="1" smtClean="0">
                <a:latin typeface="Courier New" pitchFamily="49" charset="0"/>
              </a:rPr>
              <a:t>Javascript</a:t>
            </a:r>
            <a:r>
              <a:rPr lang="sv-SE" sz="1600" b="1" dirty="0" smtClean="0">
                <a:latin typeface="Courier New" pitchFamily="49" charset="0"/>
              </a:rPr>
              <a:t> för att fungera&lt;/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1" y="3411926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&lt;p id=”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”&gt;Denna applikation kräver </a:t>
            </a:r>
            <a:r>
              <a:rPr lang="sv-SE" sz="1600" b="1" dirty="0" smtClean="0">
                <a:latin typeface="Courier New" pitchFamily="49" charset="0"/>
              </a:rPr>
              <a:t>JavaScript</a:t>
            </a:r>
            <a:r>
              <a:rPr lang="sv-SE" sz="1600" b="1" dirty="0">
                <a:latin typeface="Courier New" pitchFamily="49" charset="0"/>
              </a:rPr>
              <a:t>&lt;/p&gt;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851" y="4012530"/>
            <a:ext cx="8569325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document.getElementById(”noscript”).className = ”hide”;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  <a:endParaRPr lang="sv-SE" sz="160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56946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Minya Nouvelle" pitchFamily="2" charset="0"/>
              </a:rPr>
              <a:t>alternativt</a:t>
            </a:r>
          </a:p>
        </p:txBody>
      </p:sp>
    </p:spTree>
    <p:extLst>
      <p:ext uri="{BB962C8B-B14F-4D97-AF65-F5344CB8AC3E}">
        <p14:creationId xmlns:p14="http://schemas.microsoft.com/office/powerpoint/2010/main" val="366091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</a:t>
            </a:r>
            <a:endParaRPr lang="sv-SE" dirty="0"/>
          </a:p>
        </p:txBody>
      </p:sp>
      <p:pic>
        <p:nvPicPr>
          <p:cNvPr id="2050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:\Icons\128x128\shadow\shield_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8" y="2219375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1" y="228143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>
                <a:latin typeface="Minya Nouvelle" pitchFamily="2" charset="0"/>
              </a:rPr>
              <a:t>Säkerhetsrisker med JavaScript i webbläsaren</a:t>
            </a:r>
          </a:p>
        </p:txBody>
      </p:sp>
    </p:spTree>
    <p:extLst>
      <p:ext uri="{BB962C8B-B14F-4D97-AF65-F5344CB8AC3E}">
        <p14:creationId xmlns:p14="http://schemas.microsoft.com/office/powerpoint/2010/main" val="210467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Säkerhetslösningar</a:t>
            </a:r>
            <a:endParaRPr lang="sv-SE" dirty="0"/>
          </a:p>
        </p:txBody>
      </p:sp>
      <p:pic>
        <p:nvPicPr>
          <p:cNvPr id="4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7" y="1345332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Skript körs i en sandlåda (</a:t>
            </a:r>
            <a:r>
              <a:rPr lang="sv-SE" b="1" dirty="0" err="1" smtClean="0">
                <a:latin typeface="Minya Nouvelle" pitchFamily="2" charset="0"/>
              </a:rPr>
              <a:t>sandboxing</a:t>
            </a:r>
            <a:r>
              <a:rPr lang="sv-SE" b="1" dirty="0" smtClean="0">
                <a:latin typeface="Minya Nouvelle" pitchFamily="2" charset="0"/>
              </a:rPr>
              <a:t>):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Webbläsaren </a:t>
            </a:r>
            <a:r>
              <a:rPr lang="sv-SE" dirty="0">
                <a:latin typeface="Minya Nouvelle" pitchFamily="2" charset="0"/>
              </a:rPr>
              <a:t>tillåter enbart att </a:t>
            </a:r>
            <a:r>
              <a:rPr lang="sv-SE" dirty="0" err="1">
                <a:latin typeface="Minya Nouvelle" pitchFamily="2" charset="0"/>
              </a:rPr>
              <a:t>javascript</a:t>
            </a:r>
            <a:r>
              <a:rPr lang="sv-SE" dirty="0">
                <a:latin typeface="Minya Nouvelle" pitchFamily="2" charset="0"/>
              </a:rPr>
              <a:t> kommunicerar med delar av webbläsaren och via vissa protokoll mot Internet.</a:t>
            </a:r>
          </a:p>
          <a:p>
            <a:r>
              <a:rPr lang="sv-SE" dirty="0">
                <a:latin typeface="Minya Nouvelle" pitchFamily="2" charset="0"/>
              </a:rPr>
              <a:t>Det går inte att t.ex. komma åt det lokala filsystemet.</a:t>
            </a:r>
          </a:p>
          <a:p>
            <a:endParaRPr lang="sv-SE" dirty="0">
              <a:latin typeface="Minya Nouvelle" pitchFamily="2" charset="0"/>
            </a:endParaRP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>
                <a:latin typeface="Minya Nouvelle" pitchFamily="2" charset="0"/>
              </a:rPr>
              <a:t>Same site </a:t>
            </a:r>
            <a:r>
              <a:rPr lang="sv-SE" b="1" dirty="0" err="1" smtClean="0">
                <a:latin typeface="Minya Nouvelle" pitchFamily="2" charset="0"/>
              </a:rPr>
              <a:t>origin</a:t>
            </a:r>
            <a:r>
              <a:rPr lang="sv-SE" b="1" dirty="0">
                <a:latin typeface="Minya Nouvelle" pitchFamily="2" charset="0"/>
              </a:rPr>
              <a:t>:</a:t>
            </a:r>
          </a:p>
          <a:p>
            <a:r>
              <a:rPr lang="sv-SE" dirty="0" err="1" smtClean="0">
                <a:latin typeface="Minya Nouvelle" pitchFamily="2" charset="0"/>
              </a:rPr>
              <a:t>Javascript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>
                <a:latin typeface="Minya Nouvelle" pitchFamily="2" charset="0"/>
              </a:rPr>
              <a:t>kan enbart komma åt innehåll i fönster och </a:t>
            </a:r>
            <a:r>
              <a:rPr lang="sv-SE" dirty="0" err="1">
                <a:latin typeface="Minya Nouvelle" pitchFamily="2" charset="0"/>
              </a:rPr>
              <a:t>frames</a:t>
            </a:r>
            <a:r>
              <a:rPr lang="sv-SE" dirty="0">
                <a:latin typeface="Minya Nouvelle" pitchFamily="2" charset="0"/>
              </a:rPr>
              <a:t>  där dokumentet har samma ursprung som det dokument som exekverar skriptet. (host, port och protokoll)</a:t>
            </a:r>
          </a:p>
          <a:p>
            <a:r>
              <a:rPr lang="sv-SE" dirty="0">
                <a:latin typeface="Minya Nouvelle" pitchFamily="2" charset="0"/>
              </a:rPr>
              <a:t>Det samma gäller för </a:t>
            </a:r>
            <a:r>
              <a:rPr lang="sv-SE" dirty="0" err="1">
                <a:latin typeface="Minya Nouvelle" pitchFamily="2" charset="0"/>
              </a:rPr>
              <a:t>HTTPRequestobjektet</a:t>
            </a:r>
            <a:r>
              <a:rPr lang="sv-SE" dirty="0">
                <a:latin typeface="Minya Nouvelle" pitchFamily="2" charset="0"/>
              </a:rPr>
              <a:t>.</a:t>
            </a:r>
            <a:br>
              <a:rPr lang="sv-SE" dirty="0">
                <a:latin typeface="Minya Nouvelle" pitchFamily="2" charset="0"/>
              </a:rPr>
            </a:b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Eventuella problem</a:t>
            </a:r>
            <a:endParaRPr lang="sv-SE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058455"/>
            <a:ext cx="7572428" cy="4208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Koden är </a:t>
            </a:r>
            <a:r>
              <a:rPr lang="sv-SE" sz="1800" dirty="0" smtClean="0">
                <a:latin typeface="Minya Nouvelle" charset="0"/>
              </a:rPr>
              <a:t>publik</a:t>
            </a:r>
            <a:br>
              <a:rPr lang="sv-SE" sz="1800" dirty="0" smtClean="0">
                <a:latin typeface="Minya Nouvelle" charset="0"/>
              </a:rPr>
            </a:b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”Utvecklare” som förlitar sig på klientsidans kod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validering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inloggningsförfarande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För att stoppa användaren från att genomföra </a:t>
            </a:r>
            <a:r>
              <a:rPr lang="sv-SE" sz="1800" dirty="0" smtClean="0">
                <a:latin typeface="Minya Nouvelle" charset="0"/>
              </a:rPr>
              <a:t>handlingar</a:t>
            </a:r>
          </a:p>
          <a:p>
            <a:pPr marL="342900" indent="-342900">
              <a:buFontTx/>
              <a:buAutoNum type="arabicParenR"/>
            </a:pPr>
            <a:endParaRPr lang="sv-SE" sz="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Ajax-applikationer ökar </a:t>
            </a:r>
            <a:r>
              <a:rPr lang="sv-SE" sz="1800" dirty="0" smtClean="0">
                <a:latin typeface="Minya Nouvelle" charset="0"/>
              </a:rPr>
              <a:t>angreppsytan</a:t>
            </a:r>
          </a:p>
          <a:p>
            <a:pPr marL="342900" indent="-342900">
              <a:buFontTx/>
              <a:buAutoNum type="arabicParenR"/>
            </a:pPr>
            <a:endParaRPr lang="sv-SE" sz="105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dirty="0" smtClean="0">
                <a:latin typeface="Minya Nouvelle" charset="0"/>
              </a:rPr>
              <a:t>Nya </a:t>
            </a:r>
            <a:r>
              <a:rPr lang="sv-SE" dirty="0" err="1" smtClean="0">
                <a:latin typeface="Minya Nouvelle" charset="0"/>
              </a:rPr>
              <a:t>API:er</a:t>
            </a:r>
            <a:r>
              <a:rPr lang="sv-SE" dirty="0" smtClean="0">
                <a:latin typeface="Minya Nouvelle" charset="0"/>
              </a:rPr>
              <a:t>/ökad komplexitet ökar angreppsytan (HTML5)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Luckor i </a:t>
            </a:r>
            <a:r>
              <a:rPr lang="sv-SE" sz="1800" dirty="0" err="1" smtClean="0">
                <a:latin typeface="Minya Nouvelle" charset="0"/>
              </a:rPr>
              <a:t>webbläsarimplementationen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err="1" smtClean="0">
                <a:latin typeface="Minya Nouvelle" charset="0"/>
              </a:rPr>
              <a:t>Denial</a:t>
            </a:r>
            <a:r>
              <a:rPr lang="sv-SE" sz="1800" dirty="0" smtClean="0">
                <a:latin typeface="Minya Nouvelle" charset="0"/>
              </a:rPr>
              <a:t>-</a:t>
            </a:r>
            <a:r>
              <a:rPr lang="sv-SE" sz="1800" dirty="0" err="1" smtClean="0">
                <a:latin typeface="Minya Nouvelle" charset="0"/>
              </a:rPr>
              <a:t>of</a:t>
            </a:r>
            <a:r>
              <a:rPr lang="sv-SE" sz="1800" dirty="0" smtClean="0">
                <a:latin typeface="Minya Nouvelle" charset="0"/>
              </a:rPr>
              <a:t>-Service-problem (DOS-attack)</a:t>
            </a:r>
            <a:br>
              <a:rPr lang="sv-SE" sz="1800" dirty="0" smtClean="0">
                <a:latin typeface="Minya Nouvelle" charset="0"/>
              </a:rPr>
            </a:br>
            <a:endParaRPr lang="sv-SE" sz="800" b="1" dirty="0" smtClean="0">
              <a:latin typeface="Minya Nouvelle" charset="0"/>
            </a:endParaRPr>
          </a:p>
          <a:p>
            <a:r>
              <a:rPr lang="sv-SE" b="1" dirty="0" smtClean="0">
                <a:latin typeface="Minya Nouvelle" charset="0"/>
              </a:rPr>
              <a:t>7) </a:t>
            </a:r>
            <a:r>
              <a:rPr lang="sv-SE" sz="1800" b="1" dirty="0" smtClean="0">
                <a:latin typeface="Minya Nouvelle" charset="0"/>
              </a:rPr>
              <a:t>Cross</a:t>
            </a:r>
            <a:r>
              <a:rPr lang="sv-SE" sz="1800" b="1" dirty="0" smtClean="0">
                <a:latin typeface="Minya Nouvelle" charset="0"/>
              </a:rPr>
              <a:t>-site </a:t>
            </a:r>
            <a:r>
              <a:rPr lang="sv-SE" sz="1800" b="1" dirty="0" err="1" smtClean="0">
                <a:latin typeface="Minya Nouvelle" charset="0"/>
              </a:rPr>
              <a:t>Scripting</a:t>
            </a:r>
            <a:r>
              <a:rPr lang="sv-SE" sz="1800" b="1" dirty="0" smtClean="0">
                <a:latin typeface="Minya Nouvelle" charset="0"/>
              </a:rPr>
              <a:t> (XSS)</a:t>
            </a:r>
            <a:r>
              <a:rPr lang="sv-SE" sz="1800" dirty="0" smtClean="0">
                <a:latin typeface="Minya Nouvelle" charset="0"/>
              </a:rPr>
              <a:t> </a:t>
            </a:r>
            <a:endParaRPr lang="sv-SE" sz="1800" dirty="0" smtClean="0">
              <a:latin typeface="Minya Nouvelle" charset="0"/>
            </a:endParaRPr>
          </a:p>
          <a:p>
            <a:endParaRPr lang="sv-SE" sz="700" dirty="0">
              <a:latin typeface="Minya Nouvelle" charset="0"/>
            </a:endParaRPr>
          </a:p>
          <a:p>
            <a:r>
              <a:rPr lang="sv-SE" sz="1800" b="1" dirty="0" smtClean="0">
                <a:latin typeface="Minya Nouvelle" charset="0"/>
              </a:rPr>
              <a:t>8) Cross-Site </a:t>
            </a:r>
            <a:r>
              <a:rPr lang="sv-SE" sz="1800" b="1" dirty="0" err="1" smtClean="0">
                <a:latin typeface="Minya Nouvelle" charset="0"/>
              </a:rPr>
              <a:t>Request</a:t>
            </a:r>
            <a:r>
              <a:rPr lang="sv-SE" sz="1800" b="1" dirty="0" smtClean="0">
                <a:latin typeface="Minya Nouvelle" charset="0"/>
              </a:rPr>
              <a:t> </a:t>
            </a:r>
            <a:r>
              <a:rPr lang="sv-SE" sz="1800" b="1" dirty="0" err="1" smtClean="0">
                <a:latin typeface="Minya Nouvelle" charset="0"/>
              </a:rPr>
              <a:t>Forgery</a:t>
            </a:r>
            <a:r>
              <a:rPr lang="sv-SE" sz="1800" b="1" dirty="0" smtClean="0">
                <a:latin typeface="Minya Nouvelle" charset="0"/>
              </a:rPr>
              <a:t> (CSRF)</a:t>
            </a:r>
            <a:endParaRPr lang="sv-SE" sz="1800" b="1" dirty="0">
              <a:latin typeface="Minya Nouvelle" charset="0"/>
            </a:endParaRPr>
          </a:p>
        </p:txBody>
      </p:sp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:\Icons\128x128\shadow\works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344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01316"/>
            <a:ext cx="7818092" cy="1460500"/>
          </a:xfrm>
        </p:spPr>
        <p:txBody>
          <a:bodyPr/>
          <a:lstStyle/>
          <a:p>
            <a:r>
              <a:rPr lang="sv-SE" dirty="0" smtClean="0"/>
              <a:t>XSS går i korthet ut på att en attackerare får sin JavaScript-kod att komma ifrån samma server som originalkoden så att ”Same site </a:t>
            </a:r>
            <a:r>
              <a:rPr lang="sv-SE" dirty="0" err="1" smtClean="0"/>
              <a:t>origin</a:t>
            </a:r>
            <a:r>
              <a:rPr lang="sv-SE" dirty="0" smtClean="0"/>
              <a:t>” sätts ur spel</a:t>
            </a:r>
            <a:endParaRPr lang="sv-SE" dirty="0"/>
          </a:p>
        </p:txBody>
      </p:sp>
      <p:pic>
        <p:nvPicPr>
          <p:cNvPr id="4" name="Picture 3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128x128\shadow\work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:\Icons\128x128\shadow\sp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7" y="2708688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7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XSS-attacker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8338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37620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85183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763688" y="1849388"/>
            <a:ext cx="4896544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5" descr="P:\Icons\128x128\shadow\sp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46" y="2130426"/>
            <a:ext cx="223018" cy="2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763688" y="2353444"/>
            <a:ext cx="5184576" cy="24700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17"/>
          <p:cNvSpPr txBox="1">
            <a:spLocks noChangeArrowheads="1"/>
          </p:cNvSpPr>
          <p:nvPr/>
        </p:nvSpPr>
        <p:spPr bwMode="auto">
          <a:xfrm rot="1545574">
            <a:off x="2014810" y="3377596"/>
            <a:ext cx="5121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hacker.com?data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=cookieinfo” /&gt;</a:t>
            </a:r>
          </a:p>
        </p:txBody>
      </p: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23851" y="5183242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text = </a:t>
            </a:r>
            <a:r>
              <a:rPr lang="sv-SE" sz="1600" b="1" dirty="0" err="1" smtClean="0">
                <a:latin typeface="Courier New" pitchFamily="49" charset="0"/>
              </a:rPr>
              <a:t>text.replace</a:t>
            </a:r>
            <a:r>
              <a:rPr lang="sv-SE" sz="1600" b="1" dirty="0" smtClean="0">
                <a:latin typeface="Courier New" pitchFamily="49" charset="0"/>
              </a:rPr>
              <a:t>(/&lt;/g, ”&amp;</a:t>
            </a:r>
            <a:r>
              <a:rPr lang="sv-SE" sz="1600" b="1" dirty="0" err="1" smtClean="0">
                <a:latin typeface="Courier New" pitchFamily="49" charset="0"/>
              </a:rPr>
              <a:t>lt</a:t>
            </a:r>
            <a:r>
              <a:rPr lang="sv-SE" sz="1600" b="1" dirty="0" smtClean="0">
                <a:latin typeface="Courier New" pitchFamily="49" charset="0"/>
              </a:rPr>
              <a:t>;”).</a:t>
            </a:r>
            <a:r>
              <a:rPr lang="sv-SE" sz="1600" b="1" dirty="0" err="1" smtClean="0">
                <a:latin typeface="Courier New" pitchFamily="49" charset="0"/>
              </a:rPr>
              <a:t>replace</a:t>
            </a:r>
            <a:r>
              <a:rPr lang="sv-SE" sz="1600" b="1" dirty="0" smtClean="0">
                <a:latin typeface="Courier New" pitchFamily="49" charset="0"/>
              </a:rPr>
              <a:t>(/&gt;/g, ”&amp;</a:t>
            </a:r>
            <a:r>
              <a:rPr lang="sv-SE" sz="1600" b="1" dirty="0" err="1" smtClean="0">
                <a:latin typeface="Courier New" pitchFamily="49" charset="0"/>
              </a:rPr>
              <a:t>gt</a:t>
            </a:r>
            <a:r>
              <a:rPr lang="sv-SE" sz="1600" b="1" dirty="0" smtClean="0">
                <a:latin typeface="Courier New" pitchFamily="49" charset="0"/>
              </a:rPr>
              <a:t>;”);</a:t>
            </a:r>
            <a:endParaRPr lang="sv-SE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2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40654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61" y="4278933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369668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35696" y="1412544"/>
            <a:ext cx="4824536" cy="4368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36155" y="2857500"/>
            <a:ext cx="5331581" cy="720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2136630"/>
            <a:ext cx="147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Forum med inloggning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409" y="3826242"/>
            <a:ext cx="18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[Hackerns sida]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3" y="4292602"/>
            <a:ext cx="1388961" cy="10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P:\Icons\128x128\shadow\workstation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73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:\Icons\128x128\shadow\s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" y="1412544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318685">
            <a:off x="2202473" y="132955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1) Skjut in skadlig kod.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425452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2) ”Arvid” går in på sidan</a:t>
            </a:r>
          </a:p>
        </p:txBody>
      </p:sp>
      <p:sp>
        <p:nvSpPr>
          <p:cNvPr id="12" name="Freeform 11"/>
          <p:cNvSpPr/>
          <p:nvPr/>
        </p:nvSpPr>
        <p:spPr>
          <a:xfrm>
            <a:off x="1441938" y="3200400"/>
            <a:ext cx="6532551" cy="1811665"/>
          </a:xfrm>
          <a:custGeom>
            <a:avLst/>
            <a:gdLst>
              <a:gd name="connsiteX0" fmla="*/ 0 w 6532551"/>
              <a:gd name="connsiteY0" fmla="*/ 0 h 1811665"/>
              <a:gd name="connsiteX1" fmla="*/ 5922499 w 6532551"/>
              <a:gd name="connsiteY1" fmla="*/ 1125415 h 1811665"/>
              <a:gd name="connsiteX2" fmla="*/ 5774788 w 6532551"/>
              <a:gd name="connsiteY2" fmla="*/ 1751428 h 1811665"/>
              <a:gd name="connsiteX3" fmla="*/ 900333 w 6532551"/>
              <a:gd name="connsiteY3" fmla="*/ 1751428 h 181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2551" h="1811665">
                <a:moveTo>
                  <a:pt x="0" y="0"/>
                </a:moveTo>
                <a:cubicBezTo>
                  <a:pt x="2480017" y="416755"/>
                  <a:pt x="4960034" y="833510"/>
                  <a:pt x="5922499" y="1125415"/>
                </a:cubicBezTo>
                <a:cubicBezTo>
                  <a:pt x="6884964" y="1417320"/>
                  <a:pt x="6611816" y="1647093"/>
                  <a:pt x="5774788" y="1751428"/>
                </a:cubicBezTo>
                <a:cubicBezTo>
                  <a:pt x="4937760" y="1855763"/>
                  <a:pt x="2919046" y="1803595"/>
                  <a:pt x="900333" y="1751428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 rot="634675">
            <a:off x="2191088" y="3731078"/>
            <a:ext cx="453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3) ”Arvid” klickar på attackerarens länk</a:t>
            </a:r>
          </a:p>
        </p:txBody>
      </p:sp>
      <p:pic>
        <p:nvPicPr>
          <p:cNvPr id="7170" name="Picture 2" descr="P:\Icons\128x128\shadow\mou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2" y="3011041"/>
            <a:ext cx="378717" cy="3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6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Samy</a:t>
            </a:r>
            <a:r>
              <a:rPr lang="sv-SE" dirty="0" smtClean="0"/>
              <a:t> is my </a:t>
            </a:r>
            <a:r>
              <a:rPr lang="sv-SE" dirty="0" err="1" smtClean="0"/>
              <a:t>hero</a:t>
            </a: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520978"/>
            <a:ext cx="8839200" cy="19288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mycode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style="BACKGROUND: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('java 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script:eval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document.all.mycode.expr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)')"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="var B=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(34);var A=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(39);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g(){var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C;try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{var 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document.body.createTextRange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();C=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D.htmlText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(e){}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(C){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C}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…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PPTA3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856228"/>
            <a:ext cx="2808252" cy="857256"/>
          </a:xfrm>
          <a:prstGeom prst="rect">
            <a:avLst/>
          </a:prstGeom>
        </p:spPr>
      </p:pic>
      <p:pic>
        <p:nvPicPr>
          <p:cNvPr id="6" name="Picture 5" descr="PPT15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201316"/>
            <a:ext cx="2066828" cy="2249027"/>
          </a:xfrm>
          <a:prstGeom prst="rect">
            <a:avLst/>
          </a:prstGeom>
        </p:spPr>
      </p:pic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1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Cross-Site Request Forgery (CSRF)</a:t>
            </a:r>
            <a:endParaRPr lang="en-US" sz="3200" dirty="0"/>
          </a:p>
        </p:txBody>
      </p:sp>
      <p:pic>
        <p:nvPicPr>
          <p:cNvPr id="5" name="Picture 4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:\Icons\128x128\shadow\s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57300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5332"/>
            <a:ext cx="1584176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946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21396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915816" y="3865612"/>
            <a:ext cx="3168352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9832" y="1705372"/>
            <a:ext cx="3024336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87824" y="2785492"/>
            <a:ext cx="3168352" cy="115212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9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E11 – </a:t>
            </a:r>
            <a:r>
              <a:rPr lang="sv-SE" dirty="0" err="1" smtClean="0"/>
              <a:t>Protection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Tillgänglighet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Säkerhet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Klient- servervalidering</a:t>
            </a:r>
            <a:endParaRPr lang="sv-S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0006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15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6158" y="1531908"/>
            <a:ext cx="29967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KLIENT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61939" y="1502291"/>
            <a:ext cx="30204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SERVER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2035964"/>
            <a:ext cx="1947503" cy="14773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v-SE"/>
              <a:t/>
            </a:r>
            <a:br>
              <a:rPr lang="sv-SE"/>
            </a:br>
            <a:r>
              <a:rPr lang="sv-SE"/>
              <a:t/>
            </a:r>
            <a:br>
              <a:rPr lang="sv-SE"/>
            </a:br>
            <a:endParaRPr lang="sv-SE"/>
          </a:p>
          <a:p>
            <a:pPr algn="ctr"/>
            <a:endParaRPr lang="sv-SE"/>
          </a:p>
          <a:p>
            <a:pPr algn="ctr"/>
            <a:endParaRPr lang="sv-S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31962" y="3173284"/>
            <a:ext cx="1007790" cy="23083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900" b="1"/>
              <a:t>skicka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515265" y="3306165"/>
            <a:ext cx="0" cy="6740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0189" y="3980180"/>
            <a:ext cx="2549807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0189" y="3936308"/>
            <a:ext cx="247581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sz="1600" b="1" dirty="0">
                <a:latin typeface="Minya Nouvelle" charset="0"/>
              </a:rPr>
              <a:t>Ett klientskript validerar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2624824" y="3186980"/>
            <a:ext cx="2960" cy="793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82981" y="3569618"/>
            <a:ext cx="1052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203848" y="4196205"/>
            <a:ext cx="2978788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427984" y="3908172"/>
            <a:ext cx="70374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200773" y="4025531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AE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00773" y="4096969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Servern validerar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2610734" y="2560031"/>
            <a:ext cx="3571902" cy="153167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 rot="1419249">
            <a:off x="4273376" y="3158538"/>
            <a:ext cx="8245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7417701" y="3442665"/>
            <a:ext cx="0" cy="56367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380312" y="3623680"/>
            <a:ext cx="8818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182636" y="2972068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182636" y="3034784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Behandla data</a:t>
            </a:r>
          </a:p>
        </p:txBody>
      </p:sp>
      <p:pic>
        <p:nvPicPr>
          <p:cNvPr id="4098" name="Picture 2" descr="P:\Icons\128x128\shadow\form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0" y="2148763"/>
            <a:ext cx="894853" cy="8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:\Icons\128x128\shadow\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71" y="1962869"/>
            <a:ext cx="950292" cy="9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:\Icons\48x48\shadow\sh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2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2" grpId="0" animBg="1"/>
      <p:bldP spid="23" grpId="0"/>
      <p:bldP spid="26" grpId="0" animBg="1"/>
      <p:bldP spid="27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Validera in- och utdata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3221" y="1141214"/>
            <a:ext cx="238879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 dirty="0">
                <a:latin typeface="Minya Nouvelle" charset="0"/>
              </a:rPr>
              <a:t>Black </a:t>
            </a:r>
            <a:r>
              <a:rPr lang="sv-SE" sz="1800" b="1" dirty="0" err="1">
                <a:latin typeface="Minya Nouvelle" charset="0"/>
              </a:rPr>
              <a:t>listing</a:t>
            </a:r>
            <a:r>
              <a:rPr lang="sv-SE" sz="1800" b="1" dirty="0">
                <a:latin typeface="Minya Nouvelle" charset="0"/>
              </a:rPr>
              <a:t>-filter: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49" y="2929508"/>
            <a:ext cx="2952131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/^[^´”]$/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3221" y="1561902"/>
            <a:ext cx="24685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Undvik att ersätta farliga tecken. Det finns alltid vägar runt detta.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21734" y="1129308"/>
            <a:ext cx="24080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>
                <a:latin typeface="Minya Nouvelle" charset="0"/>
              </a:rPr>
              <a:t>White listing-filter: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04246" y="2950994"/>
            <a:ext cx="352819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/^[0-9A-ZÅÄÖa-zåäö_]$/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21734" y="1549995"/>
            <a:ext cx="246856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>
                <a:latin typeface="Minya Nouvelle" charset="0"/>
              </a:rPr>
              <a:t>Tala explicit om vilka tecken som får anges. Mycket bättre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734" y="3865612"/>
            <a:ext cx="856932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2000" dirty="0">
                <a:latin typeface="Minya Nouvelle" charset="0"/>
              </a:rPr>
              <a:t>Vad du gör på klienten spelar ingen roll. All säkerhet måste läggas på servern! </a:t>
            </a:r>
          </a:p>
          <a:p>
            <a:endParaRPr lang="sv-SE" sz="2000" dirty="0">
              <a:latin typeface="Minya Nouvelle" charset="0"/>
            </a:endParaRPr>
          </a:p>
          <a:p>
            <a:r>
              <a:rPr lang="sv-SE" sz="2000" dirty="0">
                <a:latin typeface="Minya Nouvelle" charset="0"/>
              </a:rPr>
              <a:t>Kom ihåg detta till nästa kurs...</a:t>
            </a:r>
          </a:p>
        </p:txBody>
      </p:sp>
      <p:pic>
        <p:nvPicPr>
          <p:cNvPr id="12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5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 smtClean="0"/>
              <a:t>“To </a:t>
            </a:r>
            <a:r>
              <a:rPr lang="en-US" b="1" dirty="0"/>
              <a:t>spice things up in the bedroom, Douglas </a:t>
            </a:r>
            <a:r>
              <a:rPr lang="en-US" b="1" dirty="0" err="1"/>
              <a:t>Crockford</a:t>
            </a:r>
            <a:r>
              <a:rPr lang="en-US" b="1" dirty="0"/>
              <a:t> recommends violating the Same Origin Policy</a:t>
            </a:r>
            <a:r>
              <a:rPr lang="en-US" b="1" dirty="0" smtClean="0"/>
              <a:t>.”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crockfordfacts.com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Webbsajt vs. </a:t>
            </a:r>
            <a:r>
              <a:rPr lang="sv-SE" dirty="0" err="1" smtClean="0"/>
              <a:t>Webbapp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009628"/>
            <a:ext cx="8856984" cy="1872208"/>
          </a:xfrm>
        </p:spPr>
        <p:txBody>
          <a:bodyPr/>
          <a:lstStyle/>
          <a:p>
            <a:pPr algn="ctr"/>
            <a:r>
              <a:rPr lang="sv-SE" sz="3200" dirty="0" smtClean="0"/>
              <a:t>Ska alla ”sidor” fungera utan JavaScript?</a:t>
            </a:r>
            <a:endParaRPr lang="sv-SE" sz="3200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5666"/>
            <a:ext cx="2448272" cy="187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49147"/>
            <a:ext cx="2687150" cy="18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145532"/>
            <a:ext cx="216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Webbsida/webbsajt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8641" y="3145532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Webbapplikation</a:t>
            </a:r>
          </a:p>
        </p:txBody>
      </p:sp>
    </p:spTree>
    <p:extLst>
      <p:ext uri="{BB962C8B-B14F-4D97-AF65-F5344CB8AC3E}">
        <p14:creationId xmlns:p14="http://schemas.microsoft.com/office/powerpoint/2010/main" val="210008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Tillgänglighet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1680" y="1263446"/>
            <a:ext cx="6069013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Samma innehåll ska nås med eller utan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Innehåll </a:t>
            </a:r>
            <a:r>
              <a:rPr lang="sv-SE" sz="1800" dirty="0">
                <a:latin typeface="Minya Nouvelle" charset="0"/>
              </a:rPr>
              <a:t>eller HTML-kod som enbart är givande med JavaScript ska också skapas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All </a:t>
            </a:r>
            <a:r>
              <a:rPr lang="sv-SE" sz="1800" dirty="0" err="1">
                <a:latin typeface="Minya Nouvelle" charset="0"/>
              </a:rPr>
              <a:t>JavaScript-funktionalitet</a:t>
            </a:r>
            <a:r>
              <a:rPr lang="sv-SE" sz="1800" dirty="0">
                <a:latin typeface="Minya Nouvelle" charset="0"/>
              </a:rPr>
              <a:t> ska fungera oavsett vilken metod som används för att surfa. (mus, tangentbord etc.)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Element som normalt sett inte är interaktiva på en sida ska inte vara det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Skript </a:t>
            </a:r>
            <a:r>
              <a:rPr lang="sv-SE" sz="1800" dirty="0">
                <a:latin typeface="Minya Nouvelle" charset="0"/>
              </a:rPr>
              <a:t>ska inte automatiskt vidarebefordra användaren till en annan sida. </a:t>
            </a:r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1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1" y="1294810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&lt;a </a:t>
            </a:r>
            <a:r>
              <a:rPr lang="sv-SE" sz="1600" b="1" dirty="0" err="1">
                <a:latin typeface="Courier New" pitchFamily="49" charset="0"/>
              </a:rPr>
              <a:t>href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</a:rPr>
              <a:t>dennasida.aspx?showMess</a:t>
            </a:r>
            <a:r>
              <a:rPr lang="sv-SE" sz="1600" b="1" dirty="0">
                <a:latin typeface="Courier New" pitchFamily="49" charset="0"/>
              </a:rPr>
              <a:t>=12” id=”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 /&gt;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3851" y="1957917"/>
            <a:ext cx="8569325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document.getElementById</a:t>
            </a:r>
            <a:r>
              <a:rPr lang="sv-SE" sz="1600" b="1" dirty="0">
                <a:latin typeface="Courier New" pitchFamily="49" charset="0"/>
              </a:rPr>
              <a:t>(”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”);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showLink.onclick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</a:rPr>
              <a:t>{</a:t>
            </a:r>
            <a:r>
              <a:rPr lang="sv-SE" sz="1600" b="1" dirty="0" err="1" smtClean="0">
                <a:latin typeface="Courier New" pitchFamily="49" charset="0"/>
              </a:rPr>
              <a:t>return</a:t>
            </a:r>
            <a:r>
              <a:rPr lang="sv-SE" sz="1600" b="1" dirty="0" smtClean="0">
                <a:latin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</a:rPr>
              <a:t>showMessage</a:t>
            </a:r>
            <a:r>
              <a:rPr lang="sv-SE" sz="1600" b="1" dirty="0" smtClean="0">
                <a:latin typeface="Courier New" pitchFamily="49" charset="0"/>
              </a:rPr>
              <a:t>(12</a:t>
            </a:r>
            <a:r>
              <a:rPr lang="sv-SE" sz="1600" b="1" dirty="0">
                <a:latin typeface="Courier New" pitchFamily="49" charset="0"/>
              </a:rPr>
              <a:t>);};</a:t>
            </a:r>
          </a:p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</a:rPr>
              <a:t>showMessage</a:t>
            </a:r>
            <a:r>
              <a:rPr lang="sv-SE" sz="1600" b="1" dirty="0">
                <a:latin typeface="Courier New" pitchFamily="49" charset="0"/>
              </a:rPr>
              <a:t>(mess){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	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	</a:t>
            </a:r>
            <a:r>
              <a:rPr lang="sv-SE" sz="1600" b="1" dirty="0" err="1">
                <a:latin typeface="Courier New" pitchFamily="49" charset="0"/>
              </a:rPr>
              <a:t>return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</a:rPr>
              <a:t>false</a:t>
            </a:r>
            <a:r>
              <a:rPr lang="sv-SE" sz="1600" b="1" dirty="0">
                <a:latin typeface="Courier New" pitchFamily="49" charset="0"/>
              </a:rPr>
              <a:t>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}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775" y="3788955"/>
            <a:ext cx="8732838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är aktiverat så hämtar funktionen </a:t>
            </a:r>
            <a:r>
              <a:rPr lang="sv-SE" sz="1600" dirty="0" err="1">
                <a:latin typeface="Minya Nouvelle" charset="0"/>
              </a:rPr>
              <a:t>showMessage</a:t>
            </a:r>
            <a:r>
              <a:rPr lang="sv-SE" sz="1600" dirty="0">
                <a:latin typeface="Minya Nouvelle" charset="0"/>
              </a:rPr>
              <a:t> meddelandet från servern via ett asynkront anrop och visar det. Sedan returneras </a:t>
            </a:r>
            <a:r>
              <a:rPr lang="sv-SE" sz="1600" dirty="0" err="1">
                <a:latin typeface="Minya Nouvelle" charset="0"/>
              </a:rPr>
              <a:t>false</a:t>
            </a:r>
            <a:r>
              <a:rPr lang="sv-SE" sz="1600" dirty="0">
                <a:latin typeface="Minya Nouvelle" charset="0"/>
              </a:rPr>
              <a:t> för att undvika att länken aktiveras.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inte är aktiverat så kommer den aktuella sidan att laddas om. Servern kommer sedan att lägga till meddelandet på sidan och skicka tillbaka till klienten som kommer att visa meddelandet.</a:t>
            </a:r>
          </a:p>
          <a:p>
            <a:endParaRPr lang="sv-SE" sz="1600" dirty="0">
              <a:latin typeface="Minya Nouvelle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>
                <a:latin typeface="Minya Nouvelle" charset="0"/>
              </a:rPr>
              <a:t>Samma innehåll ska nås med eller utan </a:t>
            </a:r>
            <a:r>
              <a:rPr lang="sv-SE" sz="2400" b="1" dirty="0" smtClean="0">
                <a:latin typeface="Minya Nouvelle" charset="0"/>
              </a:rPr>
              <a:t>JavaScript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39700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Innehåll eller HTML-kod som enbart är givande med JavaScript ska också skapas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633364"/>
            <a:ext cx="8569325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&lt;input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=”</a:t>
            </a:r>
            <a:r>
              <a:rPr lang="sv-SE" sz="1600" dirty="0" err="1" smtClean="0">
                <a:latin typeface="Courier New" pitchFamily="49" charset="0"/>
              </a:rPr>
              <a:t>submit</a:t>
            </a:r>
            <a:r>
              <a:rPr lang="sv-SE" sz="1600" dirty="0" smtClean="0">
                <a:latin typeface="Courier New" pitchFamily="49" charset="0"/>
              </a:rPr>
              <a:t>” </a:t>
            </a:r>
            <a:r>
              <a:rPr lang="sv-SE" sz="1600" dirty="0" err="1">
                <a:latin typeface="Courier New" pitchFamily="49" charset="0"/>
              </a:rPr>
              <a:t>value</a:t>
            </a:r>
            <a:r>
              <a:rPr lang="sv-SE" sz="1600" dirty="0">
                <a:latin typeface="Courier New" pitchFamily="49" charset="0"/>
              </a:rPr>
              <a:t>=”skicka” style=”</a:t>
            </a:r>
            <a:r>
              <a:rPr lang="sv-SE" sz="1600" dirty="0" err="1">
                <a:latin typeface="Courier New" pitchFamily="49" charset="0"/>
              </a:rPr>
              <a:t>display:none</a:t>
            </a:r>
            <a:r>
              <a:rPr lang="sv-SE" sz="1600" dirty="0">
                <a:latin typeface="Courier New" pitchFamily="49" charset="0"/>
              </a:rPr>
              <a:t>” /&gt;</a:t>
            </a:r>
          </a:p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&lt;a </a:t>
            </a:r>
            <a:r>
              <a:rPr lang="sv-SE" sz="1600" dirty="0" err="1">
                <a:latin typeface="Courier New" pitchFamily="49" charset="0"/>
              </a:rPr>
              <a:t>href</a:t>
            </a:r>
            <a:r>
              <a:rPr lang="sv-SE" sz="1600" dirty="0">
                <a:latin typeface="Courier New" pitchFamily="49" charset="0"/>
              </a:rPr>
              <a:t>=”#” </a:t>
            </a:r>
            <a:r>
              <a:rPr lang="sv-SE" sz="1600" dirty="0" err="1">
                <a:latin typeface="Courier New" pitchFamily="49" charset="0"/>
              </a:rPr>
              <a:t>onclick</a:t>
            </a:r>
            <a:r>
              <a:rPr lang="sv-SE" sz="1600" dirty="0">
                <a:latin typeface="Courier New" pitchFamily="49" charset="0"/>
              </a:rPr>
              <a:t>=”</a:t>
            </a:r>
            <a:r>
              <a:rPr lang="sv-SE" sz="1600" dirty="0" err="1">
                <a:latin typeface="Courier New" pitchFamily="49" charset="0"/>
              </a:rPr>
              <a:t>sendForm</a:t>
            </a:r>
            <a:r>
              <a:rPr lang="sv-SE" sz="1600" dirty="0">
                <a:latin typeface="Courier New" pitchFamily="49" charset="0"/>
              </a:rPr>
              <a:t>()” /&gt;Skicka beställning&lt;/a&gt;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5901" y="3249083"/>
            <a:ext cx="8569325" cy="2062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sendButton.className</a:t>
            </a:r>
            <a:r>
              <a:rPr lang="sv-SE" sz="1600" b="1" dirty="0">
                <a:latin typeface="Courier New" pitchFamily="49" charset="0"/>
              </a:rPr>
              <a:t> = ”</a:t>
            </a:r>
            <a:r>
              <a:rPr lang="sv-SE" sz="1600" b="1" dirty="0" err="1">
                <a:latin typeface="Courier New" pitchFamily="49" charset="0"/>
              </a:rPr>
              <a:t>hide</a:t>
            </a:r>
            <a:r>
              <a:rPr lang="sv-SE" sz="1600" b="1" dirty="0">
                <a:latin typeface="Courier New" pitchFamily="49" charset="0"/>
              </a:rPr>
              <a:t>”;</a:t>
            </a:r>
          </a:p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var 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document.createElement</a:t>
            </a:r>
            <a:r>
              <a:rPr lang="sv-SE" sz="1600" b="1" dirty="0">
                <a:latin typeface="Courier New" pitchFamily="49" charset="0"/>
              </a:rPr>
              <a:t>(”a</a:t>
            </a:r>
            <a:r>
              <a:rPr lang="sv-SE" sz="1600" b="1" dirty="0" smtClean="0">
                <a:latin typeface="Courier New" pitchFamily="49" charset="0"/>
              </a:rPr>
              <a:t>”);</a:t>
            </a:r>
          </a:p>
          <a:p>
            <a:pPr>
              <a:spcBef>
                <a:spcPct val="50000"/>
              </a:spcBef>
            </a:pPr>
            <a:r>
              <a:rPr lang="sv-SE" sz="1600" b="1" dirty="0" err="1" smtClean="0">
                <a:latin typeface="Courier New" pitchFamily="49" charset="0"/>
              </a:rPr>
              <a:t>linkButton.href</a:t>
            </a:r>
            <a:r>
              <a:rPr lang="sv-SE" sz="1600" b="1" dirty="0" smtClean="0">
                <a:latin typeface="Courier New" pitchFamily="49" charset="0"/>
              </a:rPr>
              <a:t> = ”#”;</a:t>
            </a:r>
            <a:r>
              <a:rPr lang="sv-SE" sz="1600" b="1" dirty="0">
                <a:latin typeface="Courier New" pitchFamily="49" charset="0"/>
              </a:rPr>
              <a:t/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linkButton.onclick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sendForm</a:t>
            </a:r>
            <a:r>
              <a:rPr lang="sv-SE" sz="1600" b="1" dirty="0">
                <a:latin typeface="Courier New" pitchFamily="49" charset="0"/>
              </a:rPr>
              <a:t>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myForm.appendChild</a:t>
            </a:r>
            <a:r>
              <a:rPr lang="sv-SE" sz="1600" b="1" dirty="0">
                <a:latin typeface="Courier New" pitchFamily="49" charset="0"/>
              </a:rPr>
              <a:t>(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);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5901" y="2713484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&lt;input </a:t>
            </a:r>
            <a:r>
              <a:rPr lang="sv-SE" sz="1600" b="1" dirty="0" err="1">
                <a:latin typeface="Courier New" pitchFamily="49" charset="0"/>
              </a:rPr>
              <a:t>type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 smtClean="0">
                <a:latin typeface="Courier New" pitchFamily="49" charset="0"/>
              </a:rPr>
              <a:t>submit</a:t>
            </a:r>
            <a:r>
              <a:rPr lang="sv-SE" sz="1600" b="1" dirty="0" smtClean="0">
                <a:latin typeface="Courier New" pitchFamily="49" charset="0"/>
              </a:rPr>
              <a:t>” </a:t>
            </a:r>
            <a:r>
              <a:rPr lang="sv-SE" sz="1600" b="1" dirty="0" err="1">
                <a:latin typeface="Courier New" pitchFamily="49" charset="0"/>
              </a:rPr>
              <a:t>value</a:t>
            </a:r>
            <a:r>
              <a:rPr lang="sv-SE" sz="1600" b="1" dirty="0">
                <a:latin typeface="Courier New" pitchFamily="49" charset="0"/>
              </a:rPr>
              <a:t>=”skicka” /&gt;</a:t>
            </a:r>
          </a:p>
        </p:txBody>
      </p:sp>
    </p:spTree>
    <p:extLst>
      <p:ext uri="{BB962C8B-B14F-4D97-AF65-F5344CB8AC3E}">
        <p14:creationId xmlns:p14="http://schemas.microsoft.com/office/powerpoint/2010/main" val="342912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000" b="1" dirty="0"/>
              <a:t>All JavaScript-funktionalitet ska fungera oavsett vilken metod som används för att surfa. (mus, tangentbord etc</a:t>
            </a:r>
            <a:r>
              <a:rPr lang="sv-SE" sz="2000" b="1" dirty="0" smtClean="0"/>
              <a:t>.)</a:t>
            </a:r>
            <a:endParaRPr lang="sv-SE" sz="20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163" y="3145532"/>
            <a:ext cx="3960813" cy="8463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 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</a:t>
            </a:r>
            <a:r>
              <a:rPr lang="sv-SE" sz="1400" b="1" dirty="0" smtClean="0">
                <a:latin typeface="Courier New" pitchFamily="49" charset="0"/>
              </a:rPr>
              <a:t>alt</a:t>
            </a:r>
            <a:r>
              <a:rPr lang="sv-SE" sz="1400" b="1" dirty="0">
                <a:latin typeface="Courier New" pitchFamily="49" charset="0"/>
              </a:rPr>
              <a:t>=”?” /&gt;</a:t>
            </a:r>
          </a:p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00563" y="3145532"/>
            <a:ext cx="4024843" cy="12772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=”#”&gt;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  </a:t>
            </a: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alt=”?” </a:t>
            </a:r>
            <a:r>
              <a:rPr lang="sv-SE" sz="1400" b="1" dirty="0" smtClean="0">
                <a:latin typeface="Courier New" pitchFamily="49" charset="0"/>
              </a:rPr>
              <a:t>/&gt;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</a:t>
            </a:r>
            <a:r>
              <a:rPr lang="sv-SE" sz="1400" b="1" dirty="0">
                <a:latin typeface="Courier New" pitchFamily="49" charset="0"/>
              </a:rPr>
              <a:t>&lt;/a</a:t>
            </a:r>
            <a:r>
              <a:rPr lang="sv-SE" sz="14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449" y="1129308"/>
            <a:ext cx="1730375" cy="1943100"/>
          </a:xfrm>
          <a:prstGeom prst="rect">
            <a:avLst/>
          </a:prstGeom>
          <a:noFill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129978"/>
            <a:ext cx="1754835" cy="1942430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4567689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imgTag.onclick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64593" y="4571624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aTag.onclick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nya Nouvelle" pitchFamily="2" charset="0"/>
                <a:ea typeface="+mj-ea"/>
                <a:cs typeface="+mj-cs"/>
              </a:defRPr>
            </a:lvl1pPr>
          </a:lstStyle>
          <a:p>
            <a:r>
              <a:rPr lang="sv-SE" sz="2000" b="1" dirty="0" smtClean="0"/>
              <a:t>All JavaScript-funktionalitet ska fungera oavsett vilken metod som används för att surfa. (mus, tangentbord etc.)</a:t>
            </a:r>
            <a:endParaRPr lang="sv-SE" sz="2000" b="1" dirty="0"/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89548"/>
            <a:ext cx="1655763" cy="624417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7" y="2208725"/>
            <a:ext cx="1728788" cy="445823"/>
          </a:xfrm>
          <a:prstGeom prst="rect">
            <a:avLst/>
          </a:prstGeom>
          <a:noFill/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27784" y="2261691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 </a:t>
            </a:r>
            <a:r>
              <a:rPr lang="sv-SE" sz="1400" b="1" dirty="0" err="1" smtClean="0">
                <a:latin typeface="Courier New" pitchFamily="49" charset="0"/>
              </a:rPr>
              <a:t>onfocus</a:t>
            </a:r>
            <a:r>
              <a:rPr lang="sv-SE" sz="1400" b="1" dirty="0" smtClean="0">
                <a:latin typeface="Courier New" pitchFamily="49" charset="0"/>
              </a:rPr>
              <a:t>=”</a:t>
            </a:r>
            <a:r>
              <a:rPr lang="sv-SE" sz="1400" b="1" dirty="0" err="1" smtClean="0">
                <a:latin typeface="Courier New" pitchFamily="49" charset="0"/>
              </a:rPr>
              <a:t>this.blur</a:t>
            </a:r>
            <a:r>
              <a:rPr lang="sv-SE" sz="1400" b="1" dirty="0" smtClean="0">
                <a:latin typeface="Courier New" pitchFamily="49" charset="0"/>
              </a:rPr>
              <a:t>()”&gt;Ny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27784" y="3433564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41734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Ramen finns av en anledning...</a:t>
            </a:r>
          </a:p>
        </p:txBody>
      </p:sp>
    </p:spTree>
    <p:extLst>
      <p:ext uri="{BB962C8B-B14F-4D97-AF65-F5344CB8AC3E}">
        <p14:creationId xmlns:p14="http://schemas.microsoft.com/office/powerpoint/2010/main" val="270348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Element som normalt sett inte är interaktiva på en sida ska inte vara det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5372"/>
            <a:ext cx="2278063" cy="2640542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544" y="1645842"/>
            <a:ext cx="2366962" cy="2160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47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87651</TotalTime>
  <Words>939</Words>
  <Application>Microsoft Macintosh PowerPoint</Application>
  <PresentationFormat>On-screen Show (16:10)</PresentationFormat>
  <Paragraphs>146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Minya Nouvelle</vt:lpstr>
      <vt:lpstr>Office Theme</vt:lpstr>
      <vt:lpstr>E11 – "Protection"</vt:lpstr>
      <vt:lpstr>E11 – Protection</vt:lpstr>
      <vt:lpstr>Webbsajt vs. Webbapp</vt:lpstr>
      <vt:lpstr>Tillgänglighet</vt:lpstr>
      <vt:lpstr>Samma innehåll ska nås med eller utan JavaScript</vt:lpstr>
      <vt:lpstr>Innehåll eller HTML-kod som enbart är givande med JavaScript ska också skapas med JavaScript</vt:lpstr>
      <vt:lpstr>All JavaScript-funktionalitet ska fungera oavsett vilken metod som används för att surfa. (mus, tangentbord etc.)</vt:lpstr>
      <vt:lpstr>PowerPoint Presentation</vt:lpstr>
      <vt:lpstr>Element som normalt sett inte är interaktiva på en sida ska inte vara det med JavaScript</vt:lpstr>
      <vt:lpstr>Skript ska inte automatiskt vidarebefordra användaren till en annan sida. </vt:lpstr>
      <vt:lpstr>&lt;noscript&gt;</vt:lpstr>
      <vt:lpstr>Säkerhet</vt:lpstr>
      <vt:lpstr>Säkerhetslösningar</vt:lpstr>
      <vt:lpstr>Eventuella problem</vt:lpstr>
      <vt:lpstr>XSS</vt:lpstr>
      <vt:lpstr>XSS-attacker</vt:lpstr>
      <vt:lpstr>Exempel</vt:lpstr>
      <vt:lpstr>Samy is my hero</vt:lpstr>
      <vt:lpstr>Cross-Site Request Forgery (CSRF)</vt:lpstr>
      <vt:lpstr>Klient- servervalidering</vt:lpstr>
      <vt:lpstr>Validera in- och utdata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5144</cp:revision>
  <dcterms:created xsi:type="dcterms:W3CDTF">2009-01-05T10:26:14Z</dcterms:created>
  <dcterms:modified xsi:type="dcterms:W3CDTF">2013-12-10T20:32:46Z</dcterms:modified>
</cp:coreProperties>
</file>