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handoutMasterIdLst>
    <p:handoutMasterId r:id="rId26"/>
  </p:handoutMasterIdLst>
  <p:sldIdLst>
    <p:sldId id="286" r:id="rId2"/>
    <p:sldId id="261" r:id="rId3"/>
    <p:sldId id="263" r:id="rId4"/>
    <p:sldId id="265" r:id="rId5"/>
    <p:sldId id="275" r:id="rId6"/>
    <p:sldId id="280" r:id="rId7"/>
    <p:sldId id="264" r:id="rId8"/>
    <p:sldId id="266" r:id="rId9"/>
    <p:sldId id="271" r:id="rId10"/>
    <p:sldId id="272" r:id="rId11"/>
    <p:sldId id="273" r:id="rId12"/>
    <p:sldId id="267" r:id="rId13"/>
    <p:sldId id="276" r:id="rId14"/>
    <p:sldId id="277" r:id="rId15"/>
    <p:sldId id="287" r:id="rId16"/>
    <p:sldId id="274" r:id="rId17"/>
    <p:sldId id="283" r:id="rId18"/>
    <p:sldId id="284" r:id="rId19"/>
    <p:sldId id="289" r:id="rId20"/>
    <p:sldId id="291" r:id="rId21"/>
    <p:sldId id="278" r:id="rId22"/>
    <p:sldId id="279" r:id="rId23"/>
    <p:sldId id="282" r:id="rId24"/>
  </p:sldIdLst>
  <p:sldSz cx="9144000" cy="5715000" type="screen16x10"/>
  <p:notesSz cx="7099300" cy="10234613"/>
  <p:embeddedFontLst>
    <p:embeddedFont>
      <p:font typeface="Calibri" pitchFamily="34" charset="0"/>
      <p:regular r:id="rId27"/>
      <p:bold r:id="rId28"/>
      <p:italic r:id="rId29"/>
      <p:boldItalic r:id="rId30"/>
    </p:embeddedFont>
    <p:embeddedFont>
      <p:font typeface="Minya Nouvelle" charset="0"/>
      <p:regular r:id="rId31"/>
      <p:bold r:id="rId32"/>
      <p:italic r:id="rId33"/>
      <p:boldItalic r:id="rId34"/>
    </p:embeddedFont>
  </p:embeddedFont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3" autoAdjust="0"/>
    <p:restoredTop sz="69719" autoAdjust="0"/>
  </p:normalViewPr>
  <p:slideViewPr>
    <p:cSldViewPr>
      <p:cViewPr>
        <p:scale>
          <a:sx n="96" d="100"/>
          <a:sy n="96" d="100"/>
        </p:scale>
        <p:origin x="-1980" y="-276"/>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2012-11-12</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634000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2012-11-12</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353408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developer.yahoo.com/yui/theater/video.php?v=crockonjs-2"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developer.yahoo.com/yui/theater/video.php?v=crockonjs-2"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3</a:t>
            </a:fld>
            <a:endParaRPr lang="sv-SE"/>
          </a:p>
        </p:txBody>
      </p:sp>
    </p:spTree>
    <p:extLst>
      <p:ext uri="{BB962C8B-B14F-4D97-AF65-F5344CB8AC3E}">
        <p14:creationId xmlns:p14="http://schemas.microsoft.com/office/powerpoint/2010/main" val="2902872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v-SE" dirty="0" smtClean="0"/>
              <a:t>Här började tyvärr inte jag.</a:t>
            </a:r>
          </a:p>
        </p:txBody>
      </p:sp>
      <p:sp>
        <p:nvSpPr>
          <p:cNvPr id="4" name="Slide Number Placeholder 3"/>
          <p:cNvSpPr>
            <a:spLocks noGrp="1"/>
          </p:cNvSpPr>
          <p:nvPr>
            <p:ph type="sldNum" sz="quarter" idx="10"/>
          </p:nvPr>
        </p:nvSpPr>
        <p:spPr/>
        <p:txBody>
          <a:bodyPr/>
          <a:lstStyle/>
          <a:p>
            <a:fld id="{87A2DC32-3504-46EA-A4CB-95ED6A325EDF}" type="slidenum">
              <a:rPr lang="sv-SE" smtClean="0"/>
              <a:pPr/>
              <a:t>7</a:t>
            </a:fld>
            <a:endParaRPr lang="sv-S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Mosaic</a:t>
            </a:r>
            <a:r>
              <a:rPr lang="sv-SE" baseline="0" dirty="0" smtClean="0"/>
              <a:t> skapades på universitetet i </a:t>
            </a:r>
            <a:r>
              <a:rPr lang="sv-SE" baseline="0" dirty="0" err="1" smtClean="0"/>
              <a:t>Illionie</a:t>
            </a:r>
            <a:r>
              <a:rPr lang="sv-SE" baseline="0" dirty="0" smtClean="0"/>
              <a:t> 1993 och blev populärt då det implementerade &lt;</a:t>
            </a:r>
            <a:r>
              <a:rPr lang="sv-SE" baseline="0" dirty="0" err="1" smtClean="0"/>
              <a:t>img</a:t>
            </a:r>
            <a:r>
              <a:rPr lang="sv-SE" baseline="0" dirty="0" smtClean="0"/>
              <a:t>&gt;-taggen. Köptes av Netscape och Brendan </a:t>
            </a:r>
            <a:r>
              <a:rPr lang="sv-SE" baseline="0" dirty="0" err="1" smtClean="0"/>
              <a:t>Eich</a:t>
            </a:r>
            <a:r>
              <a:rPr lang="sv-SE" baseline="0" dirty="0" smtClean="0"/>
              <a:t> anställdes för att skapa ett språk för interaktivitet.</a:t>
            </a:r>
            <a:endParaRPr lang="sv-SE" dirty="0" smtClean="0"/>
          </a:p>
          <a:p>
            <a:endParaRPr lang="sv-SE" b="1" dirty="0" smtClean="0">
              <a:hlinkClick r:id="rId3"/>
            </a:endParaRPr>
          </a:p>
          <a:p>
            <a:r>
              <a:rPr lang="sv-SE" dirty="0" smtClean="0">
                <a:hlinkClick r:id="rId3"/>
              </a:rPr>
              <a:t>http://developer.yahoo.com/yui/theater/video.php?v=crockonjs-2</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9</a:t>
            </a:fld>
            <a:endParaRPr lang="sv-SE"/>
          </a:p>
        </p:txBody>
      </p:sp>
    </p:spTree>
    <p:extLst>
      <p:ext uri="{BB962C8B-B14F-4D97-AF65-F5344CB8AC3E}">
        <p14:creationId xmlns:p14="http://schemas.microsoft.com/office/powerpoint/2010/main" val="457355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När</a:t>
            </a:r>
            <a:r>
              <a:rPr lang="sv-SE" baseline="0" dirty="0" smtClean="0"/>
              <a:t> Brendan </a:t>
            </a:r>
            <a:r>
              <a:rPr lang="sv-SE" baseline="0" dirty="0" err="1" smtClean="0"/>
              <a:t>Eich</a:t>
            </a:r>
            <a:r>
              <a:rPr lang="sv-SE" baseline="0" dirty="0" smtClean="0"/>
              <a:t> skapat språket Livescript (på två veckor) så var tveksamheterna till att använda det stora och ryktet säger att det då döptes om till ”JavaScript” för att rida på vågen att Java skulle vara lösningen på allt. Dock så hade </a:t>
            </a:r>
            <a:r>
              <a:rPr lang="sv-SE" baseline="0" dirty="0" err="1" smtClean="0"/>
              <a:t>Sun</a:t>
            </a:r>
            <a:r>
              <a:rPr lang="sv-SE" baseline="0" dirty="0" smtClean="0"/>
              <a:t> (Nu Oracle) varumärkesrätten till Java och fick också rätten till JavaScript men gav Netscape rätten att använda det.</a:t>
            </a:r>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Netscape gick till W3C för att få hjälp med standardisering men nobbades (troligtvis på grund av att de lagt till en massa hemskheter till HTML) och letade vidare och hamnade till sist hos ECMA. </a:t>
            </a:r>
            <a:r>
              <a:rPr lang="sv-SE" baseline="0" dirty="0" err="1" smtClean="0"/>
              <a:t>Ecma</a:t>
            </a:r>
            <a:r>
              <a:rPr lang="sv-SE" baseline="0" dirty="0" smtClean="0"/>
              <a:t> kunde inte använda ordet Java och fick, i brist på annat, döpa </a:t>
            </a:r>
            <a:r>
              <a:rPr lang="sv-SE" baseline="0" dirty="0" err="1" smtClean="0"/>
              <a:t>specen</a:t>
            </a:r>
            <a:r>
              <a:rPr lang="sv-SE" baseline="0" dirty="0" smtClean="0"/>
              <a:t> till </a:t>
            </a:r>
            <a:r>
              <a:rPr lang="sv-SE" baseline="0" dirty="0" err="1" smtClean="0"/>
              <a:t>ECMAScript</a:t>
            </a:r>
            <a:r>
              <a:rPr lang="sv-SE"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hlinkClick r:id="rId3"/>
            </a:endParaRPr>
          </a:p>
          <a:p>
            <a:r>
              <a:rPr lang="sv-SE" baseline="0" dirty="0" smtClean="0"/>
              <a:t>Version 3 av ECMA är det som används men ES5 - </a:t>
            </a:r>
            <a:r>
              <a:rPr lang="sv-SE" baseline="0" dirty="0" err="1" smtClean="0"/>
              <a:t>strict</a:t>
            </a:r>
            <a:r>
              <a:rPr lang="sv-SE" baseline="0" dirty="0" smtClean="0"/>
              <a:t> är lämpligare att använda i framtiden och tar bort några av lustigheterna i JS.</a:t>
            </a:r>
            <a:endParaRPr lang="sv-SE" dirty="0" smtClean="0">
              <a:hlinkClick r:id="rId3"/>
            </a:endParaRPr>
          </a:p>
          <a:p>
            <a:endParaRPr lang="sv-SE" dirty="0" smtClean="0">
              <a:hlinkClick r:id="rId3"/>
            </a:endParaRPr>
          </a:p>
          <a:p>
            <a:r>
              <a:rPr lang="sv-SE" dirty="0" smtClean="0">
                <a:hlinkClick r:id="rId3"/>
              </a:rPr>
              <a:t>http://developer.yahoo.com/yui/theater/video.php?v=crockonjs-2</a:t>
            </a:r>
            <a:endParaRPr lang="sv-SE" dirty="0" smtClean="0"/>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10</a:t>
            </a:fld>
            <a:endParaRPr lang="sv-S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Jmfr</a:t>
            </a:r>
            <a:r>
              <a:rPr lang="sv-SE" dirty="0" smtClean="0"/>
              <a:t>: HTML vs.</a:t>
            </a:r>
            <a:r>
              <a:rPr lang="sv-SE" baseline="0" dirty="0" smtClean="0"/>
              <a:t> XHTML</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11</a:t>
            </a:fld>
            <a:endParaRPr lang="sv-SE"/>
          </a:p>
        </p:txBody>
      </p:sp>
    </p:spTree>
    <p:extLst>
      <p:ext uri="{BB962C8B-B14F-4D97-AF65-F5344CB8AC3E}">
        <p14:creationId xmlns:p14="http://schemas.microsoft.com/office/powerpoint/2010/main" val="538670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err="1" smtClean="0">
                <a:solidFill>
                  <a:srgbClr val="000000"/>
                </a:solidFill>
                <a:latin typeface="Courier New" pitchFamily="49" charset="0"/>
                <a:cs typeface="Times New Roman" pitchFamily="18" charset="0"/>
              </a:rPr>
              <a:t>Ibland</a:t>
            </a:r>
            <a:r>
              <a:rPr lang="en-GB" sz="1200" dirty="0" smtClean="0">
                <a:solidFill>
                  <a:srgbClr val="000000"/>
                </a:solidFill>
                <a:latin typeface="Courier New" pitchFamily="49" charset="0"/>
                <a:cs typeface="Times New Roman" pitchFamily="18" charset="0"/>
              </a:rPr>
              <a:t> </a:t>
            </a:r>
            <a:r>
              <a:rPr lang="en-GB" sz="1200" dirty="0" err="1" smtClean="0">
                <a:solidFill>
                  <a:srgbClr val="000000"/>
                </a:solidFill>
                <a:latin typeface="Courier New" pitchFamily="49" charset="0"/>
                <a:cs typeface="Times New Roman" pitchFamily="18" charset="0"/>
              </a:rPr>
              <a:t>kan</a:t>
            </a:r>
            <a:r>
              <a:rPr lang="en-GB" sz="1200" dirty="0" smtClean="0">
                <a:solidFill>
                  <a:srgbClr val="000000"/>
                </a:solidFill>
                <a:latin typeface="Courier New" pitchFamily="49" charset="0"/>
                <a:cs typeface="Times New Roman" pitchFamily="18" charset="0"/>
              </a:rPr>
              <a:t> man se: </a:t>
            </a:r>
          </a:p>
          <a:p>
            <a:r>
              <a:rPr lang="en-GB" sz="1200" dirty="0" smtClean="0">
                <a:solidFill>
                  <a:srgbClr val="000000"/>
                </a:solidFill>
                <a:latin typeface="Courier New" pitchFamily="49" charset="0"/>
                <a:cs typeface="Times New Roman" pitchFamily="18" charset="0"/>
              </a:rPr>
              <a:t>&lt;script type=”text/</a:t>
            </a:r>
            <a:r>
              <a:rPr lang="en-GB" sz="1200" dirty="0" err="1" smtClean="0">
                <a:solidFill>
                  <a:srgbClr val="000000"/>
                </a:solidFill>
                <a:latin typeface="Courier New" pitchFamily="49" charset="0"/>
                <a:cs typeface="Times New Roman" pitchFamily="18" charset="0"/>
              </a:rPr>
              <a:t>javascript</a:t>
            </a:r>
            <a:r>
              <a:rPr lang="en-GB" sz="1200" dirty="0" smtClean="0">
                <a:solidFill>
                  <a:srgbClr val="000000"/>
                </a:solidFill>
                <a:latin typeface="Courier New" pitchFamily="49" charset="0"/>
                <a:cs typeface="Times New Roman" pitchFamily="18" charset="0"/>
              </a:rPr>
              <a:t>”&gt;</a:t>
            </a:r>
            <a:br>
              <a:rPr lang="en-GB" sz="1200" dirty="0" smtClean="0">
                <a:solidFill>
                  <a:srgbClr val="000000"/>
                </a:solidFill>
                <a:latin typeface="Courier New" pitchFamily="49" charset="0"/>
                <a:cs typeface="Times New Roman" pitchFamily="18" charset="0"/>
              </a:rPr>
            </a:br>
            <a:r>
              <a:rPr lang="en-GB" sz="1200" b="1" i="1" dirty="0" smtClean="0">
                <a:solidFill>
                  <a:srgbClr val="000000"/>
                </a:solidFill>
                <a:latin typeface="Courier New" pitchFamily="49" charset="0"/>
                <a:cs typeface="Times New Roman" pitchFamily="18" charset="0"/>
              </a:rPr>
              <a:t>&lt;!--</a:t>
            </a:r>
            <a:r>
              <a:rPr lang="en-GB" sz="1200" b="1" dirty="0" smtClean="0">
                <a:solidFill>
                  <a:srgbClr val="000000"/>
                </a:solidFill>
                <a:latin typeface="Courier New" pitchFamily="49" charset="0"/>
                <a:cs typeface="Times New Roman" pitchFamily="18" charset="0"/>
              </a:rPr>
              <a:t/>
            </a:r>
            <a:br>
              <a:rPr lang="en-GB" sz="1200" b="1" dirty="0" smtClean="0">
                <a:solidFill>
                  <a:srgbClr val="000000"/>
                </a:solidFill>
                <a:latin typeface="Courier New" pitchFamily="49" charset="0"/>
                <a:cs typeface="Times New Roman" pitchFamily="18" charset="0"/>
              </a:rPr>
            </a:br>
            <a:r>
              <a:rPr lang="en-GB" sz="1200" dirty="0" smtClean="0">
                <a:solidFill>
                  <a:srgbClr val="000000"/>
                </a:solidFill>
                <a:latin typeface="Courier New" pitchFamily="49" charset="0"/>
                <a:cs typeface="Times New Roman" pitchFamily="18" charset="0"/>
              </a:rPr>
              <a:t>   // </a:t>
            </a:r>
            <a:r>
              <a:rPr lang="en-GB" sz="1200" dirty="0" err="1" smtClean="0">
                <a:solidFill>
                  <a:srgbClr val="000000"/>
                </a:solidFill>
                <a:latin typeface="Courier New" pitchFamily="49" charset="0"/>
                <a:cs typeface="Times New Roman" pitchFamily="18" charset="0"/>
              </a:rPr>
              <a:t>Här</a:t>
            </a:r>
            <a:r>
              <a:rPr lang="en-GB" sz="1200" dirty="0" smtClean="0">
                <a:solidFill>
                  <a:srgbClr val="000000"/>
                </a:solidFill>
                <a:latin typeface="Courier New" pitchFamily="49" charset="0"/>
                <a:cs typeface="Times New Roman" pitchFamily="18" charset="0"/>
              </a:rPr>
              <a:t> </a:t>
            </a:r>
            <a:r>
              <a:rPr lang="en-GB" sz="1200" dirty="0" err="1" smtClean="0">
                <a:solidFill>
                  <a:srgbClr val="000000"/>
                </a:solidFill>
                <a:latin typeface="Courier New" pitchFamily="49" charset="0"/>
                <a:cs typeface="Times New Roman" pitchFamily="18" charset="0"/>
              </a:rPr>
              <a:t>skriver</a:t>
            </a:r>
            <a:r>
              <a:rPr lang="en-GB" sz="1200" dirty="0" smtClean="0">
                <a:solidFill>
                  <a:srgbClr val="000000"/>
                </a:solidFill>
                <a:latin typeface="Courier New" pitchFamily="49" charset="0"/>
                <a:cs typeface="Times New Roman" pitchFamily="18" charset="0"/>
              </a:rPr>
              <a:t> vi </a:t>
            </a:r>
            <a:r>
              <a:rPr lang="en-GB" sz="1200" dirty="0" err="1" smtClean="0">
                <a:solidFill>
                  <a:srgbClr val="000000"/>
                </a:solidFill>
                <a:latin typeface="Courier New" pitchFamily="49" charset="0"/>
                <a:cs typeface="Times New Roman" pitchFamily="18" charset="0"/>
              </a:rPr>
              <a:t>vår</a:t>
            </a:r>
            <a:r>
              <a:rPr lang="en-GB" sz="1200" dirty="0" smtClean="0">
                <a:solidFill>
                  <a:srgbClr val="000000"/>
                </a:solidFill>
                <a:latin typeface="Courier New" pitchFamily="49" charset="0"/>
                <a:cs typeface="Times New Roman" pitchFamily="18" charset="0"/>
              </a:rPr>
              <a:t> </a:t>
            </a:r>
            <a:r>
              <a:rPr lang="en-GB" sz="1200" dirty="0" err="1" smtClean="0">
                <a:solidFill>
                  <a:srgbClr val="000000"/>
                </a:solidFill>
                <a:latin typeface="Courier New" pitchFamily="49" charset="0"/>
                <a:cs typeface="Times New Roman" pitchFamily="18" charset="0"/>
              </a:rPr>
              <a:t>kod</a:t>
            </a:r>
            <a:endParaRPr lang="en-GB" sz="1200" dirty="0" smtClean="0">
              <a:solidFill>
                <a:srgbClr val="000000"/>
              </a:solidFill>
              <a:latin typeface="Courier New" pitchFamily="49" charset="0"/>
              <a:cs typeface="Times New Roman" pitchFamily="18" charset="0"/>
            </a:endParaRPr>
          </a:p>
          <a:p>
            <a:r>
              <a:rPr lang="en-GB" sz="1200" b="1" i="1" dirty="0" smtClean="0">
                <a:solidFill>
                  <a:srgbClr val="000000"/>
                </a:solidFill>
                <a:latin typeface="Courier New" pitchFamily="49" charset="0"/>
                <a:cs typeface="Times New Roman" pitchFamily="18" charset="0"/>
                <a:sym typeface="Wingdings" pitchFamily="2" charset="2"/>
              </a:rPr>
              <a:t>// --&gt;</a:t>
            </a:r>
            <a:r>
              <a:rPr lang="en-GB" sz="1200" b="1" i="1" dirty="0" smtClean="0">
                <a:solidFill>
                  <a:srgbClr val="000000"/>
                </a:solidFill>
                <a:latin typeface="Courier New" pitchFamily="49" charset="0"/>
                <a:cs typeface="Times New Roman" pitchFamily="18" charset="0"/>
              </a:rPr>
              <a:t/>
            </a:r>
            <a:br>
              <a:rPr lang="en-GB" sz="1200" b="1" i="1" dirty="0" smtClean="0">
                <a:solidFill>
                  <a:srgbClr val="000000"/>
                </a:solidFill>
                <a:latin typeface="Courier New" pitchFamily="49" charset="0"/>
                <a:cs typeface="Times New Roman" pitchFamily="18" charset="0"/>
              </a:rPr>
            </a:br>
            <a:r>
              <a:rPr lang="en-GB" sz="1200" dirty="0" smtClean="0">
                <a:solidFill>
                  <a:srgbClr val="000000"/>
                </a:solidFill>
                <a:latin typeface="Courier New" pitchFamily="49" charset="0"/>
                <a:cs typeface="Times New Roman" pitchFamily="18" charset="0"/>
              </a:rPr>
              <a:t>&lt;/script&gt;</a:t>
            </a:r>
            <a:r>
              <a:rPr lang="sv-SE" sz="1100" b="1" dirty="0" smtClean="0">
                <a:latin typeface="Courier New" pitchFamily="49" charset="0"/>
              </a:rPr>
              <a:t> </a:t>
            </a:r>
          </a:p>
          <a:p>
            <a:r>
              <a:rPr lang="sv-SE" dirty="0" smtClean="0"/>
              <a:t>Så här skrev man i början</a:t>
            </a:r>
            <a:r>
              <a:rPr lang="sv-SE" baseline="0" dirty="0" smtClean="0"/>
              <a:t> för att dölja koden för webbläsare som inte hade stöd för JS. </a:t>
            </a:r>
          </a:p>
          <a:p>
            <a:endParaRPr lang="sv-SE" baseline="0" dirty="0" smtClean="0"/>
          </a:p>
          <a:p>
            <a:pPr eaLnBrk="1" hangingPunct="1"/>
            <a:r>
              <a:rPr lang="sv-SE" dirty="0" smtClean="0"/>
              <a:t>Bra att veta:</a:t>
            </a:r>
          </a:p>
          <a:p>
            <a:pPr eaLnBrk="1" hangingPunct="1"/>
            <a:r>
              <a:rPr lang="sv-SE" dirty="0" smtClean="0"/>
              <a:t>Det går även att exekvera </a:t>
            </a:r>
            <a:r>
              <a:rPr lang="sv-SE" dirty="0" err="1" smtClean="0"/>
              <a:t>javascript</a:t>
            </a:r>
            <a:r>
              <a:rPr lang="sv-SE" dirty="0" smtClean="0"/>
              <a:t> direkt i webbläsaren genom att i adressfältet skriva:</a:t>
            </a:r>
          </a:p>
          <a:p>
            <a:pPr eaLnBrk="1" hangingPunct="1"/>
            <a:r>
              <a:rPr lang="sv-SE" dirty="0" err="1" smtClean="0"/>
              <a:t>javascript</a:t>
            </a:r>
            <a:r>
              <a:rPr lang="sv-SE" dirty="0" smtClean="0"/>
              <a:t>: </a:t>
            </a:r>
            <a:r>
              <a:rPr lang="sv-SE" i="1" dirty="0" smtClean="0"/>
              <a:t>javascriptkoden här</a:t>
            </a:r>
          </a:p>
          <a:p>
            <a:pPr eaLnBrk="1" hangingPunct="1"/>
            <a:endParaRPr lang="sv-SE" i="1" dirty="0" smtClean="0"/>
          </a:p>
          <a:p>
            <a:pPr eaLnBrk="1" hangingPunct="1"/>
            <a:r>
              <a:rPr lang="sv-SE" dirty="0" smtClean="0"/>
              <a:t>Exempelvis:</a:t>
            </a:r>
          </a:p>
          <a:p>
            <a:pPr eaLnBrk="1" hangingPunct="1"/>
            <a:r>
              <a:rPr lang="sv-SE" dirty="0" err="1" smtClean="0"/>
              <a:t>javascript:document.cookie</a:t>
            </a:r>
            <a:endParaRPr lang="sv-SE" dirty="0" smtClean="0"/>
          </a:p>
          <a:p>
            <a:pPr eaLnBrk="1" hangingPunct="1"/>
            <a:r>
              <a:rPr lang="sv-SE" dirty="0" smtClean="0"/>
              <a:t>För att se vilka kakor som är satta på den laddade sidan.</a:t>
            </a:r>
          </a:p>
          <a:p>
            <a:pPr eaLnBrk="1" hangingPunct="1"/>
            <a:endParaRPr lang="sv-SE" dirty="0" smtClean="0"/>
          </a:p>
          <a:p>
            <a:pPr eaLnBrk="1" hangingPunct="1"/>
            <a:r>
              <a:rPr lang="sv-SE" dirty="0" smtClean="0"/>
              <a:t>För kompabilitet med XHTML:</a:t>
            </a:r>
          </a:p>
          <a:p>
            <a:pPr eaLnBrk="1" hangingPunct="1"/>
            <a:endParaRPr lang="sv-SE" dirty="0" smtClean="0"/>
          </a:p>
          <a:p>
            <a:r>
              <a:rPr lang="en-GB" sz="1200" dirty="0" smtClean="0">
                <a:solidFill>
                  <a:srgbClr val="000000"/>
                </a:solidFill>
                <a:latin typeface="Courier New" pitchFamily="49" charset="0"/>
                <a:cs typeface="Times New Roman" pitchFamily="18" charset="0"/>
              </a:rPr>
              <a:t>&lt;script type=”text/</a:t>
            </a:r>
            <a:r>
              <a:rPr lang="en-GB" sz="1200" dirty="0" err="1" smtClean="0">
                <a:solidFill>
                  <a:srgbClr val="000000"/>
                </a:solidFill>
                <a:latin typeface="Courier New" pitchFamily="49" charset="0"/>
                <a:cs typeface="Times New Roman" pitchFamily="18" charset="0"/>
              </a:rPr>
              <a:t>javascript</a:t>
            </a:r>
            <a:r>
              <a:rPr lang="en-GB" sz="1200" dirty="0" smtClean="0">
                <a:solidFill>
                  <a:srgbClr val="000000"/>
                </a:solidFill>
                <a:latin typeface="Courier New" pitchFamily="49" charset="0"/>
                <a:cs typeface="Times New Roman" pitchFamily="18" charset="0"/>
              </a:rPr>
              <a:t>”&gt;</a:t>
            </a:r>
            <a:br>
              <a:rPr lang="en-GB" sz="1200" dirty="0" smtClean="0">
                <a:solidFill>
                  <a:srgbClr val="000000"/>
                </a:solidFill>
                <a:latin typeface="Courier New" pitchFamily="49" charset="0"/>
                <a:cs typeface="Times New Roman" pitchFamily="18" charset="0"/>
              </a:rPr>
            </a:br>
            <a:r>
              <a:rPr lang="en-GB" sz="1200" b="1" i="1" dirty="0" smtClean="0">
                <a:solidFill>
                  <a:srgbClr val="000000"/>
                </a:solidFill>
                <a:latin typeface="Courier New" pitchFamily="49" charset="0"/>
                <a:cs typeface="Times New Roman" pitchFamily="18" charset="0"/>
              </a:rPr>
              <a:t>// &lt;![CDATA[</a:t>
            </a:r>
            <a:r>
              <a:rPr lang="en-GB" sz="1200" dirty="0" smtClean="0">
                <a:solidFill>
                  <a:srgbClr val="000000"/>
                </a:solidFill>
                <a:latin typeface="Courier New" pitchFamily="49" charset="0"/>
                <a:cs typeface="Times New Roman" pitchFamily="18" charset="0"/>
              </a:rPr>
              <a:t/>
            </a:r>
            <a:br>
              <a:rPr lang="en-GB" sz="1200" dirty="0" smtClean="0">
                <a:solidFill>
                  <a:srgbClr val="000000"/>
                </a:solidFill>
                <a:latin typeface="Courier New" pitchFamily="49" charset="0"/>
                <a:cs typeface="Times New Roman" pitchFamily="18" charset="0"/>
              </a:rPr>
            </a:br>
            <a:r>
              <a:rPr lang="en-GB" sz="1200" dirty="0" smtClean="0">
                <a:solidFill>
                  <a:srgbClr val="000000"/>
                </a:solidFill>
                <a:latin typeface="Courier New" pitchFamily="49" charset="0"/>
                <a:cs typeface="Times New Roman" pitchFamily="18" charset="0"/>
              </a:rPr>
              <a:t>   // </a:t>
            </a:r>
            <a:r>
              <a:rPr lang="en-GB" sz="1200" dirty="0" err="1" smtClean="0">
                <a:solidFill>
                  <a:srgbClr val="000000"/>
                </a:solidFill>
                <a:latin typeface="Courier New" pitchFamily="49" charset="0"/>
                <a:cs typeface="Times New Roman" pitchFamily="18" charset="0"/>
              </a:rPr>
              <a:t>Koden</a:t>
            </a:r>
            <a:r>
              <a:rPr lang="en-GB" sz="1200" dirty="0" smtClean="0">
                <a:solidFill>
                  <a:srgbClr val="000000"/>
                </a:solidFill>
                <a:latin typeface="Courier New" pitchFamily="49" charset="0"/>
                <a:cs typeface="Times New Roman" pitchFamily="18" charset="0"/>
              </a:rPr>
              <a:t> </a:t>
            </a:r>
            <a:r>
              <a:rPr lang="en-GB" sz="1200" dirty="0" err="1" smtClean="0">
                <a:solidFill>
                  <a:srgbClr val="000000"/>
                </a:solidFill>
                <a:latin typeface="Courier New" pitchFamily="49" charset="0"/>
                <a:cs typeface="Times New Roman" pitchFamily="18" charset="0"/>
              </a:rPr>
              <a:t>här</a:t>
            </a:r>
            <a:endParaRPr lang="en-GB" sz="1200" dirty="0" smtClean="0">
              <a:solidFill>
                <a:srgbClr val="000000"/>
              </a:solidFill>
              <a:latin typeface="Courier New" pitchFamily="49" charset="0"/>
              <a:cs typeface="Times New Roman" pitchFamily="18" charset="0"/>
            </a:endParaRPr>
          </a:p>
          <a:p>
            <a:r>
              <a:rPr lang="en-GB" sz="1200" b="1" i="1" dirty="0" smtClean="0">
                <a:solidFill>
                  <a:srgbClr val="000000"/>
                </a:solidFill>
                <a:latin typeface="Courier New" pitchFamily="49" charset="0"/>
                <a:cs typeface="Times New Roman" pitchFamily="18" charset="0"/>
                <a:sym typeface="Wingdings" pitchFamily="2" charset="2"/>
              </a:rPr>
              <a:t>// ]]&gt;</a:t>
            </a:r>
            <a:r>
              <a:rPr lang="en-GB" sz="1200" b="1" i="1" dirty="0" smtClean="0">
                <a:solidFill>
                  <a:srgbClr val="000000"/>
                </a:solidFill>
                <a:latin typeface="Courier New" pitchFamily="49" charset="0"/>
                <a:cs typeface="Times New Roman" pitchFamily="18" charset="0"/>
              </a:rPr>
              <a:t/>
            </a:r>
            <a:br>
              <a:rPr lang="en-GB" sz="1200" b="1" i="1" dirty="0" smtClean="0">
                <a:solidFill>
                  <a:srgbClr val="000000"/>
                </a:solidFill>
                <a:latin typeface="Courier New" pitchFamily="49" charset="0"/>
                <a:cs typeface="Times New Roman" pitchFamily="18" charset="0"/>
              </a:rPr>
            </a:br>
            <a:r>
              <a:rPr lang="en-GB" sz="1200" dirty="0" smtClean="0">
                <a:solidFill>
                  <a:srgbClr val="000000"/>
                </a:solidFill>
                <a:latin typeface="Courier New" pitchFamily="49" charset="0"/>
                <a:cs typeface="Times New Roman" pitchFamily="18" charset="0"/>
              </a:rPr>
              <a:t>&lt;/script&gt;</a:t>
            </a:r>
            <a:r>
              <a:rPr lang="sv-SE" sz="1100" dirty="0" smtClean="0">
                <a:latin typeface="Courier New" pitchFamily="49" charset="0"/>
              </a:rPr>
              <a:t> </a:t>
            </a:r>
          </a:p>
          <a:p>
            <a:pPr eaLnBrk="1" hangingPunct="1"/>
            <a:endParaRPr lang="sv-SE" dirty="0" smtClean="0"/>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13</a:t>
            </a:fld>
            <a:endParaRPr lang="sv-SE"/>
          </a:p>
        </p:txBody>
      </p:sp>
    </p:spTree>
    <p:extLst>
      <p:ext uri="{BB962C8B-B14F-4D97-AF65-F5344CB8AC3E}">
        <p14:creationId xmlns:p14="http://schemas.microsoft.com/office/powerpoint/2010/main" val="4210559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Webbläsaren litar inte på att MIME-typen</a:t>
            </a:r>
            <a:r>
              <a:rPr lang="sv-SE" baseline="0" dirty="0" smtClean="0"/>
              <a:t> som står angiven i attributet ”</a:t>
            </a:r>
            <a:r>
              <a:rPr lang="sv-SE" baseline="0" dirty="0" err="1" smtClean="0"/>
              <a:t>type</a:t>
            </a:r>
            <a:r>
              <a:rPr lang="sv-SE" baseline="0" dirty="0" smtClean="0"/>
              <a:t>” när den hämtar filer från servern, varför du lika gärna kan hoppa över att ange typ när du länkar in en fil.</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21</a:t>
            </a:fld>
            <a:endParaRPr lang="sv-SE"/>
          </a:p>
        </p:txBody>
      </p:sp>
    </p:spTree>
    <p:extLst>
      <p:ext uri="{BB962C8B-B14F-4D97-AF65-F5344CB8AC3E}">
        <p14:creationId xmlns:p14="http://schemas.microsoft.com/office/powerpoint/2010/main" val="1859135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Se</a:t>
            </a:r>
            <a:r>
              <a:rPr lang="sv-SE" baseline="0" dirty="0" smtClean="0"/>
              <a:t> kapitel 4 i ”</a:t>
            </a:r>
            <a:r>
              <a:rPr lang="sv-SE" baseline="0" dirty="0" err="1" smtClean="0"/>
              <a:t>Even</a:t>
            </a:r>
            <a:r>
              <a:rPr lang="sv-SE" baseline="0" dirty="0" smtClean="0"/>
              <a:t> faster Web Sites</a:t>
            </a:r>
            <a:r>
              <a:rPr lang="sv-SE" baseline="0" dirty="0" smtClean="0"/>
              <a:t>”</a:t>
            </a:r>
          </a:p>
          <a:p>
            <a:endParaRPr lang="sv-SE" baseline="0" dirty="0" smtClean="0"/>
          </a:p>
          <a:p>
            <a:r>
              <a:rPr lang="sv-SE" baseline="0" dirty="0" err="1" smtClean="0"/>
              <a:t>Defer</a:t>
            </a:r>
            <a:r>
              <a:rPr lang="sv-SE" baseline="0" dirty="0" smtClean="0"/>
              <a:t> kan användas men kompabiliteten är inte 100% ännu. Lägg skripten sist istället.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22</a:t>
            </a:fld>
            <a:endParaRPr lang="sv-SE"/>
          </a:p>
        </p:txBody>
      </p:sp>
    </p:spTree>
    <p:extLst>
      <p:ext uri="{BB962C8B-B14F-4D97-AF65-F5344CB8AC3E}">
        <p14:creationId xmlns:p14="http://schemas.microsoft.com/office/powerpoint/2010/main" val="398514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png"/><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cloudme.com/sv"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E01 –</a:t>
            </a:r>
            <a:r>
              <a:rPr lang="sv-SE" b="1" dirty="0" smtClean="0"/>
              <a:t> "Born </a:t>
            </a:r>
            <a:r>
              <a:rPr lang="sv-SE" b="1" dirty="0" err="1" smtClean="0"/>
              <a:t>to</a:t>
            </a:r>
            <a:r>
              <a:rPr lang="sv-SE" b="1" dirty="0" smtClean="0"/>
              <a:t> </a:t>
            </a:r>
            <a:r>
              <a:rPr lang="sv-SE" b="1" dirty="0" err="1" smtClean="0"/>
              <a:t>Run</a:t>
            </a:r>
            <a:r>
              <a:rPr lang="sv-SE" b="1" dirty="0" smtClean="0"/>
              <a:t>"</a:t>
            </a:r>
            <a:endParaRPr lang="sv-SE" b="1" dirty="0"/>
          </a:p>
        </p:txBody>
      </p:sp>
      <p:sp>
        <p:nvSpPr>
          <p:cNvPr id="15" name="TextBox 14"/>
          <p:cNvSpPr txBox="1"/>
          <p:nvPr/>
        </p:nvSpPr>
        <p:spPr>
          <a:xfrm>
            <a:off x="395536" y="1201316"/>
            <a:ext cx="4748416" cy="954107"/>
          </a:xfrm>
          <a:prstGeom prst="rect">
            <a:avLst/>
          </a:prstGeom>
          <a:noFill/>
        </p:spPr>
        <p:txBody>
          <a:bodyPr wrap="none" rtlCol="0">
            <a:spAutoFit/>
          </a:bodyPr>
          <a:lstStyle/>
          <a:p>
            <a:r>
              <a:rPr lang="sv-SE" sz="2800" b="1" dirty="0" smtClean="0">
                <a:latin typeface="Minya Nouvelle" pitchFamily="2" charset="0"/>
              </a:rPr>
              <a:t>Föreläsning 1, </a:t>
            </a:r>
            <a:r>
              <a:rPr lang="sv-SE" sz="2800" b="1" dirty="0" smtClean="0">
                <a:latin typeface="Minya Nouvelle" pitchFamily="2" charset="0"/>
              </a:rPr>
              <a:t>HT2012</a:t>
            </a:r>
            <a:endParaRPr lang="sv-SE" sz="2800" b="1" dirty="0" smtClean="0">
              <a:latin typeface="Minya Nouvelle" pitchFamily="2" charset="0"/>
            </a:endParaRPr>
          </a:p>
          <a:p>
            <a:r>
              <a:rPr lang="sv-SE" sz="2800" dirty="0" smtClean="0">
                <a:latin typeface="Minya Nouvelle" pitchFamily="2" charset="0"/>
              </a:rPr>
              <a:t>Introduktion till JavaScript</a:t>
            </a:r>
          </a:p>
        </p:txBody>
      </p:sp>
      <p:sp>
        <p:nvSpPr>
          <p:cNvPr id="3" name="Rectangle 2"/>
          <p:cNvSpPr/>
          <p:nvPr/>
        </p:nvSpPr>
        <p:spPr>
          <a:xfrm>
            <a:off x="179512" y="4875465"/>
            <a:ext cx="4572000" cy="646331"/>
          </a:xfrm>
          <a:prstGeom prst="rect">
            <a:avLst/>
          </a:prstGeom>
        </p:spPr>
        <p:txBody>
          <a:bodyPr>
            <a:spAutoFit/>
          </a:bodyPr>
          <a:lstStyle/>
          <a:p>
            <a:r>
              <a:rPr lang="sv-SE" b="1" dirty="0" smtClean="0">
                <a:latin typeface="Minya Nouvelle" pitchFamily="2" charset="0"/>
              </a:rPr>
              <a:t>Kurs:</a:t>
            </a:r>
            <a:endParaRPr lang="sv-SE" b="1" dirty="0">
              <a:latin typeface="Minya Nouvelle" pitchFamily="2" charset="0"/>
            </a:endParaRPr>
          </a:p>
          <a:p>
            <a:r>
              <a:rPr lang="sv-SE" dirty="0" smtClean="0">
                <a:latin typeface="Minya Nouvelle" pitchFamily="2" charset="0"/>
              </a:rPr>
              <a:t>1dv403 Webbteknik I</a:t>
            </a:r>
            <a:endParaRPr lang="sv-SE" dirty="0">
              <a:latin typeface="Minya Nouvelle" pitchFamily="2" charset="0"/>
            </a:endParaRPr>
          </a:p>
        </p:txBody>
      </p:sp>
      <p:pic>
        <p:nvPicPr>
          <p:cNvPr id="115714" name="Picture 2" descr="C:\Dropbox\Avatar\Avatar228x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137420"/>
            <a:ext cx="2736304" cy="27363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15810" y="4827713"/>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spTree>
    <p:extLst>
      <p:ext uri="{BB962C8B-B14F-4D97-AF65-F5344CB8AC3E}">
        <p14:creationId xmlns:p14="http://schemas.microsoft.com/office/powerpoint/2010/main" val="3862607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Potatis, potäter</a:t>
            </a:r>
            <a:endParaRPr lang="sv-SE" dirty="0"/>
          </a:p>
        </p:txBody>
      </p:sp>
      <p:sp>
        <p:nvSpPr>
          <p:cNvPr id="3" name="Subtitle 2"/>
          <p:cNvSpPr>
            <a:spLocks noGrp="1"/>
          </p:cNvSpPr>
          <p:nvPr>
            <p:ph type="subTitle" idx="1"/>
          </p:nvPr>
        </p:nvSpPr>
        <p:spPr>
          <a:xfrm>
            <a:off x="1259632" y="1633364"/>
            <a:ext cx="3137572" cy="2555935"/>
          </a:xfrm>
        </p:spPr>
        <p:txBody>
          <a:bodyPr/>
          <a:lstStyle/>
          <a:p>
            <a:r>
              <a:rPr lang="sv-SE" sz="3600" strike="sngStrike" dirty="0" err="1" smtClean="0"/>
              <a:t>Livescript</a:t>
            </a:r>
            <a:endParaRPr lang="sv-SE" sz="3600" strike="sngStrike" dirty="0" smtClean="0"/>
          </a:p>
          <a:p>
            <a:r>
              <a:rPr lang="sv-SE" sz="3600" dirty="0" smtClean="0"/>
              <a:t>JavaScript</a:t>
            </a:r>
          </a:p>
          <a:p>
            <a:r>
              <a:rPr lang="sv-SE" sz="3600" dirty="0" err="1" smtClean="0"/>
              <a:t>ECMAScript</a:t>
            </a:r>
            <a:endParaRPr lang="sv-SE" sz="3600" dirty="0" smtClean="0"/>
          </a:p>
          <a:p>
            <a:r>
              <a:rPr lang="sv-SE" sz="3600" dirty="0" err="1" smtClean="0"/>
              <a:t>JScript</a:t>
            </a:r>
            <a:endParaRPr lang="sv-SE" sz="3600" dirty="0"/>
          </a:p>
        </p:txBody>
      </p:sp>
      <p:graphicFrame>
        <p:nvGraphicFramePr>
          <p:cNvPr id="4" name="Object 3"/>
          <p:cNvGraphicFramePr>
            <a:graphicFrameLocks noChangeAspect="1"/>
          </p:cNvGraphicFramePr>
          <p:nvPr>
            <p:extLst>
              <p:ext uri="{D42A27DB-BD31-4B8C-83A1-F6EECF244321}">
                <p14:modId xmlns:p14="http://schemas.microsoft.com/office/powerpoint/2010/main" val="2980144473"/>
              </p:ext>
            </p:extLst>
          </p:nvPr>
        </p:nvGraphicFramePr>
        <p:xfrm>
          <a:off x="5580112" y="1273324"/>
          <a:ext cx="3097212" cy="790575"/>
        </p:xfrm>
        <a:graphic>
          <a:graphicData uri="http://schemas.openxmlformats.org/presentationml/2006/ole">
            <mc:AlternateContent xmlns:mc="http://schemas.openxmlformats.org/markup-compatibility/2006">
              <mc:Choice xmlns:v="urn:schemas-microsoft-com:vml" Requires="v">
                <p:oleObj spid="_x0000_s11295" name="Image" r:id="rId4" imgW="1904762" imgH="583921" progId="">
                  <p:embed/>
                </p:oleObj>
              </mc:Choice>
              <mc:Fallback>
                <p:oleObj name="Image" r:id="rId4" imgW="1904762" imgH="583921"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112" y="1273324"/>
                        <a:ext cx="3097212"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5652120" y="2497460"/>
            <a:ext cx="3207929" cy="1815882"/>
          </a:xfrm>
          <a:prstGeom prst="rect">
            <a:avLst/>
          </a:prstGeom>
          <a:noFill/>
        </p:spPr>
        <p:txBody>
          <a:bodyPr wrap="none" rtlCol="0">
            <a:spAutoFit/>
          </a:bodyPr>
          <a:lstStyle/>
          <a:p>
            <a:r>
              <a:rPr lang="sv-SE" sz="2800" dirty="0" smtClean="0">
                <a:latin typeface="Minya Nouvelle" pitchFamily="2" charset="0"/>
              </a:rPr>
              <a:t>1999: ES3</a:t>
            </a:r>
          </a:p>
          <a:p>
            <a:r>
              <a:rPr lang="sv-SE" sz="2800" dirty="0" smtClean="0">
                <a:latin typeface="Minya Nouvelle" pitchFamily="2" charset="0"/>
              </a:rPr>
              <a:t>2009: ES5 - Default</a:t>
            </a:r>
            <a:br>
              <a:rPr lang="sv-SE" sz="2800" dirty="0" smtClean="0">
                <a:latin typeface="Minya Nouvelle" pitchFamily="2" charset="0"/>
              </a:rPr>
            </a:br>
            <a:r>
              <a:rPr lang="sv-SE" sz="2800" dirty="0" smtClean="0">
                <a:latin typeface="Minya Nouvelle" pitchFamily="2" charset="0"/>
              </a:rPr>
              <a:t>              - </a:t>
            </a:r>
            <a:r>
              <a:rPr lang="sv-SE" sz="2800" dirty="0" err="1" smtClean="0">
                <a:latin typeface="Minya Nouvelle" pitchFamily="2" charset="0"/>
              </a:rPr>
              <a:t>Strict</a:t>
            </a:r>
            <a:endParaRPr lang="sv-SE" sz="2800" dirty="0" smtClean="0">
              <a:latin typeface="Minya Nouvelle" pitchFamily="2" charset="0"/>
            </a:endParaRPr>
          </a:p>
          <a:p>
            <a:endParaRPr lang="sv-SE" sz="2800" dirty="0">
              <a:latin typeface="Minya Nouvelle" pitchFamily="2"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God Parts vs. Bad Parts</a:t>
            </a:r>
            <a:endParaRPr lang="sv-SE" dirty="0"/>
          </a:p>
        </p:txBody>
      </p:sp>
      <p:pic>
        <p:nvPicPr>
          <p:cNvPr id="3074" name="Picture 2" descr="http://t0.gstatic.com/images?q=tbn:ANd9GcRkVKBMRv9YSGfAOlkY_9-MLmu9rT4WJwce2T0kSlbxUmaJFnrs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1645854"/>
            <a:ext cx="2736304" cy="358791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5" name="Subtitle 4"/>
          <p:cNvSpPr>
            <a:spLocks noGrp="1"/>
          </p:cNvSpPr>
          <p:nvPr>
            <p:ph type="subTitle" idx="1"/>
          </p:nvPr>
        </p:nvSpPr>
        <p:spPr>
          <a:xfrm>
            <a:off x="714348" y="1129308"/>
            <a:ext cx="6400800" cy="1460500"/>
          </a:xfrm>
        </p:spPr>
        <p:txBody>
          <a:bodyPr/>
          <a:lstStyle/>
          <a:p>
            <a:r>
              <a:rPr lang="sv-SE" dirty="0" smtClean="0"/>
              <a:t>Tyvärr får vi dras med tråkigheter som:</a:t>
            </a:r>
          </a:p>
          <a:p>
            <a:pPr marL="342900" indent="-342900">
              <a:buFont typeface="Arial" charset="0"/>
              <a:buChar char="•"/>
            </a:pPr>
            <a:r>
              <a:rPr lang="sv-SE" sz="2000" dirty="0" smtClean="0"/>
              <a:t>Globala variabler</a:t>
            </a:r>
          </a:p>
          <a:p>
            <a:pPr marL="342900" indent="-342900">
              <a:buFont typeface="Arial" charset="0"/>
              <a:buChar char="•"/>
            </a:pPr>
            <a:r>
              <a:rPr lang="sv-SE" sz="2000" dirty="0" smtClean="0"/>
              <a:t>Endast ”</a:t>
            </a:r>
            <a:r>
              <a:rPr lang="sv-SE" sz="2000" dirty="0" err="1" smtClean="0"/>
              <a:t>function</a:t>
            </a:r>
            <a:r>
              <a:rPr lang="sv-SE" sz="2000" dirty="0" smtClean="0"/>
              <a:t> </a:t>
            </a:r>
            <a:r>
              <a:rPr lang="sv-SE" sz="2000" dirty="0" err="1" smtClean="0"/>
              <a:t>scope</a:t>
            </a:r>
            <a:r>
              <a:rPr lang="sv-SE" sz="2000" dirty="0" smtClean="0"/>
              <a:t>”</a:t>
            </a:r>
          </a:p>
          <a:p>
            <a:pPr marL="342900" indent="-342900">
              <a:buFont typeface="Arial" charset="0"/>
              <a:buChar char="•"/>
            </a:pPr>
            <a:r>
              <a:rPr lang="sv-SE" sz="2000" dirty="0" smtClean="0"/>
              <a:t>Automatiska semikolon</a:t>
            </a:r>
          </a:p>
          <a:p>
            <a:pPr marL="342900" indent="-342900">
              <a:buFont typeface="Arial" charset="0"/>
              <a:buChar char="•"/>
            </a:pPr>
            <a:r>
              <a:rPr lang="sv-SE" sz="2000" dirty="0" smtClean="0"/>
              <a:t>Löst typat språk</a:t>
            </a:r>
            <a:endParaRPr lang="sv-SE" sz="2000" dirty="0" smtClean="0"/>
          </a:p>
          <a:p>
            <a:pPr marL="342900" indent="-342900">
              <a:buFont typeface="Arial" charset="0"/>
              <a:buChar char="•"/>
            </a:pPr>
            <a:r>
              <a:rPr lang="sv-SE" sz="2000" dirty="0" smtClean="0"/>
              <a:t>==</a:t>
            </a:r>
          </a:p>
          <a:p>
            <a:pPr marL="342900" indent="-342900">
              <a:buFont typeface="Arial" charset="0"/>
              <a:buChar char="•"/>
            </a:pPr>
            <a:r>
              <a:rPr lang="sv-SE" sz="2000" dirty="0" err="1" smtClean="0"/>
              <a:t>Eval</a:t>
            </a:r>
            <a:endParaRPr lang="sv-SE" sz="2000" dirty="0" smtClean="0"/>
          </a:p>
          <a:p>
            <a:pPr marL="342900" indent="-342900">
              <a:buFont typeface="Arial" charset="0"/>
              <a:buChar char="•"/>
            </a:pPr>
            <a:r>
              <a:rPr lang="sv-SE" sz="2000" dirty="0" smtClean="0"/>
              <a:t>switch fall </a:t>
            </a:r>
            <a:r>
              <a:rPr lang="sv-SE" sz="2000" dirty="0" err="1" smtClean="0"/>
              <a:t>trough</a:t>
            </a:r>
            <a:endParaRPr lang="sv-SE" sz="2000" dirty="0" smtClean="0"/>
          </a:p>
          <a:p>
            <a:pPr marL="342900" indent="-342900">
              <a:buFont typeface="Arial" charset="0"/>
              <a:buChar char="•"/>
            </a:pPr>
            <a:endParaRPr lang="sv-SE" dirty="0" smtClean="0"/>
          </a:p>
          <a:p>
            <a:r>
              <a:rPr lang="sv-SE" dirty="0" smtClean="0"/>
              <a:t>Tips: Nyttja </a:t>
            </a:r>
            <a:r>
              <a:rPr lang="sv-SE" b="1" dirty="0" err="1" smtClean="0"/>
              <a:t>JSLint</a:t>
            </a:r>
            <a:endParaRPr lang="sv-SE"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Server - Klient</a:t>
            </a:r>
            <a:endParaRPr lang="sv-SE" dirty="0"/>
          </a:p>
        </p:txBody>
      </p:sp>
      <p:pic>
        <p:nvPicPr>
          <p:cNvPr id="13314" name="Picture 2" descr="P:\Icons\128x128\shadow\server.png"/>
          <p:cNvPicPr>
            <a:picLocks noChangeAspect="1" noChangeArrowheads="1"/>
          </p:cNvPicPr>
          <p:nvPr/>
        </p:nvPicPr>
        <p:blipFill>
          <a:blip r:embed="rId2" cstate="print"/>
          <a:srcRect/>
          <a:stretch>
            <a:fillRect/>
          </a:stretch>
        </p:blipFill>
        <p:spPr bwMode="auto">
          <a:xfrm>
            <a:off x="827584" y="1633364"/>
            <a:ext cx="1646238" cy="1646237"/>
          </a:xfrm>
          <a:prstGeom prst="rect">
            <a:avLst/>
          </a:prstGeom>
          <a:noFill/>
        </p:spPr>
      </p:pic>
      <p:pic>
        <p:nvPicPr>
          <p:cNvPr id="13315" name="Picture 3" descr="P:\Icons\128x128\shadow\monitor.png"/>
          <p:cNvPicPr>
            <a:picLocks noChangeAspect="1" noChangeArrowheads="1"/>
          </p:cNvPicPr>
          <p:nvPr/>
        </p:nvPicPr>
        <p:blipFill>
          <a:blip r:embed="rId3" cstate="print"/>
          <a:srcRect/>
          <a:stretch>
            <a:fillRect/>
          </a:stretch>
        </p:blipFill>
        <p:spPr bwMode="auto">
          <a:xfrm>
            <a:off x="6372200" y="1633364"/>
            <a:ext cx="1646237" cy="1646237"/>
          </a:xfrm>
          <a:prstGeom prst="rect">
            <a:avLst/>
          </a:prstGeom>
          <a:noFill/>
        </p:spPr>
      </p:pic>
      <p:pic>
        <p:nvPicPr>
          <p:cNvPr id="13316" name="Picture 4" descr="P:\Icons\128x128\shadow\text_code_csharp.png"/>
          <p:cNvPicPr>
            <a:picLocks noChangeAspect="1" noChangeArrowheads="1"/>
          </p:cNvPicPr>
          <p:nvPr/>
        </p:nvPicPr>
        <p:blipFill>
          <a:blip r:embed="rId4" cstate="print"/>
          <a:srcRect/>
          <a:stretch>
            <a:fillRect/>
          </a:stretch>
        </p:blipFill>
        <p:spPr bwMode="auto">
          <a:xfrm>
            <a:off x="2195736" y="3289548"/>
            <a:ext cx="720079" cy="720079"/>
          </a:xfrm>
          <a:prstGeom prst="rect">
            <a:avLst/>
          </a:prstGeom>
          <a:noFill/>
        </p:spPr>
      </p:pic>
      <p:pic>
        <p:nvPicPr>
          <p:cNvPr id="13317" name="Picture 5" descr="P:\Icons\128x128\shadow\text_code_javascript.png"/>
          <p:cNvPicPr>
            <a:picLocks noChangeAspect="1" noChangeArrowheads="1"/>
          </p:cNvPicPr>
          <p:nvPr/>
        </p:nvPicPr>
        <p:blipFill>
          <a:blip r:embed="rId5" cstate="print"/>
          <a:srcRect/>
          <a:stretch>
            <a:fillRect/>
          </a:stretch>
        </p:blipFill>
        <p:spPr bwMode="auto">
          <a:xfrm>
            <a:off x="7308304" y="3721596"/>
            <a:ext cx="1440159" cy="1440161"/>
          </a:xfrm>
          <a:prstGeom prst="rect">
            <a:avLst/>
          </a:prstGeom>
          <a:noFill/>
        </p:spPr>
      </p:pic>
      <p:sp>
        <p:nvSpPr>
          <p:cNvPr id="3" name="Left-Right Arrow 2"/>
          <p:cNvSpPr/>
          <p:nvPr/>
        </p:nvSpPr>
        <p:spPr>
          <a:xfrm>
            <a:off x="2771800" y="1993404"/>
            <a:ext cx="3240360" cy="720080"/>
          </a:xfrm>
          <a:prstGeom prst="leftRightArrow">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sv-SE"/>
          </a:p>
        </p:txBody>
      </p:sp>
      <p:sp>
        <p:nvSpPr>
          <p:cNvPr id="4" name="TextBox 3"/>
          <p:cNvSpPr txBox="1"/>
          <p:nvPr/>
        </p:nvSpPr>
        <p:spPr>
          <a:xfrm>
            <a:off x="3275856" y="2167237"/>
            <a:ext cx="2100255" cy="369332"/>
          </a:xfrm>
          <a:prstGeom prst="rect">
            <a:avLst/>
          </a:prstGeom>
          <a:noFill/>
        </p:spPr>
        <p:txBody>
          <a:bodyPr wrap="none" rtlCol="0">
            <a:spAutoFit/>
          </a:bodyPr>
          <a:lstStyle/>
          <a:p>
            <a:r>
              <a:rPr lang="sv-SE" dirty="0" err="1" smtClean="0">
                <a:latin typeface="Minya Nouvelle" pitchFamily="2" charset="0"/>
              </a:rPr>
              <a:t>Response</a:t>
            </a:r>
            <a:r>
              <a:rPr lang="sv-SE" dirty="0" smtClean="0">
                <a:latin typeface="Minya Nouvelle" pitchFamily="2" charset="0"/>
              </a:rPr>
              <a:t>/</a:t>
            </a:r>
            <a:r>
              <a:rPr lang="sv-SE" dirty="0" err="1" smtClean="0">
                <a:latin typeface="Minya Nouvelle" pitchFamily="2" charset="0"/>
              </a:rPr>
              <a:t>Request</a:t>
            </a:r>
            <a:endParaRPr lang="sv-SE" dirty="0" smtClean="0">
              <a:latin typeface="Minya Nouvelle" pitchFamily="2"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Hur?</a:t>
            </a:r>
            <a:endParaRPr lang="sv-SE" dirty="0"/>
          </a:p>
        </p:txBody>
      </p:sp>
      <p:sp>
        <p:nvSpPr>
          <p:cNvPr id="5" name="AutoShape 4"/>
          <p:cNvSpPr>
            <a:spLocks noChangeArrowheads="1"/>
          </p:cNvSpPr>
          <p:nvPr/>
        </p:nvSpPr>
        <p:spPr bwMode="auto">
          <a:xfrm>
            <a:off x="571500" y="2247825"/>
            <a:ext cx="8067675" cy="2553891"/>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spAutoFit/>
          </a:bodyPr>
          <a:lstStyle/>
          <a:p>
            <a:r>
              <a:rPr lang="en-GB" sz="2400" b="1" dirty="0">
                <a:solidFill>
                  <a:srgbClr val="000000"/>
                </a:solidFill>
                <a:latin typeface="Courier New" pitchFamily="49" charset="0"/>
                <a:cs typeface="Times New Roman" pitchFamily="18" charset="0"/>
              </a:rPr>
              <a:t>&lt;script type=”text/</a:t>
            </a:r>
            <a:r>
              <a:rPr lang="en-GB" sz="2400" b="1" dirty="0" err="1">
                <a:solidFill>
                  <a:srgbClr val="000000"/>
                </a:solidFill>
                <a:latin typeface="Courier New" pitchFamily="49" charset="0"/>
                <a:cs typeface="Times New Roman" pitchFamily="18" charset="0"/>
              </a:rPr>
              <a:t>javascript</a:t>
            </a:r>
            <a:r>
              <a:rPr lang="en-GB" sz="2400" b="1" dirty="0">
                <a:solidFill>
                  <a:srgbClr val="000000"/>
                </a:solidFill>
                <a:latin typeface="Courier New" pitchFamily="49" charset="0"/>
                <a:cs typeface="Times New Roman" pitchFamily="18" charset="0"/>
              </a:rPr>
              <a:t>”&gt;</a:t>
            </a:r>
            <a:br>
              <a:rPr lang="en-GB" sz="2400" b="1" dirty="0">
                <a:solidFill>
                  <a:srgbClr val="000000"/>
                </a:solidFill>
                <a:latin typeface="Courier New" pitchFamily="49" charset="0"/>
                <a:cs typeface="Times New Roman" pitchFamily="18" charset="0"/>
              </a:rPr>
            </a:br>
            <a:endParaRPr lang="en-GB" sz="2400" b="1" dirty="0" smtClean="0">
              <a:solidFill>
                <a:srgbClr val="000000"/>
              </a:solidFill>
              <a:latin typeface="Courier New" pitchFamily="49" charset="0"/>
              <a:cs typeface="Times New Roman" pitchFamily="18" charset="0"/>
            </a:endParaRPr>
          </a:p>
          <a:p>
            <a:endParaRPr lang="en-GB" sz="2400" b="1" dirty="0" smtClean="0">
              <a:solidFill>
                <a:srgbClr val="000000"/>
              </a:solidFill>
              <a:latin typeface="Courier New" pitchFamily="49" charset="0"/>
              <a:cs typeface="Times New Roman" pitchFamily="18" charset="0"/>
            </a:endParaRPr>
          </a:p>
          <a:p>
            <a:endParaRPr lang="en-GB" sz="2400" b="1" dirty="0">
              <a:solidFill>
                <a:srgbClr val="000000"/>
              </a:solidFill>
              <a:latin typeface="Courier New" pitchFamily="49" charset="0"/>
              <a:cs typeface="Times New Roman" pitchFamily="18" charset="0"/>
            </a:endParaRPr>
          </a:p>
          <a:p>
            <a:endParaRPr lang="en-GB" sz="2400" b="1" dirty="0">
              <a:solidFill>
                <a:srgbClr val="000000"/>
              </a:solidFill>
              <a:latin typeface="Courier New" pitchFamily="49" charset="0"/>
              <a:cs typeface="Times New Roman" pitchFamily="18" charset="0"/>
            </a:endParaRPr>
          </a:p>
          <a:p>
            <a:r>
              <a:rPr lang="en-GB" sz="2400" b="1" dirty="0" smtClean="0">
                <a:solidFill>
                  <a:srgbClr val="000000"/>
                </a:solidFill>
                <a:latin typeface="Courier New" pitchFamily="49" charset="0"/>
                <a:cs typeface="Times New Roman" pitchFamily="18" charset="0"/>
              </a:rPr>
              <a:t>&lt;/</a:t>
            </a:r>
            <a:r>
              <a:rPr lang="en-GB" sz="2400" b="1" dirty="0">
                <a:solidFill>
                  <a:srgbClr val="000000"/>
                </a:solidFill>
                <a:latin typeface="Courier New" pitchFamily="49" charset="0"/>
                <a:cs typeface="Times New Roman" pitchFamily="18" charset="0"/>
              </a:rPr>
              <a:t>script&gt;</a:t>
            </a:r>
            <a:r>
              <a:rPr lang="sv-SE" sz="2000" b="1" dirty="0">
                <a:latin typeface="Courier New" pitchFamily="49" charset="0"/>
              </a:rPr>
              <a:t> </a:t>
            </a:r>
          </a:p>
        </p:txBody>
      </p:sp>
      <p:sp>
        <p:nvSpPr>
          <p:cNvPr id="6" name="TextBox 5"/>
          <p:cNvSpPr txBox="1"/>
          <p:nvPr/>
        </p:nvSpPr>
        <p:spPr>
          <a:xfrm>
            <a:off x="3563888" y="1561356"/>
            <a:ext cx="2478564" cy="369332"/>
          </a:xfrm>
          <a:prstGeom prst="rect">
            <a:avLst/>
          </a:prstGeom>
          <a:noFill/>
        </p:spPr>
        <p:txBody>
          <a:bodyPr wrap="none" rtlCol="0">
            <a:spAutoFit/>
          </a:bodyPr>
          <a:lstStyle/>
          <a:p>
            <a:r>
              <a:rPr lang="sv-SE" dirty="0" smtClean="0">
                <a:solidFill>
                  <a:srgbClr val="FF0000"/>
                </a:solidFill>
                <a:latin typeface="Minya Nouvelle" pitchFamily="2" charset="0"/>
              </a:rPr>
              <a:t>Här skriver vi vår kod</a:t>
            </a:r>
          </a:p>
        </p:txBody>
      </p:sp>
      <p:sp>
        <p:nvSpPr>
          <p:cNvPr id="8" name="Freeform 7"/>
          <p:cNvSpPr/>
          <p:nvPr/>
        </p:nvSpPr>
        <p:spPr>
          <a:xfrm>
            <a:off x="3578087" y="1870939"/>
            <a:ext cx="4250850" cy="1608945"/>
          </a:xfrm>
          <a:custGeom>
            <a:avLst/>
            <a:gdLst>
              <a:gd name="connsiteX0" fmla="*/ 228600 w 4250850"/>
              <a:gd name="connsiteY0" fmla="*/ 87070 h 1608945"/>
              <a:gd name="connsiteX1" fmla="*/ 3528391 w 4250850"/>
              <a:gd name="connsiteY1" fmla="*/ 67191 h 1608945"/>
              <a:gd name="connsiteX2" fmla="*/ 4134678 w 4250850"/>
              <a:gd name="connsiteY2" fmla="*/ 1041226 h 1608945"/>
              <a:gd name="connsiteX3" fmla="*/ 1848678 w 4250850"/>
              <a:gd name="connsiteY3" fmla="*/ 1597818 h 1608945"/>
              <a:gd name="connsiteX4" fmla="*/ 0 w 4250850"/>
              <a:gd name="connsiteY4" fmla="*/ 1359278 h 1608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0850" h="1608945">
                <a:moveTo>
                  <a:pt x="228600" y="87070"/>
                </a:moveTo>
                <a:cubicBezTo>
                  <a:pt x="1328530" y="80444"/>
                  <a:pt x="2877378" y="-91835"/>
                  <a:pt x="3528391" y="67191"/>
                </a:cubicBezTo>
                <a:cubicBezTo>
                  <a:pt x="4179404" y="226217"/>
                  <a:pt x="4414630" y="786122"/>
                  <a:pt x="4134678" y="1041226"/>
                </a:cubicBezTo>
                <a:cubicBezTo>
                  <a:pt x="3854726" y="1296330"/>
                  <a:pt x="2537791" y="1544809"/>
                  <a:pt x="1848678" y="1597818"/>
                </a:cubicBezTo>
                <a:cubicBezTo>
                  <a:pt x="1159565" y="1650827"/>
                  <a:pt x="579782" y="1505052"/>
                  <a:pt x="0" y="1359278"/>
                </a:cubicBezTo>
              </a:path>
            </a:pathLst>
          </a:cu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Tree>
    <p:extLst>
      <p:ext uri="{BB962C8B-B14F-4D97-AF65-F5344CB8AC3E}">
        <p14:creationId xmlns:p14="http://schemas.microsoft.com/office/powerpoint/2010/main" val="4646124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Var?</a:t>
            </a:r>
            <a:endParaRPr lang="sv-SE" dirty="0"/>
          </a:p>
        </p:txBody>
      </p:sp>
      <p:sp>
        <p:nvSpPr>
          <p:cNvPr id="4" name="AutoShape 4"/>
          <p:cNvSpPr>
            <a:spLocks noChangeArrowheads="1"/>
          </p:cNvSpPr>
          <p:nvPr/>
        </p:nvSpPr>
        <p:spPr bwMode="auto">
          <a:xfrm>
            <a:off x="1187624" y="1213386"/>
            <a:ext cx="6840760" cy="3779758"/>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square" anchor="ctr">
            <a:spAutoFit/>
          </a:bodyPr>
          <a:lstStyle/>
          <a:p>
            <a:r>
              <a:rPr lang="en-GB" dirty="0">
                <a:solidFill>
                  <a:srgbClr val="000000"/>
                </a:solidFill>
                <a:latin typeface="Courier New" pitchFamily="49" charset="0"/>
                <a:ea typeface="Times New Roman" pitchFamily="18" charset="0"/>
                <a:cs typeface="Courier New" pitchFamily="49" charset="0"/>
              </a:rPr>
              <a:t>&lt;html&gt;</a:t>
            </a:r>
          </a:p>
          <a:p>
            <a:r>
              <a:rPr lang="en-GB" dirty="0">
                <a:solidFill>
                  <a:srgbClr val="000000"/>
                </a:solidFill>
                <a:latin typeface="Courier New" pitchFamily="49" charset="0"/>
                <a:ea typeface="Times New Roman" pitchFamily="18" charset="0"/>
                <a:cs typeface="Courier New" pitchFamily="49" charset="0"/>
              </a:rPr>
              <a:t> &lt;head&gt;</a:t>
            </a:r>
          </a:p>
          <a:p>
            <a:r>
              <a:rPr lang="en-GB" b="1" dirty="0">
                <a:solidFill>
                  <a:srgbClr val="000000"/>
                </a:solidFill>
                <a:latin typeface="Courier New" pitchFamily="49" charset="0"/>
                <a:ea typeface="Times New Roman" pitchFamily="18" charset="0"/>
                <a:cs typeface="Courier New" pitchFamily="49" charset="0"/>
              </a:rPr>
              <a:t>      </a:t>
            </a:r>
            <a:r>
              <a:rPr lang="en-GB" b="1" dirty="0" smtClean="0">
                <a:solidFill>
                  <a:srgbClr val="000000"/>
                </a:solidFill>
                <a:latin typeface="Courier New" pitchFamily="49" charset="0"/>
                <a:ea typeface="Times New Roman" pitchFamily="18" charset="0"/>
                <a:cs typeface="Courier New" pitchFamily="49" charset="0"/>
              </a:rPr>
              <a:t> &lt;script type="text/</a:t>
            </a:r>
            <a:r>
              <a:rPr lang="en-GB" b="1" dirty="0" err="1" smtClean="0">
                <a:solidFill>
                  <a:srgbClr val="000000"/>
                </a:solidFill>
                <a:latin typeface="Courier New" pitchFamily="49" charset="0"/>
                <a:ea typeface="Times New Roman" pitchFamily="18" charset="0"/>
                <a:cs typeface="Courier New" pitchFamily="49" charset="0"/>
              </a:rPr>
              <a:t>javascript</a:t>
            </a:r>
            <a:r>
              <a:rPr lang="en-GB" b="1" dirty="0" smtClean="0">
                <a:solidFill>
                  <a:srgbClr val="000000"/>
                </a:solidFill>
                <a:latin typeface="Courier New" pitchFamily="49" charset="0"/>
                <a:ea typeface="Times New Roman" pitchFamily="18" charset="0"/>
                <a:cs typeface="Courier New" pitchFamily="49" charset="0"/>
              </a:rPr>
              <a:t>"&gt;</a:t>
            </a:r>
            <a:endParaRPr lang="en-GB" b="1" dirty="0">
              <a:solidFill>
                <a:srgbClr val="000000"/>
              </a:solidFill>
              <a:latin typeface="Courier New" pitchFamily="49" charset="0"/>
              <a:ea typeface="Times New Roman" pitchFamily="18" charset="0"/>
              <a:cs typeface="Courier New" pitchFamily="49" charset="0"/>
            </a:endParaRPr>
          </a:p>
          <a:p>
            <a:r>
              <a:rPr lang="en-GB" b="1" dirty="0" smtClean="0">
                <a:solidFill>
                  <a:srgbClr val="000000"/>
                </a:solidFill>
                <a:latin typeface="Courier New" pitchFamily="49" charset="0"/>
                <a:ea typeface="Times New Roman" pitchFamily="18" charset="0"/>
                <a:cs typeface="Courier New" pitchFamily="49" charset="0"/>
              </a:rPr>
              <a:t>	</a:t>
            </a:r>
          </a:p>
          <a:p>
            <a:r>
              <a:rPr lang="en-GB" b="1" dirty="0">
                <a:solidFill>
                  <a:srgbClr val="000000"/>
                </a:solidFill>
                <a:latin typeface="Courier New" pitchFamily="49" charset="0"/>
                <a:ea typeface="Times New Roman" pitchFamily="18" charset="0"/>
                <a:cs typeface="Courier New" pitchFamily="49" charset="0"/>
              </a:rPr>
              <a:t>	</a:t>
            </a:r>
            <a:r>
              <a:rPr lang="en-GB" b="1" dirty="0" smtClean="0">
                <a:solidFill>
                  <a:srgbClr val="000000"/>
                </a:solidFill>
                <a:latin typeface="Courier New" pitchFamily="49" charset="0"/>
                <a:ea typeface="Times New Roman" pitchFamily="18" charset="0"/>
                <a:cs typeface="Courier New" pitchFamily="49" charset="0"/>
              </a:rPr>
              <a:t>&lt;/</a:t>
            </a:r>
            <a:r>
              <a:rPr lang="en-GB" b="1" dirty="0">
                <a:solidFill>
                  <a:srgbClr val="000000"/>
                </a:solidFill>
                <a:latin typeface="Courier New" pitchFamily="49" charset="0"/>
                <a:ea typeface="Times New Roman" pitchFamily="18" charset="0"/>
                <a:cs typeface="Courier New" pitchFamily="49" charset="0"/>
              </a:rPr>
              <a:t>script&gt;</a:t>
            </a:r>
          </a:p>
          <a:p>
            <a:r>
              <a:rPr lang="en-GB" dirty="0">
                <a:solidFill>
                  <a:srgbClr val="000000"/>
                </a:solidFill>
                <a:latin typeface="Courier New" pitchFamily="49" charset="0"/>
                <a:ea typeface="Times New Roman" pitchFamily="18" charset="0"/>
                <a:cs typeface="Courier New" pitchFamily="49" charset="0"/>
              </a:rPr>
              <a:t> &lt;/head&gt;</a:t>
            </a:r>
          </a:p>
          <a:p>
            <a:r>
              <a:rPr lang="en-GB" dirty="0">
                <a:solidFill>
                  <a:srgbClr val="000000"/>
                </a:solidFill>
                <a:latin typeface="Courier New" pitchFamily="49" charset="0"/>
                <a:ea typeface="Times New Roman" pitchFamily="18" charset="0"/>
                <a:cs typeface="Courier New" pitchFamily="49" charset="0"/>
              </a:rPr>
              <a:t> &lt;body&gt;</a:t>
            </a:r>
          </a:p>
          <a:p>
            <a:r>
              <a:rPr lang="en-GB" b="1" dirty="0">
                <a:solidFill>
                  <a:srgbClr val="000000"/>
                </a:solidFill>
                <a:latin typeface="Courier New" pitchFamily="49" charset="0"/>
                <a:ea typeface="Times New Roman" pitchFamily="18" charset="0"/>
                <a:cs typeface="Courier New" pitchFamily="49" charset="0"/>
              </a:rPr>
              <a:t>   &lt;</a:t>
            </a:r>
            <a:r>
              <a:rPr lang="en-GB" b="1" dirty="0">
                <a:solidFill>
                  <a:srgbClr val="000000"/>
                </a:solidFill>
                <a:latin typeface="Courier New" pitchFamily="49" charset="0"/>
                <a:ea typeface="Times New Roman" pitchFamily="18" charset="0"/>
                <a:cs typeface="Courier New" pitchFamily="49" charset="0"/>
              </a:rPr>
              <a:t>script type="text/</a:t>
            </a:r>
            <a:r>
              <a:rPr lang="en-GB" b="1" dirty="0" err="1">
                <a:solidFill>
                  <a:srgbClr val="000000"/>
                </a:solidFill>
                <a:latin typeface="Courier New" pitchFamily="49" charset="0"/>
                <a:ea typeface="Times New Roman" pitchFamily="18" charset="0"/>
                <a:cs typeface="Courier New" pitchFamily="49" charset="0"/>
              </a:rPr>
              <a:t>javascript</a:t>
            </a:r>
            <a:r>
              <a:rPr lang="en-GB" b="1" dirty="0">
                <a:solidFill>
                  <a:srgbClr val="000000"/>
                </a:solidFill>
                <a:latin typeface="Courier New" pitchFamily="49" charset="0"/>
                <a:ea typeface="Times New Roman" pitchFamily="18" charset="0"/>
                <a:cs typeface="Courier New" pitchFamily="49" charset="0"/>
              </a:rPr>
              <a:t>"&gt;</a:t>
            </a:r>
            <a:endParaRPr lang="en-GB" b="1" dirty="0">
              <a:solidFill>
                <a:srgbClr val="000000"/>
              </a:solidFill>
              <a:latin typeface="Courier New" pitchFamily="49" charset="0"/>
              <a:ea typeface="Times New Roman" pitchFamily="18" charset="0"/>
              <a:cs typeface="Courier New" pitchFamily="49" charset="0"/>
            </a:endParaRPr>
          </a:p>
          <a:p>
            <a:endParaRPr lang="en-GB" b="1" dirty="0" smtClean="0">
              <a:solidFill>
                <a:srgbClr val="000000"/>
              </a:solidFill>
              <a:latin typeface="Courier New" pitchFamily="49" charset="0"/>
              <a:ea typeface="Times New Roman" pitchFamily="18" charset="0"/>
              <a:cs typeface="Courier New" pitchFamily="49" charset="0"/>
            </a:endParaRPr>
          </a:p>
          <a:p>
            <a:r>
              <a:rPr lang="en-GB" b="1" dirty="0" smtClean="0">
                <a:solidFill>
                  <a:srgbClr val="000000"/>
                </a:solidFill>
                <a:latin typeface="Courier New" pitchFamily="49" charset="0"/>
                <a:ea typeface="Times New Roman" pitchFamily="18" charset="0"/>
                <a:cs typeface="Courier New" pitchFamily="49" charset="0"/>
              </a:rPr>
              <a:t>   &lt;/</a:t>
            </a:r>
            <a:r>
              <a:rPr lang="en-GB" b="1" dirty="0">
                <a:solidFill>
                  <a:srgbClr val="000000"/>
                </a:solidFill>
                <a:latin typeface="Courier New" pitchFamily="49" charset="0"/>
                <a:ea typeface="Times New Roman" pitchFamily="18" charset="0"/>
                <a:cs typeface="Courier New" pitchFamily="49" charset="0"/>
              </a:rPr>
              <a:t>script&gt;</a:t>
            </a:r>
          </a:p>
          <a:p>
            <a:r>
              <a:rPr lang="en-GB" dirty="0">
                <a:solidFill>
                  <a:srgbClr val="000000"/>
                </a:solidFill>
                <a:latin typeface="Courier New" pitchFamily="49" charset="0"/>
                <a:ea typeface="Times New Roman" pitchFamily="18" charset="0"/>
                <a:cs typeface="Courier New" pitchFamily="49" charset="0"/>
              </a:rPr>
              <a:t> &lt;/body&gt;</a:t>
            </a:r>
          </a:p>
          <a:p>
            <a:r>
              <a:rPr lang="en-GB" dirty="0">
                <a:solidFill>
                  <a:srgbClr val="000000"/>
                </a:solidFill>
                <a:latin typeface="Courier New" pitchFamily="49" charset="0"/>
                <a:ea typeface="Times New Roman" pitchFamily="18" charset="0"/>
                <a:cs typeface="Courier New" pitchFamily="49" charset="0"/>
              </a:rPr>
              <a:t>&lt;/html&gt;</a:t>
            </a:r>
            <a:endParaRPr lang="sv-SE" dirty="0">
              <a:solidFill>
                <a:srgbClr val="000000"/>
              </a:solidFill>
              <a:latin typeface="Courier New" pitchFamily="49" charset="0"/>
              <a:ea typeface="Times New Roman" pitchFamily="18" charset="0"/>
              <a:cs typeface="Courier New" pitchFamily="49" charset="0"/>
            </a:endParaRPr>
          </a:p>
        </p:txBody>
      </p:sp>
      <p:pic>
        <p:nvPicPr>
          <p:cNvPr id="5" name="Picture 3" descr="P:\Icons\48x48\shadow\text_code_color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1057300"/>
            <a:ext cx="560796" cy="56079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55576" y="5009029"/>
            <a:ext cx="8208912" cy="584775"/>
          </a:xfrm>
          <a:prstGeom prst="rect">
            <a:avLst/>
          </a:prstGeom>
          <a:noFill/>
        </p:spPr>
        <p:txBody>
          <a:bodyPr wrap="square" rtlCol="0">
            <a:spAutoFit/>
          </a:bodyPr>
          <a:lstStyle/>
          <a:p>
            <a:r>
              <a:rPr lang="sv-SE" sz="1600" dirty="0" smtClean="0">
                <a:latin typeface="Minya Nouvelle" pitchFamily="2" charset="0"/>
              </a:rPr>
              <a:t>Du bör dock alltid undvika att blanda HTML-kod och JavaScript i samma fil. Bättre är att lägga </a:t>
            </a:r>
            <a:r>
              <a:rPr lang="sv-SE" sz="1600" dirty="0" err="1" smtClean="0">
                <a:latin typeface="Minya Nouvelle" pitchFamily="2" charset="0"/>
              </a:rPr>
              <a:t>JavaScripten</a:t>
            </a:r>
            <a:r>
              <a:rPr lang="sv-SE" sz="1600" dirty="0" smtClean="0">
                <a:latin typeface="Minya Nouvelle" pitchFamily="2" charset="0"/>
              </a:rPr>
              <a:t> i separata filer.</a:t>
            </a:r>
          </a:p>
        </p:txBody>
      </p:sp>
    </p:spTree>
    <p:extLst>
      <p:ext uri="{BB962C8B-B14F-4D97-AF65-F5344CB8AC3E}">
        <p14:creationId xmlns:p14="http://schemas.microsoft.com/office/powerpoint/2010/main" val="22938859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Utskrift</a:t>
            </a:r>
            <a:endParaRPr lang="sv-SE" dirty="0"/>
          </a:p>
        </p:txBody>
      </p:sp>
      <p:sp>
        <p:nvSpPr>
          <p:cNvPr id="4" name="TextBox 3"/>
          <p:cNvSpPr txBox="1"/>
          <p:nvPr/>
        </p:nvSpPr>
        <p:spPr>
          <a:xfrm>
            <a:off x="1619672" y="1503864"/>
            <a:ext cx="3392275" cy="1569660"/>
          </a:xfrm>
          <a:prstGeom prst="rect">
            <a:avLst/>
          </a:prstGeom>
          <a:noFill/>
        </p:spPr>
        <p:txBody>
          <a:bodyPr wrap="none" rtlCol="0">
            <a:spAutoFit/>
          </a:bodyPr>
          <a:lstStyle/>
          <a:p>
            <a:r>
              <a:rPr lang="sv-SE" sz="3200" dirty="0" err="1" smtClean="0">
                <a:latin typeface="Minya Nouvelle" pitchFamily="2" charset="0"/>
              </a:rPr>
              <a:t>document.write</a:t>
            </a:r>
            <a:r>
              <a:rPr lang="sv-SE" sz="3200" dirty="0" smtClean="0">
                <a:latin typeface="Minya Nouvelle" pitchFamily="2" charset="0"/>
              </a:rPr>
              <a:t>()</a:t>
            </a:r>
          </a:p>
          <a:p>
            <a:r>
              <a:rPr lang="sv-SE" sz="3200" dirty="0" smtClean="0">
                <a:latin typeface="Minya Nouvelle" pitchFamily="2" charset="0"/>
              </a:rPr>
              <a:t>alert()</a:t>
            </a:r>
          </a:p>
          <a:p>
            <a:r>
              <a:rPr lang="sv-SE" sz="3200" dirty="0" smtClean="0">
                <a:latin typeface="Minya Nouvelle" pitchFamily="2" charset="0"/>
              </a:rPr>
              <a:t>console.log()</a:t>
            </a:r>
          </a:p>
        </p:txBody>
      </p:sp>
      <p:pic>
        <p:nvPicPr>
          <p:cNvPr id="15362" name="Picture 2" descr="L:\WorkSpace\tstjo\Icons\v_collection_png\256x256\shadow\sign_w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3672" y="1496606"/>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792085" y="4081635"/>
            <a:ext cx="6109045" cy="461665"/>
          </a:xfrm>
          <a:prstGeom prst="rect">
            <a:avLst/>
          </a:prstGeom>
          <a:noFill/>
        </p:spPr>
        <p:txBody>
          <a:bodyPr wrap="none" rtlCol="0">
            <a:spAutoFit/>
          </a:bodyPr>
          <a:lstStyle/>
          <a:p>
            <a:r>
              <a:rPr lang="sv-SE" sz="2400" b="1" dirty="0" smtClean="0">
                <a:latin typeface="Minya Nouvelle" pitchFamily="2" charset="0"/>
              </a:rPr>
              <a:t>Skapande av element i DOM-strukturen</a:t>
            </a:r>
          </a:p>
        </p:txBody>
      </p:sp>
      <p:pic>
        <p:nvPicPr>
          <p:cNvPr id="15364" name="Picture 4" descr="L:\WorkSpace\tstjo\Icons\v_collection_png\128x128\shadow\arrow_right_gre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885" y="3702866"/>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361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alert()</a:t>
            </a:r>
            <a:endParaRPr lang="sv-SE" dirty="0"/>
          </a:p>
        </p:txBody>
      </p:sp>
      <p:pic>
        <p:nvPicPr>
          <p:cNvPr id="1026" name="Picture 2" descr="C:\Users\tstjo\AppData\Local\Temp\SNAGHTML69305e6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1273324"/>
            <a:ext cx="2376264" cy="7609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tstjo\AppData\Local\Temp\SNAGHTML6932143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063631"/>
            <a:ext cx="1657350" cy="153352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6"/>
          <p:cNvSpPr>
            <a:spLocks noChangeArrowheads="1"/>
          </p:cNvSpPr>
          <p:nvPr/>
        </p:nvSpPr>
        <p:spPr bwMode="auto">
          <a:xfrm>
            <a:off x="2483768" y="2353444"/>
            <a:ext cx="6048672" cy="1328023"/>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square" anchor="ctr">
            <a:spAutoFit/>
          </a:bodyPr>
          <a:lstStyle/>
          <a:p>
            <a:r>
              <a:rPr lang="en-GB" sz="2400" dirty="0">
                <a:solidFill>
                  <a:srgbClr val="000000"/>
                </a:solidFill>
                <a:latin typeface="Courier New" pitchFamily="49" charset="0"/>
                <a:cs typeface="Times New Roman" pitchFamily="18" charset="0"/>
              </a:rPr>
              <a:t>&lt;</a:t>
            </a:r>
            <a:r>
              <a:rPr lang="en-GB" sz="2400" dirty="0" smtClean="0">
                <a:solidFill>
                  <a:srgbClr val="000000"/>
                </a:solidFill>
                <a:latin typeface="Courier New" pitchFamily="49" charset="0"/>
                <a:cs typeface="Times New Roman" pitchFamily="18" charset="0"/>
              </a:rPr>
              <a:t>script type="text/</a:t>
            </a:r>
            <a:r>
              <a:rPr lang="en-GB" sz="2400" dirty="0" err="1" smtClean="0">
                <a:solidFill>
                  <a:srgbClr val="000000"/>
                </a:solidFill>
                <a:latin typeface="Courier New" pitchFamily="49" charset="0"/>
                <a:cs typeface="Times New Roman" pitchFamily="18" charset="0"/>
              </a:rPr>
              <a:t>javascript</a:t>
            </a:r>
            <a:r>
              <a:rPr lang="en-GB" sz="2400" dirty="0" smtClean="0">
                <a:solidFill>
                  <a:srgbClr val="000000"/>
                </a:solidFill>
                <a:latin typeface="Courier New" pitchFamily="49" charset="0"/>
                <a:cs typeface="Times New Roman" pitchFamily="18" charset="0"/>
              </a:rPr>
              <a:t>"&gt;</a:t>
            </a:r>
            <a:r>
              <a:rPr lang="en-GB" sz="2400" dirty="0">
                <a:solidFill>
                  <a:srgbClr val="000000"/>
                </a:solidFill>
                <a:latin typeface="Courier New" pitchFamily="49" charset="0"/>
                <a:cs typeface="Times New Roman" pitchFamily="18" charset="0"/>
              </a:rPr>
              <a:t/>
            </a:r>
            <a:br>
              <a:rPr lang="en-GB" sz="2400" dirty="0">
                <a:solidFill>
                  <a:srgbClr val="000000"/>
                </a:solidFill>
                <a:latin typeface="Courier New" pitchFamily="49" charset="0"/>
                <a:cs typeface="Times New Roman" pitchFamily="18" charset="0"/>
              </a:rPr>
            </a:br>
            <a:r>
              <a:rPr lang="en-GB" sz="2400" b="1" dirty="0">
                <a:solidFill>
                  <a:srgbClr val="000000"/>
                </a:solidFill>
                <a:latin typeface="Courier New" pitchFamily="49" charset="0"/>
                <a:cs typeface="Times New Roman" pitchFamily="18" charset="0"/>
              </a:rPr>
              <a:t>   </a:t>
            </a:r>
            <a:r>
              <a:rPr lang="en-GB" sz="2400" b="1" dirty="0" smtClean="0">
                <a:solidFill>
                  <a:srgbClr val="000000"/>
                </a:solidFill>
                <a:latin typeface="Courier New" pitchFamily="49" charset="0"/>
                <a:cs typeface="Times New Roman" pitchFamily="18" charset="0"/>
              </a:rPr>
              <a:t>alert("Dude!");</a:t>
            </a:r>
            <a:endParaRPr lang="en-GB" sz="2400" b="1" dirty="0">
              <a:solidFill>
                <a:srgbClr val="000000"/>
              </a:solidFill>
              <a:latin typeface="Courier New" pitchFamily="49" charset="0"/>
              <a:cs typeface="Times New Roman" pitchFamily="18" charset="0"/>
            </a:endParaRPr>
          </a:p>
          <a:p>
            <a:r>
              <a:rPr lang="en-GB" sz="2400" dirty="0">
                <a:solidFill>
                  <a:srgbClr val="000000"/>
                </a:solidFill>
                <a:latin typeface="Courier New" pitchFamily="49" charset="0"/>
                <a:cs typeface="Times New Roman" pitchFamily="18" charset="0"/>
              </a:rPr>
              <a:t>&lt;/script&gt;</a:t>
            </a:r>
            <a:r>
              <a:rPr lang="sv-SE" sz="2000" b="1" dirty="0">
                <a:latin typeface="Courier New" pitchFamily="49" charset="0"/>
              </a:rPr>
              <a:t> </a:t>
            </a:r>
          </a:p>
        </p:txBody>
      </p:sp>
      <p:pic>
        <p:nvPicPr>
          <p:cNvPr id="7" name="Picture 3" descr="P:\Icons\48x48\shadow\text_code_color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080679"/>
            <a:ext cx="560796" cy="560797"/>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5104" y="3962522"/>
            <a:ext cx="2286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1651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document.write</a:t>
            </a:r>
            <a:r>
              <a:rPr lang="sv-SE" dirty="0" smtClean="0"/>
              <a:t>()</a:t>
            </a:r>
            <a:endParaRPr lang="sv-SE" dirty="0"/>
          </a:p>
        </p:txBody>
      </p:sp>
      <p:sp>
        <p:nvSpPr>
          <p:cNvPr id="4" name="AutoShape 4"/>
          <p:cNvSpPr>
            <a:spLocks noChangeArrowheads="1"/>
          </p:cNvSpPr>
          <p:nvPr/>
        </p:nvSpPr>
        <p:spPr bwMode="auto">
          <a:xfrm>
            <a:off x="539552" y="1633721"/>
            <a:ext cx="8067675" cy="132802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en-GB" sz="2400" dirty="0">
                <a:solidFill>
                  <a:srgbClr val="000000"/>
                </a:solidFill>
                <a:latin typeface="Courier New" pitchFamily="49" charset="0"/>
                <a:cs typeface="Times New Roman" pitchFamily="18" charset="0"/>
              </a:rPr>
              <a:t>&lt;</a:t>
            </a:r>
            <a:r>
              <a:rPr lang="en-GB" sz="2400" dirty="0" smtClean="0">
                <a:solidFill>
                  <a:srgbClr val="000000"/>
                </a:solidFill>
                <a:latin typeface="Courier New" pitchFamily="49" charset="0"/>
                <a:cs typeface="Times New Roman" pitchFamily="18" charset="0"/>
              </a:rPr>
              <a:t>script type="text/</a:t>
            </a:r>
            <a:r>
              <a:rPr lang="en-GB" sz="2400" dirty="0" err="1" smtClean="0">
                <a:solidFill>
                  <a:srgbClr val="000000"/>
                </a:solidFill>
                <a:latin typeface="Courier New" pitchFamily="49" charset="0"/>
                <a:cs typeface="Times New Roman" pitchFamily="18" charset="0"/>
              </a:rPr>
              <a:t>javascript</a:t>
            </a:r>
            <a:r>
              <a:rPr lang="en-GB" sz="2400" dirty="0" smtClean="0">
                <a:solidFill>
                  <a:srgbClr val="000000"/>
                </a:solidFill>
                <a:latin typeface="Courier New" pitchFamily="49" charset="0"/>
                <a:cs typeface="Times New Roman" pitchFamily="18" charset="0"/>
              </a:rPr>
              <a:t>"&gt;</a:t>
            </a:r>
            <a:r>
              <a:rPr lang="en-GB" sz="2400" dirty="0">
                <a:solidFill>
                  <a:srgbClr val="000000"/>
                </a:solidFill>
                <a:latin typeface="Courier New" pitchFamily="49" charset="0"/>
                <a:cs typeface="Times New Roman" pitchFamily="18" charset="0"/>
              </a:rPr>
              <a:t/>
            </a:r>
            <a:br>
              <a:rPr lang="en-GB" sz="2400" dirty="0">
                <a:solidFill>
                  <a:srgbClr val="000000"/>
                </a:solidFill>
                <a:latin typeface="Courier New" pitchFamily="49" charset="0"/>
                <a:cs typeface="Times New Roman" pitchFamily="18" charset="0"/>
              </a:rPr>
            </a:br>
            <a:r>
              <a:rPr lang="en-GB" sz="2400" b="1" dirty="0">
                <a:solidFill>
                  <a:srgbClr val="000000"/>
                </a:solidFill>
                <a:latin typeface="Courier New" pitchFamily="49" charset="0"/>
                <a:cs typeface="Times New Roman" pitchFamily="18" charset="0"/>
              </a:rPr>
              <a:t>   </a:t>
            </a:r>
            <a:r>
              <a:rPr lang="en-GB" sz="2400" b="1" dirty="0" err="1">
                <a:solidFill>
                  <a:srgbClr val="000000"/>
                </a:solidFill>
                <a:latin typeface="Courier New" pitchFamily="49" charset="0"/>
                <a:cs typeface="Times New Roman" pitchFamily="18" charset="0"/>
              </a:rPr>
              <a:t>document.write</a:t>
            </a:r>
            <a:r>
              <a:rPr lang="en-GB" sz="2400" b="1" dirty="0" smtClean="0">
                <a:solidFill>
                  <a:srgbClr val="000000"/>
                </a:solidFill>
                <a:latin typeface="Courier New" pitchFamily="49" charset="0"/>
                <a:cs typeface="Times New Roman" pitchFamily="18" charset="0"/>
              </a:rPr>
              <a:t>("&lt;</a:t>
            </a:r>
            <a:r>
              <a:rPr lang="en-GB" sz="2400" b="1" dirty="0">
                <a:solidFill>
                  <a:srgbClr val="000000"/>
                </a:solidFill>
                <a:latin typeface="Courier New" pitchFamily="49" charset="0"/>
                <a:cs typeface="Times New Roman" pitchFamily="18" charset="0"/>
              </a:rPr>
              <a:t>p&gt;Hello World&lt;/p</a:t>
            </a:r>
            <a:r>
              <a:rPr lang="en-GB" sz="2400" b="1" dirty="0" smtClean="0">
                <a:solidFill>
                  <a:srgbClr val="000000"/>
                </a:solidFill>
                <a:latin typeface="Courier New" pitchFamily="49" charset="0"/>
                <a:cs typeface="Times New Roman" pitchFamily="18" charset="0"/>
              </a:rPr>
              <a:t>&gt;");</a:t>
            </a:r>
            <a:r>
              <a:rPr lang="en-GB" sz="2400" b="1" dirty="0">
                <a:solidFill>
                  <a:srgbClr val="000000"/>
                </a:solidFill>
                <a:latin typeface="Courier New" pitchFamily="49" charset="0"/>
                <a:cs typeface="Times New Roman" pitchFamily="18" charset="0"/>
              </a:rPr>
              <a:t/>
            </a:r>
            <a:br>
              <a:rPr lang="en-GB" sz="2400" b="1" dirty="0">
                <a:solidFill>
                  <a:srgbClr val="000000"/>
                </a:solidFill>
                <a:latin typeface="Courier New" pitchFamily="49" charset="0"/>
                <a:cs typeface="Times New Roman" pitchFamily="18" charset="0"/>
              </a:rPr>
            </a:br>
            <a:r>
              <a:rPr lang="en-GB" sz="2400" dirty="0">
                <a:solidFill>
                  <a:srgbClr val="000000"/>
                </a:solidFill>
                <a:latin typeface="Courier New" pitchFamily="49" charset="0"/>
                <a:cs typeface="Times New Roman" pitchFamily="18" charset="0"/>
              </a:rPr>
              <a:t>&lt;/script&gt;</a:t>
            </a:r>
            <a:r>
              <a:rPr lang="sv-SE" sz="2000" b="1" dirty="0">
                <a:latin typeface="Courier New" pitchFamily="49" charset="0"/>
              </a:rPr>
              <a:t> </a:t>
            </a:r>
          </a:p>
        </p:txBody>
      </p:sp>
      <p:sp>
        <p:nvSpPr>
          <p:cNvPr id="6" name="TextBox 5"/>
          <p:cNvSpPr txBox="1"/>
          <p:nvPr/>
        </p:nvSpPr>
        <p:spPr>
          <a:xfrm>
            <a:off x="1763688" y="3433564"/>
            <a:ext cx="7056784" cy="1200329"/>
          </a:xfrm>
          <a:prstGeom prst="rect">
            <a:avLst/>
          </a:prstGeom>
          <a:noFill/>
        </p:spPr>
        <p:txBody>
          <a:bodyPr wrap="square" rtlCol="0">
            <a:spAutoFit/>
          </a:bodyPr>
          <a:lstStyle/>
          <a:p>
            <a:r>
              <a:rPr lang="sv-SE" dirty="0" err="1" smtClean="0">
                <a:latin typeface="Minya Nouvelle" pitchFamily="2" charset="0"/>
              </a:rPr>
              <a:t>document.write</a:t>
            </a:r>
            <a:r>
              <a:rPr lang="sv-SE" dirty="0" smtClean="0">
                <a:latin typeface="Minya Nouvelle" pitchFamily="2" charset="0"/>
              </a:rPr>
              <a:t>() ska du absolut inte vänja dig vid att </a:t>
            </a:r>
            <a:br>
              <a:rPr lang="sv-SE" dirty="0" smtClean="0">
                <a:latin typeface="Minya Nouvelle" pitchFamily="2" charset="0"/>
              </a:rPr>
            </a:br>
            <a:r>
              <a:rPr lang="sv-SE" dirty="0" smtClean="0">
                <a:latin typeface="Minya Nouvelle" pitchFamily="2" charset="0"/>
              </a:rPr>
              <a:t>arbeta med.</a:t>
            </a:r>
          </a:p>
          <a:p>
            <a:r>
              <a:rPr lang="sv-SE" dirty="0" smtClean="0">
                <a:latin typeface="Minya Nouvelle" pitchFamily="2" charset="0"/>
              </a:rPr>
              <a:t>Som vi senare kommer att se finns det bättre sätt att sköta utskrift till dokumentet.</a:t>
            </a:r>
          </a:p>
        </p:txBody>
      </p:sp>
      <p:pic>
        <p:nvPicPr>
          <p:cNvPr id="7" name="Picture 2" descr="L:\WorkSpace\tstjo\Icons\v_collection_png\256x256\shadow\sign_warni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3673688"/>
            <a:ext cx="720080"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1500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console.log()</a:t>
            </a:r>
            <a:endParaRPr lang="sv-SE" dirty="0"/>
          </a:p>
        </p:txBody>
      </p:sp>
      <p:sp>
        <p:nvSpPr>
          <p:cNvPr id="4" name="AutoShape 4"/>
          <p:cNvSpPr>
            <a:spLocks noChangeArrowheads="1"/>
          </p:cNvSpPr>
          <p:nvPr/>
        </p:nvSpPr>
        <p:spPr bwMode="auto">
          <a:xfrm>
            <a:off x="539552" y="1273324"/>
            <a:ext cx="8067675" cy="132802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en-GB" sz="2400" dirty="0">
                <a:solidFill>
                  <a:srgbClr val="000000"/>
                </a:solidFill>
                <a:latin typeface="Courier New" pitchFamily="49" charset="0"/>
                <a:cs typeface="Times New Roman" pitchFamily="18" charset="0"/>
              </a:rPr>
              <a:t>&lt;</a:t>
            </a:r>
            <a:r>
              <a:rPr lang="en-GB" sz="2400" dirty="0" smtClean="0">
                <a:solidFill>
                  <a:srgbClr val="000000"/>
                </a:solidFill>
                <a:latin typeface="Courier New" pitchFamily="49" charset="0"/>
                <a:cs typeface="Times New Roman" pitchFamily="18" charset="0"/>
              </a:rPr>
              <a:t>script type="text/</a:t>
            </a:r>
            <a:r>
              <a:rPr lang="en-GB" sz="2400" dirty="0" err="1" smtClean="0">
                <a:solidFill>
                  <a:srgbClr val="000000"/>
                </a:solidFill>
                <a:latin typeface="Courier New" pitchFamily="49" charset="0"/>
                <a:cs typeface="Times New Roman" pitchFamily="18" charset="0"/>
              </a:rPr>
              <a:t>javascript</a:t>
            </a:r>
            <a:r>
              <a:rPr lang="en-GB" sz="2400" dirty="0">
                <a:solidFill>
                  <a:srgbClr val="000000"/>
                </a:solidFill>
                <a:latin typeface="Courier New" pitchFamily="49" charset="0"/>
                <a:cs typeface="Times New Roman" pitchFamily="18" charset="0"/>
              </a:rPr>
              <a:t>"</a:t>
            </a:r>
            <a:r>
              <a:rPr lang="en-GB" sz="2400" dirty="0" smtClean="0">
                <a:solidFill>
                  <a:srgbClr val="000000"/>
                </a:solidFill>
                <a:latin typeface="Courier New" pitchFamily="49" charset="0"/>
                <a:cs typeface="Times New Roman" pitchFamily="18" charset="0"/>
              </a:rPr>
              <a:t>&gt;</a:t>
            </a:r>
            <a:r>
              <a:rPr lang="en-GB" sz="2400" dirty="0">
                <a:solidFill>
                  <a:srgbClr val="000000"/>
                </a:solidFill>
                <a:latin typeface="Courier New" pitchFamily="49" charset="0"/>
                <a:cs typeface="Times New Roman" pitchFamily="18" charset="0"/>
              </a:rPr>
              <a:t/>
            </a:r>
            <a:br>
              <a:rPr lang="en-GB" sz="2400" dirty="0">
                <a:solidFill>
                  <a:srgbClr val="000000"/>
                </a:solidFill>
                <a:latin typeface="Courier New" pitchFamily="49" charset="0"/>
                <a:cs typeface="Times New Roman" pitchFamily="18" charset="0"/>
              </a:rPr>
            </a:br>
            <a:r>
              <a:rPr lang="en-GB" sz="2400" b="1" dirty="0">
                <a:solidFill>
                  <a:srgbClr val="000000"/>
                </a:solidFill>
                <a:latin typeface="Courier New" pitchFamily="49" charset="0"/>
                <a:cs typeface="Times New Roman" pitchFamily="18" charset="0"/>
              </a:rPr>
              <a:t>   console.log</a:t>
            </a:r>
            <a:r>
              <a:rPr lang="en-GB" sz="2400" b="1" dirty="0" smtClean="0">
                <a:solidFill>
                  <a:srgbClr val="000000"/>
                </a:solidFill>
                <a:latin typeface="Courier New" pitchFamily="49" charset="0"/>
                <a:cs typeface="Times New Roman" pitchFamily="18" charset="0"/>
              </a:rPr>
              <a:t>("4 </a:t>
            </a:r>
            <a:r>
              <a:rPr lang="en-GB" sz="2400" b="1" dirty="0">
                <a:solidFill>
                  <a:srgbClr val="000000"/>
                </a:solidFill>
                <a:latin typeface="Courier New" pitchFamily="49" charset="0"/>
                <a:cs typeface="Times New Roman" pitchFamily="18" charset="0"/>
              </a:rPr>
              <a:t>8 15 16 23 </a:t>
            </a:r>
            <a:r>
              <a:rPr lang="en-GB" sz="2400" b="1" dirty="0" smtClean="0">
                <a:solidFill>
                  <a:srgbClr val="000000"/>
                </a:solidFill>
                <a:latin typeface="Courier New" pitchFamily="49" charset="0"/>
                <a:cs typeface="Times New Roman" pitchFamily="18" charset="0"/>
              </a:rPr>
              <a:t>42");</a:t>
            </a:r>
            <a:r>
              <a:rPr lang="en-GB" sz="2400" b="1" dirty="0">
                <a:solidFill>
                  <a:srgbClr val="000000"/>
                </a:solidFill>
                <a:latin typeface="Courier New" pitchFamily="49" charset="0"/>
                <a:cs typeface="Times New Roman" pitchFamily="18" charset="0"/>
              </a:rPr>
              <a:t/>
            </a:r>
            <a:br>
              <a:rPr lang="en-GB" sz="2400" b="1" dirty="0">
                <a:solidFill>
                  <a:srgbClr val="000000"/>
                </a:solidFill>
                <a:latin typeface="Courier New" pitchFamily="49" charset="0"/>
                <a:cs typeface="Times New Roman" pitchFamily="18" charset="0"/>
              </a:rPr>
            </a:br>
            <a:r>
              <a:rPr lang="en-GB" sz="2400" dirty="0">
                <a:solidFill>
                  <a:srgbClr val="000000"/>
                </a:solidFill>
                <a:latin typeface="Courier New" pitchFamily="49" charset="0"/>
                <a:cs typeface="Times New Roman" pitchFamily="18" charset="0"/>
              </a:rPr>
              <a:t>&lt;/script&gt;</a:t>
            </a:r>
            <a:r>
              <a:rPr lang="sv-SE" sz="2000" b="1" dirty="0">
                <a:latin typeface="Courier New" pitchFamily="49" charset="0"/>
              </a:rPr>
              <a:t>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220934"/>
            <a:ext cx="2771775" cy="12001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3220934"/>
            <a:ext cx="2952328" cy="117640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L:\WorkSpace\tstjo\Icons\v_collection_png\256x256\shadow\sign_warni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36" y="4873724"/>
            <a:ext cx="576064" cy="5760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71600" y="5017740"/>
            <a:ext cx="1401602" cy="338554"/>
          </a:xfrm>
          <a:prstGeom prst="rect">
            <a:avLst/>
          </a:prstGeom>
          <a:noFill/>
        </p:spPr>
        <p:txBody>
          <a:bodyPr wrap="none" rtlCol="0">
            <a:spAutoFit/>
          </a:bodyPr>
          <a:lstStyle/>
          <a:p>
            <a:r>
              <a:rPr lang="sv-SE" sz="1600" dirty="0" smtClean="0">
                <a:latin typeface="Minya Nouvelle" pitchFamily="2" charset="0"/>
              </a:rPr>
              <a:t>&gt;= IE8, &gt;= FF4</a:t>
            </a:r>
            <a:endParaRPr lang="sv-SE" sz="1600" dirty="0" smtClean="0">
              <a:latin typeface="Minya Nouvelle" pitchFamily="2" charset="0"/>
            </a:endParaRPr>
          </a:p>
        </p:txBody>
      </p:sp>
    </p:spTree>
    <p:extLst>
      <p:ext uri="{BB962C8B-B14F-4D97-AF65-F5344CB8AC3E}">
        <p14:creationId xmlns:p14="http://schemas.microsoft.com/office/powerpoint/2010/main" val="1224140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Inläsning</a:t>
            </a:r>
            <a:endParaRPr lang="sv-SE" dirty="0"/>
          </a:p>
        </p:txBody>
      </p:sp>
      <p:sp>
        <p:nvSpPr>
          <p:cNvPr id="4" name="TextBox 3"/>
          <p:cNvSpPr txBox="1"/>
          <p:nvPr/>
        </p:nvSpPr>
        <p:spPr>
          <a:xfrm>
            <a:off x="2771800" y="1996306"/>
            <a:ext cx="1805302" cy="584775"/>
          </a:xfrm>
          <a:prstGeom prst="rect">
            <a:avLst/>
          </a:prstGeom>
          <a:noFill/>
        </p:spPr>
        <p:txBody>
          <a:bodyPr wrap="none" rtlCol="0">
            <a:spAutoFit/>
          </a:bodyPr>
          <a:lstStyle/>
          <a:p>
            <a:r>
              <a:rPr lang="sv-SE" sz="3200" dirty="0" smtClean="0">
                <a:latin typeface="Minya Nouvelle" pitchFamily="2" charset="0"/>
              </a:rPr>
              <a:t>prompt()</a:t>
            </a:r>
          </a:p>
        </p:txBody>
      </p:sp>
      <p:pic>
        <p:nvPicPr>
          <p:cNvPr id="15362" name="Picture 2" descr="L:\WorkSpace\tstjo\Icons\v_collection_png\256x256\shadow\sign_w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3672" y="1496606"/>
            <a:ext cx="1584176" cy="15841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792085" y="4081635"/>
            <a:ext cx="5283819" cy="461665"/>
          </a:xfrm>
          <a:prstGeom prst="rect">
            <a:avLst/>
          </a:prstGeom>
          <a:noFill/>
        </p:spPr>
        <p:txBody>
          <a:bodyPr wrap="none" rtlCol="0">
            <a:spAutoFit/>
          </a:bodyPr>
          <a:lstStyle/>
          <a:p>
            <a:r>
              <a:rPr lang="sv-SE" sz="2400" b="1" dirty="0" smtClean="0">
                <a:latin typeface="Minya Nouvelle" pitchFamily="2" charset="0"/>
              </a:rPr>
              <a:t>Inläsning från formulärkontroller</a:t>
            </a:r>
          </a:p>
        </p:txBody>
      </p:sp>
      <p:pic>
        <p:nvPicPr>
          <p:cNvPr id="15364" name="Picture 4" descr="L:\WorkSpace\tstjo\Icons\v_collection_png\128x128\shadow\arrow_right_gre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885" y="3702866"/>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116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E01 - </a:t>
            </a:r>
            <a:r>
              <a:rPr lang="sv-SE" b="1" dirty="0" smtClean="0"/>
              <a:t>"Born to </a:t>
            </a:r>
            <a:r>
              <a:rPr lang="sv-SE" b="1" dirty="0" err="1" smtClean="0"/>
              <a:t>Run</a:t>
            </a:r>
            <a:r>
              <a:rPr lang="sv-SE" b="1" dirty="0" smtClean="0"/>
              <a:t>"</a:t>
            </a:r>
            <a:endParaRPr lang="sv-SE" b="1" dirty="0"/>
          </a:p>
        </p:txBody>
      </p:sp>
      <p:sp>
        <p:nvSpPr>
          <p:cNvPr id="3" name="TextBox 2"/>
          <p:cNvSpPr txBox="1"/>
          <p:nvPr/>
        </p:nvSpPr>
        <p:spPr>
          <a:xfrm>
            <a:off x="1403648" y="1378601"/>
            <a:ext cx="6001708" cy="2893100"/>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Kort introduktion</a:t>
            </a:r>
          </a:p>
          <a:p>
            <a:pPr marL="285750" indent="-285750">
              <a:buFont typeface="Arial" charset="0"/>
              <a:buChar char="•"/>
            </a:pPr>
            <a:r>
              <a:rPr lang="sv-SE" dirty="0" smtClean="0">
                <a:latin typeface="Minya Nouvelle" pitchFamily="2" charset="0"/>
              </a:rPr>
              <a:t>Varför står jag här?</a:t>
            </a:r>
          </a:p>
          <a:p>
            <a:pPr marL="285750" indent="-285750">
              <a:buFont typeface="Arial" charset="0"/>
              <a:buChar char="•"/>
            </a:pPr>
            <a:r>
              <a:rPr lang="sv-SE" dirty="0" smtClean="0">
                <a:latin typeface="Minya Nouvelle" pitchFamily="2" charset="0"/>
              </a:rPr>
              <a:t>Vad är JavaScript och vad kan man använda det till?</a:t>
            </a:r>
          </a:p>
          <a:p>
            <a:pPr marL="285750" indent="-285750">
              <a:buFont typeface="Arial" charset="0"/>
              <a:buChar char="•"/>
            </a:pPr>
            <a:r>
              <a:rPr lang="sv-SE" dirty="0" smtClean="0">
                <a:latin typeface="Minya Nouvelle" pitchFamily="2" charset="0"/>
              </a:rPr>
              <a:t>Bra delar, dåliga delar</a:t>
            </a:r>
          </a:p>
          <a:p>
            <a:pPr marL="285750" indent="-285750">
              <a:buFont typeface="Arial" charset="0"/>
              <a:buChar char="•"/>
            </a:pPr>
            <a:r>
              <a:rPr lang="sv-SE" dirty="0" smtClean="0">
                <a:latin typeface="Minya Nouvelle" pitchFamily="2" charset="0"/>
              </a:rPr>
              <a:t>Att komma igång med JS i webbläsaren</a:t>
            </a: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12290" name="Picture 2" descr="P:\Icons\128x128\shadow\scroll_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500856"/>
            <a:ext cx="1646237" cy="1646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prompt()</a:t>
            </a:r>
            <a:endParaRPr lang="sv-SE" dirty="0"/>
          </a:p>
        </p:txBody>
      </p:sp>
      <p:sp>
        <p:nvSpPr>
          <p:cNvPr id="4" name="AutoShape 4"/>
          <p:cNvSpPr>
            <a:spLocks noChangeArrowheads="1"/>
          </p:cNvSpPr>
          <p:nvPr/>
        </p:nvSpPr>
        <p:spPr bwMode="auto">
          <a:xfrm>
            <a:off x="539552" y="1273324"/>
            <a:ext cx="8067675" cy="132802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en-GB" sz="2400" dirty="0">
                <a:solidFill>
                  <a:srgbClr val="000000"/>
                </a:solidFill>
                <a:latin typeface="Courier New" pitchFamily="49" charset="0"/>
                <a:cs typeface="Times New Roman" pitchFamily="18" charset="0"/>
              </a:rPr>
              <a:t>&lt;</a:t>
            </a:r>
            <a:r>
              <a:rPr lang="en-GB" sz="2400" dirty="0" smtClean="0">
                <a:solidFill>
                  <a:srgbClr val="000000"/>
                </a:solidFill>
                <a:latin typeface="Courier New" pitchFamily="49" charset="0"/>
                <a:cs typeface="Times New Roman" pitchFamily="18" charset="0"/>
              </a:rPr>
              <a:t>script type="text/</a:t>
            </a:r>
            <a:r>
              <a:rPr lang="en-GB" sz="2400" dirty="0" err="1" smtClean="0">
                <a:solidFill>
                  <a:srgbClr val="000000"/>
                </a:solidFill>
                <a:latin typeface="Courier New" pitchFamily="49" charset="0"/>
                <a:cs typeface="Times New Roman" pitchFamily="18" charset="0"/>
              </a:rPr>
              <a:t>javascript</a:t>
            </a:r>
            <a:r>
              <a:rPr lang="en-GB" sz="2400" dirty="0">
                <a:solidFill>
                  <a:srgbClr val="000000"/>
                </a:solidFill>
                <a:latin typeface="Courier New" pitchFamily="49" charset="0"/>
                <a:cs typeface="Times New Roman" pitchFamily="18" charset="0"/>
              </a:rPr>
              <a:t>"</a:t>
            </a:r>
            <a:r>
              <a:rPr lang="en-GB" sz="2400" dirty="0" smtClean="0">
                <a:solidFill>
                  <a:srgbClr val="000000"/>
                </a:solidFill>
                <a:latin typeface="Courier New" pitchFamily="49" charset="0"/>
                <a:cs typeface="Times New Roman" pitchFamily="18" charset="0"/>
              </a:rPr>
              <a:t>&gt;</a:t>
            </a:r>
            <a:r>
              <a:rPr lang="en-GB" sz="2400" dirty="0">
                <a:solidFill>
                  <a:srgbClr val="000000"/>
                </a:solidFill>
                <a:latin typeface="Courier New" pitchFamily="49" charset="0"/>
                <a:cs typeface="Times New Roman" pitchFamily="18" charset="0"/>
              </a:rPr>
              <a:t/>
            </a:r>
            <a:br>
              <a:rPr lang="en-GB" sz="2400" dirty="0">
                <a:solidFill>
                  <a:srgbClr val="000000"/>
                </a:solidFill>
                <a:latin typeface="Courier New" pitchFamily="49" charset="0"/>
                <a:cs typeface="Times New Roman" pitchFamily="18" charset="0"/>
              </a:rPr>
            </a:br>
            <a:r>
              <a:rPr lang="en-GB" sz="2400" b="1" dirty="0">
                <a:solidFill>
                  <a:srgbClr val="000000"/>
                </a:solidFill>
                <a:latin typeface="Courier New" pitchFamily="49" charset="0"/>
                <a:cs typeface="Times New Roman" pitchFamily="18" charset="0"/>
              </a:rPr>
              <a:t>   </a:t>
            </a:r>
            <a:r>
              <a:rPr lang="en-GB" sz="2400" b="1" dirty="0" smtClean="0">
                <a:solidFill>
                  <a:srgbClr val="000000"/>
                </a:solidFill>
                <a:latin typeface="Courier New" pitchFamily="49" charset="0"/>
                <a:cs typeface="Times New Roman" pitchFamily="18" charset="0"/>
              </a:rPr>
              <a:t>console.log( prompt("</a:t>
            </a:r>
            <a:r>
              <a:rPr lang="en-GB" sz="2400" b="1" dirty="0" err="1" smtClean="0">
                <a:solidFill>
                  <a:srgbClr val="000000"/>
                </a:solidFill>
                <a:latin typeface="Courier New" pitchFamily="49" charset="0"/>
                <a:cs typeface="Times New Roman" pitchFamily="18" charset="0"/>
              </a:rPr>
              <a:t>Eko</a:t>
            </a:r>
            <a:r>
              <a:rPr lang="en-GB" sz="2400" b="1" dirty="0" smtClean="0">
                <a:solidFill>
                  <a:srgbClr val="000000"/>
                </a:solidFill>
                <a:latin typeface="Courier New" pitchFamily="49" charset="0"/>
                <a:cs typeface="Times New Roman" pitchFamily="18" charset="0"/>
              </a:rPr>
              <a:t>:") );</a:t>
            </a:r>
            <a:r>
              <a:rPr lang="en-GB" sz="2400" b="1" dirty="0">
                <a:solidFill>
                  <a:srgbClr val="000000"/>
                </a:solidFill>
                <a:latin typeface="Courier New" pitchFamily="49" charset="0"/>
                <a:cs typeface="Times New Roman" pitchFamily="18" charset="0"/>
              </a:rPr>
              <a:t/>
            </a:r>
            <a:br>
              <a:rPr lang="en-GB" sz="2400" b="1" dirty="0">
                <a:solidFill>
                  <a:srgbClr val="000000"/>
                </a:solidFill>
                <a:latin typeface="Courier New" pitchFamily="49" charset="0"/>
                <a:cs typeface="Times New Roman" pitchFamily="18" charset="0"/>
              </a:rPr>
            </a:br>
            <a:r>
              <a:rPr lang="en-GB" sz="2400" dirty="0">
                <a:solidFill>
                  <a:srgbClr val="000000"/>
                </a:solidFill>
                <a:latin typeface="Courier New" pitchFamily="49" charset="0"/>
                <a:cs typeface="Times New Roman" pitchFamily="18" charset="0"/>
              </a:rPr>
              <a:t>&lt;/script&gt;</a:t>
            </a:r>
            <a:r>
              <a:rPr lang="sv-SE" sz="2000" b="1" dirty="0">
                <a:latin typeface="Courier New" pitchFamily="49" charset="0"/>
              </a:rPr>
              <a:t> </a:t>
            </a:r>
          </a:p>
        </p:txBody>
      </p:sp>
      <p:pic>
        <p:nvPicPr>
          <p:cNvPr id="7" name="Picture 2" descr="L:\WorkSpace\tstjo\Icons\v_collection_png\256x256\shadow\sign_warni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4873724"/>
            <a:ext cx="576064" cy="5760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71600" y="5017740"/>
            <a:ext cx="5245347" cy="338554"/>
          </a:xfrm>
          <a:prstGeom prst="rect">
            <a:avLst/>
          </a:prstGeom>
          <a:noFill/>
        </p:spPr>
        <p:txBody>
          <a:bodyPr wrap="none" rtlCol="0">
            <a:spAutoFit/>
          </a:bodyPr>
          <a:lstStyle/>
          <a:p>
            <a:r>
              <a:rPr lang="sv-SE" sz="1600" dirty="0" smtClean="0">
                <a:latin typeface="Minya Nouvelle" pitchFamily="2" charset="0"/>
              </a:rPr>
              <a:t>Använd enbart i testsyfte! Är avaktiverad i </a:t>
            </a:r>
            <a:r>
              <a:rPr lang="sv-SE" sz="1600" dirty="0" smtClean="0">
                <a:latin typeface="Minya Nouvelle" pitchFamily="2" charset="0"/>
              </a:rPr>
              <a:t>IE och FF.</a:t>
            </a:r>
            <a:endParaRPr lang="sv-SE" sz="1600" dirty="0" smtClean="0">
              <a:latin typeface="Minya Nouvelle" pitchFamily="2" charset="0"/>
            </a:endParaRPr>
          </a:p>
        </p:txBody>
      </p:sp>
      <p:sp>
        <p:nvSpPr>
          <p:cNvPr id="3" name="Right Arrow 2"/>
          <p:cNvSpPr/>
          <p:nvPr/>
        </p:nvSpPr>
        <p:spPr>
          <a:xfrm>
            <a:off x="4405511" y="3361556"/>
            <a:ext cx="432048" cy="432048"/>
          </a:xfrm>
          <a:prstGeom prst="rightArrow">
            <a:avLst/>
          </a:prstGeom>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sv-SE"/>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712" y="2879763"/>
            <a:ext cx="3115830" cy="1395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2892" y="2802665"/>
            <a:ext cx="2570584" cy="147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3564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09575" y="1129308"/>
            <a:ext cx="8518140" cy="1200329"/>
          </a:xfrm>
          <a:prstGeom prst="rect">
            <a:avLst/>
          </a:prstGeom>
          <a:noFill/>
        </p:spPr>
        <p:txBody>
          <a:bodyPr wrap="square" rtlCol="0">
            <a:spAutoFit/>
          </a:bodyPr>
          <a:lstStyle/>
          <a:p>
            <a:r>
              <a:rPr lang="sv-SE" dirty="0">
                <a:latin typeface="Minya Nouvelle" pitchFamily="2" charset="0"/>
              </a:rPr>
              <a:t>Ofta kan det vara en god idé att lägga sin kod i externa filer, med andra ord, inte baka in javascriptkoden i HTML-koden. Bland annat så är det då enkelt att återanvända vår kod.</a:t>
            </a:r>
          </a:p>
          <a:p>
            <a:endParaRPr lang="sv-SE" dirty="0" smtClean="0">
              <a:latin typeface="Minya Nouvelle" pitchFamily="2" charset="0"/>
            </a:endParaRPr>
          </a:p>
        </p:txBody>
      </p:sp>
      <p:sp>
        <p:nvSpPr>
          <p:cNvPr id="2" name="Title 1"/>
          <p:cNvSpPr>
            <a:spLocks noGrp="1"/>
          </p:cNvSpPr>
          <p:nvPr>
            <p:ph type="ctrTitle"/>
          </p:nvPr>
        </p:nvSpPr>
        <p:spPr/>
        <p:txBody>
          <a:bodyPr/>
          <a:lstStyle/>
          <a:p>
            <a:r>
              <a:rPr lang="sv-SE" dirty="0" smtClean="0"/>
              <a:t>Skript i externa filer</a:t>
            </a:r>
            <a:endParaRPr lang="sv-SE" dirty="0"/>
          </a:p>
        </p:txBody>
      </p:sp>
      <p:sp>
        <p:nvSpPr>
          <p:cNvPr id="4" name="AutoShape 4"/>
          <p:cNvSpPr>
            <a:spLocks noChangeArrowheads="1"/>
          </p:cNvSpPr>
          <p:nvPr/>
        </p:nvSpPr>
        <p:spPr bwMode="auto">
          <a:xfrm>
            <a:off x="409575" y="2305497"/>
            <a:ext cx="8266113" cy="407987"/>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nchor="ctr">
            <a:spAutoFit/>
          </a:bodyPr>
          <a:lstStyle/>
          <a:p>
            <a:r>
              <a:rPr lang="en-GB" sz="1800" dirty="0">
                <a:solidFill>
                  <a:srgbClr val="000000"/>
                </a:solidFill>
                <a:latin typeface="Courier New" pitchFamily="49" charset="0"/>
                <a:ea typeface="Times New Roman" pitchFamily="18" charset="0"/>
                <a:cs typeface="Courier New" pitchFamily="49" charset="0"/>
              </a:rPr>
              <a:t>&lt;script </a:t>
            </a:r>
            <a:r>
              <a:rPr lang="en-GB" sz="1800" dirty="0" err="1" smtClean="0">
                <a:solidFill>
                  <a:srgbClr val="000000"/>
                </a:solidFill>
                <a:latin typeface="Courier New" pitchFamily="49" charset="0"/>
                <a:ea typeface="Times New Roman" pitchFamily="18" charset="0"/>
                <a:cs typeface="Courier New" pitchFamily="49" charset="0"/>
              </a:rPr>
              <a:t>src</a:t>
            </a:r>
            <a:r>
              <a:rPr lang="en-GB" sz="1800" dirty="0">
                <a:solidFill>
                  <a:srgbClr val="000000"/>
                </a:solidFill>
                <a:latin typeface="Courier New" pitchFamily="49" charset="0"/>
                <a:ea typeface="Times New Roman" pitchFamily="18" charset="0"/>
                <a:cs typeface="Courier New" pitchFamily="49" charset="0"/>
              </a:rPr>
              <a:t>="filnamn.js"&gt;&lt;/script&gt;</a:t>
            </a:r>
            <a:endParaRPr lang="sv-SE" sz="1800" dirty="0">
              <a:solidFill>
                <a:srgbClr val="000000"/>
              </a:solidFill>
              <a:latin typeface="Courier New" pitchFamily="49" charset="0"/>
              <a:ea typeface="Times New Roman" pitchFamily="18" charset="0"/>
              <a:cs typeface="Courier New" pitchFamily="49" charset="0"/>
            </a:endParaRPr>
          </a:p>
        </p:txBody>
      </p:sp>
      <p:grpSp>
        <p:nvGrpSpPr>
          <p:cNvPr id="7" name="Group 6"/>
          <p:cNvGrpSpPr/>
          <p:nvPr/>
        </p:nvGrpSpPr>
        <p:grpSpPr>
          <a:xfrm>
            <a:off x="428596" y="3414262"/>
            <a:ext cx="8499119" cy="1171430"/>
            <a:chOff x="428596" y="3054222"/>
            <a:chExt cx="8499119" cy="1171430"/>
          </a:xfrm>
        </p:grpSpPr>
        <p:sp>
          <p:nvSpPr>
            <p:cNvPr id="5" name="AutoShape 4"/>
            <p:cNvSpPr>
              <a:spLocks noChangeArrowheads="1"/>
            </p:cNvSpPr>
            <p:nvPr/>
          </p:nvSpPr>
          <p:spPr bwMode="auto">
            <a:xfrm>
              <a:off x="428596" y="3306251"/>
              <a:ext cx="8358246" cy="919401"/>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square" anchor="ctr">
              <a:spAutoFit/>
            </a:bodyPr>
            <a:lstStyle/>
            <a:p>
              <a:r>
                <a:rPr lang="en-GB" sz="1600" dirty="0" smtClean="0">
                  <a:solidFill>
                    <a:srgbClr val="000000"/>
                  </a:solidFill>
                  <a:latin typeface="Courier New" pitchFamily="49" charset="0"/>
                  <a:ea typeface="Times New Roman" pitchFamily="18" charset="0"/>
                  <a:cs typeface="Courier New" pitchFamily="49" charset="0"/>
                </a:rPr>
                <a:t/>
              </a:r>
              <a:br>
                <a:rPr lang="en-GB" sz="1600" dirty="0" smtClean="0">
                  <a:solidFill>
                    <a:srgbClr val="000000"/>
                  </a:solidFill>
                  <a:latin typeface="Courier New" pitchFamily="49" charset="0"/>
                  <a:ea typeface="Times New Roman" pitchFamily="18" charset="0"/>
                  <a:cs typeface="Courier New" pitchFamily="49" charset="0"/>
                </a:rPr>
              </a:br>
              <a:r>
                <a:rPr lang="en-GB" sz="1600" dirty="0" smtClean="0">
                  <a:solidFill>
                    <a:srgbClr val="000000"/>
                  </a:solidFill>
                  <a:latin typeface="Courier New" pitchFamily="49" charset="0"/>
                  <a:ea typeface="Times New Roman" pitchFamily="18" charset="0"/>
                  <a:cs typeface="Courier New" pitchFamily="49" charset="0"/>
                </a:rPr>
                <a:t>alert(</a:t>
              </a:r>
              <a:r>
                <a:rPr lang="en-US" sz="1600" i="1" dirty="0" smtClean="0">
                  <a:solidFill>
                    <a:srgbClr val="000000"/>
                  </a:solidFill>
                  <a:latin typeface="Courier New" pitchFamily="49" charset="0"/>
                  <a:ea typeface="Times New Roman" pitchFamily="18" charset="0"/>
                  <a:cs typeface="Courier New" pitchFamily="49" charset="0"/>
                </a:rPr>
                <a:t>4+8+15+16+23+42</a:t>
              </a:r>
              <a:r>
                <a:rPr lang="en-GB" sz="1600" dirty="0" smtClean="0">
                  <a:solidFill>
                    <a:srgbClr val="000000"/>
                  </a:solidFill>
                  <a:latin typeface="Courier New" pitchFamily="49" charset="0"/>
                  <a:ea typeface="Times New Roman" pitchFamily="18" charset="0"/>
                  <a:cs typeface="Courier New" pitchFamily="49" charset="0"/>
                </a:rPr>
                <a:t>);</a:t>
              </a:r>
            </a:p>
            <a:p>
              <a:endParaRPr lang="sv-SE" sz="1600" dirty="0">
                <a:solidFill>
                  <a:srgbClr val="000000"/>
                </a:solidFill>
                <a:latin typeface="Courier New" pitchFamily="49" charset="0"/>
                <a:ea typeface="Times New Roman" pitchFamily="18" charset="0"/>
                <a:cs typeface="Courier New" pitchFamily="49" charset="0"/>
              </a:endParaRPr>
            </a:p>
          </p:txBody>
        </p:sp>
        <p:pic>
          <p:nvPicPr>
            <p:cNvPr id="6" name="Picture 5" descr="P:\Icons\128x128\shadow\text_code_javascript.png"/>
            <p:cNvPicPr>
              <a:picLocks noChangeAspect="1" noChangeArrowheads="1"/>
            </p:cNvPicPr>
            <p:nvPr/>
          </p:nvPicPr>
          <p:blipFill>
            <a:blip r:embed="rId3" cstate="print"/>
            <a:srcRect/>
            <a:stretch>
              <a:fillRect/>
            </a:stretch>
          </p:blipFill>
          <p:spPr bwMode="auto">
            <a:xfrm>
              <a:off x="8423660" y="3054222"/>
              <a:ext cx="504055" cy="504057"/>
            </a:xfrm>
            <a:prstGeom prst="rect">
              <a:avLst/>
            </a:prstGeom>
            <a:noFill/>
          </p:spPr>
        </p:pic>
      </p:grpSp>
      <p:sp>
        <p:nvSpPr>
          <p:cNvPr id="9" name="TextBox 8"/>
          <p:cNvSpPr txBox="1"/>
          <p:nvPr/>
        </p:nvSpPr>
        <p:spPr>
          <a:xfrm>
            <a:off x="7155267" y="3361556"/>
            <a:ext cx="1305165" cy="369332"/>
          </a:xfrm>
          <a:prstGeom prst="rect">
            <a:avLst/>
          </a:prstGeom>
          <a:noFill/>
        </p:spPr>
        <p:txBody>
          <a:bodyPr wrap="none" rtlCol="0">
            <a:spAutoFit/>
          </a:bodyPr>
          <a:lstStyle/>
          <a:p>
            <a:r>
              <a:rPr lang="sv-SE" dirty="0" smtClean="0">
                <a:latin typeface="Minya Nouvelle" pitchFamily="2" charset="0"/>
              </a:rPr>
              <a:t>filnamn.js</a:t>
            </a:r>
          </a:p>
        </p:txBody>
      </p:sp>
      <p:pic>
        <p:nvPicPr>
          <p:cNvPr id="2051" name="Picture 3" descr="P:\Icons\48x48\shadow\text_code_color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6919" y="1996727"/>
            <a:ext cx="560796" cy="560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4558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499992" y="49188"/>
            <a:ext cx="7772400" cy="773113"/>
          </a:xfrm>
          <a:prstGeom prst="rect">
            <a:avLst/>
          </a:prstGeom>
        </p:spPr>
        <p:txBody>
          <a:bodyPr/>
          <a:lstStyle/>
          <a:p>
            <a:r>
              <a:rPr lang="sv-SE" dirty="0" smtClean="0">
                <a:latin typeface="Minya Nouvelle" charset="0"/>
              </a:rPr>
              <a:t>Var?</a:t>
            </a:r>
            <a:endParaRPr lang="sv-SE" dirty="0">
              <a:latin typeface="Minya Nouvelle" charset="0"/>
            </a:endParaRPr>
          </a:p>
        </p:txBody>
      </p:sp>
      <p:sp>
        <p:nvSpPr>
          <p:cNvPr id="4" name="AutoShape 4"/>
          <p:cNvSpPr>
            <a:spLocks noChangeArrowheads="1"/>
          </p:cNvSpPr>
          <p:nvPr/>
        </p:nvSpPr>
        <p:spPr bwMode="auto">
          <a:xfrm>
            <a:off x="971600" y="283443"/>
            <a:ext cx="6840760" cy="40862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square" anchor="ctr">
            <a:spAutoFit/>
          </a:bodyPr>
          <a:lstStyle/>
          <a:p>
            <a:r>
              <a:rPr lang="en-GB" dirty="0">
                <a:solidFill>
                  <a:srgbClr val="000000"/>
                </a:solidFill>
                <a:latin typeface="Courier New" pitchFamily="49" charset="0"/>
                <a:ea typeface="Times New Roman" pitchFamily="18" charset="0"/>
                <a:cs typeface="Courier New" pitchFamily="49" charset="0"/>
              </a:rPr>
              <a:t>&lt;html&gt;</a:t>
            </a:r>
          </a:p>
          <a:p>
            <a:r>
              <a:rPr lang="en-GB" dirty="0">
                <a:solidFill>
                  <a:srgbClr val="000000"/>
                </a:solidFill>
                <a:latin typeface="Courier New" pitchFamily="49" charset="0"/>
                <a:ea typeface="Times New Roman" pitchFamily="18" charset="0"/>
                <a:cs typeface="Courier New" pitchFamily="49" charset="0"/>
              </a:rPr>
              <a:t> &lt;head&gt;</a:t>
            </a:r>
          </a:p>
          <a:p>
            <a:r>
              <a:rPr lang="en-GB" dirty="0" smtClean="0">
                <a:solidFill>
                  <a:srgbClr val="000000"/>
                </a:solidFill>
                <a:latin typeface="Courier New" pitchFamily="49" charset="0"/>
                <a:ea typeface="Times New Roman" pitchFamily="18" charset="0"/>
                <a:cs typeface="Courier New" pitchFamily="49" charset="0"/>
              </a:rPr>
              <a:t>   &lt;link </a:t>
            </a:r>
            <a:r>
              <a:rPr lang="en-GB" dirty="0" err="1" smtClean="0">
                <a:solidFill>
                  <a:srgbClr val="000000"/>
                </a:solidFill>
                <a:latin typeface="Courier New" pitchFamily="49" charset="0"/>
                <a:ea typeface="Times New Roman" pitchFamily="18" charset="0"/>
                <a:cs typeface="Courier New" pitchFamily="49" charset="0"/>
              </a:rPr>
              <a:t>rel</a:t>
            </a:r>
            <a:r>
              <a:rPr lang="en-GB" dirty="0" smtClean="0">
                <a:solidFill>
                  <a:srgbClr val="000000"/>
                </a:solidFill>
                <a:latin typeface="Courier New" pitchFamily="49" charset="0"/>
                <a:ea typeface="Times New Roman" pitchFamily="18" charset="0"/>
                <a:cs typeface="Courier New" pitchFamily="49" charset="0"/>
              </a:rPr>
              <a:t>="</a:t>
            </a:r>
            <a:r>
              <a:rPr lang="en-GB" dirty="0" err="1" smtClean="0">
                <a:solidFill>
                  <a:srgbClr val="000000"/>
                </a:solidFill>
                <a:latin typeface="Courier New" pitchFamily="49" charset="0"/>
                <a:ea typeface="Times New Roman" pitchFamily="18" charset="0"/>
                <a:cs typeface="Courier New" pitchFamily="49" charset="0"/>
              </a:rPr>
              <a:t>stylesheet</a:t>
            </a:r>
            <a:r>
              <a:rPr lang="en-GB" dirty="0" smtClean="0">
                <a:solidFill>
                  <a:srgbClr val="000000"/>
                </a:solidFill>
                <a:latin typeface="Courier New" pitchFamily="49" charset="0"/>
                <a:ea typeface="Times New Roman" pitchFamily="18" charset="0"/>
                <a:cs typeface="Courier New" pitchFamily="49" charset="0"/>
              </a:rPr>
              <a:t>" </a:t>
            </a:r>
            <a:r>
              <a:rPr lang="en-GB" dirty="0" err="1" smtClean="0">
                <a:solidFill>
                  <a:srgbClr val="000000"/>
                </a:solidFill>
                <a:latin typeface="Courier New" pitchFamily="49" charset="0"/>
                <a:ea typeface="Times New Roman" pitchFamily="18" charset="0"/>
                <a:cs typeface="Courier New" pitchFamily="49" charset="0"/>
              </a:rPr>
              <a:t>href</a:t>
            </a:r>
            <a:r>
              <a:rPr lang="en-GB" dirty="0" smtClean="0">
                <a:solidFill>
                  <a:srgbClr val="000000"/>
                </a:solidFill>
                <a:latin typeface="Courier New" pitchFamily="49" charset="0"/>
                <a:ea typeface="Times New Roman" pitchFamily="18" charset="0"/>
                <a:cs typeface="Courier New" pitchFamily="49" charset="0"/>
              </a:rPr>
              <a:t>="style.css" /&gt;</a:t>
            </a:r>
          </a:p>
          <a:p>
            <a:r>
              <a:rPr lang="en-GB" dirty="0" smtClean="0">
                <a:solidFill>
                  <a:srgbClr val="000000"/>
                </a:solidFill>
                <a:latin typeface="Courier New" pitchFamily="49" charset="0"/>
                <a:ea typeface="Times New Roman" pitchFamily="18" charset="0"/>
                <a:cs typeface="Courier New" pitchFamily="49" charset="0"/>
              </a:rPr>
              <a:t>    …</a:t>
            </a:r>
          </a:p>
          <a:p>
            <a:r>
              <a:rPr lang="en-GB" b="1" dirty="0" smtClean="0">
                <a:solidFill>
                  <a:srgbClr val="000000"/>
                </a:solidFill>
                <a:latin typeface="Courier New" pitchFamily="49" charset="0"/>
                <a:ea typeface="Times New Roman" pitchFamily="18" charset="0"/>
                <a:cs typeface="Courier New" pitchFamily="49" charset="0"/>
              </a:rPr>
              <a:t>   </a:t>
            </a:r>
            <a:r>
              <a:rPr lang="en-GB" b="1" i="1" dirty="0" smtClean="0">
                <a:solidFill>
                  <a:srgbClr val="000000"/>
                </a:solidFill>
                <a:latin typeface="Courier New" pitchFamily="49" charset="0"/>
                <a:ea typeface="Times New Roman" pitchFamily="18" charset="0"/>
                <a:cs typeface="Courier New" pitchFamily="49" charset="0"/>
              </a:rPr>
              <a:t>&lt;script </a:t>
            </a:r>
            <a:r>
              <a:rPr lang="en-GB" b="1" i="1" dirty="0" err="1" smtClean="0">
                <a:solidFill>
                  <a:srgbClr val="000000"/>
                </a:solidFill>
                <a:latin typeface="Courier New" pitchFamily="49" charset="0"/>
                <a:ea typeface="Times New Roman" pitchFamily="18" charset="0"/>
                <a:cs typeface="Courier New" pitchFamily="49" charset="0"/>
              </a:rPr>
              <a:t>src</a:t>
            </a:r>
            <a:r>
              <a:rPr lang="en-GB" b="1" i="1" dirty="0" smtClean="0">
                <a:solidFill>
                  <a:srgbClr val="000000"/>
                </a:solidFill>
                <a:latin typeface="Courier New" pitchFamily="49" charset="0"/>
                <a:ea typeface="Times New Roman" pitchFamily="18" charset="0"/>
                <a:cs typeface="Courier New" pitchFamily="49" charset="0"/>
              </a:rPr>
              <a:t>="A.js"&gt;&lt;/script&gt;</a:t>
            </a:r>
            <a:br>
              <a:rPr lang="en-GB" b="1" i="1" dirty="0" smtClean="0">
                <a:solidFill>
                  <a:srgbClr val="000000"/>
                </a:solidFill>
                <a:latin typeface="Courier New" pitchFamily="49" charset="0"/>
                <a:ea typeface="Times New Roman" pitchFamily="18" charset="0"/>
                <a:cs typeface="Courier New" pitchFamily="49" charset="0"/>
              </a:rPr>
            </a:br>
            <a:r>
              <a:rPr lang="en-GB" b="1" i="1" dirty="0" smtClean="0">
                <a:solidFill>
                  <a:srgbClr val="000000"/>
                </a:solidFill>
                <a:latin typeface="Courier New" pitchFamily="49" charset="0"/>
                <a:ea typeface="Times New Roman" pitchFamily="18" charset="0"/>
                <a:cs typeface="Courier New" pitchFamily="49" charset="0"/>
              </a:rPr>
              <a:t>   &lt;</a:t>
            </a:r>
            <a:r>
              <a:rPr lang="en-GB" b="1" i="1" dirty="0">
                <a:solidFill>
                  <a:srgbClr val="000000"/>
                </a:solidFill>
                <a:latin typeface="Courier New" pitchFamily="49" charset="0"/>
                <a:ea typeface="Times New Roman" pitchFamily="18" charset="0"/>
                <a:cs typeface="Courier New" pitchFamily="49" charset="0"/>
              </a:rPr>
              <a:t>script </a:t>
            </a:r>
            <a:r>
              <a:rPr lang="en-GB" b="1" i="1" dirty="0" err="1" smtClean="0">
                <a:solidFill>
                  <a:srgbClr val="000000"/>
                </a:solidFill>
                <a:latin typeface="Courier New" pitchFamily="49" charset="0"/>
                <a:ea typeface="Times New Roman" pitchFamily="18" charset="0"/>
                <a:cs typeface="Courier New" pitchFamily="49" charset="0"/>
              </a:rPr>
              <a:t>src</a:t>
            </a:r>
            <a:r>
              <a:rPr lang="en-GB" b="1" i="1" dirty="0" smtClean="0">
                <a:solidFill>
                  <a:srgbClr val="000000"/>
                </a:solidFill>
                <a:latin typeface="Courier New" pitchFamily="49" charset="0"/>
                <a:ea typeface="Times New Roman" pitchFamily="18" charset="0"/>
                <a:cs typeface="Courier New" pitchFamily="49" charset="0"/>
              </a:rPr>
              <a:t>="B.js</a:t>
            </a:r>
            <a:r>
              <a:rPr lang="en-GB" b="1" i="1" dirty="0">
                <a:solidFill>
                  <a:srgbClr val="000000"/>
                </a:solidFill>
                <a:latin typeface="Courier New" pitchFamily="49" charset="0"/>
                <a:ea typeface="Times New Roman" pitchFamily="18" charset="0"/>
                <a:cs typeface="Courier New" pitchFamily="49" charset="0"/>
              </a:rPr>
              <a:t>"</a:t>
            </a:r>
            <a:r>
              <a:rPr lang="en-GB" b="1" i="1" dirty="0" smtClean="0">
                <a:solidFill>
                  <a:srgbClr val="000000"/>
                </a:solidFill>
                <a:latin typeface="Courier New" pitchFamily="49" charset="0"/>
                <a:ea typeface="Times New Roman" pitchFamily="18" charset="0"/>
                <a:cs typeface="Courier New" pitchFamily="49" charset="0"/>
              </a:rPr>
              <a:t>&gt;&lt;/</a:t>
            </a:r>
            <a:r>
              <a:rPr lang="en-GB" b="1" i="1" dirty="0">
                <a:solidFill>
                  <a:srgbClr val="000000"/>
                </a:solidFill>
                <a:latin typeface="Courier New" pitchFamily="49" charset="0"/>
                <a:ea typeface="Times New Roman" pitchFamily="18" charset="0"/>
                <a:cs typeface="Courier New" pitchFamily="49" charset="0"/>
              </a:rPr>
              <a:t>script&gt;</a:t>
            </a:r>
            <a:endParaRPr lang="en-GB" i="1" dirty="0">
              <a:solidFill>
                <a:srgbClr val="000000"/>
              </a:solidFill>
              <a:latin typeface="Courier New" pitchFamily="49" charset="0"/>
              <a:ea typeface="Times New Roman" pitchFamily="18" charset="0"/>
              <a:cs typeface="Courier New" pitchFamily="49" charset="0"/>
            </a:endParaRPr>
          </a:p>
          <a:p>
            <a:r>
              <a:rPr lang="en-GB" dirty="0" smtClean="0">
                <a:solidFill>
                  <a:srgbClr val="000000"/>
                </a:solidFill>
                <a:latin typeface="Courier New" pitchFamily="49" charset="0"/>
                <a:ea typeface="Times New Roman" pitchFamily="18" charset="0"/>
                <a:cs typeface="Courier New" pitchFamily="49" charset="0"/>
              </a:rPr>
              <a:t> &lt;/head&gt;</a:t>
            </a:r>
          </a:p>
          <a:p>
            <a:r>
              <a:rPr lang="en-GB" dirty="0" smtClean="0">
                <a:solidFill>
                  <a:srgbClr val="000000"/>
                </a:solidFill>
                <a:latin typeface="Courier New" pitchFamily="49" charset="0"/>
                <a:ea typeface="Times New Roman" pitchFamily="18" charset="0"/>
                <a:cs typeface="Courier New" pitchFamily="49" charset="0"/>
              </a:rPr>
              <a:t> </a:t>
            </a:r>
            <a:r>
              <a:rPr lang="en-GB" dirty="0">
                <a:solidFill>
                  <a:srgbClr val="000000"/>
                </a:solidFill>
                <a:latin typeface="Courier New" pitchFamily="49" charset="0"/>
                <a:ea typeface="Times New Roman" pitchFamily="18" charset="0"/>
                <a:cs typeface="Courier New" pitchFamily="49" charset="0"/>
              </a:rPr>
              <a:t>&lt;body</a:t>
            </a:r>
            <a:r>
              <a:rPr lang="en-GB" dirty="0" smtClean="0">
                <a:solidFill>
                  <a:srgbClr val="000000"/>
                </a:solidFill>
                <a:latin typeface="Courier New" pitchFamily="49" charset="0"/>
                <a:ea typeface="Times New Roman" pitchFamily="18" charset="0"/>
                <a:cs typeface="Courier New" pitchFamily="49" charset="0"/>
              </a:rPr>
              <a:t>&gt;</a:t>
            </a:r>
          </a:p>
          <a:p>
            <a:r>
              <a:rPr lang="en-GB" dirty="0" smtClean="0">
                <a:solidFill>
                  <a:srgbClr val="000000"/>
                </a:solidFill>
                <a:latin typeface="Courier New" pitchFamily="49" charset="0"/>
                <a:ea typeface="Times New Roman" pitchFamily="18" charset="0"/>
                <a:cs typeface="Courier New" pitchFamily="49" charset="0"/>
              </a:rPr>
              <a:t>   </a:t>
            </a:r>
            <a:r>
              <a:rPr lang="en-GB" dirty="0" smtClean="0">
                <a:solidFill>
                  <a:srgbClr val="000000"/>
                </a:solidFill>
                <a:latin typeface="Courier New" pitchFamily="49" charset="0"/>
                <a:ea typeface="Times New Roman" pitchFamily="18" charset="0"/>
                <a:cs typeface="Courier New" pitchFamily="49" charset="0"/>
              </a:rPr>
              <a:t>   </a:t>
            </a:r>
            <a:r>
              <a:rPr lang="en-GB" dirty="0" smtClean="0">
                <a:solidFill>
                  <a:srgbClr val="000000"/>
                </a:solidFill>
                <a:latin typeface="Courier New" pitchFamily="49" charset="0"/>
                <a:ea typeface="Times New Roman" pitchFamily="18" charset="0"/>
                <a:cs typeface="Courier New" pitchFamily="49" charset="0"/>
              </a:rPr>
              <a:t>…</a:t>
            </a:r>
            <a:endParaRPr lang="en-GB" dirty="0">
              <a:solidFill>
                <a:srgbClr val="000000"/>
              </a:solidFill>
              <a:latin typeface="Courier New" pitchFamily="49" charset="0"/>
              <a:ea typeface="Times New Roman" pitchFamily="18" charset="0"/>
              <a:cs typeface="Courier New" pitchFamily="49" charset="0"/>
            </a:endParaRPr>
          </a:p>
          <a:p>
            <a:r>
              <a:rPr lang="en-GB" b="1" dirty="0" smtClean="0">
                <a:solidFill>
                  <a:srgbClr val="000000"/>
                </a:solidFill>
                <a:latin typeface="Courier New" pitchFamily="49" charset="0"/>
                <a:ea typeface="Times New Roman" pitchFamily="18" charset="0"/>
                <a:cs typeface="Courier New" pitchFamily="49" charset="0"/>
              </a:rPr>
              <a:t>   </a:t>
            </a:r>
            <a:r>
              <a:rPr lang="en-GB" b="1" dirty="0">
                <a:solidFill>
                  <a:srgbClr val="000000"/>
                </a:solidFill>
                <a:latin typeface="Courier New" pitchFamily="49" charset="0"/>
                <a:ea typeface="Times New Roman" pitchFamily="18" charset="0"/>
                <a:cs typeface="Courier New" pitchFamily="49" charset="0"/>
              </a:rPr>
              <a:t>&lt;script </a:t>
            </a:r>
            <a:r>
              <a:rPr lang="en-GB" b="1" dirty="0" err="1" smtClean="0">
                <a:solidFill>
                  <a:srgbClr val="000000"/>
                </a:solidFill>
                <a:latin typeface="Courier New" pitchFamily="49" charset="0"/>
                <a:ea typeface="Times New Roman" pitchFamily="18" charset="0"/>
                <a:cs typeface="Courier New" pitchFamily="49" charset="0"/>
              </a:rPr>
              <a:t>src</a:t>
            </a:r>
            <a:r>
              <a:rPr lang="en-GB" b="1" dirty="0" smtClean="0">
                <a:solidFill>
                  <a:srgbClr val="000000"/>
                </a:solidFill>
                <a:latin typeface="Courier New" pitchFamily="49" charset="0"/>
                <a:ea typeface="Times New Roman" pitchFamily="18" charset="0"/>
                <a:cs typeface="Courier New" pitchFamily="49" charset="0"/>
              </a:rPr>
              <a:t>="hatch.js"&gt;&lt;/</a:t>
            </a:r>
            <a:r>
              <a:rPr lang="en-GB" b="1" dirty="0">
                <a:solidFill>
                  <a:srgbClr val="000000"/>
                </a:solidFill>
                <a:latin typeface="Courier New" pitchFamily="49" charset="0"/>
                <a:ea typeface="Times New Roman" pitchFamily="18" charset="0"/>
                <a:cs typeface="Courier New" pitchFamily="49" charset="0"/>
              </a:rPr>
              <a:t>script&gt;</a:t>
            </a:r>
          </a:p>
          <a:p>
            <a:r>
              <a:rPr lang="en-GB" dirty="0">
                <a:solidFill>
                  <a:srgbClr val="000000"/>
                </a:solidFill>
                <a:latin typeface="Courier New" pitchFamily="49" charset="0"/>
                <a:ea typeface="Times New Roman" pitchFamily="18" charset="0"/>
                <a:cs typeface="Courier New" pitchFamily="49" charset="0"/>
              </a:rPr>
              <a:t> &lt;/body&gt;</a:t>
            </a:r>
          </a:p>
          <a:p>
            <a:r>
              <a:rPr lang="en-GB" dirty="0">
                <a:solidFill>
                  <a:srgbClr val="000000"/>
                </a:solidFill>
                <a:latin typeface="Courier New" pitchFamily="49" charset="0"/>
                <a:ea typeface="Times New Roman" pitchFamily="18" charset="0"/>
                <a:cs typeface="Courier New" pitchFamily="49" charset="0"/>
              </a:rPr>
              <a:t>&lt;/html</a:t>
            </a:r>
            <a:r>
              <a:rPr lang="en-GB" dirty="0" smtClean="0">
                <a:solidFill>
                  <a:srgbClr val="000000"/>
                </a:solidFill>
                <a:latin typeface="Courier New" pitchFamily="49" charset="0"/>
                <a:ea typeface="Times New Roman" pitchFamily="18" charset="0"/>
                <a:cs typeface="Courier New" pitchFamily="49" charset="0"/>
              </a:rPr>
              <a:t>&gt;</a:t>
            </a:r>
          </a:p>
          <a:p>
            <a:endParaRPr lang="sv-SE" dirty="0">
              <a:solidFill>
                <a:srgbClr val="000000"/>
              </a:solidFill>
              <a:latin typeface="Courier New" pitchFamily="49" charset="0"/>
              <a:ea typeface="Times New Roman" pitchFamily="18" charset="0"/>
              <a:cs typeface="Courier New" pitchFamily="49" charset="0"/>
            </a:endParaRPr>
          </a:p>
        </p:txBody>
      </p:sp>
      <p:pic>
        <p:nvPicPr>
          <p:cNvPr id="5" name="Picture 3" descr="P:\Icons\48x48\shadow\text_code_colo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280590"/>
            <a:ext cx="560796" cy="56079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23528" y="5180395"/>
            <a:ext cx="3152401" cy="369332"/>
          </a:xfrm>
          <a:prstGeom prst="rect">
            <a:avLst/>
          </a:prstGeom>
        </p:spPr>
        <p:txBody>
          <a:bodyPr wrap="none">
            <a:spAutoFit/>
          </a:bodyPr>
          <a:lstStyle/>
          <a:p>
            <a:r>
              <a:rPr lang="sv-SE" i="1" dirty="0"/>
              <a:t>http://caniuse.com/script-defer</a:t>
            </a:r>
          </a:p>
        </p:txBody>
      </p:sp>
      <p:sp>
        <p:nvSpPr>
          <p:cNvPr id="7" name="Rectangle 6"/>
          <p:cNvSpPr/>
          <p:nvPr/>
        </p:nvSpPr>
        <p:spPr>
          <a:xfrm>
            <a:off x="2162844" y="4513684"/>
            <a:ext cx="4458272" cy="369332"/>
          </a:xfrm>
          <a:prstGeom prst="rect">
            <a:avLst/>
          </a:prstGeom>
        </p:spPr>
        <p:txBody>
          <a:bodyPr wrap="none">
            <a:spAutoFit/>
          </a:bodyPr>
          <a:lstStyle/>
          <a:p>
            <a:r>
              <a:rPr lang="en-GB" b="1" dirty="0">
                <a:solidFill>
                  <a:srgbClr val="000000"/>
                </a:solidFill>
                <a:latin typeface="Courier New" pitchFamily="49" charset="0"/>
                <a:ea typeface="Times New Roman" pitchFamily="18" charset="0"/>
                <a:cs typeface="Courier New" pitchFamily="49" charset="0"/>
              </a:rPr>
              <a:t>&lt;</a:t>
            </a:r>
            <a:r>
              <a:rPr lang="en-GB" b="1" dirty="0" smtClean="0">
                <a:solidFill>
                  <a:srgbClr val="000000"/>
                </a:solidFill>
                <a:latin typeface="Courier New" pitchFamily="49" charset="0"/>
                <a:ea typeface="Times New Roman" pitchFamily="18" charset="0"/>
                <a:cs typeface="Courier New" pitchFamily="49" charset="0"/>
              </a:rPr>
              <a:t>script defer </a:t>
            </a:r>
            <a:r>
              <a:rPr lang="en-GB" b="1" dirty="0" err="1">
                <a:solidFill>
                  <a:srgbClr val="000000"/>
                </a:solidFill>
                <a:latin typeface="Courier New" pitchFamily="49" charset="0"/>
                <a:ea typeface="Times New Roman" pitchFamily="18" charset="0"/>
                <a:cs typeface="Courier New" pitchFamily="49" charset="0"/>
              </a:rPr>
              <a:t>src</a:t>
            </a:r>
            <a:r>
              <a:rPr lang="en-GB" b="1" dirty="0" smtClean="0">
                <a:solidFill>
                  <a:srgbClr val="000000"/>
                </a:solidFill>
                <a:latin typeface="Courier New" pitchFamily="49" charset="0"/>
                <a:ea typeface="Times New Roman" pitchFamily="18" charset="0"/>
                <a:cs typeface="Courier New" pitchFamily="49" charset="0"/>
              </a:rPr>
              <a:t>="A"&gt;&lt;/</a:t>
            </a:r>
            <a:r>
              <a:rPr lang="en-GB" b="1" dirty="0">
                <a:solidFill>
                  <a:srgbClr val="000000"/>
                </a:solidFill>
                <a:latin typeface="Courier New" pitchFamily="49" charset="0"/>
                <a:ea typeface="Times New Roman" pitchFamily="18" charset="0"/>
                <a:cs typeface="Courier New" pitchFamily="49" charset="0"/>
              </a:rPr>
              <a:t>script&gt;</a:t>
            </a:r>
            <a:endParaRPr lang="en-GB" b="1" dirty="0">
              <a:solidFill>
                <a:srgbClr val="000000"/>
              </a:solidFill>
              <a:latin typeface="Courier New" pitchFamily="49" charset="0"/>
              <a:ea typeface="Times New Roman" pitchFamily="18" charset="0"/>
              <a:cs typeface="Courier New" pitchFamily="49" charset="0"/>
            </a:endParaRPr>
          </a:p>
        </p:txBody>
      </p:sp>
      <p:sp>
        <p:nvSpPr>
          <p:cNvPr id="8" name="TextBox 7"/>
          <p:cNvSpPr txBox="1"/>
          <p:nvPr/>
        </p:nvSpPr>
        <p:spPr>
          <a:xfrm>
            <a:off x="6372200" y="4116476"/>
            <a:ext cx="2794580" cy="1477328"/>
          </a:xfrm>
          <a:prstGeom prst="rect">
            <a:avLst/>
          </a:prstGeom>
          <a:noFill/>
        </p:spPr>
        <p:txBody>
          <a:bodyPr wrap="square" rtlCol="0">
            <a:spAutoFit/>
          </a:bodyPr>
          <a:lstStyle/>
          <a:p>
            <a:r>
              <a:rPr lang="sv-SE" dirty="0" err="1" smtClean="0">
                <a:solidFill>
                  <a:srgbClr val="FF0000"/>
                </a:solidFill>
                <a:latin typeface="Minya Nouvelle" pitchFamily="2" charset="0"/>
              </a:rPr>
              <a:t>Defer</a:t>
            </a:r>
            <a:r>
              <a:rPr lang="sv-SE" dirty="0" smtClean="0">
                <a:solidFill>
                  <a:srgbClr val="FF0000"/>
                </a:solidFill>
                <a:latin typeface="Minya Nouvelle" pitchFamily="2" charset="0"/>
              </a:rPr>
              <a:t> kan användas för att tala om att ingen påverkan på dokumentet kommer att ske, ladda parallellt.</a:t>
            </a:r>
            <a:endParaRPr lang="sv-SE" dirty="0" smtClean="0">
              <a:solidFill>
                <a:srgbClr val="FF0000"/>
              </a:solidFill>
              <a:latin typeface="Minya Nouvelle" pitchFamily="2" charset="0"/>
            </a:endParaRPr>
          </a:p>
        </p:txBody>
      </p:sp>
      <p:sp>
        <p:nvSpPr>
          <p:cNvPr id="9" name="Freeform 8"/>
          <p:cNvSpPr/>
          <p:nvPr/>
        </p:nvSpPr>
        <p:spPr>
          <a:xfrm>
            <a:off x="3776870" y="4850296"/>
            <a:ext cx="2574234" cy="473602"/>
          </a:xfrm>
          <a:custGeom>
            <a:avLst/>
            <a:gdLst>
              <a:gd name="connsiteX0" fmla="*/ 2574234 w 2574234"/>
              <a:gd name="connsiteY0" fmla="*/ 327991 h 473602"/>
              <a:gd name="connsiteX1" fmla="*/ 1003852 w 2574234"/>
              <a:gd name="connsiteY1" fmla="*/ 457200 h 473602"/>
              <a:gd name="connsiteX2" fmla="*/ 0 w 2574234"/>
              <a:gd name="connsiteY2" fmla="*/ 0 h 473602"/>
            </a:gdLst>
            <a:ahLst/>
            <a:cxnLst>
              <a:cxn ang="0">
                <a:pos x="connsiteX0" y="connsiteY0"/>
              </a:cxn>
              <a:cxn ang="0">
                <a:pos x="connsiteX1" y="connsiteY1"/>
              </a:cxn>
              <a:cxn ang="0">
                <a:pos x="connsiteX2" y="connsiteY2"/>
              </a:cxn>
            </a:cxnLst>
            <a:rect l="l" t="t" r="r" b="b"/>
            <a:pathLst>
              <a:path w="2574234" h="473602">
                <a:moveTo>
                  <a:pt x="2574234" y="327991"/>
                </a:moveTo>
                <a:cubicBezTo>
                  <a:pt x="2003562" y="419928"/>
                  <a:pt x="1432891" y="511865"/>
                  <a:pt x="1003852" y="457200"/>
                </a:cubicBezTo>
                <a:cubicBezTo>
                  <a:pt x="574813" y="402535"/>
                  <a:pt x="287406" y="201267"/>
                  <a:pt x="0" y="0"/>
                </a:cubicBezTo>
              </a:path>
            </a:pathLst>
          </a:custGeom>
          <a:noFill/>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Tree>
    <p:extLst>
      <p:ext uri="{BB962C8B-B14F-4D97-AF65-F5344CB8AC3E}">
        <p14:creationId xmlns:p14="http://schemas.microsoft.com/office/powerpoint/2010/main" val="357084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539552" y="1829048"/>
            <a:ext cx="4141694" cy="1460500"/>
          </a:xfrm>
        </p:spPr>
        <p:txBody>
          <a:bodyPr/>
          <a:lstStyle/>
          <a:p>
            <a:r>
              <a:rPr lang="en-US" b="1" dirty="0"/>
              <a:t>When </a:t>
            </a:r>
            <a:r>
              <a:rPr lang="en-US" b="1" dirty="0" err="1"/>
              <a:t>Crockford</a:t>
            </a:r>
            <a:r>
              <a:rPr lang="en-US" b="1" dirty="0"/>
              <a:t> speaks, the console logs.</a:t>
            </a:r>
          </a:p>
        </p:txBody>
      </p:sp>
      <p:pic>
        <p:nvPicPr>
          <p:cNvPr id="3074" name="Picture 2" descr="http://crockfordfacts.com/crockfo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4668" y="300612"/>
            <a:ext cx="3955804" cy="5149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9512" y="5224472"/>
            <a:ext cx="4047903" cy="338554"/>
          </a:xfrm>
          <a:prstGeom prst="rect">
            <a:avLst/>
          </a:prstGeom>
          <a:noFill/>
        </p:spPr>
        <p:txBody>
          <a:bodyPr wrap="none" rtlCol="0">
            <a:spAutoFit/>
          </a:bodyPr>
          <a:lstStyle/>
          <a:p>
            <a:r>
              <a:rPr lang="sv-SE" sz="1600" dirty="0">
                <a:latin typeface="Minya Nouvelle" pitchFamily="2" charset="0"/>
              </a:rPr>
              <a:t>Källa: http://</a:t>
            </a:r>
            <a:r>
              <a:rPr lang="sv-SE" sz="1600" dirty="0" smtClean="0">
                <a:latin typeface="Minya Nouvelle" pitchFamily="2" charset="0"/>
              </a:rPr>
              <a:t>twitter.com/crockfordfacts</a:t>
            </a:r>
          </a:p>
        </p:txBody>
      </p:sp>
    </p:spTree>
    <p:extLst>
      <p:ext uri="{BB962C8B-B14F-4D97-AF65-F5344CB8AC3E}">
        <p14:creationId xmlns:p14="http://schemas.microsoft.com/office/powerpoint/2010/main" val="1459714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http://farm3.static.flickr.com/2685/4481976068_f5a054da71.jpg"/>
          <p:cNvPicPr>
            <a:picLocks noChangeAspect="1" noChangeArrowheads="1"/>
          </p:cNvPicPr>
          <p:nvPr/>
        </p:nvPicPr>
        <p:blipFill>
          <a:blip r:embed="rId3" cstate="print"/>
          <a:srcRect/>
          <a:stretch>
            <a:fillRect/>
          </a:stretch>
        </p:blipFill>
        <p:spPr bwMode="auto">
          <a:xfrm>
            <a:off x="5016389" y="193204"/>
            <a:ext cx="3898404" cy="2596338"/>
          </a:xfrm>
          <a:prstGeom prst="rect">
            <a:avLst/>
          </a:prstGeom>
          <a:noFill/>
        </p:spPr>
      </p:pic>
      <p:sp>
        <p:nvSpPr>
          <p:cNvPr id="3" name="Subtitle 2"/>
          <p:cNvSpPr>
            <a:spLocks noGrp="1"/>
          </p:cNvSpPr>
          <p:nvPr>
            <p:ph type="subTitle" idx="1"/>
          </p:nvPr>
        </p:nvSpPr>
        <p:spPr>
          <a:xfrm>
            <a:off x="214282" y="2713484"/>
            <a:ext cx="6400800" cy="1460500"/>
          </a:xfrm>
        </p:spPr>
        <p:txBody>
          <a:bodyPr/>
          <a:lstStyle/>
          <a:p>
            <a:pPr algn="ctr"/>
            <a:r>
              <a:rPr lang="en-US" sz="7200" b="1" dirty="0" smtClean="0"/>
              <a:t>“</a:t>
            </a:r>
            <a:r>
              <a:rPr lang="en-US" sz="3200" dirty="0" smtClean="0"/>
              <a:t>JavaScript is the world's most misunderstood programming language</a:t>
            </a:r>
            <a:endParaRPr lang="sv-SE" sz="3200" dirty="0"/>
          </a:p>
        </p:txBody>
      </p:sp>
      <p:sp>
        <p:nvSpPr>
          <p:cNvPr id="4" name="Rectangle 3"/>
          <p:cNvSpPr/>
          <p:nvPr/>
        </p:nvSpPr>
        <p:spPr>
          <a:xfrm>
            <a:off x="4400981" y="4349923"/>
            <a:ext cx="3627403" cy="307777"/>
          </a:xfrm>
          <a:prstGeom prst="rect">
            <a:avLst/>
          </a:prstGeom>
        </p:spPr>
        <p:txBody>
          <a:bodyPr wrap="none">
            <a:spAutoFit/>
          </a:bodyPr>
          <a:lstStyle/>
          <a:p>
            <a:r>
              <a:rPr lang="sv-SE" sz="1400" i="1" dirty="0" smtClean="0"/>
              <a:t>http://javascript.crockford.com/javascript.html</a:t>
            </a:r>
            <a:endParaRPr lang="sv-SE" sz="1400" i="1" dirty="0"/>
          </a:p>
        </p:txBody>
      </p:sp>
      <p:sp>
        <p:nvSpPr>
          <p:cNvPr id="7" name="Rectangle 6"/>
          <p:cNvSpPr/>
          <p:nvPr/>
        </p:nvSpPr>
        <p:spPr>
          <a:xfrm>
            <a:off x="5732580" y="2762352"/>
            <a:ext cx="3259290" cy="677108"/>
          </a:xfrm>
          <a:prstGeom prst="rect">
            <a:avLst/>
          </a:prstGeom>
        </p:spPr>
        <p:txBody>
          <a:bodyPr wrap="none">
            <a:spAutoFit/>
          </a:bodyPr>
          <a:lstStyle/>
          <a:p>
            <a:pPr algn="r"/>
            <a:r>
              <a:rPr lang="it-IT" sz="900" i="1" dirty="0" smtClean="0"/>
              <a:t>Licens: Creative Commons Attribution-NonCommercial-ShareAlike</a:t>
            </a:r>
          </a:p>
          <a:p>
            <a:pPr algn="r"/>
            <a:r>
              <a:rPr lang="it-IT" sz="900" i="1" dirty="0" smtClean="0"/>
              <a:t>Foto: Eric Miraglia</a:t>
            </a:r>
          </a:p>
          <a:p>
            <a:pPr algn="r"/>
            <a:endParaRPr lang="it-IT" sz="900" i="1" dirty="0" smtClean="0"/>
          </a:p>
          <a:p>
            <a:pPr algn="r"/>
            <a:endParaRPr lang="sv-SE" sz="105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JavaScript – Till vadå?</a:t>
            </a:r>
            <a:endParaRPr lang="sv-SE" dirty="0"/>
          </a:p>
        </p:txBody>
      </p:sp>
      <p:sp>
        <p:nvSpPr>
          <p:cNvPr id="4" name="TextBox 3"/>
          <p:cNvSpPr txBox="1"/>
          <p:nvPr/>
        </p:nvSpPr>
        <p:spPr>
          <a:xfrm>
            <a:off x="2483768" y="4657700"/>
            <a:ext cx="1999265" cy="369332"/>
          </a:xfrm>
          <a:prstGeom prst="rect">
            <a:avLst/>
          </a:prstGeom>
          <a:noFill/>
        </p:spPr>
        <p:txBody>
          <a:bodyPr wrap="none" rtlCol="0">
            <a:spAutoFit/>
          </a:bodyPr>
          <a:lstStyle/>
          <a:p>
            <a:r>
              <a:rPr lang="sv-SE" dirty="0" smtClean="0">
                <a:latin typeface="Minya Nouvelle" pitchFamily="2" charset="0"/>
              </a:rPr>
              <a:t>Databashanterare</a:t>
            </a:r>
          </a:p>
        </p:txBody>
      </p:sp>
      <p:sp>
        <p:nvSpPr>
          <p:cNvPr id="5" name="TextBox 4"/>
          <p:cNvSpPr txBox="1"/>
          <p:nvPr/>
        </p:nvSpPr>
        <p:spPr>
          <a:xfrm>
            <a:off x="4483033" y="3834254"/>
            <a:ext cx="1728192" cy="461665"/>
          </a:xfrm>
          <a:prstGeom prst="rect">
            <a:avLst/>
          </a:prstGeom>
          <a:noFill/>
        </p:spPr>
        <p:txBody>
          <a:bodyPr wrap="square" rtlCol="0">
            <a:spAutoFit/>
          </a:bodyPr>
          <a:lstStyle/>
          <a:p>
            <a:r>
              <a:rPr lang="sv-SE" sz="2400" dirty="0" smtClean="0">
                <a:latin typeface="Minya Nouvelle" pitchFamily="2" charset="0"/>
              </a:rPr>
              <a:t>Webbserver</a:t>
            </a:r>
            <a:endParaRPr lang="sv-SE" dirty="0" smtClean="0">
              <a:latin typeface="Minya Nouvelle" pitchFamily="2" charset="0"/>
            </a:endParaRPr>
          </a:p>
        </p:txBody>
      </p:sp>
      <p:sp>
        <p:nvSpPr>
          <p:cNvPr id="6" name="TextBox 5"/>
          <p:cNvSpPr txBox="1"/>
          <p:nvPr/>
        </p:nvSpPr>
        <p:spPr>
          <a:xfrm>
            <a:off x="2267744" y="1561356"/>
            <a:ext cx="2335896" cy="461665"/>
          </a:xfrm>
          <a:prstGeom prst="rect">
            <a:avLst/>
          </a:prstGeom>
          <a:noFill/>
        </p:spPr>
        <p:txBody>
          <a:bodyPr wrap="none" rtlCol="0">
            <a:spAutoFit/>
          </a:bodyPr>
          <a:lstStyle/>
          <a:p>
            <a:r>
              <a:rPr lang="sv-SE" sz="2400" dirty="0" err="1" smtClean="0">
                <a:latin typeface="Minya Nouvelle" pitchFamily="2" charset="0"/>
              </a:rPr>
              <a:t>App</a:t>
            </a:r>
            <a:r>
              <a:rPr lang="sv-SE" sz="2400" dirty="0" smtClean="0">
                <a:latin typeface="Minya Nouvelle" pitchFamily="2" charset="0"/>
              </a:rPr>
              <a:t>-utveckling</a:t>
            </a:r>
          </a:p>
        </p:txBody>
      </p:sp>
      <p:sp>
        <p:nvSpPr>
          <p:cNvPr id="7" name="TextBox 6"/>
          <p:cNvSpPr txBox="1"/>
          <p:nvPr/>
        </p:nvSpPr>
        <p:spPr>
          <a:xfrm>
            <a:off x="1907704" y="3834254"/>
            <a:ext cx="1532792" cy="369332"/>
          </a:xfrm>
          <a:prstGeom prst="rect">
            <a:avLst/>
          </a:prstGeom>
          <a:noFill/>
        </p:spPr>
        <p:txBody>
          <a:bodyPr wrap="none" rtlCol="0">
            <a:spAutoFit/>
          </a:bodyPr>
          <a:lstStyle/>
          <a:p>
            <a:r>
              <a:rPr lang="sv-SE" dirty="0" smtClean="0">
                <a:latin typeface="Minya Nouvelle" pitchFamily="2" charset="0"/>
              </a:rPr>
              <a:t>TV-apparater</a:t>
            </a:r>
          </a:p>
        </p:txBody>
      </p:sp>
      <p:sp>
        <p:nvSpPr>
          <p:cNvPr id="8" name="TextBox 7"/>
          <p:cNvSpPr txBox="1"/>
          <p:nvPr/>
        </p:nvSpPr>
        <p:spPr>
          <a:xfrm>
            <a:off x="5868144" y="1777380"/>
            <a:ext cx="2397901" cy="646331"/>
          </a:xfrm>
          <a:prstGeom prst="rect">
            <a:avLst/>
          </a:prstGeom>
          <a:noFill/>
        </p:spPr>
        <p:txBody>
          <a:bodyPr wrap="none" rtlCol="0">
            <a:spAutoFit/>
          </a:bodyPr>
          <a:lstStyle/>
          <a:p>
            <a:r>
              <a:rPr lang="sv-SE" sz="3600" b="1" dirty="0" smtClean="0">
                <a:latin typeface="Minya Nouvelle" pitchFamily="2" charset="0"/>
              </a:rPr>
              <a:t>Webbsidor</a:t>
            </a:r>
          </a:p>
        </p:txBody>
      </p:sp>
      <p:sp>
        <p:nvSpPr>
          <p:cNvPr id="9" name="TextBox 8"/>
          <p:cNvSpPr txBox="1"/>
          <p:nvPr/>
        </p:nvSpPr>
        <p:spPr>
          <a:xfrm>
            <a:off x="467544" y="2550304"/>
            <a:ext cx="4023281" cy="523220"/>
          </a:xfrm>
          <a:prstGeom prst="rect">
            <a:avLst/>
          </a:prstGeom>
          <a:noFill/>
        </p:spPr>
        <p:txBody>
          <a:bodyPr wrap="none" rtlCol="0">
            <a:spAutoFit/>
          </a:bodyPr>
          <a:lstStyle/>
          <a:p>
            <a:r>
              <a:rPr lang="sv-SE" sz="2800" b="1" dirty="0" smtClean="0">
                <a:latin typeface="Minya Nouvelle" pitchFamily="2" charset="0"/>
              </a:rPr>
              <a:t>Webbapplikationer</a:t>
            </a:r>
            <a:r>
              <a:rPr lang="sv-SE" b="1" dirty="0" smtClean="0">
                <a:latin typeface="Minya Nouvelle" pitchFamily="2" charset="0"/>
              </a:rPr>
              <a:t> (RIA)</a:t>
            </a:r>
          </a:p>
        </p:txBody>
      </p:sp>
      <p:sp>
        <p:nvSpPr>
          <p:cNvPr id="10" name="TextBox 9"/>
          <p:cNvSpPr txBox="1"/>
          <p:nvPr/>
        </p:nvSpPr>
        <p:spPr>
          <a:xfrm>
            <a:off x="4807426" y="2857500"/>
            <a:ext cx="2182008" cy="338554"/>
          </a:xfrm>
          <a:prstGeom prst="rect">
            <a:avLst/>
          </a:prstGeom>
          <a:noFill/>
        </p:spPr>
        <p:txBody>
          <a:bodyPr wrap="none" rtlCol="0">
            <a:spAutoFit/>
          </a:bodyPr>
          <a:lstStyle/>
          <a:p>
            <a:r>
              <a:rPr lang="sv-SE" sz="1600" dirty="0" smtClean="0">
                <a:latin typeface="Minya Nouvelle" pitchFamily="2" charset="0"/>
              </a:rPr>
              <a:t>Skripta programvaror</a:t>
            </a:r>
          </a:p>
        </p:txBody>
      </p:sp>
      <p:sp>
        <p:nvSpPr>
          <p:cNvPr id="13" name="TextBox 12"/>
          <p:cNvSpPr txBox="1"/>
          <p:nvPr/>
        </p:nvSpPr>
        <p:spPr>
          <a:xfrm>
            <a:off x="6084168" y="4441676"/>
            <a:ext cx="869982" cy="338554"/>
          </a:xfrm>
          <a:prstGeom prst="rect">
            <a:avLst/>
          </a:prstGeom>
          <a:noFill/>
        </p:spPr>
        <p:txBody>
          <a:bodyPr wrap="none" rtlCol="0">
            <a:spAutoFit/>
          </a:bodyPr>
          <a:lstStyle/>
          <a:p>
            <a:r>
              <a:rPr lang="sv-SE" sz="1600" dirty="0" smtClean="0">
                <a:solidFill>
                  <a:srgbClr val="FF0000"/>
                </a:solidFill>
                <a:latin typeface="Minya Nouvelle" pitchFamily="2" charset="0"/>
              </a:rPr>
              <a:t>Node.js</a:t>
            </a:r>
          </a:p>
        </p:txBody>
      </p:sp>
      <p:sp>
        <p:nvSpPr>
          <p:cNvPr id="14" name="Freeform 13"/>
          <p:cNvSpPr/>
          <p:nvPr/>
        </p:nvSpPr>
        <p:spPr>
          <a:xfrm>
            <a:off x="5188226" y="4228784"/>
            <a:ext cx="1480931" cy="283581"/>
          </a:xfrm>
          <a:custGeom>
            <a:avLst/>
            <a:gdLst>
              <a:gd name="connsiteX0" fmla="*/ 1480931 w 1480931"/>
              <a:gd name="connsiteY0" fmla="*/ 283581 h 283581"/>
              <a:gd name="connsiteX1" fmla="*/ 1242391 w 1480931"/>
              <a:gd name="connsiteY1" fmla="*/ 5286 h 283581"/>
              <a:gd name="connsiteX2" fmla="*/ 298174 w 1480931"/>
              <a:gd name="connsiteY2" fmla="*/ 94738 h 283581"/>
              <a:gd name="connsiteX3" fmla="*/ 0 w 1480931"/>
              <a:gd name="connsiteY3" fmla="*/ 15225 h 283581"/>
            </a:gdLst>
            <a:ahLst/>
            <a:cxnLst>
              <a:cxn ang="0">
                <a:pos x="connsiteX0" y="connsiteY0"/>
              </a:cxn>
              <a:cxn ang="0">
                <a:pos x="connsiteX1" y="connsiteY1"/>
              </a:cxn>
              <a:cxn ang="0">
                <a:pos x="connsiteX2" y="connsiteY2"/>
              </a:cxn>
              <a:cxn ang="0">
                <a:pos x="connsiteX3" y="connsiteY3"/>
              </a:cxn>
            </a:cxnLst>
            <a:rect l="l" t="t" r="r" b="b"/>
            <a:pathLst>
              <a:path w="1480931" h="283581">
                <a:moveTo>
                  <a:pt x="1480931" y="283581"/>
                </a:moveTo>
                <a:cubicBezTo>
                  <a:pt x="1460224" y="160170"/>
                  <a:pt x="1439517" y="36760"/>
                  <a:pt x="1242391" y="5286"/>
                </a:cubicBezTo>
                <a:cubicBezTo>
                  <a:pt x="1045265" y="-26188"/>
                  <a:pt x="505239" y="93081"/>
                  <a:pt x="298174" y="94738"/>
                </a:cubicBezTo>
                <a:cubicBezTo>
                  <a:pt x="91109" y="96394"/>
                  <a:pt x="45554" y="55809"/>
                  <a:pt x="0" y="15225"/>
                </a:cubicBez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5" name="TextBox 14"/>
          <p:cNvSpPr txBox="1"/>
          <p:nvPr/>
        </p:nvSpPr>
        <p:spPr>
          <a:xfrm>
            <a:off x="7092280" y="3196054"/>
            <a:ext cx="514885" cy="307777"/>
          </a:xfrm>
          <a:prstGeom prst="rect">
            <a:avLst/>
          </a:prstGeom>
          <a:noFill/>
        </p:spPr>
        <p:txBody>
          <a:bodyPr wrap="none" rtlCol="0">
            <a:spAutoFit/>
          </a:bodyPr>
          <a:lstStyle/>
          <a:p>
            <a:r>
              <a:rPr lang="sv-SE" sz="1400" dirty="0" smtClean="0">
                <a:solidFill>
                  <a:srgbClr val="FF0000"/>
                </a:solidFill>
                <a:latin typeface="Minya Nouvelle" pitchFamily="2" charset="0"/>
              </a:rPr>
              <a:t>PDF</a:t>
            </a:r>
          </a:p>
        </p:txBody>
      </p:sp>
      <p:sp>
        <p:nvSpPr>
          <p:cNvPr id="16" name="TextBox 15"/>
          <p:cNvSpPr txBox="1"/>
          <p:nvPr/>
        </p:nvSpPr>
        <p:spPr>
          <a:xfrm>
            <a:off x="6902374" y="3433564"/>
            <a:ext cx="1342034" cy="307777"/>
          </a:xfrm>
          <a:prstGeom prst="rect">
            <a:avLst/>
          </a:prstGeom>
          <a:noFill/>
        </p:spPr>
        <p:txBody>
          <a:bodyPr wrap="none" rtlCol="0">
            <a:spAutoFit/>
          </a:bodyPr>
          <a:lstStyle/>
          <a:p>
            <a:r>
              <a:rPr lang="sv-SE" sz="1400" dirty="0" smtClean="0">
                <a:solidFill>
                  <a:srgbClr val="FF0000"/>
                </a:solidFill>
                <a:latin typeface="Minya Nouvelle" pitchFamily="2" charset="0"/>
              </a:rPr>
              <a:t>PS/</a:t>
            </a:r>
            <a:r>
              <a:rPr lang="sv-SE" sz="1400" dirty="0" err="1" smtClean="0">
                <a:solidFill>
                  <a:srgbClr val="FF0000"/>
                </a:solidFill>
                <a:latin typeface="Minya Nouvelle" pitchFamily="2" charset="0"/>
              </a:rPr>
              <a:t>Illustrator</a:t>
            </a:r>
            <a:endParaRPr lang="sv-SE" sz="1400" dirty="0" smtClean="0">
              <a:solidFill>
                <a:srgbClr val="FF0000"/>
              </a:solidFill>
              <a:latin typeface="Minya Nouvelle" pitchFamily="2" charset="0"/>
            </a:endParaRPr>
          </a:p>
        </p:txBody>
      </p:sp>
      <p:sp>
        <p:nvSpPr>
          <p:cNvPr id="17" name="Freeform 16"/>
          <p:cNvSpPr/>
          <p:nvPr/>
        </p:nvSpPr>
        <p:spPr>
          <a:xfrm>
            <a:off x="5695141" y="3200400"/>
            <a:ext cx="1401398" cy="228600"/>
          </a:xfrm>
          <a:custGeom>
            <a:avLst/>
            <a:gdLst>
              <a:gd name="connsiteX0" fmla="*/ 1401398 w 1401398"/>
              <a:gd name="connsiteY0" fmla="*/ 228600 h 228600"/>
              <a:gd name="connsiteX1" fmla="*/ 993894 w 1401398"/>
              <a:gd name="connsiteY1" fmla="*/ 49696 h 228600"/>
              <a:gd name="connsiteX2" fmla="*/ 129189 w 1401398"/>
              <a:gd name="connsiteY2" fmla="*/ 99391 h 228600"/>
              <a:gd name="connsiteX3" fmla="*/ 19859 w 1401398"/>
              <a:gd name="connsiteY3" fmla="*/ 0 h 228600"/>
            </a:gdLst>
            <a:ahLst/>
            <a:cxnLst>
              <a:cxn ang="0">
                <a:pos x="connsiteX0" y="connsiteY0"/>
              </a:cxn>
              <a:cxn ang="0">
                <a:pos x="connsiteX1" y="connsiteY1"/>
              </a:cxn>
              <a:cxn ang="0">
                <a:pos x="connsiteX2" y="connsiteY2"/>
              </a:cxn>
              <a:cxn ang="0">
                <a:pos x="connsiteX3" y="connsiteY3"/>
              </a:cxn>
            </a:cxnLst>
            <a:rect l="l" t="t" r="r" b="b"/>
            <a:pathLst>
              <a:path w="1401398" h="228600">
                <a:moveTo>
                  <a:pt x="1401398" y="228600"/>
                </a:moveTo>
                <a:cubicBezTo>
                  <a:pt x="1303663" y="149915"/>
                  <a:pt x="1205929" y="71231"/>
                  <a:pt x="993894" y="49696"/>
                </a:cubicBezTo>
                <a:cubicBezTo>
                  <a:pt x="781859" y="28161"/>
                  <a:pt x="291528" y="107674"/>
                  <a:pt x="129189" y="99391"/>
                </a:cubicBezTo>
                <a:cubicBezTo>
                  <a:pt x="-33150" y="91108"/>
                  <a:pt x="-6646" y="45554"/>
                  <a:pt x="19859" y="0"/>
                </a:cubicBez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8" name="Freeform 17"/>
          <p:cNvSpPr/>
          <p:nvPr/>
        </p:nvSpPr>
        <p:spPr>
          <a:xfrm>
            <a:off x="1689652" y="4349704"/>
            <a:ext cx="1739348" cy="341566"/>
          </a:xfrm>
          <a:custGeom>
            <a:avLst/>
            <a:gdLst>
              <a:gd name="connsiteX0" fmla="*/ 0 w 1739348"/>
              <a:gd name="connsiteY0" fmla="*/ 192479 h 341566"/>
              <a:gd name="connsiteX1" fmla="*/ 1063487 w 1739348"/>
              <a:gd name="connsiteY1" fmla="*/ 3635 h 341566"/>
              <a:gd name="connsiteX2" fmla="*/ 1739348 w 1739348"/>
              <a:gd name="connsiteY2" fmla="*/ 341566 h 341566"/>
            </a:gdLst>
            <a:ahLst/>
            <a:cxnLst>
              <a:cxn ang="0">
                <a:pos x="connsiteX0" y="connsiteY0"/>
              </a:cxn>
              <a:cxn ang="0">
                <a:pos x="connsiteX1" y="connsiteY1"/>
              </a:cxn>
              <a:cxn ang="0">
                <a:pos x="connsiteX2" y="connsiteY2"/>
              </a:cxn>
            </a:cxnLst>
            <a:rect l="l" t="t" r="r" b="b"/>
            <a:pathLst>
              <a:path w="1739348" h="341566">
                <a:moveTo>
                  <a:pt x="0" y="192479"/>
                </a:moveTo>
                <a:cubicBezTo>
                  <a:pt x="386798" y="85633"/>
                  <a:pt x="773596" y="-21213"/>
                  <a:pt x="1063487" y="3635"/>
                </a:cubicBezTo>
                <a:cubicBezTo>
                  <a:pt x="1353378" y="28483"/>
                  <a:pt x="1546363" y="185024"/>
                  <a:pt x="1739348" y="341566"/>
                </a:cubicBez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9" name="TextBox 18"/>
          <p:cNvSpPr txBox="1"/>
          <p:nvPr/>
        </p:nvSpPr>
        <p:spPr>
          <a:xfrm>
            <a:off x="1037722" y="4525125"/>
            <a:ext cx="1032655" cy="338554"/>
          </a:xfrm>
          <a:prstGeom prst="rect">
            <a:avLst/>
          </a:prstGeom>
          <a:noFill/>
        </p:spPr>
        <p:txBody>
          <a:bodyPr wrap="none" rtlCol="0">
            <a:spAutoFit/>
          </a:bodyPr>
          <a:lstStyle/>
          <a:p>
            <a:r>
              <a:rPr lang="sv-SE" sz="1600" dirty="0" err="1" smtClean="0">
                <a:solidFill>
                  <a:srgbClr val="FF0000"/>
                </a:solidFill>
                <a:latin typeface="Minya Nouvelle" pitchFamily="2" charset="0"/>
              </a:rPr>
              <a:t>CouchDB</a:t>
            </a:r>
            <a:endParaRPr lang="sv-SE" sz="1600" dirty="0" smtClean="0">
              <a:solidFill>
                <a:srgbClr val="FF0000"/>
              </a:solidFill>
              <a:latin typeface="Minya Nouvelle" pitchFamily="2" charset="0"/>
            </a:endParaRPr>
          </a:p>
        </p:txBody>
      </p:sp>
      <p:sp>
        <p:nvSpPr>
          <p:cNvPr id="20" name="TextBox 19"/>
          <p:cNvSpPr txBox="1"/>
          <p:nvPr/>
        </p:nvSpPr>
        <p:spPr>
          <a:xfrm>
            <a:off x="827584" y="1129308"/>
            <a:ext cx="1317348" cy="738664"/>
          </a:xfrm>
          <a:prstGeom prst="rect">
            <a:avLst/>
          </a:prstGeom>
          <a:noFill/>
        </p:spPr>
        <p:txBody>
          <a:bodyPr wrap="none" rtlCol="0">
            <a:spAutoFit/>
          </a:bodyPr>
          <a:lstStyle/>
          <a:p>
            <a:r>
              <a:rPr lang="sv-SE" sz="1400" dirty="0" err="1" smtClean="0">
                <a:solidFill>
                  <a:srgbClr val="FF0000"/>
                </a:solidFill>
                <a:latin typeface="Minya Nouvelle" pitchFamily="2" charset="0"/>
              </a:rPr>
              <a:t>Phonegap</a:t>
            </a:r>
            <a:r>
              <a:rPr lang="sv-SE" sz="1400" dirty="0" smtClean="0">
                <a:solidFill>
                  <a:srgbClr val="FF0000"/>
                </a:solidFill>
                <a:latin typeface="Minya Nouvelle" pitchFamily="2" charset="0"/>
              </a:rPr>
              <a:t/>
            </a:r>
            <a:br>
              <a:rPr lang="sv-SE" sz="1400" dirty="0" smtClean="0">
                <a:solidFill>
                  <a:srgbClr val="FF0000"/>
                </a:solidFill>
                <a:latin typeface="Minya Nouvelle" pitchFamily="2" charset="0"/>
              </a:rPr>
            </a:br>
            <a:r>
              <a:rPr lang="sv-SE" sz="1400" dirty="0" err="1" smtClean="0">
                <a:solidFill>
                  <a:srgbClr val="FF0000"/>
                </a:solidFill>
                <a:latin typeface="Minya Nouvelle" pitchFamily="2" charset="0"/>
              </a:rPr>
              <a:t>iWebkit</a:t>
            </a:r>
            <a:endParaRPr lang="sv-SE" sz="1400" dirty="0" smtClean="0">
              <a:solidFill>
                <a:srgbClr val="FF0000"/>
              </a:solidFill>
              <a:latin typeface="Minya Nouvelle" pitchFamily="2" charset="0"/>
            </a:endParaRPr>
          </a:p>
          <a:p>
            <a:r>
              <a:rPr lang="sv-SE" sz="1400" dirty="0" err="1" smtClean="0">
                <a:solidFill>
                  <a:srgbClr val="FF0000"/>
                </a:solidFill>
                <a:latin typeface="Minya Nouvelle" pitchFamily="2" charset="0"/>
              </a:rPr>
              <a:t>Sencha</a:t>
            </a:r>
            <a:r>
              <a:rPr lang="sv-SE" sz="1400" dirty="0" smtClean="0">
                <a:solidFill>
                  <a:srgbClr val="FF0000"/>
                </a:solidFill>
                <a:latin typeface="Minya Nouvelle" pitchFamily="2" charset="0"/>
              </a:rPr>
              <a:t> Touch</a:t>
            </a:r>
          </a:p>
        </p:txBody>
      </p:sp>
      <p:sp>
        <p:nvSpPr>
          <p:cNvPr id="21" name="Freeform 20"/>
          <p:cNvSpPr/>
          <p:nvPr/>
        </p:nvSpPr>
        <p:spPr>
          <a:xfrm>
            <a:off x="1759226" y="1190843"/>
            <a:ext cx="1699591" cy="449114"/>
          </a:xfrm>
          <a:custGeom>
            <a:avLst/>
            <a:gdLst>
              <a:gd name="connsiteX0" fmla="*/ 0 w 1699591"/>
              <a:gd name="connsiteY0" fmla="*/ 319905 h 449114"/>
              <a:gd name="connsiteX1" fmla="*/ 1222513 w 1699591"/>
              <a:gd name="connsiteY1" fmla="*/ 1853 h 449114"/>
              <a:gd name="connsiteX2" fmla="*/ 1699591 w 1699591"/>
              <a:gd name="connsiteY2" fmla="*/ 449114 h 449114"/>
            </a:gdLst>
            <a:ahLst/>
            <a:cxnLst>
              <a:cxn ang="0">
                <a:pos x="connsiteX0" y="connsiteY0"/>
              </a:cxn>
              <a:cxn ang="0">
                <a:pos x="connsiteX1" y="connsiteY1"/>
              </a:cxn>
              <a:cxn ang="0">
                <a:pos x="connsiteX2" y="connsiteY2"/>
              </a:cxn>
            </a:cxnLst>
            <a:rect l="l" t="t" r="r" b="b"/>
            <a:pathLst>
              <a:path w="1699591" h="449114">
                <a:moveTo>
                  <a:pt x="0" y="319905"/>
                </a:moveTo>
                <a:cubicBezTo>
                  <a:pt x="469624" y="150111"/>
                  <a:pt x="939248" y="-19682"/>
                  <a:pt x="1222513" y="1853"/>
                </a:cubicBezTo>
                <a:cubicBezTo>
                  <a:pt x="1505778" y="23388"/>
                  <a:pt x="1602684" y="236251"/>
                  <a:pt x="1699591" y="449114"/>
                </a:cubicBez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Klientsideskript</a:t>
            </a:r>
            <a:endParaRPr lang="sv-S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1129308"/>
            <a:ext cx="4465439" cy="2454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 name="TextBox 104"/>
          <p:cNvSpPr txBox="1"/>
          <p:nvPr/>
        </p:nvSpPr>
        <p:spPr>
          <a:xfrm>
            <a:off x="539552" y="1129308"/>
            <a:ext cx="3384376" cy="2308324"/>
          </a:xfrm>
          <a:prstGeom prst="rect">
            <a:avLst/>
          </a:prstGeom>
          <a:noFill/>
        </p:spPr>
        <p:txBody>
          <a:bodyPr wrap="square" rtlCol="0">
            <a:spAutoFit/>
          </a:bodyPr>
          <a:lstStyle/>
          <a:p>
            <a:r>
              <a:rPr lang="sv-SE" dirty="0" smtClean="0">
                <a:latin typeface="Minya Nouvelle" pitchFamily="2" charset="0"/>
              </a:rPr>
              <a:t>Skriven kod som talar om för webbläsaren vad den ska göra.</a:t>
            </a:r>
          </a:p>
          <a:p>
            <a:endParaRPr lang="sv-SE" dirty="0">
              <a:latin typeface="Minya Nouvelle" pitchFamily="2" charset="0"/>
            </a:endParaRPr>
          </a:p>
          <a:p>
            <a:r>
              <a:rPr lang="sv-SE" dirty="0" smtClean="0">
                <a:latin typeface="Minya Nouvelle" pitchFamily="2" charset="0"/>
              </a:rPr>
              <a:t>Idag: Uteslutande JavaScript</a:t>
            </a:r>
          </a:p>
          <a:p>
            <a:endParaRPr lang="sv-SE" dirty="0">
              <a:latin typeface="Minya Nouvelle" pitchFamily="2" charset="0"/>
            </a:endParaRPr>
          </a:p>
          <a:p>
            <a:r>
              <a:rPr lang="sv-SE" dirty="0" smtClean="0">
                <a:latin typeface="Minya Nouvelle" pitchFamily="2" charset="0"/>
              </a:rPr>
              <a:t>Hade förr ryktet om sig att vara enkelt och ”inte ett riktigt programmeringsspråk” </a:t>
            </a:r>
          </a:p>
        </p:txBody>
      </p:sp>
      <p:sp>
        <p:nvSpPr>
          <p:cNvPr id="106" name="TextBox 105"/>
          <p:cNvSpPr txBox="1"/>
          <p:nvPr/>
        </p:nvSpPr>
        <p:spPr>
          <a:xfrm>
            <a:off x="5220072" y="4369668"/>
            <a:ext cx="717569" cy="338554"/>
          </a:xfrm>
          <a:prstGeom prst="rect">
            <a:avLst/>
          </a:prstGeom>
          <a:noFill/>
        </p:spPr>
        <p:txBody>
          <a:bodyPr wrap="none" rtlCol="0">
            <a:spAutoFit/>
          </a:bodyPr>
          <a:lstStyle/>
          <a:p>
            <a:r>
              <a:rPr lang="sv-SE" sz="1600" dirty="0" smtClean="0">
                <a:solidFill>
                  <a:srgbClr val="002060"/>
                </a:solidFill>
                <a:latin typeface="Minya Nouvelle" pitchFamily="2" charset="0"/>
              </a:rPr>
              <a:t>AJAX</a:t>
            </a:r>
          </a:p>
        </p:txBody>
      </p:sp>
      <p:sp>
        <p:nvSpPr>
          <p:cNvPr id="107" name="TextBox 106"/>
          <p:cNvSpPr txBox="1"/>
          <p:nvPr/>
        </p:nvSpPr>
        <p:spPr>
          <a:xfrm>
            <a:off x="1613630" y="3959106"/>
            <a:ext cx="3246402" cy="338554"/>
          </a:xfrm>
          <a:prstGeom prst="rect">
            <a:avLst/>
          </a:prstGeom>
          <a:noFill/>
        </p:spPr>
        <p:txBody>
          <a:bodyPr wrap="none" rtlCol="0">
            <a:spAutoFit/>
          </a:bodyPr>
          <a:lstStyle/>
          <a:p>
            <a:r>
              <a:rPr lang="sv-SE" sz="1600" dirty="0" smtClean="0">
                <a:solidFill>
                  <a:srgbClr val="002060"/>
                </a:solidFill>
                <a:latin typeface="Minya Nouvelle" pitchFamily="2" charset="0"/>
              </a:rPr>
              <a:t>Dynamiskt förändra en webbsida</a:t>
            </a:r>
          </a:p>
        </p:txBody>
      </p:sp>
      <p:sp>
        <p:nvSpPr>
          <p:cNvPr id="109" name="TextBox 108"/>
          <p:cNvSpPr txBox="1"/>
          <p:nvPr/>
        </p:nvSpPr>
        <p:spPr>
          <a:xfrm>
            <a:off x="2231740" y="4739000"/>
            <a:ext cx="2369559" cy="369332"/>
          </a:xfrm>
          <a:prstGeom prst="rect">
            <a:avLst/>
          </a:prstGeom>
          <a:noFill/>
        </p:spPr>
        <p:txBody>
          <a:bodyPr wrap="none" rtlCol="0">
            <a:spAutoFit/>
          </a:bodyPr>
          <a:lstStyle/>
          <a:p>
            <a:r>
              <a:rPr lang="sv-SE" dirty="0" smtClean="0">
                <a:solidFill>
                  <a:srgbClr val="002060"/>
                </a:solidFill>
                <a:latin typeface="Minya Nouvelle" pitchFamily="2" charset="0"/>
              </a:rPr>
              <a:t>Reagera på händelser</a:t>
            </a:r>
          </a:p>
        </p:txBody>
      </p:sp>
      <p:sp>
        <p:nvSpPr>
          <p:cNvPr id="110" name="TextBox 109"/>
          <p:cNvSpPr txBox="1"/>
          <p:nvPr/>
        </p:nvSpPr>
        <p:spPr>
          <a:xfrm>
            <a:off x="3563888" y="5108332"/>
            <a:ext cx="4641014" cy="338554"/>
          </a:xfrm>
          <a:prstGeom prst="rect">
            <a:avLst/>
          </a:prstGeom>
          <a:noFill/>
        </p:spPr>
        <p:txBody>
          <a:bodyPr wrap="none" rtlCol="0">
            <a:spAutoFit/>
          </a:bodyPr>
          <a:lstStyle/>
          <a:p>
            <a:r>
              <a:rPr lang="sv-SE" sz="1600" dirty="0" smtClean="0">
                <a:solidFill>
                  <a:srgbClr val="002060"/>
                </a:solidFill>
                <a:latin typeface="Minya Nouvelle" pitchFamily="2" charset="0"/>
              </a:rPr>
              <a:t>Kontrollera data innan den skickas till servern</a:t>
            </a:r>
          </a:p>
        </p:txBody>
      </p:sp>
      <p:sp>
        <p:nvSpPr>
          <p:cNvPr id="111" name="TextBox 110"/>
          <p:cNvSpPr txBox="1"/>
          <p:nvPr/>
        </p:nvSpPr>
        <p:spPr>
          <a:xfrm>
            <a:off x="5580112" y="3856320"/>
            <a:ext cx="2908168" cy="338554"/>
          </a:xfrm>
          <a:prstGeom prst="rect">
            <a:avLst/>
          </a:prstGeom>
          <a:noFill/>
        </p:spPr>
        <p:txBody>
          <a:bodyPr wrap="none" rtlCol="0">
            <a:spAutoFit/>
          </a:bodyPr>
          <a:lstStyle/>
          <a:p>
            <a:r>
              <a:rPr lang="sv-SE" sz="1600" dirty="0" smtClean="0">
                <a:solidFill>
                  <a:srgbClr val="002060"/>
                </a:solidFill>
                <a:latin typeface="Minya Nouvelle" pitchFamily="2" charset="0"/>
              </a:rPr>
              <a:t>Lagra data lokalt på klienten</a:t>
            </a:r>
          </a:p>
        </p:txBody>
      </p:sp>
      <p:sp>
        <p:nvSpPr>
          <p:cNvPr id="112" name="TextBox 111"/>
          <p:cNvSpPr txBox="1"/>
          <p:nvPr/>
        </p:nvSpPr>
        <p:spPr>
          <a:xfrm>
            <a:off x="611560" y="4369668"/>
            <a:ext cx="2557110" cy="338554"/>
          </a:xfrm>
          <a:prstGeom prst="rect">
            <a:avLst/>
          </a:prstGeom>
          <a:noFill/>
        </p:spPr>
        <p:txBody>
          <a:bodyPr wrap="none" rtlCol="0">
            <a:spAutoFit/>
          </a:bodyPr>
          <a:lstStyle/>
          <a:p>
            <a:r>
              <a:rPr lang="sv-SE" sz="1600" dirty="0" smtClean="0">
                <a:solidFill>
                  <a:srgbClr val="002060"/>
                </a:solidFill>
                <a:latin typeface="Minya Nouvelle" pitchFamily="2" charset="0"/>
              </a:rPr>
              <a:t>Information om klienten</a:t>
            </a:r>
          </a:p>
        </p:txBody>
      </p:sp>
      <p:sp>
        <p:nvSpPr>
          <p:cNvPr id="115" name="TextBox 114"/>
          <p:cNvSpPr txBox="1"/>
          <p:nvPr/>
        </p:nvSpPr>
        <p:spPr>
          <a:xfrm>
            <a:off x="5942663" y="4657700"/>
            <a:ext cx="1314784" cy="338554"/>
          </a:xfrm>
          <a:prstGeom prst="rect">
            <a:avLst/>
          </a:prstGeom>
          <a:noFill/>
        </p:spPr>
        <p:txBody>
          <a:bodyPr wrap="none" rtlCol="0">
            <a:spAutoFit/>
          </a:bodyPr>
          <a:lstStyle/>
          <a:p>
            <a:r>
              <a:rPr lang="sv-SE" sz="1600" dirty="0" err="1" smtClean="0">
                <a:solidFill>
                  <a:srgbClr val="002060"/>
                </a:solidFill>
                <a:latin typeface="Minya Nouvelle" pitchFamily="2" charset="0"/>
              </a:rPr>
              <a:t>Geolocation</a:t>
            </a:r>
            <a:endParaRPr lang="sv-SE" sz="1600" dirty="0" smtClean="0">
              <a:solidFill>
                <a:srgbClr val="002060"/>
              </a:solidFill>
              <a:latin typeface="Minya Nouvelle" pitchFamily="2" charset="0"/>
            </a:endParaRPr>
          </a:p>
        </p:txBody>
      </p:sp>
      <p:sp>
        <p:nvSpPr>
          <p:cNvPr id="114" name="TextBox 113"/>
          <p:cNvSpPr txBox="1"/>
          <p:nvPr/>
        </p:nvSpPr>
        <p:spPr>
          <a:xfrm>
            <a:off x="395536" y="5089748"/>
            <a:ext cx="1492716" cy="338554"/>
          </a:xfrm>
          <a:prstGeom prst="rect">
            <a:avLst/>
          </a:prstGeom>
          <a:noFill/>
        </p:spPr>
        <p:txBody>
          <a:bodyPr wrap="none" rtlCol="0">
            <a:spAutoFit/>
          </a:bodyPr>
          <a:lstStyle/>
          <a:p>
            <a:r>
              <a:rPr lang="sv-SE" sz="1600" dirty="0" smtClean="0">
                <a:solidFill>
                  <a:srgbClr val="002060"/>
                </a:solidFill>
                <a:latin typeface="Minya Nouvelle" pitchFamily="2" charset="0"/>
              </a:rPr>
              <a:t>Drag and </a:t>
            </a:r>
            <a:r>
              <a:rPr lang="sv-SE" sz="1600" dirty="0" err="1" smtClean="0">
                <a:solidFill>
                  <a:srgbClr val="002060"/>
                </a:solidFill>
                <a:latin typeface="Minya Nouvelle" pitchFamily="2" charset="0"/>
              </a:rPr>
              <a:t>Drop</a:t>
            </a:r>
            <a:endParaRPr lang="sv-SE" sz="1600" dirty="0" smtClean="0">
              <a:solidFill>
                <a:srgbClr val="002060"/>
              </a:solidFill>
              <a:latin typeface="Minya Nouvelle" pitchFamily="2" charset="0"/>
            </a:endParaRPr>
          </a:p>
        </p:txBody>
      </p:sp>
      <p:sp>
        <p:nvSpPr>
          <p:cNvPr id="118" name="TextBox 117"/>
          <p:cNvSpPr txBox="1"/>
          <p:nvPr/>
        </p:nvSpPr>
        <p:spPr>
          <a:xfrm>
            <a:off x="251520" y="3577580"/>
            <a:ext cx="2072940" cy="338554"/>
          </a:xfrm>
          <a:prstGeom prst="rect">
            <a:avLst/>
          </a:prstGeom>
          <a:noFill/>
        </p:spPr>
        <p:txBody>
          <a:bodyPr wrap="none" rtlCol="0">
            <a:spAutoFit/>
          </a:bodyPr>
          <a:lstStyle/>
          <a:p>
            <a:r>
              <a:rPr lang="sv-SE" sz="1600" dirty="0" smtClean="0">
                <a:solidFill>
                  <a:srgbClr val="002060"/>
                </a:solidFill>
                <a:latin typeface="Minya Nouvelle" pitchFamily="2" charset="0"/>
              </a:rPr>
              <a:t>Ljud/Video-kontroll</a:t>
            </a:r>
          </a:p>
        </p:txBody>
      </p:sp>
      <p:sp>
        <p:nvSpPr>
          <p:cNvPr id="120" name="TextBox 119"/>
          <p:cNvSpPr txBox="1"/>
          <p:nvPr/>
        </p:nvSpPr>
        <p:spPr>
          <a:xfrm>
            <a:off x="7073640" y="4319146"/>
            <a:ext cx="849913" cy="338554"/>
          </a:xfrm>
          <a:prstGeom prst="rect">
            <a:avLst/>
          </a:prstGeom>
          <a:noFill/>
        </p:spPr>
        <p:txBody>
          <a:bodyPr wrap="none" rtlCol="0">
            <a:spAutoFit/>
          </a:bodyPr>
          <a:lstStyle/>
          <a:p>
            <a:r>
              <a:rPr lang="sv-SE" sz="1600" dirty="0" smtClean="0">
                <a:solidFill>
                  <a:srgbClr val="002060"/>
                </a:solidFill>
                <a:latin typeface="Minya Nouvelle" pitchFamily="2" charset="0"/>
              </a:rPr>
              <a:t>Canvas</a:t>
            </a:r>
          </a:p>
        </p:txBody>
      </p:sp>
    </p:spTree>
    <p:extLst>
      <p:ext uri="{BB962C8B-B14F-4D97-AF65-F5344CB8AC3E}">
        <p14:creationId xmlns:p14="http://schemas.microsoft.com/office/powerpoint/2010/main" val="330378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animEffect transition="in" filter="fade">
                                      <p:cBhvr>
                                        <p:cTn id="7" dur="500"/>
                                        <p:tgtEl>
                                          <p:spTgt spid="1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7">
                                            <p:txEl>
                                              <p:pRg st="0" end="0"/>
                                            </p:txEl>
                                          </p:spTgt>
                                        </p:tgtEl>
                                        <p:attrNameLst>
                                          <p:attrName>style.visibility</p:attrName>
                                        </p:attrNameLst>
                                      </p:cBhvr>
                                      <p:to>
                                        <p:strVal val="visible"/>
                                      </p:to>
                                    </p:set>
                                    <p:animEffect transition="in" filter="fade">
                                      <p:cBhvr>
                                        <p:cTn id="11" dur="500"/>
                                        <p:tgtEl>
                                          <p:spTgt spid="107">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2">
                                            <p:txEl>
                                              <p:pRg st="0" end="0"/>
                                            </p:txEl>
                                          </p:spTgt>
                                        </p:tgtEl>
                                        <p:attrNameLst>
                                          <p:attrName>style.visibility</p:attrName>
                                        </p:attrNameLst>
                                      </p:cBhvr>
                                      <p:to>
                                        <p:strVal val="visible"/>
                                      </p:to>
                                    </p:set>
                                    <p:animEffect transition="in" filter="fade">
                                      <p:cBhvr>
                                        <p:cTn id="15" dur="500"/>
                                        <p:tgtEl>
                                          <p:spTgt spid="112">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4">
                                            <p:txEl>
                                              <p:pRg st="0" end="0"/>
                                            </p:txEl>
                                          </p:spTgt>
                                        </p:tgtEl>
                                        <p:attrNameLst>
                                          <p:attrName>style.visibility</p:attrName>
                                        </p:attrNameLst>
                                      </p:cBhvr>
                                      <p:to>
                                        <p:strVal val="visible"/>
                                      </p:to>
                                    </p:set>
                                    <p:animEffect transition="in" filter="fade">
                                      <p:cBhvr>
                                        <p:cTn id="19" dur="500"/>
                                        <p:tgtEl>
                                          <p:spTgt spid="114">
                                            <p:txEl>
                                              <p:pRg st="0" end="0"/>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9">
                                            <p:txEl>
                                              <p:pRg st="0" end="0"/>
                                            </p:txEl>
                                          </p:spTgt>
                                        </p:tgtEl>
                                        <p:attrNameLst>
                                          <p:attrName>style.visibility</p:attrName>
                                        </p:attrNameLst>
                                      </p:cBhvr>
                                      <p:to>
                                        <p:strVal val="visible"/>
                                      </p:to>
                                    </p:set>
                                    <p:animEffect transition="in" filter="fade">
                                      <p:cBhvr>
                                        <p:cTn id="23" dur="500"/>
                                        <p:tgtEl>
                                          <p:spTgt spid="109">
                                            <p:txEl>
                                              <p:pRg st="0" end="0"/>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10">
                                            <p:txEl>
                                              <p:pRg st="0" end="0"/>
                                            </p:txEl>
                                          </p:spTgt>
                                        </p:tgtEl>
                                        <p:attrNameLst>
                                          <p:attrName>style.visibility</p:attrName>
                                        </p:attrNameLst>
                                      </p:cBhvr>
                                      <p:to>
                                        <p:strVal val="visible"/>
                                      </p:to>
                                    </p:set>
                                    <p:animEffect transition="in" filter="fade">
                                      <p:cBhvr>
                                        <p:cTn id="27" dur="500"/>
                                        <p:tgtEl>
                                          <p:spTgt spid="110">
                                            <p:txEl>
                                              <p:pRg st="0" end="0"/>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5">
                                            <p:txEl>
                                              <p:pRg st="0" end="0"/>
                                            </p:txEl>
                                          </p:spTgt>
                                        </p:tgtEl>
                                        <p:attrNameLst>
                                          <p:attrName>style.visibility</p:attrName>
                                        </p:attrNameLst>
                                      </p:cBhvr>
                                      <p:to>
                                        <p:strVal val="visible"/>
                                      </p:to>
                                    </p:set>
                                    <p:animEffect transition="in" filter="fade">
                                      <p:cBhvr>
                                        <p:cTn id="31" dur="500"/>
                                        <p:tgtEl>
                                          <p:spTgt spid="115">
                                            <p:txEl>
                                              <p:pRg st="0" end="0"/>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6">
                                            <p:txEl>
                                              <p:pRg st="0" end="0"/>
                                            </p:txEl>
                                          </p:spTgt>
                                        </p:tgtEl>
                                        <p:attrNameLst>
                                          <p:attrName>style.visibility</p:attrName>
                                        </p:attrNameLst>
                                      </p:cBhvr>
                                      <p:to>
                                        <p:strVal val="visible"/>
                                      </p:to>
                                    </p:set>
                                    <p:animEffect transition="in" filter="fade">
                                      <p:cBhvr>
                                        <p:cTn id="35" dur="500"/>
                                        <p:tgtEl>
                                          <p:spTgt spid="106">
                                            <p:txEl>
                                              <p:pRg st="0" end="0"/>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20">
                                            <p:txEl>
                                              <p:pRg st="0" end="0"/>
                                            </p:txEl>
                                          </p:spTgt>
                                        </p:tgtEl>
                                        <p:attrNameLst>
                                          <p:attrName>style.visibility</p:attrName>
                                        </p:attrNameLst>
                                      </p:cBhvr>
                                      <p:to>
                                        <p:strVal val="visible"/>
                                      </p:to>
                                    </p:set>
                                    <p:animEffect transition="in" filter="fade">
                                      <p:cBhvr>
                                        <p:cTn id="39" dur="500"/>
                                        <p:tgtEl>
                                          <p:spTgt spid="120">
                                            <p:txEl>
                                              <p:pRg st="0" end="0"/>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11">
                                            <p:txEl>
                                              <p:pRg st="0" end="0"/>
                                            </p:txEl>
                                          </p:spTgt>
                                        </p:tgtEl>
                                        <p:attrNameLst>
                                          <p:attrName>style.visibility</p:attrName>
                                        </p:attrNameLst>
                                      </p:cBhvr>
                                      <p:to>
                                        <p:strVal val="visible"/>
                                      </p:to>
                                    </p:set>
                                    <p:animEffect transition="in" filter="fade">
                                      <p:cBhvr>
                                        <p:cTn id="43" dur="500"/>
                                        <p:tgtEl>
                                          <p:spTgt spid="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bldP spid="107" grpId="0" build="p"/>
      <p:bldP spid="109" grpId="0" build="p"/>
      <p:bldP spid="110" grpId="0" build="p"/>
      <p:bldP spid="111" grpId="0" build="p"/>
      <p:bldP spid="112" grpId="0" build="p"/>
      <p:bldP spid="115" grpId="0" build="p"/>
      <p:bldP spid="114" grpId="0" build="p"/>
      <p:bldP spid="118" grpId="0" build="p"/>
      <p:bldP spid="12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JavaScript för webben</a:t>
            </a:r>
            <a:endParaRPr lang="sv-SE" dirty="0"/>
          </a:p>
        </p:txBody>
      </p:sp>
      <p:sp>
        <p:nvSpPr>
          <p:cNvPr id="4" name="TextBox 3"/>
          <p:cNvSpPr txBox="1"/>
          <p:nvPr/>
        </p:nvSpPr>
        <p:spPr>
          <a:xfrm>
            <a:off x="467544" y="1201316"/>
            <a:ext cx="8352928" cy="2554545"/>
          </a:xfrm>
          <a:prstGeom prst="rect">
            <a:avLst/>
          </a:prstGeom>
          <a:noFill/>
        </p:spPr>
        <p:txBody>
          <a:bodyPr wrap="square" rtlCol="0">
            <a:spAutoFit/>
          </a:bodyPr>
          <a:lstStyle/>
          <a:p>
            <a:r>
              <a:rPr lang="sv-SE" dirty="0" smtClean="0">
                <a:latin typeface="Minya Nouvelle" pitchFamily="2" charset="0"/>
              </a:rPr>
              <a:t>JavaScript huvudarena är givetvis webben där det används tillsammans med </a:t>
            </a:r>
            <a:r>
              <a:rPr lang="sv-SE" b="1" dirty="0" err="1" smtClean="0">
                <a:latin typeface="Minya Nouvelle" pitchFamily="2" charset="0"/>
              </a:rPr>
              <a:t>DOM</a:t>
            </a:r>
            <a:r>
              <a:rPr lang="sv-SE" dirty="0" err="1" smtClean="0">
                <a:latin typeface="Minya Nouvelle" pitchFamily="2" charset="0"/>
              </a:rPr>
              <a:t>:en</a:t>
            </a:r>
            <a:r>
              <a:rPr lang="sv-SE" dirty="0" smtClean="0">
                <a:latin typeface="Minya Nouvelle" pitchFamily="2" charset="0"/>
              </a:rPr>
              <a:t> och </a:t>
            </a:r>
            <a:r>
              <a:rPr lang="sv-SE" b="1" dirty="0" err="1" smtClean="0">
                <a:latin typeface="Minya Nouvelle" pitchFamily="2" charset="0"/>
              </a:rPr>
              <a:t>BOM</a:t>
            </a:r>
            <a:r>
              <a:rPr lang="sv-SE" dirty="0" err="1" smtClean="0">
                <a:latin typeface="Minya Nouvelle" pitchFamily="2" charset="0"/>
              </a:rPr>
              <a:t>:en</a:t>
            </a:r>
            <a:r>
              <a:rPr lang="sv-SE" dirty="0" smtClean="0">
                <a:latin typeface="Minya Nouvelle" pitchFamily="2" charset="0"/>
              </a:rPr>
              <a:t> för utföra sin magi.</a:t>
            </a:r>
          </a:p>
          <a:p>
            <a:endParaRPr lang="sv-SE" dirty="0">
              <a:latin typeface="Minya Nouvelle" pitchFamily="2" charset="0"/>
            </a:endParaRPr>
          </a:p>
          <a:p>
            <a:r>
              <a:rPr lang="sv-SE" dirty="0" smtClean="0">
                <a:latin typeface="Minya Nouvelle" pitchFamily="2" charset="0"/>
              </a:rPr>
              <a:t>Till sin hjälp har man ofta tillgång till verktyg som: </a:t>
            </a:r>
          </a:p>
          <a:p>
            <a:r>
              <a:rPr lang="sv-SE" b="1" dirty="0" err="1" smtClean="0">
                <a:latin typeface="Minya Nouvelle" pitchFamily="2" charset="0"/>
              </a:rPr>
              <a:t>jQuery</a:t>
            </a:r>
            <a:r>
              <a:rPr lang="sv-SE" b="1" dirty="0" smtClean="0">
                <a:latin typeface="Minya Nouvelle" pitchFamily="2" charset="0"/>
              </a:rPr>
              <a:t>, YUI, Dojo, </a:t>
            </a:r>
            <a:r>
              <a:rPr lang="sv-SE" b="1" dirty="0" err="1" smtClean="0">
                <a:latin typeface="Minya Nouvelle" pitchFamily="2" charset="0"/>
              </a:rPr>
              <a:t>ExtJS</a:t>
            </a:r>
            <a:r>
              <a:rPr lang="sv-SE" b="1" dirty="0" smtClean="0">
                <a:latin typeface="Minya Nouvelle" pitchFamily="2" charset="0"/>
              </a:rPr>
              <a:t>, </a:t>
            </a:r>
            <a:r>
              <a:rPr lang="sv-SE" b="1" dirty="0" err="1" smtClean="0">
                <a:latin typeface="Minya Nouvelle" pitchFamily="2" charset="0"/>
              </a:rPr>
              <a:t>Closure</a:t>
            </a:r>
            <a:r>
              <a:rPr lang="sv-SE" b="1" dirty="0" smtClean="0">
                <a:latin typeface="Minya Nouvelle" pitchFamily="2" charset="0"/>
              </a:rPr>
              <a:t> </a:t>
            </a:r>
            <a:r>
              <a:rPr lang="sv-SE" b="1" dirty="0" err="1" smtClean="0">
                <a:latin typeface="Minya Nouvelle" pitchFamily="2" charset="0"/>
              </a:rPr>
              <a:t>Library</a:t>
            </a:r>
            <a:r>
              <a:rPr lang="sv-SE" b="1" dirty="0" smtClean="0">
                <a:latin typeface="Minya Nouvelle" pitchFamily="2" charset="0"/>
              </a:rPr>
              <a:t>....</a:t>
            </a:r>
          </a:p>
          <a:p>
            <a:endParaRPr lang="sv-SE" b="1" dirty="0">
              <a:latin typeface="Minya Nouvelle" pitchFamily="2" charset="0"/>
            </a:endParaRPr>
          </a:p>
          <a:p>
            <a:r>
              <a:rPr lang="sv-SE" dirty="0" smtClean="0">
                <a:latin typeface="Minya Nouvelle" pitchFamily="2" charset="0"/>
              </a:rPr>
              <a:t>Och man arbetar med nya spännande </a:t>
            </a:r>
            <a:r>
              <a:rPr lang="sv-SE" dirty="0" err="1" smtClean="0">
                <a:latin typeface="Minya Nouvelle" pitchFamily="2" charset="0"/>
              </a:rPr>
              <a:t>API:er</a:t>
            </a:r>
            <a:r>
              <a:rPr lang="sv-SE" dirty="0" smtClean="0">
                <a:latin typeface="Minya Nouvelle" pitchFamily="2" charset="0"/>
              </a:rPr>
              <a:t> så som:</a:t>
            </a:r>
          </a:p>
          <a:p>
            <a:r>
              <a:rPr lang="sv-SE" sz="1600" b="1" dirty="0" smtClean="0">
                <a:latin typeface="Minya Nouvelle" pitchFamily="2" charset="0"/>
              </a:rPr>
              <a:t>Canvas, </a:t>
            </a:r>
            <a:r>
              <a:rPr lang="sv-SE" sz="1600" b="1" dirty="0" err="1" smtClean="0">
                <a:latin typeface="Minya Nouvelle" pitchFamily="2" charset="0"/>
              </a:rPr>
              <a:t>Geolocation</a:t>
            </a:r>
            <a:r>
              <a:rPr lang="sv-SE" sz="1600" b="1" dirty="0" smtClean="0">
                <a:latin typeface="Minya Nouvelle" pitchFamily="2" charset="0"/>
              </a:rPr>
              <a:t>, Drag and </a:t>
            </a:r>
            <a:r>
              <a:rPr lang="sv-SE" sz="1600" b="1" dirty="0" err="1" smtClean="0">
                <a:latin typeface="Minya Nouvelle" pitchFamily="2" charset="0"/>
              </a:rPr>
              <a:t>Drop</a:t>
            </a:r>
            <a:r>
              <a:rPr lang="sv-SE" sz="1600" b="1" dirty="0" smtClean="0">
                <a:latin typeface="Minya Nouvelle" pitchFamily="2" charset="0"/>
              </a:rPr>
              <a:t>, Web </a:t>
            </a:r>
            <a:r>
              <a:rPr lang="sv-SE" sz="1600" b="1" dirty="0" err="1" smtClean="0">
                <a:latin typeface="Minya Nouvelle" pitchFamily="2" charset="0"/>
              </a:rPr>
              <a:t>sockets</a:t>
            </a:r>
            <a:r>
              <a:rPr lang="sv-SE" sz="1600" b="1" dirty="0" smtClean="0">
                <a:latin typeface="Minya Nouvelle" pitchFamily="2" charset="0"/>
              </a:rPr>
              <a:t>, Web </a:t>
            </a:r>
            <a:r>
              <a:rPr lang="sv-SE" sz="1600" b="1" dirty="0" err="1" smtClean="0">
                <a:latin typeface="Minya Nouvelle" pitchFamily="2" charset="0"/>
              </a:rPr>
              <a:t>workers</a:t>
            </a:r>
            <a:r>
              <a:rPr lang="sv-SE" sz="1600" b="1" dirty="0" smtClean="0">
                <a:latin typeface="Minya Nouvelle" pitchFamily="2" charset="0"/>
              </a:rPr>
              <a:t>, Web </a:t>
            </a:r>
            <a:r>
              <a:rPr lang="sv-SE" sz="1600" b="1" dirty="0" err="1" smtClean="0">
                <a:latin typeface="Minya Nouvelle" pitchFamily="2" charset="0"/>
              </a:rPr>
              <a:t>Storage</a:t>
            </a:r>
            <a:r>
              <a:rPr lang="sv-SE" sz="1600" b="1" dirty="0" smtClean="0">
                <a:latin typeface="Minya Nouvelle" pitchFamily="2" charset="0"/>
              </a:rPr>
              <a:t>...</a:t>
            </a:r>
          </a:p>
          <a:p>
            <a:endParaRPr lang="sv-SE" dirty="0" smtClean="0">
              <a:latin typeface="Minya Nouvelle" pitchFamily="2" charset="0"/>
            </a:endParaRPr>
          </a:p>
        </p:txBody>
      </p:sp>
      <p:pic>
        <p:nvPicPr>
          <p:cNvPr id="12290" name="Picture 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4369668"/>
            <a:ext cx="2305050" cy="77152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471622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sv-SE"/>
          </a:p>
        </p:txBody>
      </p:sp>
      <p:pic>
        <p:nvPicPr>
          <p:cNvPr id="9218" name="Picture 2" descr="File:Blue-punch-card-front.png"/>
          <p:cNvPicPr>
            <a:picLocks noChangeAspect="1" noChangeArrowheads="1"/>
          </p:cNvPicPr>
          <p:nvPr/>
        </p:nvPicPr>
        <p:blipFill>
          <a:blip r:embed="rId3" cstate="print"/>
          <a:srcRect/>
          <a:stretch>
            <a:fillRect/>
          </a:stretch>
        </p:blipFill>
        <p:spPr bwMode="auto">
          <a:xfrm rot="16200000">
            <a:off x="3186535" y="282526"/>
            <a:ext cx="2562225" cy="569595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sv-SE"/>
          </a:p>
        </p:txBody>
      </p:sp>
      <p:pic>
        <p:nvPicPr>
          <p:cNvPr id="10242" name="Picture 2" descr="File:C64-IMG 5318.jpg"/>
          <p:cNvPicPr>
            <a:picLocks noChangeAspect="1" noChangeArrowheads="1"/>
          </p:cNvPicPr>
          <p:nvPr/>
        </p:nvPicPr>
        <p:blipFill>
          <a:blip r:embed="rId2" cstate="print"/>
          <a:srcRect/>
          <a:stretch>
            <a:fillRect/>
          </a:stretch>
        </p:blipFill>
        <p:spPr bwMode="auto">
          <a:xfrm>
            <a:off x="1763688" y="841276"/>
            <a:ext cx="5819800" cy="387744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www.ibiblio.org/pioneers/images/pics/mosaic.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7555" y="1057300"/>
            <a:ext cx="2592288" cy="121040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9220" name="Picture 4" descr="http://t2.gstatic.com/images?q=tbn:ANd9GcTxYCUCFGHlXhRCk_TeLT2QEQu2ktKHmM__deVL0RUeOsAjax1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293" y="986035"/>
            <a:ext cx="1200150" cy="129540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9" name="Picture 4" descr="http://t1.gstatic.com/images?q=tbn:ANd9GcQjnMCR6xZ7B57eJMDcom4CGATC2_Jxo6c69mFVXXXPLhsrqV2bo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7955" y="913284"/>
            <a:ext cx="1512168" cy="151216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57435" y="193204"/>
            <a:ext cx="679994" cy="369332"/>
          </a:xfrm>
          <a:prstGeom prst="rect">
            <a:avLst/>
          </a:prstGeom>
          <a:noFill/>
        </p:spPr>
        <p:txBody>
          <a:bodyPr wrap="none" rtlCol="0">
            <a:spAutoFit/>
          </a:bodyPr>
          <a:lstStyle/>
          <a:p>
            <a:r>
              <a:rPr lang="sv-SE" dirty="0" err="1" smtClean="0">
                <a:solidFill>
                  <a:srgbClr val="FF0000"/>
                </a:solidFill>
                <a:latin typeface="Minya Nouvelle" pitchFamily="2" charset="0"/>
              </a:rPr>
              <a:t>www</a:t>
            </a:r>
            <a:endParaRPr lang="sv-SE" dirty="0" smtClean="0">
              <a:solidFill>
                <a:srgbClr val="FF0000"/>
              </a:solidFill>
              <a:latin typeface="Minya Nouvelle" pitchFamily="2" charset="0"/>
            </a:endParaRPr>
          </a:p>
        </p:txBody>
      </p:sp>
      <p:sp>
        <p:nvSpPr>
          <p:cNvPr id="6" name="TextBox 5"/>
          <p:cNvSpPr txBox="1"/>
          <p:nvPr/>
        </p:nvSpPr>
        <p:spPr>
          <a:xfrm>
            <a:off x="4199184" y="2929508"/>
            <a:ext cx="782587" cy="369332"/>
          </a:xfrm>
          <a:prstGeom prst="rect">
            <a:avLst/>
          </a:prstGeom>
          <a:noFill/>
        </p:spPr>
        <p:txBody>
          <a:bodyPr wrap="none" rtlCol="0">
            <a:spAutoFit/>
          </a:bodyPr>
          <a:lstStyle/>
          <a:p>
            <a:r>
              <a:rPr lang="sv-SE" dirty="0" smtClean="0">
                <a:solidFill>
                  <a:srgbClr val="FF0000"/>
                </a:solidFill>
                <a:latin typeface="Minya Nouvelle" pitchFamily="2" charset="0"/>
              </a:rPr>
              <a:t>&lt;</a:t>
            </a:r>
            <a:r>
              <a:rPr lang="sv-SE" dirty="0" err="1" smtClean="0">
                <a:solidFill>
                  <a:srgbClr val="FF0000"/>
                </a:solidFill>
                <a:latin typeface="Minya Nouvelle" pitchFamily="2" charset="0"/>
              </a:rPr>
              <a:t>img</a:t>
            </a:r>
            <a:r>
              <a:rPr lang="sv-SE" dirty="0" smtClean="0">
                <a:solidFill>
                  <a:srgbClr val="FF0000"/>
                </a:solidFill>
                <a:latin typeface="Minya Nouvelle" pitchFamily="2" charset="0"/>
              </a:rPr>
              <a:t>&gt;</a:t>
            </a:r>
            <a:endParaRPr lang="sv-SE" dirty="0" smtClean="0">
              <a:latin typeface="Minya Nouvelle" pitchFamily="2" charset="0"/>
            </a:endParaRPr>
          </a:p>
        </p:txBody>
      </p:sp>
      <p:cxnSp>
        <p:nvCxnSpPr>
          <p:cNvPr id="8" name="Straight Arrow Connector 7"/>
          <p:cNvCxnSpPr/>
          <p:nvPr/>
        </p:nvCxnSpPr>
        <p:spPr>
          <a:xfrm>
            <a:off x="2173459" y="1633735"/>
            <a:ext cx="64807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701851" y="1662503"/>
            <a:ext cx="792088" cy="686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4974672" y="2157805"/>
            <a:ext cx="377686" cy="993913"/>
          </a:xfrm>
          <a:custGeom>
            <a:avLst/>
            <a:gdLst>
              <a:gd name="connsiteX0" fmla="*/ 0 w 377686"/>
              <a:gd name="connsiteY0" fmla="*/ 993913 h 993913"/>
              <a:gd name="connsiteX1" fmla="*/ 377686 w 377686"/>
              <a:gd name="connsiteY1" fmla="*/ 705678 h 993913"/>
              <a:gd name="connsiteX2" fmla="*/ 0 w 377686"/>
              <a:gd name="connsiteY2" fmla="*/ 0 h 993913"/>
            </a:gdLst>
            <a:ahLst/>
            <a:cxnLst>
              <a:cxn ang="0">
                <a:pos x="connsiteX0" y="connsiteY0"/>
              </a:cxn>
              <a:cxn ang="0">
                <a:pos x="connsiteX1" y="connsiteY1"/>
              </a:cxn>
              <a:cxn ang="0">
                <a:pos x="connsiteX2" y="connsiteY2"/>
              </a:cxn>
            </a:cxnLst>
            <a:rect l="l" t="t" r="r" b="b"/>
            <a:pathLst>
              <a:path w="377686" h="993913">
                <a:moveTo>
                  <a:pt x="0" y="993913"/>
                </a:moveTo>
                <a:cubicBezTo>
                  <a:pt x="188843" y="932621"/>
                  <a:pt x="377686" y="871330"/>
                  <a:pt x="377686" y="705678"/>
                </a:cubicBezTo>
                <a:cubicBezTo>
                  <a:pt x="377686" y="540026"/>
                  <a:pt x="188843" y="270013"/>
                  <a:pt x="0" y="0"/>
                </a:cubicBez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3" name="Freeform 12"/>
          <p:cNvSpPr/>
          <p:nvPr/>
        </p:nvSpPr>
        <p:spPr>
          <a:xfrm>
            <a:off x="1182917" y="398579"/>
            <a:ext cx="800076" cy="526774"/>
          </a:xfrm>
          <a:custGeom>
            <a:avLst/>
            <a:gdLst>
              <a:gd name="connsiteX0" fmla="*/ 800076 w 800076"/>
              <a:gd name="connsiteY0" fmla="*/ 0 h 526774"/>
              <a:gd name="connsiteX1" fmla="*/ 64581 w 800076"/>
              <a:gd name="connsiteY1" fmla="*/ 119270 h 526774"/>
              <a:gd name="connsiteX2" fmla="*/ 84459 w 800076"/>
              <a:gd name="connsiteY2" fmla="*/ 526774 h 526774"/>
            </a:gdLst>
            <a:ahLst/>
            <a:cxnLst>
              <a:cxn ang="0">
                <a:pos x="connsiteX0" y="connsiteY0"/>
              </a:cxn>
              <a:cxn ang="0">
                <a:pos x="connsiteX1" y="connsiteY1"/>
              </a:cxn>
              <a:cxn ang="0">
                <a:pos x="connsiteX2" y="connsiteY2"/>
              </a:cxn>
            </a:cxnLst>
            <a:rect l="l" t="t" r="r" b="b"/>
            <a:pathLst>
              <a:path w="800076" h="526774">
                <a:moveTo>
                  <a:pt x="800076" y="0"/>
                </a:moveTo>
                <a:cubicBezTo>
                  <a:pt x="554911" y="39757"/>
                  <a:pt x="183850" y="31474"/>
                  <a:pt x="64581" y="119270"/>
                </a:cubicBezTo>
                <a:cubicBezTo>
                  <a:pt x="-54688" y="207066"/>
                  <a:pt x="14885" y="366920"/>
                  <a:pt x="84459" y="526774"/>
                </a:cubicBez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9226" name="Picture 10" descr="http://t1.gstatic.com/images?q=tbn:ANd9GcQfC25g8DFbyHCjLfSjVfox482V9Z8vF29naXvji47jgI3yVlOv"/>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9329" y="2929508"/>
            <a:ext cx="1409220" cy="211767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15" name="TextBox 14"/>
          <p:cNvSpPr txBox="1"/>
          <p:nvPr/>
        </p:nvSpPr>
        <p:spPr>
          <a:xfrm>
            <a:off x="7308304" y="3793604"/>
            <a:ext cx="1266693" cy="369332"/>
          </a:xfrm>
          <a:prstGeom prst="rect">
            <a:avLst/>
          </a:prstGeom>
          <a:noFill/>
        </p:spPr>
        <p:txBody>
          <a:bodyPr wrap="none" rtlCol="0">
            <a:spAutoFit/>
          </a:bodyPr>
          <a:lstStyle/>
          <a:p>
            <a:r>
              <a:rPr lang="sv-SE" dirty="0" err="1" smtClean="0">
                <a:solidFill>
                  <a:srgbClr val="FF0000"/>
                </a:solidFill>
                <a:latin typeface="Minya Nouvelle" pitchFamily="2" charset="0"/>
              </a:rPr>
              <a:t>LiveScript</a:t>
            </a:r>
            <a:endParaRPr lang="sv-SE" dirty="0" smtClean="0">
              <a:solidFill>
                <a:srgbClr val="FF0000"/>
              </a:solidFill>
              <a:latin typeface="Minya Nouvelle" pitchFamily="2" charset="0"/>
            </a:endParaRPr>
          </a:p>
        </p:txBody>
      </p:sp>
      <p:sp>
        <p:nvSpPr>
          <p:cNvPr id="16" name="Freeform 15"/>
          <p:cNvSpPr/>
          <p:nvPr/>
        </p:nvSpPr>
        <p:spPr>
          <a:xfrm>
            <a:off x="7101645" y="2679092"/>
            <a:ext cx="1142763" cy="452748"/>
          </a:xfrm>
          <a:custGeom>
            <a:avLst/>
            <a:gdLst>
              <a:gd name="connsiteX0" fmla="*/ 1013792 w 1142763"/>
              <a:gd name="connsiteY0" fmla="*/ 452748 h 452748"/>
              <a:gd name="connsiteX1" fmla="*/ 1053548 w 1142763"/>
              <a:gd name="connsiteY1" fmla="*/ 5487 h 452748"/>
              <a:gd name="connsiteX2" fmla="*/ 0 w 1142763"/>
              <a:gd name="connsiteY2" fmla="*/ 244026 h 452748"/>
            </a:gdLst>
            <a:ahLst/>
            <a:cxnLst>
              <a:cxn ang="0">
                <a:pos x="connsiteX0" y="connsiteY0"/>
              </a:cxn>
              <a:cxn ang="0">
                <a:pos x="connsiteX1" y="connsiteY1"/>
              </a:cxn>
              <a:cxn ang="0">
                <a:pos x="connsiteX2" y="connsiteY2"/>
              </a:cxn>
            </a:cxnLst>
            <a:rect l="l" t="t" r="r" b="b"/>
            <a:pathLst>
              <a:path w="1142763" h="452748">
                <a:moveTo>
                  <a:pt x="1013792" y="452748"/>
                </a:moveTo>
                <a:cubicBezTo>
                  <a:pt x="1118152" y="246511"/>
                  <a:pt x="1222513" y="40274"/>
                  <a:pt x="1053548" y="5487"/>
                </a:cubicBezTo>
                <a:cubicBezTo>
                  <a:pt x="884583" y="-29300"/>
                  <a:pt x="442291" y="107363"/>
                  <a:pt x="0" y="244026"/>
                </a:cubicBezTo>
              </a:path>
            </a:pathLst>
          </a:cu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70710</TotalTime>
  <Words>833</Words>
  <Application>Microsoft Office PowerPoint</Application>
  <PresentationFormat>On-screen Show (16:10)</PresentationFormat>
  <Paragraphs>184</Paragraphs>
  <Slides>23</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1" baseType="lpstr">
      <vt:lpstr>Arial</vt:lpstr>
      <vt:lpstr>Times New Roman</vt:lpstr>
      <vt:lpstr>Calibri</vt:lpstr>
      <vt:lpstr>Minya Nouvelle</vt:lpstr>
      <vt:lpstr>Wingdings</vt:lpstr>
      <vt:lpstr>Courier New</vt:lpstr>
      <vt:lpstr>Office Theme</vt:lpstr>
      <vt:lpstr>Image</vt:lpstr>
      <vt:lpstr>E01 – "Born to Run"</vt:lpstr>
      <vt:lpstr>E01 - "Born to Run"</vt:lpstr>
      <vt:lpstr>PowerPoint Presentation</vt:lpstr>
      <vt:lpstr>JavaScript – Till vadå?</vt:lpstr>
      <vt:lpstr>Klientsideskript</vt:lpstr>
      <vt:lpstr>JavaScript för webben</vt:lpstr>
      <vt:lpstr>PowerPoint Presentation</vt:lpstr>
      <vt:lpstr>PowerPoint Presentation</vt:lpstr>
      <vt:lpstr>PowerPoint Presentation</vt:lpstr>
      <vt:lpstr>Potatis, potäter</vt:lpstr>
      <vt:lpstr>God Parts vs. Bad Parts</vt:lpstr>
      <vt:lpstr>Server - Klient</vt:lpstr>
      <vt:lpstr>Hur?</vt:lpstr>
      <vt:lpstr>Var?</vt:lpstr>
      <vt:lpstr>Utskrift</vt:lpstr>
      <vt:lpstr>alert()</vt:lpstr>
      <vt:lpstr>document.write()</vt:lpstr>
      <vt:lpstr>console.log()</vt:lpstr>
      <vt:lpstr>Inläsning</vt:lpstr>
      <vt:lpstr>prompt()</vt:lpstr>
      <vt:lpstr>Skript i externa filer</vt:lpstr>
      <vt:lpstr>Var?</vt:lpstr>
      <vt:lpstr>PowerPoint Presentation</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thajo</dc:creator>
  <cp:lastModifiedBy>Johan Leitet</cp:lastModifiedBy>
  <cp:revision>4934</cp:revision>
  <dcterms:created xsi:type="dcterms:W3CDTF">2009-01-05T10:26:14Z</dcterms:created>
  <dcterms:modified xsi:type="dcterms:W3CDTF">2012-11-12T10:52:50Z</dcterms:modified>
</cp:coreProperties>
</file>