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31" r:id="rId2"/>
    <p:sldId id="268" r:id="rId3"/>
    <p:sldId id="320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1" r:id="rId13"/>
    <p:sldId id="322" r:id="rId14"/>
    <p:sldId id="323" r:id="rId15"/>
    <p:sldId id="329" r:id="rId16"/>
    <p:sldId id="324" r:id="rId17"/>
    <p:sldId id="330" r:id="rId18"/>
    <p:sldId id="327" r:id="rId19"/>
    <p:sldId id="311" r:id="rId20"/>
    <p:sldId id="328" r:id="rId21"/>
    <p:sldId id="280" r:id="rId22"/>
  </p:sldIdLst>
  <p:sldSz cx="9144000" cy="5715000" type="screen16x10"/>
  <p:notesSz cx="7099300" cy="10234613"/>
  <p:embeddedFontLst>
    <p:embeddedFont>
      <p:font typeface="Calibri" pitchFamily="34" charset="0"/>
      <p:regular r:id="rId25"/>
      <p:bold r:id="rId26"/>
      <p:italic r:id="rId27"/>
      <p:boldItalic r:id="rId28"/>
    </p:embeddedFont>
    <p:embeddedFont>
      <p:font typeface="Minya Nouvelle" charset="0"/>
      <p:regular r:id="rId29"/>
      <p:bold r:id="rId30"/>
      <p:italic r:id="rId31"/>
      <p:boldItalic r:id="rId32"/>
    </p:embeddedFont>
  </p:embeddedFontLst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5FF"/>
    <a:srgbClr val="FFFFFF"/>
    <a:srgbClr val="FFF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4" autoAdjust="0"/>
    <p:restoredTop sz="84371" autoAdjust="0"/>
  </p:normalViewPr>
  <p:slideViewPr>
    <p:cSldViewPr>
      <p:cViewPr varScale="1">
        <p:scale>
          <a:sx n="130" d="100"/>
          <a:sy n="130" d="100"/>
        </p:scale>
        <p:origin x="-1092" y="-9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r">
              <a:defRPr sz="1300"/>
            </a:lvl1pPr>
          </a:lstStyle>
          <a:p>
            <a:fld id="{D591C14E-198E-48A7-ABEC-7FB80E868E55}" type="datetimeFigureOut">
              <a:rPr lang="sv-SE" smtClean="0"/>
              <a:pPr/>
              <a:t>2012-12-11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r">
              <a:defRPr sz="1300"/>
            </a:lvl1pPr>
          </a:lstStyle>
          <a:p>
            <a:fld id="{45890A60-9DEB-43B0-9C46-E1F0138C5C4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4000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BB863-C913-48B5-BD1A-638D82A0C76B}" type="datetimeFigureOut">
              <a:rPr lang="sv-SE" smtClean="0"/>
              <a:pPr/>
              <a:t>2012-12-11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2DC32-3504-46EA-A4CB-95ED6A325ED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408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yahoo.com/yui/theater/video.php?v=zakas-tsaran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ashingmagazine.com/2009/07/07/web-form-validation-best-practices-and-tutorials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>
                <a:hlinkClick r:id="rId3"/>
              </a:rPr>
              <a:t>http://developer.yahoo.com/yui/theater/video.php?v=zakas-tsaran</a:t>
            </a:r>
            <a:endParaRPr lang="sv-SE" dirty="0" smtClean="0"/>
          </a:p>
          <a:p>
            <a:endParaRPr lang="sv-S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http://developer.yahoo.com/yui/theater/video.php?v=lembree-a11y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3285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2) Beskriv vad som börjar hända</a:t>
            </a:r>
            <a:r>
              <a:rPr lang="sv-SE" baseline="0" dirty="0" smtClean="0"/>
              <a:t> då mer och mer av en applikation flyttar från server till klient. Angreppsytan ökar.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37395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dirty="0" err="1" smtClean="0">
                <a:latin typeface="Minya Nouvelle" charset="0"/>
              </a:rPr>
              <a:t>Repudiation</a:t>
            </a:r>
            <a:r>
              <a:rPr lang="sv-SE" sz="1200" dirty="0" smtClean="0">
                <a:latin typeface="Minya Nouvelle" charset="0"/>
              </a:rPr>
              <a:t>-attacker</a:t>
            </a:r>
          </a:p>
          <a:p>
            <a:r>
              <a:rPr lang="sv-SE" sz="1200" dirty="0" smtClean="0">
                <a:latin typeface="Minya Nouvelle" charset="0"/>
              </a:rPr>
              <a:t>Användaren är inloggad samtidigt som hackern och skickar anrop via </a:t>
            </a:r>
            <a:r>
              <a:rPr lang="sv-SE" sz="1200" dirty="0" err="1" smtClean="0">
                <a:latin typeface="Minya Nouvelle" charset="0"/>
              </a:rPr>
              <a:t>XMLHTTPReques</a:t>
            </a:r>
            <a:r>
              <a:rPr lang="sv-SE" sz="1200" dirty="0" smtClean="0">
                <a:latin typeface="Minya Nouvelle" charset="0"/>
              </a:rPr>
              <a:t>-objektet (AJAX)</a:t>
            </a:r>
            <a:endParaRPr lang="sv-SE" sz="1200" dirty="0">
              <a:latin typeface="Minya Nouvelle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5383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dirty="0" err="1" smtClean="0">
                <a:latin typeface="Minya Nouvelle" charset="0"/>
              </a:rPr>
              <a:t>Repudiation</a:t>
            </a:r>
            <a:r>
              <a:rPr lang="sv-SE" sz="1200" dirty="0" smtClean="0">
                <a:latin typeface="Minya Nouvelle" charset="0"/>
              </a:rPr>
              <a:t>-attacker</a:t>
            </a:r>
          </a:p>
          <a:p>
            <a:r>
              <a:rPr lang="sv-SE" sz="1200" dirty="0" smtClean="0">
                <a:latin typeface="Minya Nouvelle" charset="0"/>
              </a:rPr>
              <a:t>Användaren är inloggad samtidigt som hackern och skickar anrop via </a:t>
            </a:r>
            <a:r>
              <a:rPr lang="sv-SE" sz="1200" dirty="0" err="1" smtClean="0">
                <a:latin typeface="Minya Nouvelle" charset="0"/>
              </a:rPr>
              <a:t>XMLHTTPReques</a:t>
            </a:r>
            <a:r>
              <a:rPr lang="sv-SE" sz="1200" dirty="0" smtClean="0">
                <a:latin typeface="Minya Nouvelle" charset="0"/>
              </a:rPr>
              <a:t>-objektet (AJAX)</a:t>
            </a:r>
            <a:endParaRPr lang="sv-SE" sz="1200" dirty="0">
              <a:latin typeface="Minya Nouvelle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5383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>
                <a:hlinkClick r:id="rId3"/>
              </a:rPr>
              <a:t>http://www.smashingmagazine.com/2009/07/07/web-form-validation-best-practices-and-tutorials/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3186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428608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2910" y="285732"/>
            <a:ext cx="7772400" cy="773912"/>
          </a:xfrm>
          <a:prstGeom prst="rect">
            <a:avLst/>
          </a:prstGeom>
        </p:spPr>
        <p:txBody>
          <a:bodyPr/>
          <a:lstStyle>
            <a:lvl1pPr>
              <a:defRPr>
                <a:latin typeface="Minya Nouvelle" pitchFamily="2" charset="0"/>
              </a:defRPr>
            </a:lvl1pPr>
          </a:lstStyle>
          <a:p>
            <a:r>
              <a:rPr lang="en-US" dirty="0" smtClean="0"/>
              <a:t>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309677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28596" y="1000112"/>
            <a:ext cx="8215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ctangle 20"/>
          <p:cNvSpPr/>
          <p:nvPr/>
        </p:nvSpPr>
        <p:spPr>
          <a:xfrm>
            <a:off x="142844" y="142856"/>
            <a:ext cx="8858312" cy="5429287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>
            <a:noFill/>
          </a:ln>
          <a:effectLst>
            <a:outerShdw blurRad="101600" dist="12700" dir="5400000" sx="102000" sy="102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029" name="Group 5"/>
          <p:cNvGrpSpPr>
            <a:grpSpLocks noChangeAspect="1"/>
          </p:cNvGrpSpPr>
          <p:nvPr/>
        </p:nvGrpSpPr>
        <p:grpSpPr bwMode="auto">
          <a:xfrm>
            <a:off x="5286380" y="1142988"/>
            <a:ext cx="3466540" cy="4572012"/>
            <a:chOff x="-834" y="-63"/>
            <a:chExt cx="2032" cy="2680"/>
          </a:xfrm>
        </p:grpSpPr>
        <p:sp>
          <p:nvSpPr>
            <p:cNvPr id="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0" name="Rectangle 6"/>
            <p:cNvSpPr>
              <a:spLocks noChangeArrowheads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1" name="Freeform 7"/>
            <p:cNvSpPr>
              <a:spLocks/>
            </p:cNvSpPr>
            <p:nvPr userDrawn="1"/>
          </p:nvSpPr>
          <p:spPr bwMode="auto">
            <a:xfrm>
              <a:off x="-647" y="413"/>
              <a:ext cx="924" cy="2204"/>
            </a:xfrm>
            <a:custGeom>
              <a:avLst/>
              <a:gdLst/>
              <a:ahLst/>
              <a:cxnLst>
                <a:cxn ang="0">
                  <a:pos x="113" y="2"/>
                </a:cxn>
                <a:cxn ang="0">
                  <a:pos x="272" y="18"/>
                </a:cxn>
                <a:cxn ang="0">
                  <a:pos x="469" y="44"/>
                </a:cxn>
                <a:cxn ang="0">
                  <a:pos x="649" y="81"/>
                </a:cxn>
                <a:cxn ang="0">
                  <a:pos x="825" y="138"/>
                </a:cxn>
                <a:cxn ang="0">
                  <a:pos x="990" y="219"/>
                </a:cxn>
                <a:cxn ang="0">
                  <a:pos x="1143" y="332"/>
                </a:cxn>
                <a:cxn ang="0">
                  <a:pos x="1283" y="483"/>
                </a:cxn>
                <a:cxn ang="0">
                  <a:pos x="1406" y="676"/>
                </a:cxn>
                <a:cxn ang="0">
                  <a:pos x="1510" y="920"/>
                </a:cxn>
                <a:cxn ang="0">
                  <a:pos x="1591" y="1220"/>
                </a:cxn>
                <a:cxn ang="0">
                  <a:pos x="1648" y="1583"/>
                </a:cxn>
                <a:cxn ang="0">
                  <a:pos x="1679" y="2013"/>
                </a:cxn>
                <a:cxn ang="0">
                  <a:pos x="1679" y="2518"/>
                </a:cxn>
                <a:cxn ang="0">
                  <a:pos x="1694" y="2985"/>
                </a:cxn>
                <a:cxn ang="0">
                  <a:pos x="1720" y="3394"/>
                </a:cxn>
                <a:cxn ang="0">
                  <a:pos x="1752" y="3743"/>
                </a:cxn>
                <a:cxn ang="0">
                  <a:pos x="1786" y="4026"/>
                </a:cxn>
                <a:cxn ang="0">
                  <a:pos x="1817" y="4234"/>
                </a:cxn>
                <a:cxn ang="0">
                  <a:pos x="1840" y="4364"/>
                </a:cxn>
                <a:cxn ang="0">
                  <a:pos x="1848" y="4408"/>
                </a:cxn>
                <a:cxn ang="0">
                  <a:pos x="914" y="4403"/>
                </a:cxn>
                <a:cxn ang="0">
                  <a:pos x="922" y="4369"/>
                </a:cxn>
                <a:cxn ang="0">
                  <a:pos x="942" y="4299"/>
                </a:cxn>
                <a:cxn ang="0">
                  <a:pos x="971" y="4182"/>
                </a:cxn>
                <a:cxn ang="0">
                  <a:pos x="1012" y="4010"/>
                </a:cxn>
                <a:cxn ang="0">
                  <a:pos x="1067" y="3774"/>
                </a:cxn>
                <a:cxn ang="0">
                  <a:pos x="1138" y="3466"/>
                </a:cxn>
                <a:cxn ang="0">
                  <a:pos x="1226" y="3077"/>
                </a:cxn>
                <a:cxn ang="0">
                  <a:pos x="1325" y="2596"/>
                </a:cxn>
                <a:cxn ang="0">
                  <a:pos x="1388" y="2153"/>
                </a:cxn>
                <a:cxn ang="0">
                  <a:pos x="1413" y="1769"/>
                </a:cxn>
                <a:cxn ang="0">
                  <a:pos x="1403" y="1441"/>
                </a:cxn>
                <a:cxn ang="0">
                  <a:pos x="1367" y="1163"/>
                </a:cxn>
                <a:cxn ang="0">
                  <a:pos x="1309" y="933"/>
                </a:cxn>
                <a:cxn ang="0">
                  <a:pos x="1234" y="743"/>
                </a:cxn>
                <a:cxn ang="0">
                  <a:pos x="1148" y="590"/>
                </a:cxn>
                <a:cxn ang="0">
                  <a:pos x="1055" y="470"/>
                </a:cxn>
                <a:cxn ang="0">
                  <a:pos x="964" y="379"/>
                </a:cxn>
                <a:cxn ang="0">
                  <a:pos x="878" y="309"/>
                </a:cxn>
                <a:cxn ang="0">
                  <a:pos x="781" y="245"/>
                </a:cxn>
                <a:cxn ang="0">
                  <a:pos x="581" y="153"/>
                </a:cxn>
                <a:cxn ang="0">
                  <a:pos x="411" y="114"/>
                </a:cxn>
                <a:cxn ang="0">
                  <a:pos x="297" y="104"/>
                </a:cxn>
                <a:cxn ang="0">
                  <a:pos x="245" y="99"/>
                </a:cxn>
                <a:cxn ang="0">
                  <a:pos x="193" y="85"/>
                </a:cxn>
                <a:cxn ang="0">
                  <a:pos x="130" y="67"/>
                </a:cxn>
                <a:cxn ang="0">
                  <a:pos x="47" y="39"/>
                </a:cxn>
                <a:cxn ang="0">
                  <a:pos x="0" y="10"/>
                </a:cxn>
                <a:cxn ang="0">
                  <a:pos x="27" y="0"/>
                </a:cxn>
              </a:cxnLst>
              <a:rect l="0" t="0" r="r" b="b"/>
              <a:pathLst>
                <a:path w="1848" h="4408">
                  <a:moveTo>
                    <a:pt x="27" y="0"/>
                  </a:moveTo>
                  <a:lnTo>
                    <a:pt x="76" y="0"/>
                  </a:lnTo>
                  <a:lnTo>
                    <a:pt x="113" y="2"/>
                  </a:lnTo>
                  <a:lnTo>
                    <a:pt x="157" y="5"/>
                  </a:lnTo>
                  <a:lnTo>
                    <a:pt x="211" y="11"/>
                  </a:lnTo>
                  <a:lnTo>
                    <a:pt x="272" y="18"/>
                  </a:lnTo>
                  <a:lnTo>
                    <a:pt x="346" y="26"/>
                  </a:lnTo>
                  <a:lnTo>
                    <a:pt x="407" y="34"/>
                  </a:lnTo>
                  <a:lnTo>
                    <a:pt x="469" y="44"/>
                  </a:lnTo>
                  <a:lnTo>
                    <a:pt x="529" y="54"/>
                  </a:lnTo>
                  <a:lnTo>
                    <a:pt x="589" y="67"/>
                  </a:lnTo>
                  <a:lnTo>
                    <a:pt x="649" y="81"/>
                  </a:lnTo>
                  <a:lnTo>
                    <a:pt x="709" y="98"/>
                  </a:lnTo>
                  <a:lnTo>
                    <a:pt x="766" y="115"/>
                  </a:lnTo>
                  <a:lnTo>
                    <a:pt x="825" y="138"/>
                  </a:lnTo>
                  <a:lnTo>
                    <a:pt x="880" y="161"/>
                  </a:lnTo>
                  <a:lnTo>
                    <a:pt x="935" y="189"/>
                  </a:lnTo>
                  <a:lnTo>
                    <a:pt x="990" y="219"/>
                  </a:lnTo>
                  <a:lnTo>
                    <a:pt x="1042" y="254"/>
                  </a:lnTo>
                  <a:lnTo>
                    <a:pt x="1094" y="291"/>
                  </a:lnTo>
                  <a:lnTo>
                    <a:pt x="1143" y="332"/>
                  </a:lnTo>
                  <a:lnTo>
                    <a:pt x="1192" y="377"/>
                  </a:lnTo>
                  <a:lnTo>
                    <a:pt x="1239" y="427"/>
                  </a:lnTo>
                  <a:lnTo>
                    <a:pt x="1283" y="483"/>
                  </a:lnTo>
                  <a:lnTo>
                    <a:pt x="1327" y="541"/>
                  </a:lnTo>
                  <a:lnTo>
                    <a:pt x="1367" y="606"/>
                  </a:lnTo>
                  <a:lnTo>
                    <a:pt x="1406" y="676"/>
                  </a:lnTo>
                  <a:lnTo>
                    <a:pt x="1444" y="752"/>
                  </a:lnTo>
                  <a:lnTo>
                    <a:pt x="1478" y="834"/>
                  </a:lnTo>
                  <a:lnTo>
                    <a:pt x="1510" y="920"/>
                  </a:lnTo>
                  <a:lnTo>
                    <a:pt x="1539" y="1014"/>
                  </a:lnTo>
                  <a:lnTo>
                    <a:pt x="1567" y="1113"/>
                  </a:lnTo>
                  <a:lnTo>
                    <a:pt x="1591" y="1220"/>
                  </a:lnTo>
                  <a:lnTo>
                    <a:pt x="1614" y="1334"/>
                  </a:lnTo>
                  <a:lnTo>
                    <a:pt x="1632" y="1454"/>
                  </a:lnTo>
                  <a:lnTo>
                    <a:pt x="1648" y="1583"/>
                  </a:lnTo>
                  <a:lnTo>
                    <a:pt x="1661" y="1717"/>
                  </a:lnTo>
                  <a:lnTo>
                    <a:pt x="1673" y="1862"/>
                  </a:lnTo>
                  <a:lnTo>
                    <a:pt x="1679" y="2013"/>
                  </a:lnTo>
                  <a:lnTo>
                    <a:pt x="1682" y="2172"/>
                  </a:lnTo>
                  <a:lnTo>
                    <a:pt x="1682" y="2341"/>
                  </a:lnTo>
                  <a:lnTo>
                    <a:pt x="1679" y="2518"/>
                  </a:lnTo>
                  <a:lnTo>
                    <a:pt x="1682" y="2679"/>
                  </a:lnTo>
                  <a:lnTo>
                    <a:pt x="1687" y="2835"/>
                  </a:lnTo>
                  <a:lnTo>
                    <a:pt x="1694" y="2985"/>
                  </a:lnTo>
                  <a:lnTo>
                    <a:pt x="1702" y="3128"/>
                  </a:lnTo>
                  <a:lnTo>
                    <a:pt x="1710" y="3264"/>
                  </a:lnTo>
                  <a:lnTo>
                    <a:pt x="1720" y="3394"/>
                  </a:lnTo>
                  <a:lnTo>
                    <a:pt x="1729" y="3518"/>
                  </a:lnTo>
                  <a:lnTo>
                    <a:pt x="1741" y="3635"/>
                  </a:lnTo>
                  <a:lnTo>
                    <a:pt x="1752" y="3743"/>
                  </a:lnTo>
                  <a:lnTo>
                    <a:pt x="1764" y="3846"/>
                  </a:lnTo>
                  <a:lnTo>
                    <a:pt x="1775" y="3940"/>
                  </a:lnTo>
                  <a:lnTo>
                    <a:pt x="1786" y="4026"/>
                  </a:lnTo>
                  <a:lnTo>
                    <a:pt x="1798" y="4104"/>
                  </a:lnTo>
                  <a:lnTo>
                    <a:pt x="1807" y="4172"/>
                  </a:lnTo>
                  <a:lnTo>
                    <a:pt x="1817" y="4234"/>
                  </a:lnTo>
                  <a:lnTo>
                    <a:pt x="1825" y="4286"/>
                  </a:lnTo>
                  <a:lnTo>
                    <a:pt x="1833" y="4330"/>
                  </a:lnTo>
                  <a:lnTo>
                    <a:pt x="1840" y="4364"/>
                  </a:lnTo>
                  <a:lnTo>
                    <a:pt x="1845" y="4389"/>
                  </a:lnTo>
                  <a:lnTo>
                    <a:pt x="1846" y="4403"/>
                  </a:lnTo>
                  <a:lnTo>
                    <a:pt x="1848" y="4408"/>
                  </a:lnTo>
                  <a:lnTo>
                    <a:pt x="912" y="4408"/>
                  </a:lnTo>
                  <a:lnTo>
                    <a:pt x="912" y="4406"/>
                  </a:lnTo>
                  <a:lnTo>
                    <a:pt x="914" y="4403"/>
                  </a:lnTo>
                  <a:lnTo>
                    <a:pt x="916" y="4395"/>
                  </a:lnTo>
                  <a:lnTo>
                    <a:pt x="919" y="4384"/>
                  </a:lnTo>
                  <a:lnTo>
                    <a:pt x="922" y="4369"/>
                  </a:lnTo>
                  <a:lnTo>
                    <a:pt x="929" y="4351"/>
                  </a:lnTo>
                  <a:lnTo>
                    <a:pt x="934" y="4327"/>
                  </a:lnTo>
                  <a:lnTo>
                    <a:pt x="942" y="4299"/>
                  </a:lnTo>
                  <a:lnTo>
                    <a:pt x="950" y="4265"/>
                  </a:lnTo>
                  <a:lnTo>
                    <a:pt x="960" y="4226"/>
                  </a:lnTo>
                  <a:lnTo>
                    <a:pt x="971" y="4182"/>
                  </a:lnTo>
                  <a:lnTo>
                    <a:pt x="982" y="4132"/>
                  </a:lnTo>
                  <a:lnTo>
                    <a:pt x="997" y="4073"/>
                  </a:lnTo>
                  <a:lnTo>
                    <a:pt x="1012" y="4010"/>
                  </a:lnTo>
                  <a:lnTo>
                    <a:pt x="1028" y="3938"/>
                  </a:lnTo>
                  <a:lnTo>
                    <a:pt x="1047" y="3860"/>
                  </a:lnTo>
                  <a:lnTo>
                    <a:pt x="1067" y="3774"/>
                  </a:lnTo>
                  <a:lnTo>
                    <a:pt x="1088" y="3680"/>
                  </a:lnTo>
                  <a:lnTo>
                    <a:pt x="1112" y="3578"/>
                  </a:lnTo>
                  <a:lnTo>
                    <a:pt x="1138" y="3466"/>
                  </a:lnTo>
                  <a:lnTo>
                    <a:pt x="1164" y="3345"/>
                  </a:lnTo>
                  <a:lnTo>
                    <a:pt x="1193" y="3217"/>
                  </a:lnTo>
                  <a:lnTo>
                    <a:pt x="1226" y="3077"/>
                  </a:lnTo>
                  <a:lnTo>
                    <a:pt x="1258" y="2928"/>
                  </a:lnTo>
                  <a:lnTo>
                    <a:pt x="1294" y="2759"/>
                  </a:lnTo>
                  <a:lnTo>
                    <a:pt x="1325" y="2596"/>
                  </a:lnTo>
                  <a:lnTo>
                    <a:pt x="1351" y="2442"/>
                  </a:lnTo>
                  <a:lnTo>
                    <a:pt x="1370" y="2294"/>
                  </a:lnTo>
                  <a:lnTo>
                    <a:pt x="1388" y="2153"/>
                  </a:lnTo>
                  <a:lnTo>
                    <a:pt x="1400" y="2018"/>
                  </a:lnTo>
                  <a:lnTo>
                    <a:pt x="1408" y="1890"/>
                  </a:lnTo>
                  <a:lnTo>
                    <a:pt x="1413" y="1769"/>
                  </a:lnTo>
                  <a:lnTo>
                    <a:pt x="1413" y="1654"/>
                  </a:lnTo>
                  <a:lnTo>
                    <a:pt x="1409" y="1544"/>
                  </a:lnTo>
                  <a:lnTo>
                    <a:pt x="1403" y="1441"/>
                  </a:lnTo>
                  <a:lnTo>
                    <a:pt x="1395" y="1342"/>
                  </a:lnTo>
                  <a:lnTo>
                    <a:pt x="1382" y="1251"/>
                  </a:lnTo>
                  <a:lnTo>
                    <a:pt x="1367" y="1163"/>
                  </a:lnTo>
                  <a:lnTo>
                    <a:pt x="1349" y="1082"/>
                  </a:lnTo>
                  <a:lnTo>
                    <a:pt x="1330" y="1004"/>
                  </a:lnTo>
                  <a:lnTo>
                    <a:pt x="1309" y="933"/>
                  </a:lnTo>
                  <a:lnTo>
                    <a:pt x="1284" y="864"/>
                  </a:lnTo>
                  <a:lnTo>
                    <a:pt x="1260" y="801"/>
                  </a:lnTo>
                  <a:lnTo>
                    <a:pt x="1234" y="743"/>
                  </a:lnTo>
                  <a:lnTo>
                    <a:pt x="1206" y="687"/>
                  </a:lnTo>
                  <a:lnTo>
                    <a:pt x="1177" y="637"/>
                  </a:lnTo>
                  <a:lnTo>
                    <a:pt x="1148" y="590"/>
                  </a:lnTo>
                  <a:lnTo>
                    <a:pt x="1117" y="548"/>
                  </a:lnTo>
                  <a:lnTo>
                    <a:pt x="1086" y="507"/>
                  </a:lnTo>
                  <a:lnTo>
                    <a:pt x="1055" y="470"/>
                  </a:lnTo>
                  <a:lnTo>
                    <a:pt x="1025" y="437"/>
                  </a:lnTo>
                  <a:lnTo>
                    <a:pt x="994" y="406"/>
                  </a:lnTo>
                  <a:lnTo>
                    <a:pt x="964" y="379"/>
                  </a:lnTo>
                  <a:lnTo>
                    <a:pt x="935" y="353"/>
                  </a:lnTo>
                  <a:lnTo>
                    <a:pt x="906" y="330"/>
                  </a:lnTo>
                  <a:lnTo>
                    <a:pt x="878" y="309"/>
                  </a:lnTo>
                  <a:lnTo>
                    <a:pt x="851" y="291"/>
                  </a:lnTo>
                  <a:lnTo>
                    <a:pt x="802" y="258"/>
                  </a:lnTo>
                  <a:lnTo>
                    <a:pt x="781" y="245"/>
                  </a:lnTo>
                  <a:lnTo>
                    <a:pt x="713" y="208"/>
                  </a:lnTo>
                  <a:lnTo>
                    <a:pt x="646" y="177"/>
                  </a:lnTo>
                  <a:lnTo>
                    <a:pt x="581" y="153"/>
                  </a:lnTo>
                  <a:lnTo>
                    <a:pt x="519" y="135"/>
                  </a:lnTo>
                  <a:lnTo>
                    <a:pt x="463" y="122"/>
                  </a:lnTo>
                  <a:lnTo>
                    <a:pt x="411" y="114"/>
                  </a:lnTo>
                  <a:lnTo>
                    <a:pt x="363" y="107"/>
                  </a:lnTo>
                  <a:lnTo>
                    <a:pt x="326" y="106"/>
                  </a:lnTo>
                  <a:lnTo>
                    <a:pt x="297" y="104"/>
                  </a:lnTo>
                  <a:lnTo>
                    <a:pt x="264" y="104"/>
                  </a:lnTo>
                  <a:lnTo>
                    <a:pt x="256" y="102"/>
                  </a:lnTo>
                  <a:lnTo>
                    <a:pt x="245" y="99"/>
                  </a:lnTo>
                  <a:lnTo>
                    <a:pt x="230" y="94"/>
                  </a:lnTo>
                  <a:lnTo>
                    <a:pt x="212" y="91"/>
                  </a:lnTo>
                  <a:lnTo>
                    <a:pt x="193" y="85"/>
                  </a:lnTo>
                  <a:lnTo>
                    <a:pt x="173" y="80"/>
                  </a:lnTo>
                  <a:lnTo>
                    <a:pt x="151" y="73"/>
                  </a:lnTo>
                  <a:lnTo>
                    <a:pt x="130" y="67"/>
                  </a:lnTo>
                  <a:lnTo>
                    <a:pt x="107" y="59"/>
                  </a:lnTo>
                  <a:lnTo>
                    <a:pt x="65" y="46"/>
                  </a:lnTo>
                  <a:lnTo>
                    <a:pt x="47" y="39"/>
                  </a:lnTo>
                  <a:lnTo>
                    <a:pt x="8" y="20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3" y="5"/>
                  </a:lnTo>
                  <a:lnTo>
                    <a:pt x="11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auto">
            <a:xfrm>
              <a:off x="644" y="1287"/>
              <a:ext cx="383" cy="383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20"/>
                </a:cxn>
                <a:cxn ang="0">
                  <a:pos x="559" y="43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2" y="608"/>
                </a:cxn>
                <a:cxn ang="0">
                  <a:pos x="653" y="653"/>
                </a:cxn>
                <a:cxn ang="0">
                  <a:pos x="609" y="691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5" y="761"/>
                </a:cxn>
                <a:cxn ang="0">
                  <a:pos x="384" y="766"/>
                </a:cxn>
                <a:cxn ang="0">
                  <a:pos x="322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6">
                  <a:moveTo>
                    <a:pt x="384" y="0"/>
                  </a:moveTo>
                  <a:lnTo>
                    <a:pt x="445" y="5"/>
                  </a:lnTo>
                  <a:lnTo>
                    <a:pt x="504" y="20"/>
                  </a:lnTo>
                  <a:lnTo>
                    <a:pt x="559" y="43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2" y="608"/>
                  </a:lnTo>
                  <a:lnTo>
                    <a:pt x="653" y="653"/>
                  </a:lnTo>
                  <a:lnTo>
                    <a:pt x="609" y="691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5" y="761"/>
                  </a:lnTo>
                  <a:lnTo>
                    <a:pt x="384" y="766"/>
                  </a:lnTo>
                  <a:lnTo>
                    <a:pt x="322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auto">
            <a:xfrm>
              <a:off x="243" y="1048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20"/>
                </a:cxn>
                <a:cxn ang="0">
                  <a:pos x="557" y="42"/>
                </a:cxn>
                <a:cxn ang="0">
                  <a:pos x="607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7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1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20"/>
                  </a:lnTo>
                  <a:lnTo>
                    <a:pt x="557" y="42"/>
                  </a:lnTo>
                  <a:lnTo>
                    <a:pt x="607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7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1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257" y="1515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10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1" y="322"/>
                </a:cxn>
                <a:cxn ang="0">
                  <a:pos x="765" y="383"/>
                </a:cxn>
                <a:cxn ang="0">
                  <a:pos x="761" y="445"/>
                </a:cxn>
                <a:cxn ang="0">
                  <a:pos x="746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10" y="692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2"/>
                </a:cxn>
                <a:cxn ang="0">
                  <a:pos x="113" y="653"/>
                </a:cxn>
                <a:cxn ang="0">
                  <a:pos x="74" y="609"/>
                </a:cxn>
                <a:cxn ang="0">
                  <a:pos x="43" y="559"/>
                </a:cxn>
                <a:cxn ang="0">
                  <a:pos x="20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4" y="157"/>
                </a:cxn>
                <a:cxn ang="0">
                  <a:pos x="113" y="112"/>
                </a:cxn>
                <a:cxn ang="0">
                  <a:pos x="156" y="75"/>
                </a:cxn>
                <a:cxn ang="0">
                  <a:pos x="207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10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1" y="322"/>
                  </a:lnTo>
                  <a:lnTo>
                    <a:pt x="765" y="383"/>
                  </a:lnTo>
                  <a:lnTo>
                    <a:pt x="761" y="445"/>
                  </a:lnTo>
                  <a:lnTo>
                    <a:pt x="746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10" y="692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2"/>
                  </a:lnTo>
                  <a:lnTo>
                    <a:pt x="113" y="653"/>
                  </a:lnTo>
                  <a:lnTo>
                    <a:pt x="74" y="609"/>
                  </a:lnTo>
                  <a:lnTo>
                    <a:pt x="43" y="559"/>
                  </a:lnTo>
                  <a:lnTo>
                    <a:pt x="20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4" y="157"/>
                  </a:lnTo>
                  <a:lnTo>
                    <a:pt x="113" y="112"/>
                  </a:lnTo>
                  <a:lnTo>
                    <a:pt x="156" y="75"/>
                  </a:lnTo>
                  <a:lnTo>
                    <a:pt x="207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5" name="Freeform 11"/>
            <p:cNvSpPr>
              <a:spLocks/>
            </p:cNvSpPr>
            <p:nvPr userDrawn="1"/>
          </p:nvSpPr>
          <p:spPr bwMode="auto">
            <a:xfrm>
              <a:off x="612" y="774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1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1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1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1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1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1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auto">
            <a:xfrm>
              <a:off x="186" y="584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8" y="690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20" y="502"/>
                </a:cxn>
                <a:cxn ang="0">
                  <a:pos x="5" y="443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8" y="690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20" y="502"/>
                  </a:lnTo>
                  <a:lnTo>
                    <a:pt x="5" y="443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7" name="Freeform 13"/>
            <p:cNvSpPr>
              <a:spLocks/>
            </p:cNvSpPr>
            <p:nvPr userDrawn="1"/>
          </p:nvSpPr>
          <p:spPr bwMode="auto">
            <a:xfrm>
              <a:off x="556" y="308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4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4"/>
                </a:cxn>
                <a:cxn ang="0">
                  <a:pos x="653" y="112"/>
                </a:cxn>
                <a:cxn ang="0">
                  <a:pos x="691" y="157"/>
                </a:cxn>
                <a:cxn ang="0">
                  <a:pos x="723" y="207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9"/>
                </a:cxn>
                <a:cxn ang="0">
                  <a:pos x="653" y="653"/>
                </a:cxn>
                <a:cxn ang="0">
                  <a:pos x="608" y="692"/>
                </a:cxn>
                <a:cxn ang="0">
                  <a:pos x="557" y="723"/>
                </a:cxn>
                <a:cxn ang="0">
                  <a:pos x="502" y="745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2" y="207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4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4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4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4"/>
                  </a:lnTo>
                  <a:lnTo>
                    <a:pt x="653" y="112"/>
                  </a:lnTo>
                  <a:lnTo>
                    <a:pt x="691" y="157"/>
                  </a:lnTo>
                  <a:lnTo>
                    <a:pt x="723" y="207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9"/>
                  </a:lnTo>
                  <a:lnTo>
                    <a:pt x="653" y="653"/>
                  </a:lnTo>
                  <a:lnTo>
                    <a:pt x="608" y="692"/>
                  </a:lnTo>
                  <a:lnTo>
                    <a:pt x="557" y="723"/>
                  </a:lnTo>
                  <a:lnTo>
                    <a:pt x="502" y="745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2" y="207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4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4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>
              <a:off x="967" y="1089"/>
              <a:ext cx="223" cy="224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9"/>
                </a:cxn>
                <a:cxn ang="0">
                  <a:pos x="382" y="65"/>
                </a:cxn>
                <a:cxn ang="0">
                  <a:pos x="409" y="99"/>
                </a:cxn>
                <a:cxn ang="0">
                  <a:pos x="429" y="136"/>
                </a:cxn>
                <a:cxn ang="0">
                  <a:pos x="442" y="179"/>
                </a:cxn>
                <a:cxn ang="0">
                  <a:pos x="447" y="224"/>
                </a:cxn>
                <a:cxn ang="0">
                  <a:pos x="442" y="270"/>
                </a:cxn>
                <a:cxn ang="0">
                  <a:pos x="429" y="312"/>
                </a:cxn>
                <a:cxn ang="0">
                  <a:pos x="409" y="349"/>
                </a:cxn>
                <a:cxn ang="0">
                  <a:pos x="382" y="383"/>
                </a:cxn>
                <a:cxn ang="0">
                  <a:pos x="349" y="409"/>
                </a:cxn>
                <a:cxn ang="0">
                  <a:pos x="310" y="430"/>
                </a:cxn>
                <a:cxn ang="0">
                  <a:pos x="268" y="443"/>
                </a:cxn>
                <a:cxn ang="0">
                  <a:pos x="223" y="448"/>
                </a:cxn>
                <a:cxn ang="0">
                  <a:pos x="177" y="443"/>
                </a:cxn>
                <a:cxn ang="0">
                  <a:pos x="137" y="430"/>
                </a:cxn>
                <a:cxn ang="0">
                  <a:pos x="98" y="409"/>
                </a:cxn>
                <a:cxn ang="0">
                  <a:pos x="65" y="383"/>
                </a:cxn>
                <a:cxn ang="0">
                  <a:pos x="37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7" y="99"/>
                </a:cxn>
                <a:cxn ang="0">
                  <a:pos x="65" y="65"/>
                </a:cxn>
                <a:cxn ang="0">
                  <a:pos x="98" y="39"/>
                </a:cxn>
                <a:cxn ang="0">
                  <a:pos x="137" y="18"/>
                </a:cxn>
                <a:cxn ang="0">
                  <a:pos x="177" y="5"/>
                </a:cxn>
                <a:cxn ang="0">
                  <a:pos x="223" y="0"/>
                </a:cxn>
              </a:cxnLst>
              <a:rect l="0" t="0" r="r" b="b"/>
              <a:pathLst>
                <a:path w="447" h="448">
                  <a:moveTo>
                    <a:pt x="223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9"/>
                  </a:lnTo>
                  <a:lnTo>
                    <a:pt x="382" y="65"/>
                  </a:lnTo>
                  <a:lnTo>
                    <a:pt x="409" y="99"/>
                  </a:lnTo>
                  <a:lnTo>
                    <a:pt x="429" y="136"/>
                  </a:lnTo>
                  <a:lnTo>
                    <a:pt x="442" y="179"/>
                  </a:lnTo>
                  <a:lnTo>
                    <a:pt x="447" y="224"/>
                  </a:lnTo>
                  <a:lnTo>
                    <a:pt x="442" y="270"/>
                  </a:lnTo>
                  <a:lnTo>
                    <a:pt x="429" y="312"/>
                  </a:lnTo>
                  <a:lnTo>
                    <a:pt x="409" y="349"/>
                  </a:lnTo>
                  <a:lnTo>
                    <a:pt x="382" y="383"/>
                  </a:lnTo>
                  <a:lnTo>
                    <a:pt x="349" y="409"/>
                  </a:lnTo>
                  <a:lnTo>
                    <a:pt x="310" y="430"/>
                  </a:lnTo>
                  <a:lnTo>
                    <a:pt x="268" y="443"/>
                  </a:lnTo>
                  <a:lnTo>
                    <a:pt x="223" y="448"/>
                  </a:lnTo>
                  <a:lnTo>
                    <a:pt x="177" y="443"/>
                  </a:lnTo>
                  <a:lnTo>
                    <a:pt x="137" y="430"/>
                  </a:lnTo>
                  <a:lnTo>
                    <a:pt x="98" y="409"/>
                  </a:lnTo>
                  <a:lnTo>
                    <a:pt x="65" y="383"/>
                  </a:lnTo>
                  <a:lnTo>
                    <a:pt x="37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7" y="99"/>
                  </a:lnTo>
                  <a:lnTo>
                    <a:pt x="65" y="65"/>
                  </a:lnTo>
                  <a:lnTo>
                    <a:pt x="98" y="39"/>
                  </a:lnTo>
                  <a:lnTo>
                    <a:pt x="137" y="18"/>
                  </a:lnTo>
                  <a:lnTo>
                    <a:pt x="177" y="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-9" y="-63"/>
              <a:ext cx="224" cy="223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70" y="5"/>
                </a:cxn>
                <a:cxn ang="0">
                  <a:pos x="312" y="18"/>
                </a:cxn>
                <a:cxn ang="0">
                  <a:pos x="350" y="37"/>
                </a:cxn>
                <a:cxn ang="0">
                  <a:pos x="384" y="65"/>
                </a:cxn>
                <a:cxn ang="0">
                  <a:pos x="410" y="97"/>
                </a:cxn>
                <a:cxn ang="0">
                  <a:pos x="431" y="136"/>
                </a:cxn>
                <a:cxn ang="0">
                  <a:pos x="444" y="179"/>
                </a:cxn>
                <a:cxn ang="0">
                  <a:pos x="449" y="224"/>
                </a:cxn>
                <a:cxn ang="0">
                  <a:pos x="444" y="270"/>
                </a:cxn>
                <a:cxn ang="0">
                  <a:pos x="431" y="310"/>
                </a:cxn>
                <a:cxn ang="0">
                  <a:pos x="410" y="349"/>
                </a:cxn>
                <a:cxn ang="0">
                  <a:pos x="384" y="382"/>
                </a:cxn>
                <a:cxn ang="0">
                  <a:pos x="350" y="409"/>
                </a:cxn>
                <a:cxn ang="0">
                  <a:pos x="312" y="429"/>
                </a:cxn>
                <a:cxn ang="0">
                  <a:pos x="270" y="442"/>
                </a:cxn>
                <a:cxn ang="0">
                  <a:pos x="224" y="447"/>
                </a:cxn>
                <a:cxn ang="0">
                  <a:pos x="179" y="442"/>
                </a:cxn>
                <a:cxn ang="0">
                  <a:pos x="137" y="429"/>
                </a:cxn>
                <a:cxn ang="0">
                  <a:pos x="99" y="409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0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9" y="97"/>
                </a:cxn>
                <a:cxn ang="0">
                  <a:pos x="65" y="65"/>
                </a:cxn>
                <a:cxn ang="0">
                  <a:pos x="99" y="37"/>
                </a:cxn>
                <a:cxn ang="0">
                  <a:pos x="137" y="18"/>
                </a:cxn>
                <a:cxn ang="0">
                  <a:pos x="179" y="5"/>
                </a:cxn>
                <a:cxn ang="0">
                  <a:pos x="224" y="0"/>
                </a:cxn>
              </a:cxnLst>
              <a:rect l="0" t="0" r="r" b="b"/>
              <a:pathLst>
                <a:path w="449" h="447">
                  <a:moveTo>
                    <a:pt x="224" y="0"/>
                  </a:moveTo>
                  <a:lnTo>
                    <a:pt x="270" y="5"/>
                  </a:lnTo>
                  <a:lnTo>
                    <a:pt x="312" y="18"/>
                  </a:lnTo>
                  <a:lnTo>
                    <a:pt x="350" y="37"/>
                  </a:lnTo>
                  <a:lnTo>
                    <a:pt x="384" y="65"/>
                  </a:lnTo>
                  <a:lnTo>
                    <a:pt x="410" y="97"/>
                  </a:lnTo>
                  <a:lnTo>
                    <a:pt x="431" y="136"/>
                  </a:lnTo>
                  <a:lnTo>
                    <a:pt x="444" y="179"/>
                  </a:lnTo>
                  <a:lnTo>
                    <a:pt x="449" y="224"/>
                  </a:lnTo>
                  <a:lnTo>
                    <a:pt x="444" y="270"/>
                  </a:lnTo>
                  <a:lnTo>
                    <a:pt x="431" y="310"/>
                  </a:lnTo>
                  <a:lnTo>
                    <a:pt x="410" y="349"/>
                  </a:lnTo>
                  <a:lnTo>
                    <a:pt x="384" y="382"/>
                  </a:lnTo>
                  <a:lnTo>
                    <a:pt x="350" y="409"/>
                  </a:lnTo>
                  <a:lnTo>
                    <a:pt x="312" y="429"/>
                  </a:lnTo>
                  <a:lnTo>
                    <a:pt x="270" y="442"/>
                  </a:lnTo>
                  <a:lnTo>
                    <a:pt x="224" y="447"/>
                  </a:lnTo>
                  <a:lnTo>
                    <a:pt x="179" y="442"/>
                  </a:lnTo>
                  <a:lnTo>
                    <a:pt x="137" y="429"/>
                  </a:lnTo>
                  <a:lnTo>
                    <a:pt x="99" y="409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0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9" y="97"/>
                  </a:lnTo>
                  <a:lnTo>
                    <a:pt x="65" y="65"/>
                  </a:lnTo>
                  <a:lnTo>
                    <a:pt x="99" y="37"/>
                  </a:lnTo>
                  <a:lnTo>
                    <a:pt x="137" y="18"/>
                  </a:lnTo>
                  <a:lnTo>
                    <a:pt x="179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>
              <a:off x="-397" y="140"/>
              <a:ext cx="223" cy="223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8"/>
                </a:cxn>
                <a:cxn ang="0">
                  <a:pos x="382" y="65"/>
                </a:cxn>
                <a:cxn ang="0">
                  <a:pos x="409" y="98"/>
                </a:cxn>
                <a:cxn ang="0">
                  <a:pos x="429" y="137"/>
                </a:cxn>
                <a:cxn ang="0">
                  <a:pos x="442" y="177"/>
                </a:cxn>
                <a:cxn ang="0">
                  <a:pos x="447" y="223"/>
                </a:cxn>
                <a:cxn ang="0">
                  <a:pos x="442" y="268"/>
                </a:cxn>
                <a:cxn ang="0">
                  <a:pos x="429" y="311"/>
                </a:cxn>
                <a:cxn ang="0">
                  <a:pos x="409" y="350"/>
                </a:cxn>
                <a:cxn ang="0">
                  <a:pos x="382" y="382"/>
                </a:cxn>
                <a:cxn ang="0">
                  <a:pos x="349" y="410"/>
                </a:cxn>
                <a:cxn ang="0">
                  <a:pos x="310" y="429"/>
                </a:cxn>
                <a:cxn ang="0">
                  <a:pos x="268" y="442"/>
                </a:cxn>
                <a:cxn ang="0">
                  <a:pos x="222" y="447"/>
                </a:cxn>
                <a:cxn ang="0">
                  <a:pos x="177" y="442"/>
                </a:cxn>
                <a:cxn ang="0">
                  <a:pos x="136" y="429"/>
                </a:cxn>
                <a:cxn ang="0">
                  <a:pos x="97" y="410"/>
                </a:cxn>
                <a:cxn ang="0">
                  <a:pos x="65" y="382"/>
                </a:cxn>
                <a:cxn ang="0">
                  <a:pos x="37" y="350"/>
                </a:cxn>
                <a:cxn ang="0">
                  <a:pos x="18" y="311"/>
                </a:cxn>
                <a:cxn ang="0">
                  <a:pos x="5" y="268"/>
                </a:cxn>
                <a:cxn ang="0">
                  <a:pos x="0" y="223"/>
                </a:cxn>
                <a:cxn ang="0">
                  <a:pos x="5" y="177"/>
                </a:cxn>
                <a:cxn ang="0">
                  <a:pos x="18" y="137"/>
                </a:cxn>
                <a:cxn ang="0">
                  <a:pos x="37" y="98"/>
                </a:cxn>
                <a:cxn ang="0">
                  <a:pos x="65" y="65"/>
                </a:cxn>
                <a:cxn ang="0">
                  <a:pos x="97" y="38"/>
                </a:cxn>
                <a:cxn ang="0">
                  <a:pos x="136" y="18"/>
                </a:cxn>
                <a:cxn ang="0">
                  <a:pos x="177" y="5"/>
                </a:cxn>
                <a:cxn ang="0">
                  <a:pos x="222" y="0"/>
                </a:cxn>
              </a:cxnLst>
              <a:rect l="0" t="0" r="r" b="b"/>
              <a:pathLst>
                <a:path w="447" h="447">
                  <a:moveTo>
                    <a:pt x="222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8"/>
                  </a:lnTo>
                  <a:lnTo>
                    <a:pt x="382" y="65"/>
                  </a:lnTo>
                  <a:lnTo>
                    <a:pt x="409" y="98"/>
                  </a:lnTo>
                  <a:lnTo>
                    <a:pt x="429" y="137"/>
                  </a:lnTo>
                  <a:lnTo>
                    <a:pt x="442" y="177"/>
                  </a:lnTo>
                  <a:lnTo>
                    <a:pt x="447" y="223"/>
                  </a:lnTo>
                  <a:lnTo>
                    <a:pt x="442" y="268"/>
                  </a:lnTo>
                  <a:lnTo>
                    <a:pt x="429" y="311"/>
                  </a:lnTo>
                  <a:lnTo>
                    <a:pt x="409" y="350"/>
                  </a:lnTo>
                  <a:lnTo>
                    <a:pt x="382" y="382"/>
                  </a:lnTo>
                  <a:lnTo>
                    <a:pt x="349" y="410"/>
                  </a:lnTo>
                  <a:lnTo>
                    <a:pt x="310" y="429"/>
                  </a:lnTo>
                  <a:lnTo>
                    <a:pt x="268" y="442"/>
                  </a:lnTo>
                  <a:lnTo>
                    <a:pt x="222" y="447"/>
                  </a:lnTo>
                  <a:lnTo>
                    <a:pt x="177" y="442"/>
                  </a:lnTo>
                  <a:lnTo>
                    <a:pt x="136" y="429"/>
                  </a:lnTo>
                  <a:lnTo>
                    <a:pt x="97" y="410"/>
                  </a:lnTo>
                  <a:lnTo>
                    <a:pt x="65" y="382"/>
                  </a:lnTo>
                  <a:lnTo>
                    <a:pt x="37" y="350"/>
                  </a:lnTo>
                  <a:lnTo>
                    <a:pt x="18" y="311"/>
                  </a:lnTo>
                  <a:lnTo>
                    <a:pt x="5" y="268"/>
                  </a:lnTo>
                  <a:lnTo>
                    <a:pt x="0" y="223"/>
                  </a:lnTo>
                  <a:lnTo>
                    <a:pt x="5" y="177"/>
                  </a:lnTo>
                  <a:lnTo>
                    <a:pt x="18" y="137"/>
                  </a:lnTo>
                  <a:lnTo>
                    <a:pt x="37" y="98"/>
                  </a:lnTo>
                  <a:lnTo>
                    <a:pt x="65" y="65"/>
                  </a:lnTo>
                  <a:lnTo>
                    <a:pt x="97" y="38"/>
                  </a:lnTo>
                  <a:lnTo>
                    <a:pt x="136" y="18"/>
                  </a:lnTo>
                  <a:lnTo>
                    <a:pt x="177" y="5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auto">
            <a:xfrm>
              <a:off x="-734" y="872"/>
              <a:ext cx="224" cy="224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69" y="5"/>
                </a:cxn>
                <a:cxn ang="0">
                  <a:pos x="312" y="18"/>
                </a:cxn>
                <a:cxn ang="0">
                  <a:pos x="349" y="39"/>
                </a:cxn>
                <a:cxn ang="0">
                  <a:pos x="381" y="65"/>
                </a:cxn>
                <a:cxn ang="0">
                  <a:pos x="409" y="99"/>
                </a:cxn>
                <a:cxn ang="0">
                  <a:pos x="430" y="137"/>
                </a:cxn>
                <a:cxn ang="0">
                  <a:pos x="443" y="179"/>
                </a:cxn>
                <a:cxn ang="0">
                  <a:pos x="448" y="224"/>
                </a:cxn>
                <a:cxn ang="0">
                  <a:pos x="443" y="270"/>
                </a:cxn>
                <a:cxn ang="0">
                  <a:pos x="430" y="312"/>
                </a:cxn>
                <a:cxn ang="0">
                  <a:pos x="409" y="349"/>
                </a:cxn>
                <a:cxn ang="0">
                  <a:pos x="381" y="382"/>
                </a:cxn>
                <a:cxn ang="0">
                  <a:pos x="349" y="410"/>
                </a:cxn>
                <a:cxn ang="0">
                  <a:pos x="312" y="431"/>
                </a:cxn>
                <a:cxn ang="0">
                  <a:pos x="269" y="444"/>
                </a:cxn>
                <a:cxn ang="0">
                  <a:pos x="224" y="448"/>
                </a:cxn>
                <a:cxn ang="0">
                  <a:pos x="178" y="444"/>
                </a:cxn>
                <a:cxn ang="0">
                  <a:pos x="136" y="431"/>
                </a:cxn>
                <a:cxn ang="0">
                  <a:pos x="99" y="410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7"/>
                </a:cxn>
                <a:cxn ang="0">
                  <a:pos x="39" y="99"/>
                </a:cxn>
                <a:cxn ang="0">
                  <a:pos x="65" y="65"/>
                </a:cxn>
                <a:cxn ang="0">
                  <a:pos x="99" y="39"/>
                </a:cxn>
                <a:cxn ang="0">
                  <a:pos x="136" y="18"/>
                </a:cxn>
                <a:cxn ang="0">
                  <a:pos x="178" y="5"/>
                </a:cxn>
                <a:cxn ang="0">
                  <a:pos x="224" y="0"/>
                </a:cxn>
              </a:cxnLst>
              <a:rect l="0" t="0" r="r" b="b"/>
              <a:pathLst>
                <a:path w="448" h="448">
                  <a:moveTo>
                    <a:pt x="224" y="0"/>
                  </a:moveTo>
                  <a:lnTo>
                    <a:pt x="269" y="5"/>
                  </a:lnTo>
                  <a:lnTo>
                    <a:pt x="312" y="18"/>
                  </a:lnTo>
                  <a:lnTo>
                    <a:pt x="349" y="39"/>
                  </a:lnTo>
                  <a:lnTo>
                    <a:pt x="381" y="65"/>
                  </a:lnTo>
                  <a:lnTo>
                    <a:pt x="409" y="99"/>
                  </a:lnTo>
                  <a:lnTo>
                    <a:pt x="430" y="137"/>
                  </a:lnTo>
                  <a:lnTo>
                    <a:pt x="443" y="179"/>
                  </a:lnTo>
                  <a:lnTo>
                    <a:pt x="448" y="224"/>
                  </a:lnTo>
                  <a:lnTo>
                    <a:pt x="443" y="270"/>
                  </a:lnTo>
                  <a:lnTo>
                    <a:pt x="430" y="312"/>
                  </a:lnTo>
                  <a:lnTo>
                    <a:pt x="409" y="349"/>
                  </a:lnTo>
                  <a:lnTo>
                    <a:pt x="381" y="382"/>
                  </a:lnTo>
                  <a:lnTo>
                    <a:pt x="349" y="410"/>
                  </a:lnTo>
                  <a:lnTo>
                    <a:pt x="312" y="431"/>
                  </a:lnTo>
                  <a:lnTo>
                    <a:pt x="269" y="444"/>
                  </a:lnTo>
                  <a:lnTo>
                    <a:pt x="224" y="448"/>
                  </a:lnTo>
                  <a:lnTo>
                    <a:pt x="178" y="444"/>
                  </a:lnTo>
                  <a:lnTo>
                    <a:pt x="136" y="431"/>
                  </a:lnTo>
                  <a:lnTo>
                    <a:pt x="99" y="410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7"/>
                  </a:lnTo>
                  <a:lnTo>
                    <a:pt x="39" y="99"/>
                  </a:lnTo>
                  <a:lnTo>
                    <a:pt x="65" y="65"/>
                  </a:lnTo>
                  <a:lnTo>
                    <a:pt x="99" y="39"/>
                  </a:lnTo>
                  <a:lnTo>
                    <a:pt x="136" y="18"/>
                  </a:lnTo>
                  <a:lnTo>
                    <a:pt x="178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2" name="Freeform 18"/>
            <p:cNvSpPr>
              <a:spLocks/>
            </p:cNvSpPr>
            <p:nvPr userDrawn="1"/>
          </p:nvSpPr>
          <p:spPr bwMode="auto">
            <a:xfrm>
              <a:off x="266" y="-2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7" y="75"/>
                </a:cxn>
                <a:cxn ang="0">
                  <a:pos x="653" y="112"/>
                </a:cxn>
                <a:cxn ang="0">
                  <a:pos x="690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0" y="609"/>
                </a:cxn>
                <a:cxn ang="0">
                  <a:pos x="653" y="653"/>
                </a:cxn>
                <a:cxn ang="0">
                  <a:pos x="607" y="692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5"/>
                </a:cxn>
                <a:cxn ang="0">
                  <a:pos x="206" y="42"/>
                </a:cxn>
                <a:cxn ang="0">
                  <a:pos x="261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7" y="75"/>
                  </a:lnTo>
                  <a:lnTo>
                    <a:pt x="653" y="112"/>
                  </a:lnTo>
                  <a:lnTo>
                    <a:pt x="690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0" y="609"/>
                  </a:lnTo>
                  <a:lnTo>
                    <a:pt x="653" y="653"/>
                  </a:lnTo>
                  <a:lnTo>
                    <a:pt x="607" y="692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5"/>
                  </a:lnTo>
                  <a:lnTo>
                    <a:pt x="206" y="42"/>
                  </a:lnTo>
                  <a:lnTo>
                    <a:pt x="261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auto">
            <a:xfrm>
              <a:off x="-94" y="242"/>
              <a:ext cx="382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1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1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auto">
            <a:xfrm>
              <a:off x="-834" y="247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1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2" y="607"/>
                </a:cxn>
                <a:cxn ang="0">
                  <a:pos x="653" y="653"/>
                </a:cxn>
                <a:cxn ang="0">
                  <a:pos x="609" y="690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7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3"/>
                </a:cxn>
                <a:cxn ang="0">
                  <a:pos x="0" y="381"/>
                </a:cxn>
                <a:cxn ang="0">
                  <a:pos x="5" y="320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1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2" y="607"/>
                  </a:lnTo>
                  <a:lnTo>
                    <a:pt x="653" y="653"/>
                  </a:lnTo>
                  <a:lnTo>
                    <a:pt x="609" y="690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7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3"/>
                  </a:lnTo>
                  <a:lnTo>
                    <a:pt x="0" y="381"/>
                  </a:lnTo>
                  <a:lnTo>
                    <a:pt x="5" y="320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5" name="Freeform 21"/>
            <p:cNvSpPr>
              <a:spLocks/>
            </p:cNvSpPr>
            <p:nvPr userDrawn="1"/>
          </p:nvSpPr>
          <p:spPr bwMode="auto">
            <a:xfrm>
              <a:off x="-503" y="607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0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0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6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0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0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6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6" name="Freeform 22"/>
            <p:cNvSpPr>
              <a:spLocks/>
            </p:cNvSpPr>
            <p:nvPr userDrawn="1"/>
          </p:nvSpPr>
          <p:spPr bwMode="auto">
            <a:xfrm>
              <a:off x="-369" y="1046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4" y="157"/>
                </a:cxn>
                <a:cxn ang="0">
                  <a:pos x="112" y="112"/>
                </a:cxn>
                <a:cxn ang="0">
                  <a:pos x="157" y="75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4" y="157"/>
                  </a:lnTo>
                  <a:lnTo>
                    <a:pt x="112" y="112"/>
                  </a:lnTo>
                  <a:lnTo>
                    <a:pt x="157" y="75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auto">
            <a:xfrm>
              <a:off x="-797" y="1149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20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20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20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20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8" name="Freeform 24"/>
            <p:cNvSpPr>
              <a:spLocks/>
            </p:cNvSpPr>
            <p:nvPr userDrawn="1"/>
          </p:nvSpPr>
          <p:spPr bwMode="auto">
            <a:xfrm>
              <a:off x="-450" y="1492"/>
              <a:ext cx="383" cy="382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4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5" y="760"/>
                </a:cxn>
                <a:cxn ang="0">
                  <a:pos x="384" y="765"/>
                </a:cxn>
                <a:cxn ang="0">
                  <a:pos x="322" y="760"/>
                </a:cxn>
                <a:cxn ang="0">
                  <a:pos x="263" y="745"/>
                </a:cxn>
                <a:cxn ang="0">
                  <a:pos x="208" y="723"/>
                </a:cxn>
                <a:cxn ang="0">
                  <a:pos x="158" y="692"/>
                </a:cxn>
                <a:cxn ang="0">
                  <a:pos x="112" y="653"/>
                </a:cxn>
                <a:cxn ang="0">
                  <a:pos x="75" y="609"/>
                </a:cxn>
                <a:cxn ang="0">
                  <a:pos x="43" y="559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5" y="157"/>
                </a:cxn>
                <a:cxn ang="0">
                  <a:pos x="112" y="112"/>
                </a:cxn>
                <a:cxn ang="0">
                  <a:pos x="158" y="74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5">
                  <a:moveTo>
                    <a:pt x="384" y="0"/>
                  </a:moveTo>
                  <a:lnTo>
                    <a:pt x="445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4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5" y="760"/>
                  </a:lnTo>
                  <a:lnTo>
                    <a:pt x="384" y="765"/>
                  </a:lnTo>
                  <a:lnTo>
                    <a:pt x="322" y="760"/>
                  </a:lnTo>
                  <a:lnTo>
                    <a:pt x="263" y="745"/>
                  </a:lnTo>
                  <a:lnTo>
                    <a:pt x="208" y="723"/>
                  </a:lnTo>
                  <a:lnTo>
                    <a:pt x="158" y="692"/>
                  </a:lnTo>
                  <a:lnTo>
                    <a:pt x="112" y="653"/>
                  </a:lnTo>
                  <a:lnTo>
                    <a:pt x="75" y="609"/>
                  </a:lnTo>
                  <a:lnTo>
                    <a:pt x="43" y="559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5" y="157"/>
                  </a:lnTo>
                  <a:lnTo>
                    <a:pt x="112" y="112"/>
                  </a:lnTo>
                  <a:lnTo>
                    <a:pt x="158" y="74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3200" dirty="0" smtClean="0"/>
              <a:t>E11 –</a:t>
            </a:r>
            <a:r>
              <a:rPr lang="sv-SE" sz="3200" b="1" dirty="0" smtClean="0"/>
              <a:t> "</a:t>
            </a:r>
            <a:r>
              <a:rPr lang="sv-SE" sz="3200" b="1" dirty="0" err="1" smtClean="0"/>
              <a:t>Protection</a:t>
            </a:r>
            <a:r>
              <a:rPr lang="sv-SE" sz="4000" b="1" dirty="0" smtClean="0"/>
              <a:t>"</a:t>
            </a:r>
            <a:endParaRPr lang="sv-SE" sz="4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536" y="1201316"/>
            <a:ext cx="41264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Föreläsning </a:t>
            </a:r>
            <a:r>
              <a:rPr lang="sv-SE" sz="2800" b="1" dirty="0" smtClean="0">
                <a:latin typeface="Minya Nouvelle" pitchFamily="2" charset="0"/>
              </a:rPr>
              <a:t>11, HT2012</a:t>
            </a:r>
            <a:endParaRPr lang="sv-SE" sz="2800" b="1" dirty="0" smtClean="0">
              <a:latin typeface="Minya Nouvelle" pitchFamily="2" charset="0"/>
            </a:endParaRPr>
          </a:p>
          <a:p>
            <a:r>
              <a:rPr lang="sv-SE" sz="2800" dirty="0" smtClean="0">
                <a:latin typeface="Minya Nouvelle" pitchFamily="2" charset="0"/>
              </a:rPr>
              <a:t>Säkerhet, tillgänglighet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487546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b="1" dirty="0" smtClean="0">
                <a:latin typeface="Minya Nouvelle" pitchFamily="2" charset="0"/>
              </a:rPr>
              <a:t>Kurs:</a:t>
            </a:r>
            <a:endParaRPr lang="sv-SE" b="1" dirty="0">
              <a:latin typeface="Minya Nouvelle" pitchFamily="2" charset="0"/>
            </a:endParaRPr>
          </a:p>
          <a:p>
            <a:r>
              <a:rPr lang="sv-SE" dirty="0" smtClean="0">
                <a:latin typeface="Minya Nouvelle" pitchFamily="2" charset="0"/>
              </a:rPr>
              <a:t>1dv403 Webbteknik I</a:t>
            </a:r>
            <a:endParaRPr lang="sv-SE" dirty="0">
              <a:latin typeface="Minya Nouvelle" pitchFamily="2" charset="0"/>
            </a:endParaRPr>
          </a:p>
        </p:txBody>
      </p:sp>
      <p:pic>
        <p:nvPicPr>
          <p:cNvPr id="115714" name="Picture 2" descr="C:\Dropbox\Avatar\Avatar228x2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137420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15810" y="482771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smtClean="0">
                <a:latin typeface="Minya Nouvelle" pitchFamily="2" charset="0"/>
              </a:rPr>
              <a:t>Johan Leitet</a:t>
            </a:r>
          </a:p>
        </p:txBody>
      </p:sp>
    </p:spTree>
    <p:extLst>
      <p:ext uri="{BB962C8B-B14F-4D97-AF65-F5344CB8AC3E}">
        <p14:creationId xmlns:p14="http://schemas.microsoft.com/office/powerpoint/2010/main" val="28604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2400" dirty="0"/>
              <a:t>Skript ska inte automatiskt vidarebefordra användaren till en annan sida. 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743" y="1129308"/>
            <a:ext cx="2551113" cy="2459302"/>
          </a:xfrm>
          <a:prstGeom prst="rect">
            <a:avLst/>
          </a:prstGeom>
          <a:noFill/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32666" y="3599706"/>
            <a:ext cx="2643189" cy="2062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sv-SE" sz="1600" dirty="0">
                <a:latin typeface="Minya Nouvelle" charset="0"/>
              </a:rPr>
              <a:t>Problem: Utan mus så är det mycket svårt att välja en länk utan att alla länkar man passerar triggar </a:t>
            </a:r>
            <a:r>
              <a:rPr lang="sv-SE" sz="1600" dirty="0" err="1">
                <a:latin typeface="Minya Nouvelle" charset="0"/>
              </a:rPr>
              <a:t>onchange</a:t>
            </a:r>
            <a:r>
              <a:rPr lang="sv-SE" sz="1600" dirty="0">
                <a:latin typeface="Minya Nouvelle" charset="0"/>
              </a:rPr>
              <a:t>.</a:t>
            </a:r>
          </a:p>
          <a:p>
            <a:endParaRPr lang="sv-SE" sz="1600" dirty="0">
              <a:latin typeface="Minya Nouvelle" charset="0"/>
            </a:endParaRPr>
          </a:p>
          <a:p>
            <a:r>
              <a:rPr lang="sv-SE" sz="1600" dirty="0">
                <a:latin typeface="Minya Nouvelle" charset="0"/>
              </a:rPr>
              <a:t>Tryck </a:t>
            </a:r>
            <a:r>
              <a:rPr lang="sv-SE" sz="1600" dirty="0" err="1">
                <a:latin typeface="Minya Nouvelle" charset="0"/>
              </a:rPr>
              <a:t>alt+pil</a:t>
            </a:r>
            <a:r>
              <a:rPr lang="sv-SE" sz="1600" dirty="0">
                <a:latin typeface="Minya Nouvelle" charset="0"/>
              </a:rPr>
              <a:t> för att bläddra</a:t>
            </a: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7066" y="1129308"/>
            <a:ext cx="733425" cy="174625"/>
          </a:xfrm>
          <a:prstGeom prst="rect">
            <a:avLst/>
          </a:prstGeom>
          <a:noFill/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129308"/>
            <a:ext cx="2551112" cy="2459302"/>
          </a:xfrm>
          <a:prstGeom prst="rect">
            <a:avLst/>
          </a:prstGeom>
          <a:noFill/>
        </p:spPr>
      </p:pic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717033" y="3675663"/>
            <a:ext cx="2540000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v-SE" dirty="0">
                <a:latin typeface="Minya Nouvelle" charset="0"/>
              </a:rPr>
              <a:t>Bättre. Hoppa över </a:t>
            </a:r>
            <a:r>
              <a:rPr lang="sv-SE" dirty="0" err="1">
                <a:latin typeface="Minya Nouvelle" charset="0"/>
              </a:rPr>
              <a:t>onchange</a:t>
            </a:r>
            <a:r>
              <a:rPr lang="sv-SE" dirty="0">
                <a:latin typeface="Minya Nouvelle" charset="0"/>
              </a:rPr>
              <a:t> och lägg en knapp för att trigga omdirigering.</a:t>
            </a:r>
            <a:endParaRPr lang="sv-SE" i="1" dirty="0">
              <a:latin typeface="Minya Nouvelle" charset="0"/>
            </a:endParaRPr>
          </a:p>
        </p:txBody>
      </p:sp>
      <p:pic>
        <p:nvPicPr>
          <p:cNvPr id="9" name="Picture 2" descr="P:\Icons\48x48\shadow\doo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880" y="2652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466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&lt;</a:t>
            </a:r>
            <a:r>
              <a:rPr lang="sv-SE" dirty="0" err="1" smtClean="0"/>
              <a:t>noscript</a:t>
            </a:r>
            <a:r>
              <a:rPr lang="sv-SE" dirty="0" smtClean="0"/>
              <a:t>&gt;</a:t>
            </a:r>
            <a:endParaRPr lang="sv-SE" dirty="0"/>
          </a:p>
        </p:txBody>
      </p:sp>
      <p:pic>
        <p:nvPicPr>
          <p:cNvPr id="4" name="Picture 2" descr="P:\Icons\48x48\shadow\do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880" y="2652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3155" y="1357526"/>
            <a:ext cx="8569325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600" b="1" dirty="0" smtClean="0">
                <a:latin typeface="Courier New" pitchFamily="49" charset="0"/>
              </a:rPr>
              <a:t>&lt;</a:t>
            </a:r>
            <a:r>
              <a:rPr lang="sv-SE" sz="1600" b="1" dirty="0" err="1" smtClean="0">
                <a:latin typeface="Courier New" pitchFamily="49" charset="0"/>
              </a:rPr>
              <a:t>noscript</a:t>
            </a:r>
            <a:r>
              <a:rPr lang="sv-SE" sz="1600" b="1" dirty="0" smtClean="0">
                <a:latin typeface="Courier New" pitchFamily="49" charset="0"/>
              </a:rPr>
              <a:t>&gt;Denna webbsida kräver </a:t>
            </a:r>
            <a:r>
              <a:rPr lang="sv-SE" sz="1600" b="1" dirty="0" err="1" smtClean="0">
                <a:latin typeface="Courier New" pitchFamily="49" charset="0"/>
              </a:rPr>
              <a:t>Javascript</a:t>
            </a:r>
            <a:r>
              <a:rPr lang="sv-SE" sz="1600" b="1" dirty="0" smtClean="0">
                <a:latin typeface="Courier New" pitchFamily="49" charset="0"/>
              </a:rPr>
              <a:t> för att fungera&lt;/</a:t>
            </a:r>
            <a:r>
              <a:rPr lang="sv-SE" sz="1600" b="1" dirty="0" err="1">
                <a:latin typeface="Courier New" pitchFamily="49" charset="0"/>
              </a:rPr>
              <a:t>noscript</a:t>
            </a:r>
            <a:r>
              <a:rPr lang="sv-SE" sz="1600" b="1" dirty="0">
                <a:latin typeface="Courier New" pitchFamily="49" charset="0"/>
              </a:rPr>
              <a:t>&gt;</a:t>
            </a:r>
            <a:endParaRPr lang="sv-SE" sz="1600" dirty="0">
              <a:latin typeface="Courier New" pitchFamily="49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23851" y="3411926"/>
            <a:ext cx="8569325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600" b="1" dirty="0">
                <a:latin typeface="Courier New" pitchFamily="49" charset="0"/>
              </a:rPr>
              <a:t>&lt;p id=”</a:t>
            </a:r>
            <a:r>
              <a:rPr lang="sv-SE" sz="1600" b="1" dirty="0" err="1">
                <a:latin typeface="Courier New" pitchFamily="49" charset="0"/>
              </a:rPr>
              <a:t>noscript</a:t>
            </a:r>
            <a:r>
              <a:rPr lang="sv-SE" sz="1600" b="1" dirty="0">
                <a:latin typeface="Courier New" pitchFamily="49" charset="0"/>
              </a:rPr>
              <a:t>”&gt;Denna applikation kräver </a:t>
            </a:r>
            <a:r>
              <a:rPr lang="sv-SE" sz="1600" b="1" dirty="0" smtClean="0">
                <a:latin typeface="Courier New" pitchFamily="49" charset="0"/>
              </a:rPr>
              <a:t>JavaScript</a:t>
            </a:r>
            <a:r>
              <a:rPr lang="sv-SE" sz="1600" b="1" dirty="0">
                <a:latin typeface="Courier New" pitchFamily="49" charset="0"/>
              </a:rPr>
              <a:t>&lt;/p&gt;</a:t>
            </a:r>
            <a:endParaRPr lang="sv-SE" sz="1600" dirty="0">
              <a:latin typeface="Courier New" pitchFamily="49" charset="0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23851" y="4012530"/>
            <a:ext cx="8569325" cy="10772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600" b="1">
                <a:latin typeface="Courier New" pitchFamily="49" charset="0"/>
              </a:rPr>
              <a:t>...</a:t>
            </a:r>
          </a:p>
          <a:p>
            <a:pPr>
              <a:spcBef>
                <a:spcPct val="50000"/>
              </a:spcBef>
            </a:pPr>
            <a:r>
              <a:rPr lang="sv-SE" sz="1600" b="1">
                <a:latin typeface="Courier New" pitchFamily="49" charset="0"/>
              </a:rPr>
              <a:t>document.getElementById(”noscript”).className = ”hide”;</a:t>
            </a:r>
          </a:p>
          <a:p>
            <a:pPr>
              <a:spcBef>
                <a:spcPct val="50000"/>
              </a:spcBef>
            </a:pPr>
            <a:r>
              <a:rPr lang="sv-SE" sz="1600" b="1">
                <a:latin typeface="Courier New" pitchFamily="49" charset="0"/>
              </a:rPr>
              <a:t>...</a:t>
            </a:r>
            <a:endParaRPr lang="sv-SE" sz="1600"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2569468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latin typeface="Minya Nouvelle" pitchFamily="2" charset="0"/>
              </a:rPr>
              <a:t>alternativt</a:t>
            </a:r>
          </a:p>
        </p:txBody>
      </p:sp>
    </p:spTree>
    <p:extLst>
      <p:ext uri="{BB962C8B-B14F-4D97-AF65-F5344CB8AC3E}">
        <p14:creationId xmlns:p14="http://schemas.microsoft.com/office/powerpoint/2010/main" val="366091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Säkerhet</a:t>
            </a:r>
            <a:endParaRPr lang="sv-SE" dirty="0"/>
          </a:p>
        </p:txBody>
      </p:sp>
      <p:pic>
        <p:nvPicPr>
          <p:cNvPr id="2050" name="Picture 2" descr="P:\Icons\48x48\shadow\shie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23738"/>
            <a:ext cx="617537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P:\Icons\128x128\shadow\shield_war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618" y="2219375"/>
            <a:ext cx="1646238" cy="164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91881" y="2281436"/>
            <a:ext cx="3960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b="1" dirty="0" smtClean="0">
                <a:latin typeface="Minya Nouvelle" pitchFamily="2" charset="0"/>
              </a:rPr>
              <a:t>Säkerhetsrisker med JavaScript i webbläsaren</a:t>
            </a:r>
          </a:p>
        </p:txBody>
      </p:sp>
    </p:spTree>
    <p:extLst>
      <p:ext uri="{BB962C8B-B14F-4D97-AF65-F5344CB8AC3E}">
        <p14:creationId xmlns:p14="http://schemas.microsoft.com/office/powerpoint/2010/main" val="2104677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Säkerhetslösningar</a:t>
            </a:r>
            <a:endParaRPr lang="sv-SE" dirty="0"/>
          </a:p>
        </p:txBody>
      </p:sp>
      <p:pic>
        <p:nvPicPr>
          <p:cNvPr id="4" name="Picture 2" descr="P:\Icons\48x48\shadow\shie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23738"/>
            <a:ext cx="617537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7" y="1345332"/>
            <a:ext cx="84969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>
                <a:latin typeface="Minya Nouvelle" pitchFamily="2" charset="0"/>
              </a:rPr>
              <a:t>Skript körs i en sandlåda (</a:t>
            </a:r>
            <a:r>
              <a:rPr lang="sv-SE" b="1" dirty="0" err="1" smtClean="0">
                <a:latin typeface="Minya Nouvelle" pitchFamily="2" charset="0"/>
              </a:rPr>
              <a:t>sandboxing</a:t>
            </a:r>
            <a:r>
              <a:rPr lang="sv-SE" b="1" dirty="0" smtClean="0">
                <a:latin typeface="Minya Nouvelle" pitchFamily="2" charset="0"/>
              </a:rPr>
              <a:t>):</a:t>
            </a:r>
            <a:endParaRPr lang="sv-SE" b="1" dirty="0">
              <a:latin typeface="Minya Nouvelle" pitchFamily="2" charset="0"/>
            </a:endParaRPr>
          </a:p>
          <a:p>
            <a:r>
              <a:rPr lang="sv-SE" dirty="0" smtClean="0">
                <a:latin typeface="Minya Nouvelle" pitchFamily="2" charset="0"/>
              </a:rPr>
              <a:t>Webbläsaren </a:t>
            </a:r>
            <a:r>
              <a:rPr lang="sv-SE" dirty="0">
                <a:latin typeface="Minya Nouvelle" pitchFamily="2" charset="0"/>
              </a:rPr>
              <a:t>tillåter enbart att </a:t>
            </a:r>
            <a:r>
              <a:rPr lang="sv-SE" dirty="0" err="1">
                <a:latin typeface="Minya Nouvelle" pitchFamily="2" charset="0"/>
              </a:rPr>
              <a:t>javascript</a:t>
            </a:r>
            <a:r>
              <a:rPr lang="sv-SE" dirty="0">
                <a:latin typeface="Minya Nouvelle" pitchFamily="2" charset="0"/>
              </a:rPr>
              <a:t> kommunicerar med delar av webbläsaren och via vissa protokoll mot Internet.</a:t>
            </a:r>
          </a:p>
          <a:p>
            <a:r>
              <a:rPr lang="sv-SE" dirty="0">
                <a:latin typeface="Minya Nouvelle" pitchFamily="2" charset="0"/>
              </a:rPr>
              <a:t>Det går inte att t.ex. komma åt det lokala filsystemet.</a:t>
            </a:r>
          </a:p>
          <a:p>
            <a:endParaRPr lang="sv-SE" dirty="0">
              <a:latin typeface="Minya Nouvelle" pitchFamily="2" charset="0"/>
            </a:endParaRPr>
          </a:p>
          <a:p>
            <a:endParaRPr lang="sv-SE" dirty="0">
              <a:latin typeface="Minya Nouvelle" pitchFamily="2" charset="0"/>
            </a:endParaRPr>
          </a:p>
          <a:p>
            <a:r>
              <a:rPr lang="sv-SE" b="1" dirty="0">
                <a:latin typeface="Minya Nouvelle" pitchFamily="2" charset="0"/>
              </a:rPr>
              <a:t>Same site </a:t>
            </a:r>
            <a:r>
              <a:rPr lang="sv-SE" b="1" dirty="0" err="1" smtClean="0">
                <a:latin typeface="Minya Nouvelle" pitchFamily="2" charset="0"/>
              </a:rPr>
              <a:t>origin</a:t>
            </a:r>
            <a:r>
              <a:rPr lang="sv-SE" b="1" dirty="0">
                <a:latin typeface="Minya Nouvelle" pitchFamily="2" charset="0"/>
              </a:rPr>
              <a:t>:</a:t>
            </a:r>
          </a:p>
          <a:p>
            <a:r>
              <a:rPr lang="sv-SE" dirty="0" err="1" smtClean="0">
                <a:latin typeface="Minya Nouvelle" pitchFamily="2" charset="0"/>
              </a:rPr>
              <a:t>Javascript</a:t>
            </a:r>
            <a:r>
              <a:rPr lang="sv-SE" dirty="0" smtClean="0">
                <a:latin typeface="Minya Nouvelle" pitchFamily="2" charset="0"/>
              </a:rPr>
              <a:t> </a:t>
            </a:r>
            <a:r>
              <a:rPr lang="sv-SE" dirty="0">
                <a:latin typeface="Minya Nouvelle" pitchFamily="2" charset="0"/>
              </a:rPr>
              <a:t>kan enbart komma åt innehåll i fönster och </a:t>
            </a:r>
            <a:r>
              <a:rPr lang="sv-SE" dirty="0" err="1">
                <a:latin typeface="Minya Nouvelle" pitchFamily="2" charset="0"/>
              </a:rPr>
              <a:t>frames</a:t>
            </a:r>
            <a:r>
              <a:rPr lang="sv-SE" dirty="0">
                <a:latin typeface="Minya Nouvelle" pitchFamily="2" charset="0"/>
              </a:rPr>
              <a:t>  där dokumentet har samma ursprung som det dokument som exekverar skriptet. (host, port och protokoll)</a:t>
            </a:r>
          </a:p>
          <a:p>
            <a:r>
              <a:rPr lang="sv-SE" dirty="0">
                <a:latin typeface="Minya Nouvelle" pitchFamily="2" charset="0"/>
              </a:rPr>
              <a:t>Det samma gäller för </a:t>
            </a:r>
            <a:r>
              <a:rPr lang="sv-SE" dirty="0" err="1">
                <a:latin typeface="Minya Nouvelle" pitchFamily="2" charset="0"/>
              </a:rPr>
              <a:t>HTTPRequestobjektet</a:t>
            </a:r>
            <a:r>
              <a:rPr lang="sv-SE" dirty="0">
                <a:latin typeface="Minya Nouvelle" pitchFamily="2" charset="0"/>
              </a:rPr>
              <a:t>.</a:t>
            </a:r>
            <a:br>
              <a:rPr lang="sv-SE" dirty="0">
                <a:latin typeface="Minya Nouvelle" pitchFamily="2" charset="0"/>
              </a:rPr>
            </a:br>
            <a:endParaRPr lang="sv-SE" dirty="0">
              <a:latin typeface="Minya Nouvelle" pitchFamily="2" charset="0"/>
            </a:endParaRPr>
          </a:p>
          <a:p>
            <a:endParaRPr lang="sv-SE" dirty="0" smtClean="0">
              <a:latin typeface="Minya Nouve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74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Eventuella problem</a:t>
            </a:r>
            <a:endParaRPr lang="sv-SE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00100" y="1058455"/>
            <a:ext cx="7572428" cy="452431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sv-SE" sz="1800" dirty="0" smtClean="0">
                <a:latin typeface="Minya Nouvelle" charset="0"/>
              </a:rPr>
              <a:t>Koden är publik</a:t>
            </a:r>
          </a:p>
          <a:p>
            <a:pPr marL="342900" indent="-342900">
              <a:buFontTx/>
              <a:buAutoNum type="arabicParenR"/>
            </a:pPr>
            <a:endParaRPr lang="sv-SE" sz="1800" dirty="0" smtClean="0">
              <a:latin typeface="Minya Nouvelle" charset="0"/>
            </a:endParaRPr>
          </a:p>
          <a:p>
            <a:pPr marL="342900" indent="-342900">
              <a:buFontTx/>
              <a:buAutoNum type="arabicParenR"/>
            </a:pPr>
            <a:r>
              <a:rPr lang="sv-SE" sz="1800" dirty="0" smtClean="0">
                <a:latin typeface="Minya Nouvelle" charset="0"/>
              </a:rPr>
              <a:t>”Utvecklare” som förlitar sig på klientsidans kod</a:t>
            </a:r>
            <a:br>
              <a:rPr lang="sv-SE" sz="1800" dirty="0" smtClean="0">
                <a:latin typeface="Minya Nouvelle" charset="0"/>
              </a:rPr>
            </a:br>
            <a:r>
              <a:rPr lang="sv-SE" sz="1800" dirty="0" smtClean="0">
                <a:latin typeface="Minya Nouvelle" charset="0"/>
              </a:rPr>
              <a:t> - Vid validering</a:t>
            </a:r>
            <a:br>
              <a:rPr lang="sv-SE" sz="1800" dirty="0" smtClean="0">
                <a:latin typeface="Minya Nouvelle" charset="0"/>
              </a:rPr>
            </a:br>
            <a:r>
              <a:rPr lang="sv-SE" sz="1800" dirty="0" smtClean="0">
                <a:latin typeface="Minya Nouvelle" charset="0"/>
              </a:rPr>
              <a:t> - Vid inloggningsförfarande</a:t>
            </a:r>
            <a:br>
              <a:rPr lang="sv-SE" sz="1800" dirty="0" smtClean="0">
                <a:latin typeface="Minya Nouvelle" charset="0"/>
              </a:rPr>
            </a:br>
            <a:r>
              <a:rPr lang="sv-SE" sz="1800" dirty="0" smtClean="0">
                <a:latin typeface="Minya Nouvelle" charset="0"/>
              </a:rPr>
              <a:t> - För att stoppa användaren från att genomföra handlingar</a:t>
            </a:r>
            <a:br>
              <a:rPr lang="sv-SE" sz="1800" dirty="0" smtClean="0">
                <a:latin typeface="Minya Nouvelle" charset="0"/>
              </a:rPr>
            </a:br>
            <a:endParaRPr lang="sv-SE" sz="1800" dirty="0" smtClean="0">
              <a:latin typeface="Minya Nouvelle" charset="0"/>
            </a:endParaRPr>
          </a:p>
          <a:p>
            <a:pPr marL="342900" indent="-342900">
              <a:buFontTx/>
              <a:buAutoNum type="arabicParenR"/>
            </a:pPr>
            <a:r>
              <a:rPr lang="sv-SE" sz="1800" dirty="0" smtClean="0">
                <a:latin typeface="Minya Nouvelle" charset="0"/>
              </a:rPr>
              <a:t>Ajax-applikationer ökar angreppsytan</a:t>
            </a:r>
            <a:br>
              <a:rPr lang="sv-SE" sz="1800" dirty="0" smtClean="0">
                <a:latin typeface="Minya Nouvelle" charset="0"/>
              </a:rPr>
            </a:br>
            <a:endParaRPr lang="sv-SE" sz="1800" dirty="0" smtClean="0">
              <a:latin typeface="Minya Nouvelle" charset="0"/>
            </a:endParaRPr>
          </a:p>
          <a:p>
            <a:pPr marL="342900" indent="-342900">
              <a:buFontTx/>
              <a:buAutoNum type="arabicParenR"/>
            </a:pPr>
            <a:r>
              <a:rPr lang="sv-SE" dirty="0" smtClean="0">
                <a:latin typeface="Minya Nouvelle" charset="0"/>
              </a:rPr>
              <a:t>Nya </a:t>
            </a:r>
            <a:r>
              <a:rPr lang="sv-SE" dirty="0" err="1" smtClean="0">
                <a:latin typeface="Minya Nouvelle" charset="0"/>
              </a:rPr>
              <a:t>API:er</a:t>
            </a:r>
            <a:r>
              <a:rPr lang="sv-SE" dirty="0" smtClean="0">
                <a:latin typeface="Minya Nouvelle" charset="0"/>
              </a:rPr>
              <a:t>/ökad komplexitet ökar angreppsytan (HTML5)</a:t>
            </a:r>
            <a:endParaRPr lang="sv-SE" sz="1800" dirty="0" smtClean="0">
              <a:latin typeface="Minya Nouvelle" charset="0"/>
            </a:endParaRPr>
          </a:p>
          <a:p>
            <a:pPr marL="342900" indent="-342900">
              <a:buFontTx/>
              <a:buAutoNum type="arabicParenR"/>
            </a:pPr>
            <a:endParaRPr lang="sv-SE" sz="1800" dirty="0" smtClean="0">
              <a:latin typeface="Minya Nouvelle" charset="0"/>
            </a:endParaRPr>
          </a:p>
          <a:p>
            <a:pPr marL="342900" indent="-342900">
              <a:buFontTx/>
              <a:buAutoNum type="arabicParenR"/>
            </a:pPr>
            <a:r>
              <a:rPr lang="sv-SE" sz="1800" dirty="0" smtClean="0">
                <a:latin typeface="Minya Nouvelle" charset="0"/>
              </a:rPr>
              <a:t>Luckor i </a:t>
            </a:r>
            <a:r>
              <a:rPr lang="sv-SE" sz="1800" dirty="0" err="1" smtClean="0">
                <a:latin typeface="Minya Nouvelle" charset="0"/>
              </a:rPr>
              <a:t>webbläsarimplementationen</a:t>
            </a:r>
            <a:endParaRPr lang="sv-SE" sz="1800" dirty="0" smtClean="0">
              <a:latin typeface="Minya Nouvelle" charset="0"/>
            </a:endParaRPr>
          </a:p>
          <a:p>
            <a:pPr marL="342900" indent="-342900">
              <a:buFontTx/>
              <a:buAutoNum type="arabicParenR"/>
            </a:pPr>
            <a:endParaRPr lang="sv-SE" sz="1800" dirty="0" smtClean="0">
              <a:latin typeface="Minya Nouvelle" charset="0"/>
            </a:endParaRPr>
          </a:p>
          <a:p>
            <a:pPr marL="342900" indent="-342900">
              <a:buFontTx/>
              <a:buAutoNum type="arabicParenR"/>
            </a:pPr>
            <a:r>
              <a:rPr lang="sv-SE" sz="1800" dirty="0" err="1" smtClean="0">
                <a:latin typeface="Minya Nouvelle" charset="0"/>
              </a:rPr>
              <a:t>Denial</a:t>
            </a:r>
            <a:r>
              <a:rPr lang="sv-SE" sz="1800" dirty="0" smtClean="0">
                <a:latin typeface="Minya Nouvelle" charset="0"/>
              </a:rPr>
              <a:t>-</a:t>
            </a:r>
            <a:r>
              <a:rPr lang="sv-SE" sz="1800" dirty="0" err="1" smtClean="0">
                <a:latin typeface="Minya Nouvelle" charset="0"/>
              </a:rPr>
              <a:t>of</a:t>
            </a:r>
            <a:r>
              <a:rPr lang="sv-SE" sz="1800" dirty="0" smtClean="0">
                <a:latin typeface="Minya Nouvelle" charset="0"/>
              </a:rPr>
              <a:t>-Service-problem (DOS-attack)</a:t>
            </a:r>
            <a:br>
              <a:rPr lang="sv-SE" sz="1800" dirty="0" smtClean="0">
                <a:latin typeface="Minya Nouvelle" charset="0"/>
              </a:rPr>
            </a:br>
            <a:endParaRPr lang="sv-SE" sz="1800" dirty="0" smtClean="0">
              <a:latin typeface="Minya Nouvelle" charset="0"/>
            </a:endParaRPr>
          </a:p>
          <a:p>
            <a:pPr marL="342900" indent="-342900">
              <a:buFontTx/>
              <a:buAutoNum type="arabicParenR"/>
            </a:pPr>
            <a:r>
              <a:rPr lang="sv-SE" sz="1800" b="1" dirty="0" err="1" smtClean="0">
                <a:latin typeface="Minya Nouvelle" charset="0"/>
              </a:rPr>
              <a:t>Cross-site</a:t>
            </a:r>
            <a:r>
              <a:rPr lang="sv-SE" sz="1800" b="1" dirty="0" smtClean="0">
                <a:latin typeface="Minya Nouvelle" charset="0"/>
              </a:rPr>
              <a:t> </a:t>
            </a:r>
            <a:r>
              <a:rPr lang="sv-SE" sz="1800" b="1" dirty="0" err="1" smtClean="0">
                <a:latin typeface="Minya Nouvelle" charset="0"/>
              </a:rPr>
              <a:t>Scripting</a:t>
            </a:r>
            <a:r>
              <a:rPr lang="sv-SE" sz="1800" b="1" dirty="0" smtClean="0">
                <a:latin typeface="Minya Nouvelle" charset="0"/>
              </a:rPr>
              <a:t> (XSS)</a:t>
            </a:r>
            <a:r>
              <a:rPr lang="sv-SE" sz="1800" dirty="0" smtClean="0">
                <a:latin typeface="Minya Nouvelle" charset="0"/>
              </a:rPr>
              <a:t> </a:t>
            </a:r>
            <a:endParaRPr lang="sv-SE" sz="1800" dirty="0">
              <a:latin typeface="Minya Nouvelle" charset="0"/>
            </a:endParaRPr>
          </a:p>
        </p:txBody>
      </p:sp>
      <p:pic>
        <p:nvPicPr>
          <p:cNvPr id="7" name="Picture 2" descr="P:\Icons\48x48\shadow\shiel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23738"/>
            <a:ext cx="617537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61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:\Icons\128x128\shadow\workstat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353444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XSS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201316"/>
            <a:ext cx="7818092" cy="1460500"/>
          </a:xfrm>
        </p:spPr>
        <p:txBody>
          <a:bodyPr/>
          <a:lstStyle/>
          <a:p>
            <a:r>
              <a:rPr lang="sv-SE" dirty="0" smtClean="0"/>
              <a:t>XSS går i korthet ut på att en attackerare får sin JavaScript-kod att komma ifrån samma server som </a:t>
            </a:r>
            <a:r>
              <a:rPr lang="sv-SE" dirty="0" smtClean="0"/>
              <a:t>originalkoden </a:t>
            </a:r>
            <a:r>
              <a:rPr lang="sv-SE" dirty="0" smtClean="0"/>
              <a:t>så att ”Same site </a:t>
            </a:r>
            <a:r>
              <a:rPr lang="sv-SE" dirty="0" err="1" smtClean="0"/>
              <a:t>origin</a:t>
            </a:r>
            <a:r>
              <a:rPr lang="sv-SE" dirty="0" smtClean="0"/>
              <a:t>” sätts ur spel</a:t>
            </a:r>
            <a:endParaRPr lang="sv-SE" dirty="0"/>
          </a:p>
        </p:txBody>
      </p:sp>
      <p:pic>
        <p:nvPicPr>
          <p:cNvPr id="4" name="Picture 3" descr="P:\Icons\128x128\shadow\server_netw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577580"/>
            <a:ext cx="1656184" cy="165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:\Icons\128x128\shadow\workpla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77580"/>
            <a:ext cx="1646237" cy="164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P:\Icons\128x128\shadow\sp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487" y="2708688"/>
            <a:ext cx="679136" cy="67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P:\Icons\48x48\shadow\shiel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23738"/>
            <a:ext cx="617537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37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XSS-attacker</a:t>
            </a:r>
            <a:endParaRPr lang="sv-SE" dirty="0"/>
          </a:p>
        </p:txBody>
      </p:sp>
      <p:pic>
        <p:nvPicPr>
          <p:cNvPr id="3074" name="Picture 2" descr="P:\Icons\128x128\shadow\workpl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38338"/>
            <a:ext cx="1646237" cy="164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P:\Icons\128x128\shadow\server_networ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201315"/>
            <a:ext cx="2160240" cy="216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:\Icons\128x128\shadow\server_network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937620"/>
            <a:ext cx="1098847" cy="109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P:\Icons\128x128\shadow\sp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4485183"/>
            <a:ext cx="676573" cy="67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1763688" y="1849388"/>
            <a:ext cx="4896544" cy="288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5" descr="P:\Icons\128x128\shadow\sp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646" y="2130426"/>
            <a:ext cx="223018" cy="22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1763688" y="2353444"/>
            <a:ext cx="5184576" cy="247002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 Box 17"/>
          <p:cNvSpPr txBox="1">
            <a:spLocks noChangeArrowheads="1"/>
          </p:cNvSpPr>
          <p:nvPr/>
        </p:nvSpPr>
        <p:spPr bwMode="auto">
          <a:xfrm rot="1545574">
            <a:off x="2014810" y="3377596"/>
            <a:ext cx="512191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v-SE" sz="16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600" b="1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sv-SE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sv-SE" sz="1600" b="1" dirty="0">
                <a:latin typeface="Courier New" pitchFamily="49" charset="0"/>
                <a:cs typeface="Courier New" pitchFamily="49" charset="0"/>
              </a:rPr>
              <a:t>=”</a:t>
            </a:r>
            <a:r>
              <a:rPr lang="sv-SE" sz="1600" b="1" dirty="0" err="1">
                <a:latin typeface="Courier New" pitchFamily="49" charset="0"/>
                <a:cs typeface="Courier New" pitchFamily="49" charset="0"/>
              </a:rPr>
              <a:t>hacker.com?data</a:t>
            </a:r>
            <a:r>
              <a:rPr lang="sv-SE" sz="1600" b="1" dirty="0">
                <a:latin typeface="Courier New" pitchFamily="49" charset="0"/>
                <a:cs typeface="Courier New" pitchFamily="49" charset="0"/>
              </a:rPr>
              <a:t>=cookieinfo” /&gt;</a:t>
            </a:r>
          </a:p>
        </p:txBody>
      </p:sp>
      <p:pic>
        <p:nvPicPr>
          <p:cNvPr id="23" name="Picture 2" descr="P:\Icons\48x48\shadow\shiel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23738"/>
            <a:ext cx="617537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323851" y="5183242"/>
            <a:ext cx="8569325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600" b="1" dirty="0" smtClean="0">
                <a:latin typeface="Courier New" pitchFamily="49" charset="0"/>
              </a:rPr>
              <a:t>text = </a:t>
            </a:r>
            <a:r>
              <a:rPr lang="sv-SE" sz="1600" b="1" dirty="0" err="1" smtClean="0">
                <a:latin typeface="Courier New" pitchFamily="49" charset="0"/>
              </a:rPr>
              <a:t>text.replace</a:t>
            </a:r>
            <a:r>
              <a:rPr lang="sv-SE" sz="1600" b="1" dirty="0" smtClean="0">
                <a:latin typeface="Courier New" pitchFamily="49" charset="0"/>
              </a:rPr>
              <a:t>(/&lt;/g, ”&amp;</a:t>
            </a:r>
            <a:r>
              <a:rPr lang="sv-SE" sz="1600" b="1" dirty="0" err="1" smtClean="0">
                <a:latin typeface="Courier New" pitchFamily="49" charset="0"/>
              </a:rPr>
              <a:t>lt</a:t>
            </a:r>
            <a:r>
              <a:rPr lang="sv-SE" sz="1600" b="1" dirty="0" smtClean="0">
                <a:latin typeface="Courier New" pitchFamily="49" charset="0"/>
              </a:rPr>
              <a:t>;”).</a:t>
            </a:r>
            <a:r>
              <a:rPr lang="sv-SE" sz="1600" b="1" dirty="0" err="1" smtClean="0">
                <a:latin typeface="Courier New" pitchFamily="49" charset="0"/>
              </a:rPr>
              <a:t>replace</a:t>
            </a:r>
            <a:r>
              <a:rPr lang="sv-SE" sz="1600" b="1" dirty="0" smtClean="0">
                <a:latin typeface="Courier New" pitchFamily="49" charset="0"/>
              </a:rPr>
              <a:t>(/&gt;/g, ”&amp;</a:t>
            </a:r>
            <a:r>
              <a:rPr lang="sv-SE" sz="1600" b="1" dirty="0" err="1" smtClean="0">
                <a:latin typeface="Courier New" pitchFamily="49" charset="0"/>
              </a:rPr>
              <a:t>gt</a:t>
            </a:r>
            <a:r>
              <a:rPr lang="sv-SE" sz="1600" b="1" dirty="0" smtClean="0">
                <a:latin typeface="Courier New" pitchFamily="49" charset="0"/>
              </a:rPr>
              <a:t>;”);</a:t>
            </a:r>
            <a:endParaRPr lang="sv-SE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12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Exempel</a:t>
            </a:r>
            <a:endParaRPr lang="sv-SE" dirty="0"/>
          </a:p>
        </p:txBody>
      </p:sp>
      <p:pic>
        <p:nvPicPr>
          <p:cNvPr id="3074" name="Picture 2" descr="P:\Icons\128x128\shadow\workpl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40654"/>
            <a:ext cx="1646237" cy="164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P:\Icons\128x128\shadow\server_networ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201315"/>
            <a:ext cx="2160240" cy="216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:\Icons\128x128\shadow\server_network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561" y="4278933"/>
            <a:ext cx="1098847" cy="109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P:\Icons\128x128\shadow\sp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369668"/>
            <a:ext cx="676573" cy="67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1835696" y="1412544"/>
            <a:ext cx="4824536" cy="4368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436155" y="2857500"/>
            <a:ext cx="5331581" cy="7200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Picture 2" descr="P:\Icons\48x48\shadow\shiel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23738"/>
            <a:ext cx="617537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92080" y="2136630"/>
            <a:ext cx="1475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Forum med inloggning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29409" y="3826242"/>
            <a:ext cx="1899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>
                <a:solidFill>
                  <a:srgbClr val="FF0000"/>
                </a:solidFill>
                <a:latin typeface="Minya Nouvelle" pitchFamily="2" charset="0"/>
              </a:rPr>
              <a:t>[Hackerns sida]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3" y="4292602"/>
            <a:ext cx="1388961" cy="1061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 descr="P:\Icons\128x128\shadow\workstation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7300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:\Icons\128x128\shadow\spy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83" y="1412544"/>
            <a:ext cx="679136" cy="67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 rot="318685">
            <a:off x="2202473" y="1329555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1) Skjut in skadlig kod.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7704" y="2425452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2) ”Arvid” går in på sidan</a:t>
            </a:r>
          </a:p>
        </p:txBody>
      </p:sp>
      <p:sp>
        <p:nvSpPr>
          <p:cNvPr id="12" name="Freeform 11"/>
          <p:cNvSpPr/>
          <p:nvPr/>
        </p:nvSpPr>
        <p:spPr>
          <a:xfrm>
            <a:off x="1441938" y="3200400"/>
            <a:ext cx="6532551" cy="1811665"/>
          </a:xfrm>
          <a:custGeom>
            <a:avLst/>
            <a:gdLst>
              <a:gd name="connsiteX0" fmla="*/ 0 w 6532551"/>
              <a:gd name="connsiteY0" fmla="*/ 0 h 1811665"/>
              <a:gd name="connsiteX1" fmla="*/ 5922499 w 6532551"/>
              <a:gd name="connsiteY1" fmla="*/ 1125415 h 1811665"/>
              <a:gd name="connsiteX2" fmla="*/ 5774788 w 6532551"/>
              <a:gd name="connsiteY2" fmla="*/ 1751428 h 1811665"/>
              <a:gd name="connsiteX3" fmla="*/ 900333 w 6532551"/>
              <a:gd name="connsiteY3" fmla="*/ 1751428 h 181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2551" h="1811665">
                <a:moveTo>
                  <a:pt x="0" y="0"/>
                </a:moveTo>
                <a:cubicBezTo>
                  <a:pt x="2480017" y="416755"/>
                  <a:pt x="4960034" y="833510"/>
                  <a:pt x="5922499" y="1125415"/>
                </a:cubicBezTo>
                <a:cubicBezTo>
                  <a:pt x="6884964" y="1417320"/>
                  <a:pt x="6611816" y="1647093"/>
                  <a:pt x="5774788" y="1751428"/>
                </a:cubicBezTo>
                <a:cubicBezTo>
                  <a:pt x="4937760" y="1855763"/>
                  <a:pt x="2919046" y="1803595"/>
                  <a:pt x="900333" y="1751428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TextBox 24"/>
          <p:cNvSpPr txBox="1"/>
          <p:nvPr/>
        </p:nvSpPr>
        <p:spPr>
          <a:xfrm rot="634675">
            <a:off x="2191088" y="3731078"/>
            <a:ext cx="453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3) ”Arvid” klickar på attackerarens länk</a:t>
            </a:r>
          </a:p>
        </p:txBody>
      </p:sp>
      <p:pic>
        <p:nvPicPr>
          <p:cNvPr id="7170" name="Picture 2" descr="P:\Icons\128x128\shadow\mous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392" y="3011041"/>
            <a:ext cx="378717" cy="37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16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 animBg="1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Samy</a:t>
            </a:r>
            <a:r>
              <a:rPr lang="sv-SE" dirty="0" smtClean="0"/>
              <a:t> is my </a:t>
            </a:r>
            <a:r>
              <a:rPr lang="sv-SE" dirty="0" err="1" smtClean="0"/>
              <a:t>hero</a:t>
            </a:r>
            <a:endParaRPr lang="sv-S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9512" y="3520978"/>
            <a:ext cx="8839200" cy="19288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&lt;div id=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mycode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 style="BACKGROUND: 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('java </a:t>
            </a:r>
            <a:br>
              <a:rPr lang="sv-SE" sz="1800" dirty="0" smtClean="0">
                <a:latin typeface="Courier New" pitchFamily="49" charset="0"/>
                <a:cs typeface="Courier New" pitchFamily="49" charset="0"/>
              </a:rPr>
            </a:b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script:eval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document.all.mycode.expr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)')" 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="var B=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String.fromCharCode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(34);var A=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String.fromCharCode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(39);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 g(){var 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C;try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{var D=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document.body.createTextRange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();C=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D.htmlText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(e){}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(C){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 C}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 …</a:t>
            </a:r>
            <a:endParaRPr lang="sv-SE" sz="1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4" descr="PPTA3A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976" y="1856228"/>
            <a:ext cx="2808252" cy="857256"/>
          </a:xfrm>
          <a:prstGeom prst="rect">
            <a:avLst/>
          </a:prstGeom>
        </p:spPr>
      </p:pic>
      <p:pic>
        <p:nvPicPr>
          <p:cNvPr id="6" name="Picture 5" descr="PPT157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52120" y="1201316"/>
            <a:ext cx="2066828" cy="2249027"/>
          </a:xfrm>
          <a:prstGeom prst="rect">
            <a:avLst/>
          </a:prstGeom>
        </p:spPr>
      </p:pic>
      <p:pic>
        <p:nvPicPr>
          <p:cNvPr id="7" name="Picture 2" descr="P:\Icons\48x48\shadow\shiel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23738"/>
            <a:ext cx="617537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31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Klient- servervalidering</a:t>
            </a:r>
            <a:endParaRPr lang="sv-SE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800068" y="1489700"/>
            <a:ext cx="3020404" cy="3168000"/>
          </a:xfrm>
          <a:prstGeom prst="rect">
            <a:avLst/>
          </a:prstGeom>
          <a:ln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endParaRPr lang="sv-SE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158" y="1489700"/>
            <a:ext cx="3020404" cy="3168000"/>
          </a:xfrm>
          <a:prstGeom prst="rect">
            <a:avLst/>
          </a:prstGeom>
          <a:ln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endParaRPr lang="sv-SE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96158" y="1531908"/>
            <a:ext cx="299674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2400" b="1" dirty="0">
                <a:latin typeface="Minya Nouvelle" charset="0"/>
              </a:rPr>
              <a:t>KLIENT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761939" y="1502291"/>
            <a:ext cx="302040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2400" b="1" dirty="0">
                <a:latin typeface="Minya Nouvelle" charset="0"/>
              </a:rPr>
              <a:t>SERVER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99592" y="2035964"/>
            <a:ext cx="1947503" cy="147732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sv-SE"/>
              <a:t/>
            </a:r>
            <a:br>
              <a:rPr lang="sv-SE"/>
            </a:br>
            <a:r>
              <a:rPr lang="sv-SE"/>
              <a:t/>
            </a:r>
            <a:br>
              <a:rPr lang="sv-SE"/>
            </a:br>
            <a:endParaRPr lang="sv-SE"/>
          </a:p>
          <a:p>
            <a:pPr algn="ctr"/>
            <a:endParaRPr lang="sv-SE"/>
          </a:p>
          <a:p>
            <a:pPr algn="ctr"/>
            <a:endParaRPr lang="sv-SE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331962" y="3173284"/>
            <a:ext cx="1007790" cy="230832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900" b="1"/>
              <a:t>skicka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1515265" y="3306165"/>
            <a:ext cx="0" cy="67401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sv-SE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50189" y="3980180"/>
            <a:ext cx="2549807" cy="470597"/>
          </a:xfrm>
          <a:prstGeom prst="rect">
            <a:avLst/>
          </a:prstGeom>
          <a:gradFill rotWithShape="1">
            <a:gsLst>
              <a:gs pos="0">
                <a:srgbClr val="F9EF93"/>
              </a:gs>
              <a:gs pos="100000">
                <a:srgbClr val="FDFBE3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sv-SE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650189" y="3936308"/>
            <a:ext cx="247581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sv-SE" sz="1600" b="1" dirty="0">
                <a:latin typeface="Minya Nouvelle" charset="0"/>
              </a:rPr>
              <a:t>Ett klientskript validerar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H="1" flipV="1">
            <a:off x="2624824" y="3186980"/>
            <a:ext cx="2960" cy="7932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sv-SE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582981" y="3569618"/>
            <a:ext cx="105291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v-SE" sz="1600" b="1" dirty="0">
                <a:solidFill>
                  <a:srgbClr val="FF3300"/>
                </a:solidFill>
                <a:latin typeface="Minya Nouvelle" charset="0"/>
              </a:rPr>
              <a:t>FEL!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3203848" y="4196205"/>
            <a:ext cx="2978788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sv-SE"/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4427984" y="3908172"/>
            <a:ext cx="70374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v-SE" sz="1600" b="1" dirty="0">
                <a:solidFill>
                  <a:srgbClr val="33CC33"/>
                </a:solidFill>
                <a:latin typeface="Minya Nouvelle" charset="0"/>
              </a:rPr>
              <a:t>OK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6200773" y="4025531"/>
            <a:ext cx="2281951" cy="470597"/>
          </a:xfrm>
          <a:prstGeom prst="rect">
            <a:avLst/>
          </a:prstGeom>
          <a:gradFill rotWithShape="1">
            <a:gsLst>
              <a:gs pos="0">
                <a:srgbClr val="F9EF93"/>
              </a:gs>
              <a:gs pos="100000">
                <a:srgbClr val="FDFAE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sv-SE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6200773" y="4096969"/>
            <a:ext cx="221535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sv-SE" b="1" dirty="0">
                <a:latin typeface="Minya Nouvelle" charset="0"/>
              </a:rPr>
              <a:t>Servern validerar</a:t>
            </a: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 flipH="1" flipV="1">
            <a:off x="2610734" y="2560031"/>
            <a:ext cx="3571902" cy="1531671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sv-SE"/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 rot="1419249">
            <a:off x="4273376" y="3158538"/>
            <a:ext cx="82452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v-SE" sz="1600" b="1" dirty="0">
                <a:solidFill>
                  <a:srgbClr val="FF3300"/>
                </a:solidFill>
                <a:latin typeface="Minya Nouvelle" charset="0"/>
              </a:rPr>
              <a:t>FEL!</a:t>
            </a: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V="1">
            <a:off x="7417701" y="3442665"/>
            <a:ext cx="0" cy="563674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sv-SE"/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7380312" y="3623680"/>
            <a:ext cx="88184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v-SE" sz="1600" b="1" dirty="0">
                <a:solidFill>
                  <a:srgbClr val="33CC33"/>
                </a:solidFill>
                <a:latin typeface="Minya Nouvelle" charset="0"/>
              </a:rPr>
              <a:t>OK</a:t>
            </a:r>
          </a:p>
        </p:txBody>
      </p: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6182636" y="2972068"/>
            <a:ext cx="2281951" cy="470597"/>
          </a:xfrm>
          <a:prstGeom prst="rect">
            <a:avLst/>
          </a:prstGeom>
          <a:gradFill rotWithShape="1">
            <a:gsLst>
              <a:gs pos="0">
                <a:srgbClr val="F9EF93"/>
              </a:gs>
              <a:gs pos="100000">
                <a:srgbClr val="FDFBE3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sv-SE"/>
          </a:p>
        </p:txBody>
      </p:sp>
      <p:sp>
        <p:nvSpPr>
          <p:cNvPr id="31" name="Text Box 33"/>
          <p:cNvSpPr txBox="1">
            <a:spLocks noChangeArrowheads="1"/>
          </p:cNvSpPr>
          <p:nvPr/>
        </p:nvSpPr>
        <p:spPr bwMode="auto">
          <a:xfrm>
            <a:off x="6182636" y="3034784"/>
            <a:ext cx="221535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sv-SE" b="1" dirty="0">
                <a:latin typeface="Minya Nouvelle" charset="0"/>
              </a:rPr>
              <a:t>Behandla data</a:t>
            </a:r>
          </a:p>
        </p:txBody>
      </p:sp>
      <p:pic>
        <p:nvPicPr>
          <p:cNvPr id="4098" name="Picture 2" descr="P:\Icons\128x128\shadow\form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430" y="2148763"/>
            <a:ext cx="894853" cy="89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:\Icons\128x128\shadow\dat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71" y="1962869"/>
            <a:ext cx="950292" cy="95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P:\Icons\48x48\shadow\shiel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23738"/>
            <a:ext cx="617537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12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/>
      <p:bldP spid="22" grpId="0" animBg="1"/>
      <p:bldP spid="23" grpId="0"/>
      <p:bldP spid="26" grpId="0" animBg="1"/>
      <p:bldP spid="27" grpId="0"/>
      <p:bldP spid="28" grpId="0" animBg="1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E11 – </a:t>
            </a:r>
            <a:r>
              <a:rPr lang="sv-SE" dirty="0" err="1" smtClean="0"/>
              <a:t>Protection</a:t>
            </a:r>
            <a:endParaRPr lang="sv-SE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1378601"/>
            <a:ext cx="2678938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Dagens agenda</a:t>
            </a:r>
          </a:p>
          <a:p>
            <a:endParaRPr lang="sv-SE" sz="2800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Tillgänglighet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Säkerhet</a:t>
            </a: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</p:txBody>
      </p:sp>
      <p:pic>
        <p:nvPicPr>
          <p:cNvPr id="5" name="Picture 2" descr="P:\Icons\128x128\shadow\scroll_preferen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00856"/>
            <a:ext cx="1646237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Validera in- och utdata</a:t>
            </a:r>
            <a:endParaRPr lang="sv-SE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13221" y="1141214"/>
            <a:ext cx="238879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v-SE" sz="1800" b="1" dirty="0">
                <a:latin typeface="Minya Nouvelle" charset="0"/>
              </a:rPr>
              <a:t>Black </a:t>
            </a:r>
            <a:r>
              <a:rPr lang="sv-SE" sz="1800" b="1" dirty="0" err="1">
                <a:latin typeface="Minya Nouvelle" charset="0"/>
              </a:rPr>
              <a:t>listing</a:t>
            </a:r>
            <a:r>
              <a:rPr lang="sv-SE" sz="1800" b="1" dirty="0">
                <a:latin typeface="Minya Nouvelle" charset="0"/>
              </a:rPr>
              <a:t>-filter: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39749" y="2929508"/>
            <a:ext cx="2952131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600" b="1" dirty="0">
                <a:latin typeface="Courier New" pitchFamily="49" charset="0"/>
                <a:cs typeface="Courier New" pitchFamily="49" charset="0"/>
              </a:rPr>
              <a:t>/^[^´”]$/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13221" y="1561902"/>
            <a:ext cx="2468562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v-SE" dirty="0">
                <a:latin typeface="Minya Nouvelle" charset="0"/>
              </a:rPr>
              <a:t>Undvik att ersätta farliga tecken. Det finns alltid vägar runt detta.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221734" y="1129308"/>
            <a:ext cx="240803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v-SE" sz="1800" b="1">
                <a:latin typeface="Minya Nouvelle" charset="0"/>
              </a:rPr>
              <a:t>White listing-filter: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004246" y="2950994"/>
            <a:ext cx="3528194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600" b="1" dirty="0">
                <a:latin typeface="Courier New" pitchFamily="49" charset="0"/>
                <a:cs typeface="Courier New" pitchFamily="49" charset="0"/>
              </a:rPr>
              <a:t>/^[0-9A-ZÅÄÖa-zåäö_]$/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221734" y="1549995"/>
            <a:ext cx="2468563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v-SE">
                <a:latin typeface="Minya Nouvelle" charset="0"/>
              </a:rPr>
              <a:t>Tala explicit om vilka tecken som får anges. Mycket bättre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95734" y="3865612"/>
            <a:ext cx="8569325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v-SE" sz="2000" dirty="0">
                <a:latin typeface="Minya Nouvelle" charset="0"/>
              </a:rPr>
              <a:t>Vad du gör på klienten spelar ingen roll. All säkerhet måste läggas på servern! </a:t>
            </a:r>
          </a:p>
          <a:p>
            <a:endParaRPr lang="sv-SE" sz="2000" dirty="0">
              <a:latin typeface="Minya Nouvelle" charset="0"/>
            </a:endParaRPr>
          </a:p>
          <a:p>
            <a:r>
              <a:rPr lang="sv-SE" sz="2000" dirty="0">
                <a:latin typeface="Minya Nouvelle" charset="0"/>
              </a:rPr>
              <a:t>Kom ihåg detta till nästa kurs...</a:t>
            </a:r>
          </a:p>
        </p:txBody>
      </p:sp>
      <p:pic>
        <p:nvPicPr>
          <p:cNvPr id="12" name="Picture 2" descr="P:\Icons\48x48\shadow\shie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23738"/>
            <a:ext cx="617537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453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79512" y="1829048"/>
            <a:ext cx="4501734" cy="1460500"/>
          </a:xfrm>
        </p:spPr>
        <p:txBody>
          <a:bodyPr/>
          <a:lstStyle/>
          <a:p>
            <a:r>
              <a:rPr lang="en-US" b="1" dirty="0" smtClean="0"/>
              <a:t>“To </a:t>
            </a:r>
            <a:r>
              <a:rPr lang="en-US" b="1" dirty="0"/>
              <a:t>spice things up in the bedroom, Douglas </a:t>
            </a:r>
            <a:r>
              <a:rPr lang="en-US" b="1" dirty="0" err="1"/>
              <a:t>Crockford</a:t>
            </a:r>
            <a:r>
              <a:rPr lang="en-US" b="1" dirty="0"/>
              <a:t> recommends violating the Same Origin Policy</a:t>
            </a:r>
            <a:r>
              <a:rPr lang="en-US" b="1" dirty="0" smtClean="0"/>
              <a:t>.”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3074" name="Picture 2" descr="http://crockfordfacts.com/crockfo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668" y="300612"/>
            <a:ext cx="3955804" cy="514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5224472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Källa: </a:t>
            </a:r>
            <a:r>
              <a:rPr lang="sv-SE" dirty="0" smtClean="0">
                <a:latin typeface="Minya Nouvelle" pitchFamily="2" charset="0"/>
              </a:rPr>
              <a:t>crockfordfacts.com</a:t>
            </a:r>
          </a:p>
        </p:txBody>
      </p:sp>
    </p:spTree>
    <p:extLst>
      <p:ext uri="{BB962C8B-B14F-4D97-AF65-F5344CB8AC3E}">
        <p14:creationId xmlns:p14="http://schemas.microsoft.com/office/powerpoint/2010/main" val="144733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Webbsajt vs. </a:t>
            </a:r>
            <a:r>
              <a:rPr lang="sv-SE" dirty="0" err="1" smtClean="0"/>
              <a:t>Webbapp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4009628"/>
            <a:ext cx="8856984" cy="1872208"/>
          </a:xfrm>
        </p:spPr>
        <p:txBody>
          <a:bodyPr/>
          <a:lstStyle/>
          <a:p>
            <a:pPr algn="ctr"/>
            <a:r>
              <a:rPr lang="sv-SE" sz="3200" dirty="0" smtClean="0"/>
              <a:t>Ska alla ”sidor” fungera utan JavaScript?</a:t>
            </a:r>
            <a:endParaRPr lang="sv-SE" sz="3200" dirty="0"/>
          </a:p>
        </p:txBody>
      </p:sp>
      <p:pic>
        <p:nvPicPr>
          <p:cNvPr id="4" name="Picture 2" descr="P:\Icons\48x48\shadow\do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880" y="2652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55666"/>
            <a:ext cx="2448272" cy="187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249147"/>
            <a:ext cx="2687150" cy="1877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19672" y="3145532"/>
            <a:ext cx="2161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Webbsida/webbsajt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48641" y="3145532"/>
            <a:ext cx="189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Webbapplikation</a:t>
            </a:r>
          </a:p>
        </p:txBody>
      </p:sp>
    </p:spTree>
    <p:extLst>
      <p:ext uri="{BB962C8B-B14F-4D97-AF65-F5344CB8AC3E}">
        <p14:creationId xmlns:p14="http://schemas.microsoft.com/office/powerpoint/2010/main" val="210008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Tillgänglighet</a:t>
            </a:r>
            <a:endParaRPr lang="sv-SE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691680" y="1263446"/>
            <a:ext cx="6069013" cy="39703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sv-SE" sz="1800" dirty="0">
                <a:latin typeface="Minya Nouvelle" charset="0"/>
              </a:rPr>
              <a:t>Samma innehåll ska nås med eller utan JavaScript</a:t>
            </a:r>
            <a:br>
              <a:rPr lang="sv-SE" sz="1800" dirty="0">
                <a:latin typeface="Minya Nouvelle" charset="0"/>
              </a:rPr>
            </a:br>
            <a:endParaRPr lang="sv-SE" sz="1800" dirty="0">
              <a:latin typeface="Minya Nouvelle" charset="0"/>
            </a:endParaRPr>
          </a:p>
          <a:p>
            <a:pPr marL="342900" indent="-342900">
              <a:buFontTx/>
              <a:buAutoNum type="arabicParenR"/>
            </a:pPr>
            <a:r>
              <a:rPr lang="sv-SE" sz="1800" dirty="0" smtClean="0">
                <a:latin typeface="Minya Nouvelle" charset="0"/>
              </a:rPr>
              <a:t>Innehåll </a:t>
            </a:r>
            <a:r>
              <a:rPr lang="sv-SE" sz="1800" dirty="0">
                <a:latin typeface="Minya Nouvelle" charset="0"/>
              </a:rPr>
              <a:t>eller HTML-kod som enbart är givande med JavaScript ska också skapas med JavaScript</a:t>
            </a:r>
            <a:br>
              <a:rPr lang="sv-SE" sz="1800" dirty="0">
                <a:latin typeface="Minya Nouvelle" charset="0"/>
              </a:rPr>
            </a:br>
            <a:endParaRPr lang="sv-SE" sz="1800" dirty="0">
              <a:latin typeface="Minya Nouvelle" charset="0"/>
            </a:endParaRPr>
          </a:p>
          <a:p>
            <a:pPr marL="342900" indent="-342900">
              <a:buFontTx/>
              <a:buAutoNum type="arabicParenR"/>
            </a:pPr>
            <a:r>
              <a:rPr lang="sv-SE" sz="1800" dirty="0" smtClean="0">
                <a:latin typeface="Minya Nouvelle" charset="0"/>
              </a:rPr>
              <a:t>All </a:t>
            </a:r>
            <a:r>
              <a:rPr lang="sv-SE" sz="1800" dirty="0" err="1">
                <a:latin typeface="Minya Nouvelle" charset="0"/>
              </a:rPr>
              <a:t>JavaScript-funktionalitet</a:t>
            </a:r>
            <a:r>
              <a:rPr lang="sv-SE" sz="1800" dirty="0">
                <a:latin typeface="Minya Nouvelle" charset="0"/>
              </a:rPr>
              <a:t> ska fungera oavsett vilken metod som används för att surfa. (mus, tangentbord etc.)</a:t>
            </a:r>
            <a:br>
              <a:rPr lang="sv-SE" sz="1800" dirty="0">
                <a:latin typeface="Minya Nouvelle" charset="0"/>
              </a:rPr>
            </a:br>
            <a:endParaRPr lang="sv-SE" sz="1800" dirty="0">
              <a:latin typeface="Minya Nouvelle" charset="0"/>
            </a:endParaRPr>
          </a:p>
          <a:p>
            <a:pPr marL="342900" indent="-342900">
              <a:buFontTx/>
              <a:buAutoNum type="arabicParenR"/>
            </a:pPr>
            <a:r>
              <a:rPr lang="sv-SE" sz="1800" dirty="0">
                <a:latin typeface="Minya Nouvelle" charset="0"/>
              </a:rPr>
              <a:t>Element som normalt sett inte är interaktiva på en sida ska inte vara det med JavaScript</a:t>
            </a:r>
            <a:br>
              <a:rPr lang="sv-SE" sz="1800" dirty="0">
                <a:latin typeface="Minya Nouvelle" charset="0"/>
              </a:rPr>
            </a:br>
            <a:endParaRPr lang="sv-SE" sz="1800" dirty="0">
              <a:latin typeface="Minya Nouvelle" charset="0"/>
            </a:endParaRPr>
          </a:p>
          <a:p>
            <a:pPr marL="342900" indent="-342900">
              <a:buFontTx/>
              <a:buAutoNum type="arabicParenR"/>
            </a:pPr>
            <a:r>
              <a:rPr lang="sv-SE" sz="1800" dirty="0" smtClean="0">
                <a:latin typeface="Minya Nouvelle" charset="0"/>
              </a:rPr>
              <a:t>Skript </a:t>
            </a:r>
            <a:r>
              <a:rPr lang="sv-SE" sz="1800" dirty="0">
                <a:latin typeface="Minya Nouvelle" charset="0"/>
              </a:rPr>
              <a:t>ska inte automatiskt vidarebefordra användaren till en annan sida. </a:t>
            </a:r>
          </a:p>
        </p:txBody>
      </p:sp>
      <p:pic>
        <p:nvPicPr>
          <p:cNvPr id="5" name="Picture 2" descr="P:\Icons\48x48\shadow\do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880" y="2652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61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:\Icons\48x48\shadow\do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880" y="2652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23851" y="1294810"/>
            <a:ext cx="8569325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600" b="1" dirty="0">
                <a:latin typeface="Courier New" pitchFamily="49" charset="0"/>
              </a:rPr>
              <a:t>&lt;a </a:t>
            </a:r>
            <a:r>
              <a:rPr lang="sv-SE" sz="1600" b="1" dirty="0" err="1">
                <a:latin typeface="Courier New" pitchFamily="49" charset="0"/>
              </a:rPr>
              <a:t>href</a:t>
            </a:r>
            <a:r>
              <a:rPr lang="sv-SE" sz="1600" b="1" dirty="0">
                <a:latin typeface="Courier New" pitchFamily="49" charset="0"/>
              </a:rPr>
              <a:t>=”</a:t>
            </a:r>
            <a:r>
              <a:rPr lang="sv-SE" sz="1600" b="1" dirty="0" err="1">
                <a:latin typeface="Courier New" pitchFamily="49" charset="0"/>
              </a:rPr>
              <a:t>dennasida.aspx?showMess</a:t>
            </a:r>
            <a:r>
              <a:rPr lang="sv-SE" sz="1600" b="1" dirty="0">
                <a:latin typeface="Courier New" pitchFamily="49" charset="0"/>
              </a:rPr>
              <a:t>=12” id=”</a:t>
            </a:r>
            <a:r>
              <a:rPr lang="sv-SE" sz="1600" b="1" dirty="0" err="1">
                <a:latin typeface="Courier New" pitchFamily="49" charset="0"/>
              </a:rPr>
              <a:t>showLink</a:t>
            </a:r>
            <a:r>
              <a:rPr lang="sv-SE" sz="1600" b="1" dirty="0">
                <a:latin typeface="Courier New" pitchFamily="49" charset="0"/>
              </a:rPr>
              <a:t>” /&gt;</a:t>
            </a:r>
            <a:endParaRPr lang="sv-SE" sz="1600" dirty="0">
              <a:latin typeface="Courier New" pitchFamily="49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3851" y="1957917"/>
            <a:ext cx="8569325" cy="169277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600" b="1" dirty="0" err="1">
                <a:latin typeface="Courier New" pitchFamily="49" charset="0"/>
              </a:rPr>
              <a:t>showLink</a:t>
            </a:r>
            <a:r>
              <a:rPr lang="sv-SE" sz="1600" b="1" dirty="0">
                <a:latin typeface="Courier New" pitchFamily="49" charset="0"/>
              </a:rPr>
              <a:t> = </a:t>
            </a:r>
            <a:r>
              <a:rPr lang="sv-SE" sz="1600" b="1" dirty="0" err="1">
                <a:latin typeface="Courier New" pitchFamily="49" charset="0"/>
              </a:rPr>
              <a:t>document.getElementById</a:t>
            </a:r>
            <a:r>
              <a:rPr lang="sv-SE" sz="1600" b="1" dirty="0">
                <a:latin typeface="Courier New" pitchFamily="49" charset="0"/>
              </a:rPr>
              <a:t>(”</a:t>
            </a:r>
            <a:r>
              <a:rPr lang="sv-SE" sz="1600" b="1" dirty="0" err="1">
                <a:latin typeface="Courier New" pitchFamily="49" charset="0"/>
              </a:rPr>
              <a:t>showLink</a:t>
            </a:r>
            <a:r>
              <a:rPr lang="sv-SE" sz="1600" b="1" dirty="0">
                <a:latin typeface="Courier New" pitchFamily="49" charset="0"/>
              </a:rPr>
              <a:t>”);</a:t>
            </a:r>
            <a:br>
              <a:rPr lang="sv-SE" sz="1600" b="1" dirty="0">
                <a:latin typeface="Courier New" pitchFamily="49" charset="0"/>
              </a:rPr>
            </a:br>
            <a:r>
              <a:rPr lang="sv-SE" sz="1600" b="1" dirty="0" err="1">
                <a:latin typeface="Courier New" pitchFamily="49" charset="0"/>
              </a:rPr>
              <a:t>showLink.onclick</a:t>
            </a:r>
            <a:r>
              <a:rPr lang="sv-SE" sz="1600" b="1" dirty="0">
                <a:latin typeface="Courier New" pitchFamily="49" charset="0"/>
              </a:rPr>
              <a:t> = </a:t>
            </a:r>
            <a:r>
              <a:rPr lang="sv-SE" sz="1600" b="1" dirty="0" err="1">
                <a:latin typeface="Courier New" pitchFamily="49" charset="0"/>
              </a:rPr>
              <a:t>function</a:t>
            </a:r>
            <a:r>
              <a:rPr lang="sv-SE" sz="1600" b="1" dirty="0">
                <a:latin typeface="Courier New" pitchFamily="49" charset="0"/>
              </a:rPr>
              <a:t> </a:t>
            </a:r>
            <a:r>
              <a:rPr lang="sv-SE" sz="1600" b="1" dirty="0" smtClean="0">
                <a:latin typeface="Courier New" pitchFamily="49" charset="0"/>
              </a:rPr>
              <a:t>{</a:t>
            </a:r>
            <a:r>
              <a:rPr lang="sv-SE" sz="1600" b="1" dirty="0" err="1" smtClean="0">
                <a:latin typeface="Courier New" pitchFamily="49" charset="0"/>
              </a:rPr>
              <a:t>return</a:t>
            </a:r>
            <a:r>
              <a:rPr lang="sv-SE" sz="1600" b="1" dirty="0" smtClean="0">
                <a:latin typeface="Courier New" pitchFamily="49" charset="0"/>
              </a:rPr>
              <a:t> </a:t>
            </a:r>
            <a:r>
              <a:rPr lang="sv-SE" sz="1600" b="1" dirty="0" err="1" smtClean="0">
                <a:latin typeface="Courier New" pitchFamily="49" charset="0"/>
              </a:rPr>
              <a:t>showMessage</a:t>
            </a:r>
            <a:r>
              <a:rPr lang="sv-SE" sz="1600" b="1" dirty="0" smtClean="0">
                <a:latin typeface="Courier New" pitchFamily="49" charset="0"/>
              </a:rPr>
              <a:t>(12</a:t>
            </a:r>
            <a:r>
              <a:rPr lang="sv-SE" sz="1600" b="1" dirty="0">
                <a:latin typeface="Courier New" pitchFamily="49" charset="0"/>
              </a:rPr>
              <a:t>);};</a:t>
            </a:r>
          </a:p>
          <a:p>
            <a:pPr>
              <a:spcBef>
                <a:spcPct val="50000"/>
              </a:spcBef>
            </a:pPr>
            <a:r>
              <a:rPr lang="sv-SE" sz="1600" b="1" dirty="0" err="1">
                <a:latin typeface="Courier New" pitchFamily="49" charset="0"/>
              </a:rPr>
              <a:t>function</a:t>
            </a:r>
            <a:r>
              <a:rPr lang="sv-SE" sz="1600" b="1" dirty="0">
                <a:latin typeface="Courier New" pitchFamily="49" charset="0"/>
              </a:rPr>
              <a:t> </a:t>
            </a:r>
            <a:r>
              <a:rPr lang="sv-SE" sz="1600" b="1" dirty="0" err="1">
                <a:latin typeface="Courier New" pitchFamily="49" charset="0"/>
              </a:rPr>
              <a:t>showMessage</a:t>
            </a:r>
            <a:r>
              <a:rPr lang="sv-SE" sz="1600" b="1" dirty="0">
                <a:latin typeface="Courier New" pitchFamily="49" charset="0"/>
              </a:rPr>
              <a:t>(mess){</a:t>
            </a:r>
            <a:br>
              <a:rPr lang="sv-SE" sz="1600" b="1" dirty="0">
                <a:latin typeface="Courier New" pitchFamily="49" charset="0"/>
              </a:rPr>
            </a:br>
            <a:r>
              <a:rPr lang="sv-SE" sz="1600" b="1" dirty="0">
                <a:latin typeface="Courier New" pitchFamily="49" charset="0"/>
              </a:rPr>
              <a:t>	...</a:t>
            </a:r>
            <a:br>
              <a:rPr lang="sv-SE" sz="1600" b="1" dirty="0">
                <a:latin typeface="Courier New" pitchFamily="49" charset="0"/>
              </a:rPr>
            </a:br>
            <a:r>
              <a:rPr lang="sv-SE" sz="1600" b="1" dirty="0">
                <a:latin typeface="Courier New" pitchFamily="49" charset="0"/>
              </a:rPr>
              <a:t>	</a:t>
            </a:r>
            <a:r>
              <a:rPr lang="sv-SE" sz="1600" b="1" dirty="0" err="1">
                <a:latin typeface="Courier New" pitchFamily="49" charset="0"/>
              </a:rPr>
              <a:t>return</a:t>
            </a:r>
            <a:r>
              <a:rPr lang="sv-SE" sz="1600" b="1" dirty="0">
                <a:latin typeface="Courier New" pitchFamily="49" charset="0"/>
              </a:rPr>
              <a:t> </a:t>
            </a:r>
            <a:r>
              <a:rPr lang="sv-SE" sz="1600" b="1" dirty="0" err="1">
                <a:latin typeface="Courier New" pitchFamily="49" charset="0"/>
              </a:rPr>
              <a:t>false</a:t>
            </a:r>
            <a:r>
              <a:rPr lang="sv-SE" sz="1600" b="1" dirty="0">
                <a:latin typeface="Courier New" pitchFamily="49" charset="0"/>
              </a:rPr>
              <a:t>;</a:t>
            </a:r>
            <a:br>
              <a:rPr lang="sv-SE" sz="1600" b="1" dirty="0">
                <a:latin typeface="Courier New" pitchFamily="49" charset="0"/>
              </a:rPr>
            </a:br>
            <a:r>
              <a:rPr lang="sv-SE" sz="1600" b="1" dirty="0">
                <a:latin typeface="Courier New" pitchFamily="49" charset="0"/>
              </a:rPr>
              <a:t>}</a:t>
            </a:r>
            <a:endParaRPr lang="sv-SE" sz="1600" dirty="0">
              <a:latin typeface="Courier New" pitchFamily="49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31775" y="3788955"/>
            <a:ext cx="8732838" cy="20928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v-SE" sz="1600" dirty="0">
                <a:latin typeface="Minya Nouvelle" charset="0"/>
              </a:rPr>
              <a:t>Om </a:t>
            </a:r>
            <a:r>
              <a:rPr lang="sv-SE" sz="1600" dirty="0" err="1">
                <a:latin typeface="Minya Nouvelle" charset="0"/>
              </a:rPr>
              <a:t>javascript</a:t>
            </a:r>
            <a:r>
              <a:rPr lang="sv-SE" sz="1600" dirty="0">
                <a:latin typeface="Minya Nouvelle" charset="0"/>
              </a:rPr>
              <a:t> är aktiverat så hämtar funktionen </a:t>
            </a:r>
            <a:r>
              <a:rPr lang="sv-SE" sz="1600" dirty="0" err="1">
                <a:latin typeface="Minya Nouvelle" charset="0"/>
              </a:rPr>
              <a:t>showMessage</a:t>
            </a:r>
            <a:r>
              <a:rPr lang="sv-SE" sz="1600" dirty="0">
                <a:latin typeface="Minya Nouvelle" charset="0"/>
              </a:rPr>
              <a:t> meddelandet från servern via ett asynkront anrop och visar det. Sedan returneras </a:t>
            </a:r>
            <a:r>
              <a:rPr lang="sv-SE" sz="1600" dirty="0" err="1">
                <a:latin typeface="Minya Nouvelle" charset="0"/>
              </a:rPr>
              <a:t>false</a:t>
            </a:r>
            <a:r>
              <a:rPr lang="sv-SE" sz="1600" dirty="0">
                <a:latin typeface="Minya Nouvelle" charset="0"/>
              </a:rPr>
              <a:t> för att undvika att länken aktiveras.</a:t>
            </a:r>
          </a:p>
          <a:p>
            <a:endParaRPr lang="sv-SE" sz="1600" dirty="0">
              <a:latin typeface="Minya Nouvelle" charset="0"/>
            </a:endParaRPr>
          </a:p>
          <a:p>
            <a:r>
              <a:rPr lang="sv-SE" sz="1600" dirty="0">
                <a:latin typeface="Minya Nouvelle" charset="0"/>
              </a:rPr>
              <a:t>Om </a:t>
            </a:r>
            <a:r>
              <a:rPr lang="sv-SE" sz="1600" dirty="0" err="1">
                <a:latin typeface="Minya Nouvelle" charset="0"/>
              </a:rPr>
              <a:t>javascript</a:t>
            </a:r>
            <a:r>
              <a:rPr lang="sv-SE" sz="1600" dirty="0">
                <a:latin typeface="Minya Nouvelle" charset="0"/>
              </a:rPr>
              <a:t> inte är aktiverat så kommer den aktuella sidan att laddas om. Servern kommer sedan att lägga till meddelandet på sidan och skicka tillbaka till klienten som kommer att visa meddelandet.</a:t>
            </a:r>
          </a:p>
          <a:p>
            <a:endParaRPr lang="sv-SE" sz="1600" dirty="0">
              <a:latin typeface="Minya Nouvelle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2400" b="1" dirty="0">
                <a:latin typeface="Minya Nouvelle" charset="0"/>
              </a:rPr>
              <a:t>Samma innehåll ska nås med eller utan </a:t>
            </a:r>
            <a:r>
              <a:rPr lang="sv-SE" sz="2400" b="1" dirty="0" smtClean="0">
                <a:latin typeface="Minya Nouvelle" charset="0"/>
              </a:rPr>
              <a:t>JavaScript</a:t>
            </a:r>
            <a:endParaRPr lang="sv-SE" sz="2400" b="1" dirty="0"/>
          </a:p>
        </p:txBody>
      </p:sp>
    </p:spTree>
    <p:extLst>
      <p:ext uri="{BB962C8B-B14F-4D97-AF65-F5344CB8AC3E}">
        <p14:creationId xmlns:p14="http://schemas.microsoft.com/office/powerpoint/2010/main" val="397009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2400" b="1" dirty="0"/>
              <a:t>Innehåll eller HTML-kod som enbart är givande med JavaScript ska också skapas med </a:t>
            </a:r>
            <a:r>
              <a:rPr lang="sv-SE" sz="2400" b="1" dirty="0" smtClean="0"/>
              <a:t>JavaScript</a:t>
            </a:r>
            <a:endParaRPr lang="sv-SE" sz="2400" b="1" dirty="0"/>
          </a:p>
        </p:txBody>
      </p:sp>
      <p:pic>
        <p:nvPicPr>
          <p:cNvPr id="4" name="Picture 2" descr="P:\Icons\48x48\shadow\do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880" y="2652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51520" y="1633364"/>
            <a:ext cx="8569325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600" dirty="0">
                <a:latin typeface="Courier New" pitchFamily="49" charset="0"/>
              </a:rPr>
              <a:t>&lt;input </a:t>
            </a:r>
            <a:r>
              <a:rPr lang="sv-SE" sz="1600" dirty="0" err="1">
                <a:latin typeface="Courier New" pitchFamily="49" charset="0"/>
              </a:rPr>
              <a:t>type</a:t>
            </a:r>
            <a:r>
              <a:rPr lang="sv-SE" sz="1600" dirty="0" smtClean="0">
                <a:latin typeface="Courier New" pitchFamily="49" charset="0"/>
              </a:rPr>
              <a:t>=”</a:t>
            </a:r>
            <a:r>
              <a:rPr lang="sv-SE" sz="1600" dirty="0" err="1" smtClean="0">
                <a:latin typeface="Courier New" pitchFamily="49" charset="0"/>
              </a:rPr>
              <a:t>submit</a:t>
            </a:r>
            <a:r>
              <a:rPr lang="sv-SE" sz="1600" dirty="0" smtClean="0">
                <a:latin typeface="Courier New" pitchFamily="49" charset="0"/>
              </a:rPr>
              <a:t>” </a:t>
            </a:r>
            <a:r>
              <a:rPr lang="sv-SE" sz="1600" dirty="0" err="1">
                <a:latin typeface="Courier New" pitchFamily="49" charset="0"/>
              </a:rPr>
              <a:t>value</a:t>
            </a:r>
            <a:r>
              <a:rPr lang="sv-SE" sz="1600" dirty="0">
                <a:latin typeface="Courier New" pitchFamily="49" charset="0"/>
              </a:rPr>
              <a:t>=”skicka” style=”</a:t>
            </a:r>
            <a:r>
              <a:rPr lang="sv-SE" sz="1600" dirty="0" err="1">
                <a:latin typeface="Courier New" pitchFamily="49" charset="0"/>
              </a:rPr>
              <a:t>display:none</a:t>
            </a:r>
            <a:r>
              <a:rPr lang="sv-SE" sz="1600" dirty="0">
                <a:latin typeface="Courier New" pitchFamily="49" charset="0"/>
              </a:rPr>
              <a:t>” /&gt;</a:t>
            </a:r>
          </a:p>
          <a:p>
            <a:pPr>
              <a:spcBef>
                <a:spcPct val="50000"/>
              </a:spcBef>
            </a:pPr>
            <a:r>
              <a:rPr lang="sv-SE" sz="1600" dirty="0">
                <a:latin typeface="Courier New" pitchFamily="49" charset="0"/>
              </a:rPr>
              <a:t>&lt;a </a:t>
            </a:r>
            <a:r>
              <a:rPr lang="sv-SE" sz="1600" dirty="0" err="1">
                <a:latin typeface="Courier New" pitchFamily="49" charset="0"/>
              </a:rPr>
              <a:t>href</a:t>
            </a:r>
            <a:r>
              <a:rPr lang="sv-SE" sz="1600" dirty="0">
                <a:latin typeface="Courier New" pitchFamily="49" charset="0"/>
              </a:rPr>
              <a:t>=”#” </a:t>
            </a:r>
            <a:r>
              <a:rPr lang="sv-SE" sz="1600" dirty="0" err="1">
                <a:latin typeface="Courier New" pitchFamily="49" charset="0"/>
              </a:rPr>
              <a:t>onclick</a:t>
            </a:r>
            <a:r>
              <a:rPr lang="sv-SE" sz="1600" dirty="0">
                <a:latin typeface="Courier New" pitchFamily="49" charset="0"/>
              </a:rPr>
              <a:t>=”</a:t>
            </a:r>
            <a:r>
              <a:rPr lang="sv-SE" sz="1600" dirty="0" err="1">
                <a:latin typeface="Courier New" pitchFamily="49" charset="0"/>
              </a:rPr>
              <a:t>sendForm</a:t>
            </a:r>
            <a:r>
              <a:rPr lang="sv-SE" sz="1600" dirty="0">
                <a:latin typeface="Courier New" pitchFamily="49" charset="0"/>
              </a:rPr>
              <a:t>()” /&gt;Skicka beställning&lt;/a&gt;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15901" y="3249083"/>
            <a:ext cx="8569325" cy="206210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600" b="1" dirty="0">
                <a:latin typeface="Courier New" pitchFamily="49" charset="0"/>
              </a:rPr>
              <a:t>...</a:t>
            </a:r>
            <a:br>
              <a:rPr lang="sv-SE" sz="1600" b="1" dirty="0">
                <a:latin typeface="Courier New" pitchFamily="49" charset="0"/>
              </a:rPr>
            </a:br>
            <a:r>
              <a:rPr lang="sv-SE" sz="1600" b="1" dirty="0" err="1">
                <a:latin typeface="Courier New" pitchFamily="49" charset="0"/>
              </a:rPr>
              <a:t>sendButton.className</a:t>
            </a:r>
            <a:r>
              <a:rPr lang="sv-SE" sz="1600" b="1" dirty="0">
                <a:latin typeface="Courier New" pitchFamily="49" charset="0"/>
              </a:rPr>
              <a:t> = ”</a:t>
            </a:r>
            <a:r>
              <a:rPr lang="sv-SE" sz="1600" b="1" dirty="0" err="1">
                <a:latin typeface="Courier New" pitchFamily="49" charset="0"/>
              </a:rPr>
              <a:t>hide</a:t>
            </a:r>
            <a:r>
              <a:rPr lang="sv-SE" sz="1600" b="1" dirty="0">
                <a:latin typeface="Courier New" pitchFamily="49" charset="0"/>
              </a:rPr>
              <a:t>”;</a:t>
            </a:r>
          </a:p>
          <a:p>
            <a:pPr>
              <a:spcBef>
                <a:spcPct val="50000"/>
              </a:spcBef>
            </a:pPr>
            <a:r>
              <a:rPr lang="sv-SE" sz="1600" b="1" dirty="0">
                <a:latin typeface="Courier New" pitchFamily="49" charset="0"/>
              </a:rPr>
              <a:t>var </a:t>
            </a:r>
            <a:r>
              <a:rPr lang="sv-SE" sz="1600" b="1" dirty="0" err="1">
                <a:latin typeface="Courier New" pitchFamily="49" charset="0"/>
              </a:rPr>
              <a:t>linkButton</a:t>
            </a:r>
            <a:r>
              <a:rPr lang="sv-SE" sz="1600" b="1" dirty="0">
                <a:latin typeface="Courier New" pitchFamily="49" charset="0"/>
              </a:rPr>
              <a:t> = </a:t>
            </a:r>
            <a:r>
              <a:rPr lang="sv-SE" sz="1600" b="1" dirty="0" err="1">
                <a:latin typeface="Courier New" pitchFamily="49" charset="0"/>
              </a:rPr>
              <a:t>document.createElement</a:t>
            </a:r>
            <a:r>
              <a:rPr lang="sv-SE" sz="1600" b="1" dirty="0">
                <a:latin typeface="Courier New" pitchFamily="49" charset="0"/>
              </a:rPr>
              <a:t>(”a</a:t>
            </a:r>
            <a:r>
              <a:rPr lang="sv-SE" sz="1600" b="1" dirty="0" smtClean="0">
                <a:latin typeface="Courier New" pitchFamily="49" charset="0"/>
              </a:rPr>
              <a:t>”);</a:t>
            </a:r>
          </a:p>
          <a:p>
            <a:pPr>
              <a:spcBef>
                <a:spcPct val="50000"/>
              </a:spcBef>
            </a:pPr>
            <a:r>
              <a:rPr lang="sv-SE" sz="1600" b="1" dirty="0" err="1" smtClean="0">
                <a:latin typeface="Courier New" pitchFamily="49" charset="0"/>
              </a:rPr>
              <a:t>linkButton.href</a:t>
            </a:r>
            <a:r>
              <a:rPr lang="sv-SE" sz="1600" b="1" dirty="0" smtClean="0">
                <a:latin typeface="Courier New" pitchFamily="49" charset="0"/>
              </a:rPr>
              <a:t> = ”#”;</a:t>
            </a:r>
            <a:r>
              <a:rPr lang="sv-SE" sz="1600" b="1" dirty="0">
                <a:latin typeface="Courier New" pitchFamily="49" charset="0"/>
              </a:rPr>
              <a:t/>
            </a:r>
            <a:br>
              <a:rPr lang="sv-SE" sz="1600" b="1" dirty="0">
                <a:latin typeface="Courier New" pitchFamily="49" charset="0"/>
              </a:rPr>
            </a:br>
            <a:r>
              <a:rPr lang="sv-SE" sz="1600" b="1" dirty="0" err="1">
                <a:latin typeface="Courier New" pitchFamily="49" charset="0"/>
              </a:rPr>
              <a:t>linkButton.onclick</a:t>
            </a:r>
            <a:r>
              <a:rPr lang="sv-SE" sz="1600" b="1" dirty="0">
                <a:latin typeface="Courier New" pitchFamily="49" charset="0"/>
              </a:rPr>
              <a:t> = </a:t>
            </a:r>
            <a:r>
              <a:rPr lang="sv-SE" sz="1600" b="1" dirty="0" err="1">
                <a:latin typeface="Courier New" pitchFamily="49" charset="0"/>
              </a:rPr>
              <a:t>sendForm</a:t>
            </a:r>
            <a:r>
              <a:rPr lang="sv-SE" sz="1600" b="1" dirty="0">
                <a:latin typeface="Courier New" pitchFamily="49" charset="0"/>
              </a:rPr>
              <a:t>;</a:t>
            </a:r>
            <a:br>
              <a:rPr lang="sv-SE" sz="1600" b="1" dirty="0">
                <a:latin typeface="Courier New" pitchFamily="49" charset="0"/>
              </a:rPr>
            </a:br>
            <a:r>
              <a:rPr lang="sv-SE" sz="1600" b="1" dirty="0">
                <a:latin typeface="Courier New" pitchFamily="49" charset="0"/>
              </a:rPr>
              <a:t>...</a:t>
            </a:r>
            <a:br>
              <a:rPr lang="sv-SE" sz="1600" b="1" dirty="0">
                <a:latin typeface="Courier New" pitchFamily="49" charset="0"/>
              </a:rPr>
            </a:br>
            <a:r>
              <a:rPr lang="sv-SE" sz="1600" b="1" dirty="0" err="1">
                <a:latin typeface="Courier New" pitchFamily="49" charset="0"/>
              </a:rPr>
              <a:t>myForm.appendChild</a:t>
            </a:r>
            <a:r>
              <a:rPr lang="sv-SE" sz="1600" b="1" dirty="0">
                <a:latin typeface="Courier New" pitchFamily="49" charset="0"/>
              </a:rPr>
              <a:t>(</a:t>
            </a:r>
            <a:r>
              <a:rPr lang="sv-SE" sz="1600" b="1" dirty="0" err="1">
                <a:latin typeface="Courier New" pitchFamily="49" charset="0"/>
              </a:rPr>
              <a:t>linkButton</a:t>
            </a:r>
            <a:r>
              <a:rPr lang="sv-SE" sz="1600" b="1" dirty="0">
                <a:latin typeface="Courier New" pitchFamily="49" charset="0"/>
              </a:rPr>
              <a:t>);</a:t>
            </a:r>
            <a:endParaRPr lang="sv-SE" sz="1600" dirty="0">
              <a:latin typeface="Courier New" pitchFamily="49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-34925" y="1629834"/>
            <a:ext cx="9144000" cy="66013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sv-SE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-34925" y="1629834"/>
            <a:ext cx="9144000" cy="66013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sv-SE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15901" y="2713484"/>
            <a:ext cx="8569325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600" b="1" dirty="0">
                <a:latin typeface="Courier New" pitchFamily="49" charset="0"/>
              </a:rPr>
              <a:t>&lt;input </a:t>
            </a:r>
            <a:r>
              <a:rPr lang="sv-SE" sz="1600" b="1" dirty="0" err="1">
                <a:latin typeface="Courier New" pitchFamily="49" charset="0"/>
              </a:rPr>
              <a:t>type</a:t>
            </a:r>
            <a:r>
              <a:rPr lang="sv-SE" sz="1600" b="1" dirty="0">
                <a:latin typeface="Courier New" pitchFamily="49" charset="0"/>
              </a:rPr>
              <a:t>=”</a:t>
            </a:r>
            <a:r>
              <a:rPr lang="sv-SE" sz="1600" b="1" dirty="0" err="1" smtClean="0">
                <a:latin typeface="Courier New" pitchFamily="49" charset="0"/>
              </a:rPr>
              <a:t>submit</a:t>
            </a:r>
            <a:r>
              <a:rPr lang="sv-SE" sz="1600" b="1" dirty="0" smtClean="0">
                <a:latin typeface="Courier New" pitchFamily="49" charset="0"/>
              </a:rPr>
              <a:t>” </a:t>
            </a:r>
            <a:r>
              <a:rPr lang="sv-SE" sz="1600" b="1" dirty="0" err="1">
                <a:latin typeface="Courier New" pitchFamily="49" charset="0"/>
              </a:rPr>
              <a:t>value</a:t>
            </a:r>
            <a:r>
              <a:rPr lang="sv-SE" sz="1600" b="1" dirty="0">
                <a:latin typeface="Courier New" pitchFamily="49" charset="0"/>
              </a:rPr>
              <a:t>=”skicka” /&gt;</a:t>
            </a:r>
          </a:p>
        </p:txBody>
      </p:sp>
    </p:spTree>
    <p:extLst>
      <p:ext uri="{BB962C8B-B14F-4D97-AF65-F5344CB8AC3E}">
        <p14:creationId xmlns:p14="http://schemas.microsoft.com/office/powerpoint/2010/main" val="342912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2000" b="1" dirty="0"/>
              <a:t>All JavaScript-funktionalitet ska fungera oavsett vilken metod som används för att surfa. (mus, tangentbord etc</a:t>
            </a:r>
            <a:r>
              <a:rPr lang="sv-SE" sz="2000" b="1" dirty="0" smtClean="0"/>
              <a:t>.)</a:t>
            </a:r>
            <a:endParaRPr lang="sv-SE" sz="2000" b="1" dirty="0"/>
          </a:p>
        </p:txBody>
      </p:sp>
      <p:pic>
        <p:nvPicPr>
          <p:cNvPr id="4" name="Picture 2" descr="P:\Icons\48x48\shadow\do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880" y="2652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5163" y="3145532"/>
            <a:ext cx="3960813" cy="8463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400" b="1" dirty="0">
                <a:latin typeface="Courier New" pitchFamily="49" charset="0"/>
              </a:rPr>
              <a:t>&lt;</a:t>
            </a:r>
            <a:r>
              <a:rPr lang="sv-SE" sz="1400" b="1" dirty="0" err="1">
                <a:latin typeface="Courier New" pitchFamily="49" charset="0"/>
              </a:rPr>
              <a:t>td</a:t>
            </a:r>
            <a:r>
              <a:rPr lang="sv-SE" sz="1400" b="1" dirty="0">
                <a:latin typeface="Courier New" pitchFamily="49" charset="0"/>
              </a:rPr>
              <a:t>&gt;</a:t>
            </a:r>
            <a:br>
              <a:rPr lang="sv-SE" sz="1400" b="1" dirty="0">
                <a:latin typeface="Courier New" pitchFamily="49" charset="0"/>
              </a:rPr>
            </a:br>
            <a:r>
              <a:rPr lang="sv-SE" sz="1400" b="1" dirty="0">
                <a:latin typeface="Courier New" pitchFamily="49" charset="0"/>
              </a:rPr>
              <a:t>   &lt;</a:t>
            </a:r>
            <a:r>
              <a:rPr lang="sv-SE" sz="1400" b="1" dirty="0" err="1">
                <a:latin typeface="Courier New" pitchFamily="49" charset="0"/>
              </a:rPr>
              <a:t>img</a:t>
            </a:r>
            <a:r>
              <a:rPr lang="sv-SE" sz="1400" b="1" dirty="0">
                <a:latin typeface="Courier New" pitchFamily="49" charset="0"/>
              </a:rPr>
              <a:t> </a:t>
            </a:r>
            <a:r>
              <a:rPr lang="sv-SE" sz="1400" b="1" dirty="0" err="1">
                <a:latin typeface="Courier New" pitchFamily="49" charset="0"/>
              </a:rPr>
              <a:t>src</a:t>
            </a:r>
            <a:r>
              <a:rPr lang="sv-SE" sz="1400" b="1" dirty="0">
                <a:latin typeface="Courier New" pitchFamily="49" charset="0"/>
              </a:rPr>
              <a:t>=”0.png” </a:t>
            </a:r>
            <a:r>
              <a:rPr lang="sv-SE" sz="1400" b="1" dirty="0" smtClean="0">
                <a:latin typeface="Courier New" pitchFamily="49" charset="0"/>
              </a:rPr>
              <a:t>alt</a:t>
            </a:r>
            <a:r>
              <a:rPr lang="sv-SE" sz="1400" b="1" dirty="0">
                <a:latin typeface="Courier New" pitchFamily="49" charset="0"/>
              </a:rPr>
              <a:t>=”?” /&gt;</a:t>
            </a:r>
          </a:p>
          <a:p>
            <a:pPr>
              <a:spcBef>
                <a:spcPct val="50000"/>
              </a:spcBef>
            </a:pPr>
            <a:r>
              <a:rPr lang="sv-SE" sz="1400" b="1" dirty="0">
                <a:latin typeface="Courier New" pitchFamily="49" charset="0"/>
              </a:rPr>
              <a:t>&lt;/</a:t>
            </a:r>
            <a:r>
              <a:rPr lang="sv-SE" sz="1400" b="1" dirty="0" err="1">
                <a:latin typeface="Courier New" pitchFamily="49" charset="0"/>
              </a:rPr>
              <a:t>td</a:t>
            </a:r>
            <a:r>
              <a:rPr lang="sv-SE" sz="1400" b="1" dirty="0">
                <a:latin typeface="Courier New" pitchFamily="49" charset="0"/>
              </a:rPr>
              <a:t>&gt;</a:t>
            </a:r>
            <a:endParaRPr lang="sv-SE" sz="1400" dirty="0">
              <a:latin typeface="Courier New" pitchFamily="49" charset="0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4500563" y="3145532"/>
            <a:ext cx="4024843" cy="127727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400" b="1" dirty="0">
                <a:latin typeface="Courier New" pitchFamily="49" charset="0"/>
              </a:rPr>
              <a:t>&lt;</a:t>
            </a:r>
            <a:r>
              <a:rPr lang="sv-SE" sz="1400" b="1" dirty="0" err="1">
                <a:latin typeface="Courier New" pitchFamily="49" charset="0"/>
              </a:rPr>
              <a:t>td</a:t>
            </a:r>
            <a:r>
              <a:rPr lang="sv-SE" sz="1400" b="1" dirty="0">
                <a:latin typeface="Courier New" pitchFamily="49" charset="0"/>
              </a:rPr>
              <a:t>&gt;</a:t>
            </a:r>
            <a:br>
              <a:rPr lang="sv-SE" sz="1400" b="1" dirty="0">
                <a:latin typeface="Courier New" pitchFamily="49" charset="0"/>
              </a:rPr>
            </a:br>
            <a:r>
              <a:rPr lang="sv-SE" sz="1400" b="1" dirty="0">
                <a:latin typeface="Courier New" pitchFamily="49" charset="0"/>
              </a:rPr>
              <a:t>  &lt;a </a:t>
            </a:r>
            <a:r>
              <a:rPr lang="sv-SE" sz="1400" b="1" dirty="0" err="1" smtClean="0">
                <a:latin typeface="Courier New" pitchFamily="49" charset="0"/>
              </a:rPr>
              <a:t>href</a:t>
            </a:r>
            <a:r>
              <a:rPr lang="sv-SE" sz="1400" b="1" dirty="0" smtClean="0">
                <a:latin typeface="Courier New" pitchFamily="49" charset="0"/>
              </a:rPr>
              <a:t>=”#”&gt;</a:t>
            </a:r>
            <a:br>
              <a:rPr lang="sv-SE" sz="1400" b="1" dirty="0" smtClean="0">
                <a:latin typeface="Courier New" pitchFamily="49" charset="0"/>
              </a:rPr>
            </a:br>
            <a:r>
              <a:rPr lang="sv-SE" sz="1400" b="1" dirty="0" smtClean="0">
                <a:latin typeface="Courier New" pitchFamily="49" charset="0"/>
              </a:rPr>
              <a:t>    </a:t>
            </a:r>
            <a:r>
              <a:rPr lang="sv-SE" sz="1400" b="1" dirty="0">
                <a:latin typeface="Courier New" pitchFamily="49" charset="0"/>
              </a:rPr>
              <a:t>&lt;</a:t>
            </a:r>
            <a:r>
              <a:rPr lang="sv-SE" sz="1400" b="1" dirty="0" err="1">
                <a:latin typeface="Courier New" pitchFamily="49" charset="0"/>
              </a:rPr>
              <a:t>img</a:t>
            </a:r>
            <a:r>
              <a:rPr lang="sv-SE" sz="1400" b="1" dirty="0">
                <a:latin typeface="Courier New" pitchFamily="49" charset="0"/>
              </a:rPr>
              <a:t> </a:t>
            </a:r>
            <a:r>
              <a:rPr lang="sv-SE" sz="1400" b="1" dirty="0" err="1">
                <a:latin typeface="Courier New" pitchFamily="49" charset="0"/>
              </a:rPr>
              <a:t>src</a:t>
            </a:r>
            <a:r>
              <a:rPr lang="sv-SE" sz="1400" b="1" dirty="0">
                <a:latin typeface="Courier New" pitchFamily="49" charset="0"/>
              </a:rPr>
              <a:t>=”0.png” alt=”?” </a:t>
            </a:r>
            <a:r>
              <a:rPr lang="sv-SE" sz="1400" b="1" dirty="0" smtClean="0">
                <a:latin typeface="Courier New" pitchFamily="49" charset="0"/>
              </a:rPr>
              <a:t>/&gt;</a:t>
            </a:r>
            <a:br>
              <a:rPr lang="sv-SE" sz="1400" b="1" dirty="0" smtClean="0">
                <a:latin typeface="Courier New" pitchFamily="49" charset="0"/>
              </a:rPr>
            </a:br>
            <a:r>
              <a:rPr lang="sv-SE" sz="1400" b="1" dirty="0" smtClean="0">
                <a:latin typeface="Courier New" pitchFamily="49" charset="0"/>
              </a:rPr>
              <a:t>  </a:t>
            </a:r>
            <a:r>
              <a:rPr lang="sv-SE" sz="1400" b="1" dirty="0">
                <a:latin typeface="Courier New" pitchFamily="49" charset="0"/>
              </a:rPr>
              <a:t>&lt;/a</a:t>
            </a:r>
            <a:r>
              <a:rPr lang="sv-SE" sz="1400" b="1" dirty="0" smtClean="0">
                <a:latin typeface="Courier New" pitchFamily="49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sv-SE" sz="1400" b="1" dirty="0" smtClean="0">
                <a:latin typeface="Courier New" pitchFamily="49" charset="0"/>
              </a:rPr>
              <a:t>&lt;/</a:t>
            </a:r>
            <a:r>
              <a:rPr lang="sv-SE" sz="1400" b="1" dirty="0" err="1">
                <a:latin typeface="Courier New" pitchFamily="49" charset="0"/>
              </a:rPr>
              <a:t>td</a:t>
            </a:r>
            <a:r>
              <a:rPr lang="sv-SE" sz="1400" b="1" dirty="0">
                <a:latin typeface="Courier New" pitchFamily="49" charset="0"/>
              </a:rPr>
              <a:t>&gt;</a:t>
            </a: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7449" y="1129308"/>
            <a:ext cx="1730375" cy="1943100"/>
          </a:xfrm>
          <a:prstGeom prst="rect">
            <a:avLst/>
          </a:prstGeom>
          <a:noFill/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625" y="1129978"/>
            <a:ext cx="1754835" cy="1942430"/>
          </a:xfrm>
          <a:prstGeom prst="rect">
            <a:avLst/>
          </a:prstGeom>
          <a:noFill/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95536" y="4567689"/>
            <a:ext cx="3960813" cy="95410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400" b="1" dirty="0" err="1" smtClean="0">
                <a:latin typeface="Courier New" pitchFamily="49" charset="0"/>
              </a:rPr>
              <a:t>imgTag.onclick</a:t>
            </a:r>
            <a:r>
              <a:rPr lang="sv-SE" sz="1400" b="1" dirty="0" smtClean="0">
                <a:latin typeface="Courier New" pitchFamily="49" charset="0"/>
              </a:rPr>
              <a:t> = </a:t>
            </a:r>
            <a:r>
              <a:rPr lang="sv-SE" sz="1400" b="1" dirty="0" err="1" smtClean="0">
                <a:latin typeface="Courier New" pitchFamily="49" charset="0"/>
              </a:rPr>
              <a:t>function</a:t>
            </a:r>
            <a:r>
              <a:rPr lang="sv-SE" sz="1400" b="1" dirty="0" smtClean="0">
                <a:latin typeface="Courier New" pitchFamily="49" charset="0"/>
              </a:rPr>
              <a:t>(){ </a:t>
            </a:r>
          </a:p>
          <a:p>
            <a:pPr>
              <a:spcBef>
                <a:spcPct val="50000"/>
              </a:spcBef>
            </a:pPr>
            <a:r>
              <a:rPr lang="sv-SE" sz="1400" b="1" dirty="0" smtClean="0">
                <a:latin typeface="Courier New" pitchFamily="49" charset="0"/>
              </a:rPr>
              <a:t>...</a:t>
            </a:r>
          </a:p>
          <a:p>
            <a:pPr>
              <a:spcBef>
                <a:spcPct val="50000"/>
              </a:spcBef>
            </a:pPr>
            <a:r>
              <a:rPr lang="sv-SE" sz="1400" b="1" dirty="0" smtClean="0">
                <a:latin typeface="Courier New" pitchFamily="49" charset="0"/>
              </a:rPr>
              <a:t>}</a:t>
            </a:r>
            <a:endParaRPr lang="sv-SE" sz="1400" dirty="0">
              <a:latin typeface="Courier New" pitchFamily="49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564593" y="4571624"/>
            <a:ext cx="3960813" cy="95410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400" b="1" dirty="0" err="1" smtClean="0">
                <a:latin typeface="Courier New" pitchFamily="49" charset="0"/>
              </a:rPr>
              <a:t>aTag.onclick</a:t>
            </a:r>
            <a:r>
              <a:rPr lang="sv-SE" sz="1400" b="1" dirty="0" smtClean="0">
                <a:latin typeface="Courier New" pitchFamily="49" charset="0"/>
              </a:rPr>
              <a:t> = </a:t>
            </a:r>
            <a:r>
              <a:rPr lang="sv-SE" sz="1400" b="1" dirty="0" err="1" smtClean="0">
                <a:latin typeface="Courier New" pitchFamily="49" charset="0"/>
              </a:rPr>
              <a:t>function</a:t>
            </a:r>
            <a:r>
              <a:rPr lang="sv-SE" sz="1400" b="1" dirty="0" smtClean="0">
                <a:latin typeface="Courier New" pitchFamily="49" charset="0"/>
              </a:rPr>
              <a:t>(){ </a:t>
            </a:r>
          </a:p>
          <a:p>
            <a:pPr>
              <a:spcBef>
                <a:spcPct val="50000"/>
              </a:spcBef>
            </a:pPr>
            <a:r>
              <a:rPr lang="sv-SE" sz="1400" b="1" dirty="0" smtClean="0">
                <a:latin typeface="Courier New" pitchFamily="49" charset="0"/>
              </a:rPr>
              <a:t>...</a:t>
            </a:r>
          </a:p>
          <a:p>
            <a:pPr>
              <a:spcBef>
                <a:spcPct val="50000"/>
              </a:spcBef>
            </a:pPr>
            <a:r>
              <a:rPr lang="sv-SE" sz="1400" b="1" dirty="0" smtClean="0">
                <a:latin typeface="Courier New" pitchFamily="49" charset="0"/>
              </a:rPr>
              <a:t>}</a:t>
            </a:r>
            <a:endParaRPr lang="sv-SE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31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2910" y="285732"/>
            <a:ext cx="7772400" cy="77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inya Nouvelle" pitchFamily="2" charset="0"/>
                <a:ea typeface="+mj-ea"/>
                <a:cs typeface="+mj-cs"/>
              </a:defRPr>
            </a:lvl1pPr>
          </a:lstStyle>
          <a:p>
            <a:r>
              <a:rPr lang="sv-SE" sz="2000" b="1" dirty="0" smtClean="0"/>
              <a:t>All JavaScript-funktionalitet ska fungera oavsett vilken metod som används för att surfa. (mus, tangentbord etc.)</a:t>
            </a:r>
            <a:endParaRPr lang="sv-SE" sz="2000" b="1" dirty="0"/>
          </a:p>
        </p:txBody>
      </p:sp>
      <p:pic>
        <p:nvPicPr>
          <p:cNvPr id="5" name="Picture 2" descr="P:\Icons\48x48\shadow\do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880" y="2652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289548"/>
            <a:ext cx="1655763" cy="624417"/>
          </a:xfrm>
          <a:prstGeom prst="rect">
            <a:avLst/>
          </a:prstGeom>
          <a:noFill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7" y="2208725"/>
            <a:ext cx="1728788" cy="445823"/>
          </a:xfrm>
          <a:prstGeom prst="rect">
            <a:avLst/>
          </a:prstGeom>
          <a:noFill/>
        </p:spPr>
      </p:pic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2627784" y="2261691"/>
            <a:ext cx="6048672" cy="3077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400" b="1" dirty="0" smtClean="0">
                <a:latin typeface="Courier New" pitchFamily="49" charset="0"/>
              </a:rPr>
              <a:t>&lt;a </a:t>
            </a:r>
            <a:r>
              <a:rPr lang="sv-SE" sz="1400" b="1" dirty="0" err="1" smtClean="0">
                <a:latin typeface="Courier New" pitchFamily="49" charset="0"/>
              </a:rPr>
              <a:t>href</a:t>
            </a:r>
            <a:r>
              <a:rPr lang="sv-SE" sz="1400" b="1" dirty="0" smtClean="0">
                <a:latin typeface="Courier New" pitchFamily="49" charset="0"/>
              </a:rPr>
              <a:t>=”nysida.html” </a:t>
            </a:r>
            <a:r>
              <a:rPr lang="sv-SE" sz="1400" b="1" dirty="0" err="1" smtClean="0">
                <a:latin typeface="Courier New" pitchFamily="49" charset="0"/>
              </a:rPr>
              <a:t>onfocus</a:t>
            </a:r>
            <a:r>
              <a:rPr lang="sv-SE" sz="1400" b="1" dirty="0" smtClean="0">
                <a:latin typeface="Courier New" pitchFamily="49" charset="0"/>
              </a:rPr>
              <a:t>=”</a:t>
            </a:r>
            <a:r>
              <a:rPr lang="sv-SE" sz="1400" b="1" dirty="0" err="1" smtClean="0">
                <a:latin typeface="Courier New" pitchFamily="49" charset="0"/>
              </a:rPr>
              <a:t>this.blur</a:t>
            </a:r>
            <a:r>
              <a:rPr lang="sv-SE" sz="1400" b="1" dirty="0" smtClean="0">
                <a:latin typeface="Courier New" pitchFamily="49" charset="0"/>
              </a:rPr>
              <a:t>()”&gt;Ny sida&lt;/a&gt;</a:t>
            </a:r>
            <a:endParaRPr lang="sv-SE" sz="1400" b="1" dirty="0">
              <a:latin typeface="Courier New" pitchFamily="49" charset="0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2627784" y="3433564"/>
            <a:ext cx="6048672" cy="3077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400" b="1" dirty="0" smtClean="0">
                <a:latin typeface="Courier New" pitchFamily="49" charset="0"/>
              </a:rPr>
              <a:t>&lt;a </a:t>
            </a:r>
            <a:r>
              <a:rPr lang="sv-SE" sz="1400" b="1" dirty="0" err="1" smtClean="0">
                <a:latin typeface="Courier New" pitchFamily="49" charset="0"/>
              </a:rPr>
              <a:t>href</a:t>
            </a:r>
            <a:r>
              <a:rPr lang="sv-SE" sz="1400" b="1" dirty="0" smtClean="0">
                <a:latin typeface="Courier New" pitchFamily="49" charset="0"/>
              </a:rPr>
              <a:t>=”nysida.html”&gt;Ny sida&lt;/a&gt;</a:t>
            </a:r>
            <a:endParaRPr lang="sv-SE" sz="1400" b="1" dirty="0"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1417340"/>
            <a:ext cx="349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Ramen finns av en anledning...</a:t>
            </a:r>
          </a:p>
        </p:txBody>
      </p:sp>
    </p:spTree>
    <p:extLst>
      <p:ext uri="{BB962C8B-B14F-4D97-AF65-F5344CB8AC3E}">
        <p14:creationId xmlns:p14="http://schemas.microsoft.com/office/powerpoint/2010/main" val="270348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2400" b="1" dirty="0"/>
              <a:t>Element som normalt sett inte är interaktiva på en sida ska inte vara det med </a:t>
            </a:r>
            <a:r>
              <a:rPr lang="sv-SE" sz="2400" b="1" dirty="0" smtClean="0"/>
              <a:t>JavaScript</a:t>
            </a:r>
            <a:endParaRPr lang="sv-SE" sz="2400" b="1" dirty="0"/>
          </a:p>
        </p:txBody>
      </p:sp>
      <p:pic>
        <p:nvPicPr>
          <p:cNvPr id="4" name="Picture 2" descr="P:\Icons\48x48\shadow\do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880" y="2652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705372"/>
            <a:ext cx="2278063" cy="2640542"/>
          </a:xfrm>
          <a:prstGeom prst="rect">
            <a:avLst/>
          </a:prstGeom>
          <a:noFill/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544" y="1645842"/>
            <a:ext cx="2366962" cy="21603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447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rgbClr val="FF0000"/>
          </a:solidFill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Minya Nouvelle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87224</TotalTime>
  <Words>754</Words>
  <Application>Microsoft Office PowerPoint</Application>
  <PresentationFormat>On-screen Show (16:10)</PresentationFormat>
  <Paragraphs>142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Minya Nouvelle</vt:lpstr>
      <vt:lpstr>Courier New</vt:lpstr>
      <vt:lpstr>Office Theme</vt:lpstr>
      <vt:lpstr>E11 – "Protection"</vt:lpstr>
      <vt:lpstr>E11 – Protection</vt:lpstr>
      <vt:lpstr>Webbsajt vs. Webbapp</vt:lpstr>
      <vt:lpstr>Tillgänglighet</vt:lpstr>
      <vt:lpstr>Samma innehåll ska nås med eller utan JavaScript</vt:lpstr>
      <vt:lpstr>Innehåll eller HTML-kod som enbart är givande med JavaScript ska också skapas med JavaScript</vt:lpstr>
      <vt:lpstr>All JavaScript-funktionalitet ska fungera oavsett vilken metod som används för att surfa. (mus, tangentbord etc.)</vt:lpstr>
      <vt:lpstr>PowerPoint Presentation</vt:lpstr>
      <vt:lpstr>Element som normalt sett inte är interaktiva på en sida ska inte vara det med JavaScript</vt:lpstr>
      <vt:lpstr>Skript ska inte automatiskt vidarebefordra användaren till en annan sida. </vt:lpstr>
      <vt:lpstr>&lt;noscript&gt;</vt:lpstr>
      <vt:lpstr>Säkerhet</vt:lpstr>
      <vt:lpstr>Säkerhetslösningar</vt:lpstr>
      <vt:lpstr>Eventuella problem</vt:lpstr>
      <vt:lpstr>XSS</vt:lpstr>
      <vt:lpstr>XSS-attacker</vt:lpstr>
      <vt:lpstr>Exempel</vt:lpstr>
      <vt:lpstr>Samy is my hero</vt:lpstr>
      <vt:lpstr>Klient- servervalidering</vt:lpstr>
      <vt:lpstr>Validera in- och utdata</vt:lpstr>
      <vt:lpstr>PowerPoint Presentation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thajo</dc:creator>
  <cp:lastModifiedBy>Johan Leitet</cp:lastModifiedBy>
  <cp:revision>5141</cp:revision>
  <dcterms:created xsi:type="dcterms:W3CDTF">2009-01-05T10:26:14Z</dcterms:created>
  <dcterms:modified xsi:type="dcterms:W3CDTF">2012-12-12T07:10:25Z</dcterms:modified>
</cp:coreProperties>
</file>