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3"/>
  </p:notesMasterIdLst>
  <p:handoutMasterIdLst>
    <p:handoutMasterId r:id="rId24"/>
  </p:handoutMasterIdLst>
  <p:sldIdLst>
    <p:sldId id="301" r:id="rId2"/>
    <p:sldId id="268" r:id="rId3"/>
    <p:sldId id="281" r:id="rId4"/>
    <p:sldId id="296" r:id="rId5"/>
    <p:sldId id="297" r:id="rId6"/>
    <p:sldId id="284" r:id="rId7"/>
    <p:sldId id="285" r:id="rId8"/>
    <p:sldId id="286" r:id="rId9"/>
    <p:sldId id="287" r:id="rId10"/>
    <p:sldId id="288" r:id="rId11"/>
    <p:sldId id="289" r:id="rId12"/>
    <p:sldId id="290" r:id="rId13"/>
    <p:sldId id="291" r:id="rId14"/>
    <p:sldId id="292" r:id="rId15"/>
    <p:sldId id="293" r:id="rId16"/>
    <p:sldId id="294" r:id="rId17"/>
    <p:sldId id="295" r:id="rId18"/>
    <p:sldId id="299" r:id="rId19"/>
    <p:sldId id="300" r:id="rId20"/>
    <p:sldId id="298" r:id="rId21"/>
    <p:sldId id="280" r:id="rId22"/>
  </p:sldIdLst>
  <p:sldSz cx="9144000" cy="5715000" type="screen16x10"/>
  <p:notesSz cx="7099300" cy="10234613"/>
  <p:embeddedFontLst>
    <p:embeddedFont>
      <p:font typeface="Calibri" pitchFamily="34" charset="0"/>
      <p:regular r:id="rId25"/>
      <p:bold r:id="rId26"/>
      <p:italic r:id="rId27"/>
      <p:boldItalic r:id="rId28"/>
    </p:embeddedFont>
    <p:embeddedFont>
      <p:font typeface="Minya Nouvelle" charset="0"/>
      <p:regular r:id="rId29"/>
      <p:bold r:id="rId30"/>
      <p:italic r:id="rId31"/>
      <p:boldItalic r:id="rId32"/>
    </p:embeddedFont>
  </p:embeddedFontLst>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BC5FF"/>
    <a:srgbClr val="FFFFFF"/>
    <a:srgbClr val="FFF5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806" autoAdjust="0"/>
    <p:restoredTop sz="84371" autoAdjust="0"/>
  </p:normalViewPr>
  <p:slideViewPr>
    <p:cSldViewPr>
      <p:cViewPr varScale="1">
        <p:scale>
          <a:sx n="130" d="100"/>
          <a:sy n="130" d="100"/>
        </p:scale>
        <p:origin x="-990" y="-90"/>
      </p:cViewPr>
      <p:guideLst>
        <p:guide orient="horz" pos="180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32"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4.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5893" tIns="47947" rIns="95893" bIns="47947" rtlCol="0"/>
          <a:lstStyle>
            <a:lvl1pPr algn="l">
              <a:defRPr sz="1300"/>
            </a:lvl1pPr>
          </a:lstStyle>
          <a:p>
            <a:endParaRPr lang="sv-SE"/>
          </a:p>
        </p:txBody>
      </p:sp>
      <p:sp>
        <p:nvSpPr>
          <p:cNvPr id="3" name="Date Placeholder 2"/>
          <p:cNvSpPr>
            <a:spLocks noGrp="1"/>
          </p:cNvSpPr>
          <p:nvPr>
            <p:ph type="dt" sz="quarter" idx="1"/>
          </p:nvPr>
        </p:nvSpPr>
        <p:spPr>
          <a:xfrm>
            <a:off x="4021294" y="0"/>
            <a:ext cx="3076363" cy="511731"/>
          </a:xfrm>
          <a:prstGeom prst="rect">
            <a:avLst/>
          </a:prstGeom>
        </p:spPr>
        <p:txBody>
          <a:bodyPr vert="horz" lIns="95893" tIns="47947" rIns="95893" bIns="47947" rtlCol="0"/>
          <a:lstStyle>
            <a:lvl1pPr algn="r">
              <a:defRPr sz="1300"/>
            </a:lvl1pPr>
          </a:lstStyle>
          <a:p>
            <a:fld id="{D591C14E-198E-48A7-ABEC-7FB80E868E55}" type="datetimeFigureOut">
              <a:rPr lang="sv-SE" smtClean="0"/>
              <a:pPr/>
              <a:t>2011-12-14</a:t>
            </a:fld>
            <a:endParaRPr lang="sv-SE"/>
          </a:p>
        </p:txBody>
      </p:sp>
      <p:sp>
        <p:nvSpPr>
          <p:cNvPr id="4" name="Footer Placeholder 3"/>
          <p:cNvSpPr>
            <a:spLocks noGrp="1"/>
          </p:cNvSpPr>
          <p:nvPr>
            <p:ph type="ftr" sz="quarter" idx="2"/>
          </p:nvPr>
        </p:nvSpPr>
        <p:spPr>
          <a:xfrm>
            <a:off x="0" y="9721106"/>
            <a:ext cx="3076363" cy="511731"/>
          </a:xfrm>
          <a:prstGeom prst="rect">
            <a:avLst/>
          </a:prstGeom>
        </p:spPr>
        <p:txBody>
          <a:bodyPr vert="horz" lIns="95893" tIns="47947" rIns="95893" bIns="47947" rtlCol="0" anchor="b"/>
          <a:lstStyle>
            <a:lvl1pPr algn="l">
              <a:defRPr sz="1300"/>
            </a:lvl1pPr>
          </a:lstStyle>
          <a:p>
            <a:endParaRPr lang="sv-SE"/>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5893" tIns="47947" rIns="95893" bIns="47947" rtlCol="0" anchor="b"/>
          <a:lstStyle>
            <a:lvl1pPr algn="r">
              <a:defRPr sz="1300"/>
            </a:lvl1pPr>
          </a:lstStyle>
          <a:p>
            <a:fld id="{45890A60-9DEB-43B0-9C46-E1F0138C5C4C}" type="slidenum">
              <a:rPr lang="sv-SE" smtClean="0"/>
              <a:pPr/>
              <a:t>‹#›</a:t>
            </a:fld>
            <a:endParaRPr lang="sv-SE"/>
          </a:p>
        </p:txBody>
      </p:sp>
    </p:spTree>
    <p:extLst>
      <p:ext uri="{BB962C8B-B14F-4D97-AF65-F5344CB8AC3E}">
        <p14:creationId xmlns:p14="http://schemas.microsoft.com/office/powerpoint/2010/main" val="36340009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sv-SE"/>
          </a:p>
        </p:txBody>
      </p:sp>
      <p:sp>
        <p:nvSpPr>
          <p:cNvPr id="3" name="Date Placeholder 2"/>
          <p:cNvSpPr>
            <a:spLocks noGrp="1"/>
          </p:cNvSpPr>
          <p:nvPr>
            <p:ph type="dt" idx="1"/>
          </p:nvPr>
        </p:nvSpPr>
        <p:spPr>
          <a:xfrm>
            <a:off x="4021138" y="0"/>
            <a:ext cx="3076575" cy="511175"/>
          </a:xfrm>
          <a:prstGeom prst="rect">
            <a:avLst/>
          </a:prstGeom>
        </p:spPr>
        <p:txBody>
          <a:bodyPr vert="horz" lIns="91440" tIns="45720" rIns="91440" bIns="45720" rtlCol="0"/>
          <a:lstStyle>
            <a:lvl1pPr algn="r">
              <a:defRPr sz="1200"/>
            </a:lvl1pPr>
          </a:lstStyle>
          <a:p>
            <a:fld id="{188BB863-C913-48B5-BD1A-638D82A0C76B}" type="datetimeFigureOut">
              <a:rPr lang="sv-SE" smtClean="0"/>
              <a:pPr/>
              <a:t>2011-12-14</a:t>
            </a:fld>
            <a:endParaRPr lang="sv-SE"/>
          </a:p>
        </p:txBody>
      </p:sp>
      <p:sp>
        <p:nvSpPr>
          <p:cNvPr id="4" name="Slide Image Placeholder 3"/>
          <p:cNvSpPr>
            <a:spLocks noGrp="1" noRot="1" noChangeAspect="1"/>
          </p:cNvSpPr>
          <p:nvPr>
            <p:ph type="sldImg" idx="2"/>
          </p:nvPr>
        </p:nvSpPr>
        <p:spPr>
          <a:xfrm>
            <a:off x="481013" y="768350"/>
            <a:ext cx="6137275" cy="3836988"/>
          </a:xfrm>
          <a:prstGeom prst="rect">
            <a:avLst/>
          </a:prstGeom>
          <a:noFill/>
          <a:ln w="12700">
            <a:solidFill>
              <a:prstClr val="black"/>
            </a:solidFill>
          </a:ln>
        </p:spPr>
        <p:txBody>
          <a:bodyPr vert="horz" lIns="91440" tIns="45720" rIns="91440" bIns="45720" rtlCol="0" anchor="ctr"/>
          <a:lstStyle/>
          <a:p>
            <a:endParaRPr lang="sv-SE"/>
          </a:p>
        </p:txBody>
      </p:sp>
      <p:sp>
        <p:nvSpPr>
          <p:cNvPr id="5" name="Notes Placeholder 4"/>
          <p:cNvSpPr>
            <a:spLocks noGrp="1"/>
          </p:cNvSpPr>
          <p:nvPr>
            <p:ph type="body" sz="quarter" idx="3"/>
          </p:nvPr>
        </p:nvSpPr>
        <p:spPr>
          <a:xfrm>
            <a:off x="709613" y="4860925"/>
            <a:ext cx="5680075" cy="4605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6" name="Footer Placeholder 5"/>
          <p:cNvSpPr>
            <a:spLocks noGrp="1"/>
          </p:cNvSpPr>
          <p:nvPr>
            <p:ph type="ftr" sz="quarter" idx="4"/>
          </p:nvPr>
        </p:nvSpPr>
        <p:spPr>
          <a:xfrm>
            <a:off x="0" y="9721850"/>
            <a:ext cx="3076575" cy="511175"/>
          </a:xfrm>
          <a:prstGeom prst="rect">
            <a:avLst/>
          </a:prstGeom>
        </p:spPr>
        <p:txBody>
          <a:bodyPr vert="horz" lIns="91440" tIns="45720" rIns="91440" bIns="45720" rtlCol="0" anchor="b"/>
          <a:lstStyle>
            <a:lvl1pPr algn="l">
              <a:defRPr sz="1200"/>
            </a:lvl1pPr>
          </a:lstStyle>
          <a:p>
            <a:endParaRPr lang="sv-SE"/>
          </a:p>
        </p:txBody>
      </p:sp>
      <p:sp>
        <p:nvSpPr>
          <p:cNvPr id="7" name="Slide Number Placeholder 6"/>
          <p:cNvSpPr>
            <a:spLocks noGrp="1"/>
          </p:cNvSpPr>
          <p:nvPr>
            <p:ph type="sldNum" sz="quarter" idx="5"/>
          </p:nvPr>
        </p:nvSpPr>
        <p:spPr>
          <a:xfrm>
            <a:off x="4021138" y="9721850"/>
            <a:ext cx="3076575" cy="511175"/>
          </a:xfrm>
          <a:prstGeom prst="rect">
            <a:avLst/>
          </a:prstGeom>
        </p:spPr>
        <p:txBody>
          <a:bodyPr vert="horz" lIns="91440" tIns="45720" rIns="91440" bIns="45720" rtlCol="0" anchor="b"/>
          <a:lstStyle>
            <a:lvl1pPr algn="r">
              <a:defRPr sz="1200"/>
            </a:lvl1pPr>
          </a:lstStyle>
          <a:p>
            <a:fld id="{87A2DC32-3504-46EA-A4CB-95ED6A325EDF}" type="slidenum">
              <a:rPr lang="sv-SE" smtClean="0"/>
              <a:pPr/>
              <a:t>‹#›</a:t>
            </a:fld>
            <a:endParaRPr lang="sv-SE"/>
          </a:p>
        </p:txBody>
      </p:sp>
    </p:spTree>
    <p:extLst>
      <p:ext uri="{BB962C8B-B14F-4D97-AF65-F5344CB8AC3E}">
        <p14:creationId xmlns:p14="http://schemas.microsoft.com/office/powerpoint/2010/main" val="35340862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soft-amis.org/index.html?return=http://www.soft-amis.org/jsiner/inheritance.html"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b="1" dirty="0" smtClean="0"/>
              <a:t>Om lagen om elektronisk kommunikation</a:t>
            </a:r>
            <a:r>
              <a:rPr lang="sv-SE" b="1" baseline="0" dirty="0" smtClean="0"/>
              <a:t> och kakor:</a:t>
            </a:r>
            <a:endParaRPr lang="sv-SE" b="1" dirty="0" smtClean="0"/>
          </a:p>
          <a:p>
            <a:r>
              <a:rPr lang="sv-SE" dirty="0" smtClean="0"/>
              <a:t>http://www.pts.se/sv/Regler/Lagar/Lag-om-elektronisk-kommunikation/Cookies-kakor</a:t>
            </a:r>
          </a:p>
          <a:p>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3</a:t>
            </a:fld>
            <a:endParaRPr lang="sv-SE"/>
          </a:p>
        </p:txBody>
      </p:sp>
    </p:spTree>
    <p:extLst>
      <p:ext uri="{BB962C8B-B14F-4D97-AF65-F5344CB8AC3E}">
        <p14:creationId xmlns:p14="http://schemas.microsoft.com/office/powerpoint/2010/main" val="38031484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err="1" smtClean="0"/>
              <a:t>getElementsByClassName</a:t>
            </a:r>
            <a:r>
              <a:rPr lang="sv-SE" dirty="0" smtClean="0"/>
              <a:t> är supporterad</a:t>
            </a:r>
            <a:r>
              <a:rPr lang="sv-SE" baseline="0" dirty="0" smtClean="0"/>
              <a:t> från IE9, </a:t>
            </a:r>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7</a:t>
            </a:fld>
            <a:endParaRPr lang="sv-SE"/>
          </a:p>
        </p:txBody>
      </p:sp>
    </p:spTree>
    <p:extLst>
      <p:ext uri="{BB962C8B-B14F-4D97-AF65-F5344CB8AC3E}">
        <p14:creationId xmlns:p14="http://schemas.microsoft.com/office/powerpoint/2010/main" val="1687798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9</a:t>
            </a:fld>
            <a:endParaRPr lang="sv-SE"/>
          </a:p>
        </p:txBody>
      </p:sp>
    </p:spTree>
    <p:extLst>
      <p:ext uri="{BB962C8B-B14F-4D97-AF65-F5344CB8AC3E}">
        <p14:creationId xmlns:p14="http://schemas.microsoft.com/office/powerpoint/2010/main" val="35304909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Den modell för arv som jag förevisar på denna föreläsning är visserligen enkel, men enkelheten kommer med ett pris. Modellen innebär bland annat att: Koden måste exekveras i rätt ordning. D.v.s. </a:t>
            </a:r>
            <a:r>
              <a:rPr lang="sv-SE" dirty="0" err="1" smtClean="0"/>
              <a:t>Basklassen</a:t>
            </a:r>
            <a:r>
              <a:rPr lang="sv-SE" dirty="0" smtClean="0"/>
              <a:t> måste länkas in före subklassen om dessa ligger i olika filer.</a:t>
            </a:r>
          </a:p>
          <a:p>
            <a:r>
              <a:rPr lang="sv-SE" dirty="0" smtClean="0"/>
              <a:t>Under initiering när arvet genomförs så </a:t>
            </a:r>
            <a:r>
              <a:rPr lang="sv-SE" dirty="0" err="1" smtClean="0"/>
              <a:t>instansieras</a:t>
            </a:r>
            <a:r>
              <a:rPr lang="sv-SE" dirty="0" smtClean="0"/>
              <a:t> ett objekt av </a:t>
            </a:r>
            <a:r>
              <a:rPr lang="sv-SE" dirty="0" err="1" smtClean="0"/>
              <a:t>basklassen</a:t>
            </a:r>
            <a:r>
              <a:rPr lang="sv-SE" dirty="0" smtClean="0"/>
              <a:t>. Detta betyder att </a:t>
            </a:r>
            <a:r>
              <a:rPr lang="sv-SE" dirty="0" err="1" smtClean="0"/>
              <a:t>konstrukorn</a:t>
            </a:r>
            <a:r>
              <a:rPr lang="sv-SE" dirty="0" smtClean="0"/>
              <a:t> kommer exekveras en gång.</a:t>
            </a:r>
          </a:p>
          <a:p>
            <a:r>
              <a:rPr lang="sv-SE" dirty="0" smtClean="0"/>
              <a:t>Punk 1 är inte så allvarlig i detta skede, det gäller helt enkelt att hålla tungan rätt i mun och </a:t>
            </a:r>
            <a:r>
              <a:rPr lang="sv-SE" dirty="0" err="1" smtClean="0"/>
              <a:t>länkan</a:t>
            </a:r>
            <a:r>
              <a:rPr lang="sv-SE" dirty="0" smtClean="0"/>
              <a:t> in </a:t>
            </a:r>
            <a:r>
              <a:rPr lang="sv-SE" dirty="0" err="1" smtClean="0"/>
              <a:t>js</a:t>
            </a:r>
            <a:r>
              <a:rPr lang="sv-SE" dirty="0" smtClean="0"/>
              <a:t>-filerna i rätt ordning. Värre blir det i riktigt stora projekt där en del av koden kanske </a:t>
            </a:r>
            <a:r>
              <a:rPr lang="sv-SE" dirty="0" err="1" smtClean="0"/>
              <a:t>t.o.m</a:t>
            </a:r>
            <a:r>
              <a:rPr lang="sv-SE" dirty="0" smtClean="0"/>
              <a:t> länkas in dynamiskt. </a:t>
            </a:r>
          </a:p>
          <a:p>
            <a:r>
              <a:rPr lang="sv-SE" dirty="0" smtClean="0"/>
              <a:t>Punkt 2 är dock lite viktigare att tänka på när det kommer till projektet. Om ni i </a:t>
            </a:r>
            <a:r>
              <a:rPr lang="sv-SE" dirty="0" err="1" smtClean="0"/>
              <a:t>konstruktorn</a:t>
            </a:r>
            <a:r>
              <a:rPr lang="sv-SE" dirty="0" smtClean="0"/>
              <a:t> använder anrop till </a:t>
            </a:r>
            <a:r>
              <a:rPr lang="sv-SE" dirty="0" err="1" smtClean="0"/>
              <a:t>DOMn</a:t>
            </a:r>
            <a:r>
              <a:rPr lang="sv-SE" dirty="0" smtClean="0"/>
              <a:t> eller rent utav ritar upp ert fönster så kommer ni att få problem. Fönstret kommer då att försöka skapas direkt när ni laddar sidan. ett undantag kommer troligtvis att kastas eftersom </a:t>
            </a:r>
            <a:r>
              <a:rPr lang="sv-SE" dirty="0" err="1" smtClean="0"/>
              <a:t>DOMn</a:t>
            </a:r>
            <a:r>
              <a:rPr lang="sv-SE" dirty="0" smtClean="0"/>
              <a:t> inte ännu laddats.</a:t>
            </a:r>
            <a:br>
              <a:rPr lang="sv-SE" dirty="0" smtClean="0"/>
            </a:br>
            <a:r>
              <a:rPr lang="sv-SE" dirty="0" smtClean="0"/>
              <a:t>Åtgärd: Lägg inte kod som arbetar mot </a:t>
            </a:r>
            <a:r>
              <a:rPr lang="sv-SE" dirty="0" err="1" smtClean="0"/>
              <a:t>DOMn</a:t>
            </a:r>
            <a:r>
              <a:rPr lang="sv-SE" dirty="0" smtClean="0"/>
              <a:t> i </a:t>
            </a:r>
            <a:r>
              <a:rPr lang="sv-SE" dirty="0" err="1" smtClean="0"/>
              <a:t>kontstruktorn</a:t>
            </a:r>
            <a:r>
              <a:rPr lang="sv-SE" dirty="0" smtClean="0"/>
              <a:t>. Försök istället att hålla </a:t>
            </a:r>
            <a:r>
              <a:rPr lang="sv-SE" dirty="0" err="1" smtClean="0"/>
              <a:t>basklassens</a:t>
            </a:r>
            <a:r>
              <a:rPr lang="sv-SE" dirty="0" smtClean="0"/>
              <a:t> </a:t>
            </a:r>
            <a:r>
              <a:rPr lang="sv-SE" dirty="0" err="1" smtClean="0"/>
              <a:t>konstruktor</a:t>
            </a:r>
            <a:r>
              <a:rPr lang="sv-SE" dirty="0" smtClean="0"/>
              <a:t> så ren som möjligt, jag rentutav tom om ni kan. </a:t>
            </a:r>
          </a:p>
          <a:p>
            <a:r>
              <a:rPr lang="sv-SE" dirty="0" smtClean="0"/>
              <a:t>En förträfflig guide över olika implementation av arv i </a:t>
            </a:r>
            <a:r>
              <a:rPr lang="sv-SE" dirty="0" err="1" smtClean="0"/>
              <a:t>Javascript</a:t>
            </a:r>
            <a:r>
              <a:rPr lang="sv-SE" dirty="0" smtClean="0"/>
              <a:t> tillsammans med dess för och nackdelar kan ni hitta här:</a:t>
            </a:r>
            <a:br>
              <a:rPr lang="sv-SE" dirty="0" smtClean="0"/>
            </a:br>
            <a:r>
              <a:rPr lang="sv-SE" dirty="0" err="1" smtClean="0">
                <a:hlinkClick r:id="rId3"/>
              </a:rPr>
              <a:t>SoftAMIS</a:t>
            </a:r>
            <a:r>
              <a:rPr lang="sv-SE" dirty="0" smtClean="0">
                <a:hlinkClick r:id="rId3"/>
              </a:rPr>
              <a:t> - </a:t>
            </a:r>
            <a:r>
              <a:rPr lang="sv-SE" dirty="0" err="1" smtClean="0">
                <a:hlinkClick r:id="rId3"/>
              </a:rPr>
              <a:t>Closer</a:t>
            </a:r>
            <a:r>
              <a:rPr lang="sv-SE" dirty="0" smtClean="0">
                <a:hlinkClick r:id="rId3"/>
              </a:rPr>
              <a:t> Look </a:t>
            </a:r>
            <a:r>
              <a:rPr lang="sv-SE" dirty="0" err="1" smtClean="0">
                <a:hlinkClick r:id="rId3"/>
              </a:rPr>
              <a:t>to</a:t>
            </a:r>
            <a:r>
              <a:rPr lang="sv-SE" dirty="0" smtClean="0">
                <a:hlinkClick r:id="rId3"/>
              </a:rPr>
              <a:t> JavaScript </a:t>
            </a:r>
            <a:r>
              <a:rPr lang="sv-SE" dirty="0" err="1" smtClean="0">
                <a:hlinkClick r:id="rId3"/>
              </a:rPr>
              <a:t>inheritance</a:t>
            </a:r>
            <a:endParaRPr lang="sv-SE" baseline="0" dirty="0" smtClean="0"/>
          </a:p>
          <a:p>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11</a:t>
            </a:fld>
            <a:endParaRPr lang="sv-SE"/>
          </a:p>
        </p:txBody>
      </p:sp>
    </p:spTree>
    <p:extLst>
      <p:ext uri="{BB962C8B-B14F-4D97-AF65-F5344CB8AC3E}">
        <p14:creationId xmlns:p14="http://schemas.microsoft.com/office/powerpoint/2010/main" val="19180918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mpty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14282" y="428608"/>
            <a:ext cx="6400800" cy="1460500"/>
          </a:xfrm>
          <a:prstGeom prst="rect">
            <a:avLst/>
          </a:prstGeom>
        </p:spPr>
        <p:txBody>
          <a:bodyPr/>
          <a:lstStyle>
            <a:lvl1pPr marL="0" indent="0" algn="l">
              <a:buNone/>
              <a:defRPr sz="2400">
                <a:solidFill>
                  <a:schemeClr val="tx1"/>
                </a:solidFill>
                <a:latin typeface="Minya Nouvelle"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sv-SE"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42910" y="285732"/>
            <a:ext cx="7772400" cy="773912"/>
          </a:xfrm>
          <a:prstGeom prst="rect">
            <a:avLst/>
          </a:prstGeom>
        </p:spPr>
        <p:txBody>
          <a:bodyPr/>
          <a:lstStyle>
            <a:lvl1pPr>
              <a:defRPr>
                <a:latin typeface="Minya Nouvelle" pitchFamily="2" charset="0"/>
              </a:defRPr>
            </a:lvl1pPr>
          </a:lstStyle>
          <a:p>
            <a:r>
              <a:rPr lang="en-US" dirty="0" smtClean="0"/>
              <a:t>Master title style</a:t>
            </a:r>
            <a:endParaRPr lang="sv-SE" dirty="0"/>
          </a:p>
        </p:txBody>
      </p:sp>
      <p:sp>
        <p:nvSpPr>
          <p:cNvPr id="3" name="Subtitle 2"/>
          <p:cNvSpPr>
            <a:spLocks noGrp="1"/>
          </p:cNvSpPr>
          <p:nvPr>
            <p:ph type="subTitle" idx="1"/>
          </p:nvPr>
        </p:nvSpPr>
        <p:spPr>
          <a:xfrm>
            <a:off x="714348" y="1309677"/>
            <a:ext cx="6400800" cy="1460500"/>
          </a:xfrm>
          <a:prstGeom prst="rect">
            <a:avLst/>
          </a:prstGeom>
        </p:spPr>
        <p:txBody>
          <a:bodyPr/>
          <a:lstStyle>
            <a:lvl1pPr marL="0" indent="0" algn="l">
              <a:buNone/>
              <a:defRPr sz="2400">
                <a:solidFill>
                  <a:schemeClr val="tx1"/>
                </a:solidFill>
                <a:latin typeface="Minya Nouvelle"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sv-SE" dirty="0"/>
          </a:p>
        </p:txBody>
      </p:sp>
      <p:cxnSp>
        <p:nvCxnSpPr>
          <p:cNvPr id="4" name="Straight Connector 3"/>
          <p:cNvCxnSpPr/>
          <p:nvPr userDrawn="1"/>
        </p:nvCxnSpPr>
        <p:spPr>
          <a:xfrm>
            <a:off x="428596" y="1000112"/>
            <a:ext cx="821537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Rectangle 5"/>
          <p:cNvSpPr/>
          <p:nvPr/>
        </p:nvSpPr>
        <p:spPr>
          <a:xfrm>
            <a:off x="0" y="0"/>
            <a:ext cx="9144000" cy="5715000"/>
          </a:xfrm>
          <a:prstGeom prst="rect">
            <a:avLst/>
          </a:prstGeom>
          <a:solidFill>
            <a:srgbClr val="FFF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1" name="Rectangle 20"/>
          <p:cNvSpPr/>
          <p:nvPr/>
        </p:nvSpPr>
        <p:spPr>
          <a:xfrm>
            <a:off x="142844" y="142856"/>
            <a:ext cx="8858312" cy="5429287"/>
          </a:xfrm>
          <a:prstGeom prst="rect">
            <a:avLst/>
          </a:prstGeom>
          <a:solidFill>
            <a:schemeClr val="bg1">
              <a:lumMod val="95000"/>
              <a:alpha val="82000"/>
            </a:schemeClr>
          </a:solidFill>
          <a:ln>
            <a:noFill/>
          </a:ln>
          <a:effectLst>
            <a:outerShdw blurRad="101600" dist="12700" dir="5400000" sx="102000" sy="102000" algn="t" rotWithShape="0">
              <a:prstClr val="black">
                <a:alpha val="28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sv-SE" dirty="0"/>
          </a:p>
        </p:txBody>
      </p:sp>
      <p:grpSp>
        <p:nvGrpSpPr>
          <p:cNvPr id="1029" name="Group 5"/>
          <p:cNvGrpSpPr>
            <a:grpSpLocks noChangeAspect="1"/>
          </p:cNvGrpSpPr>
          <p:nvPr/>
        </p:nvGrpSpPr>
        <p:grpSpPr bwMode="auto">
          <a:xfrm>
            <a:off x="5286380" y="1142988"/>
            <a:ext cx="3466540" cy="4572012"/>
            <a:chOff x="-834" y="-63"/>
            <a:chExt cx="2032" cy="2680"/>
          </a:xfrm>
        </p:grpSpPr>
        <p:sp>
          <p:nvSpPr>
            <p:cNvPr id="2" name="AutoShape 4"/>
            <p:cNvSpPr>
              <a:spLocks noChangeAspect="1" noChangeArrowheads="1" noTextEdit="1"/>
            </p:cNvSpPr>
            <p:nvPr userDrawn="1"/>
          </p:nvSpPr>
          <p:spPr bwMode="auto">
            <a:xfrm>
              <a:off x="-834" y="-63"/>
              <a:ext cx="2032" cy="26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sv-SE"/>
            </a:p>
          </p:txBody>
        </p:sp>
        <p:sp>
          <p:nvSpPr>
            <p:cNvPr id="1030" name="Rectangle 6"/>
            <p:cNvSpPr>
              <a:spLocks noChangeArrowheads="1"/>
            </p:cNvSpPr>
            <p:nvPr userDrawn="1"/>
          </p:nvSpPr>
          <p:spPr bwMode="auto">
            <a:xfrm>
              <a:off x="-834" y="-63"/>
              <a:ext cx="2032" cy="2680"/>
            </a:xfrm>
            <a:prstGeom prst="rect">
              <a:avLst/>
            </a:prstGeom>
            <a:no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sv-SE"/>
            </a:p>
          </p:txBody>
        </p:sp>
        <p:sp>
          <p:nvSpPr>
            <p:cNvPr id="1031" name="Freeform 7"/>
            <p:cNvSpPr>
              <a:spLocks/>
            </p:cNvSpPr>
            <p:nvPr userDrawn="1"/>
          </p:nvSpPr>
          <p:spPr bwMode="auto">
            <a:xfrm>
              <a:off x="-647" y="413"/>
              <a:ext cx="924" cy="2204"/>
            </a:xfrm>
            <a:custGeom>
              <a:avLst/>
              <a:gdLst/>
              <a:ahLst/>
              <a:cxnLst>
                <a:cxn ang="0">
                  <a:pos x="113" y="2"/>
                </a:cxn>
                <a:cxn ang="0">
                  <a:pos x="272" y="18"/>
                </a:cxn>
                <a:cxn ang="0">
                  <a:pos x="469" y="44"/>
                </a:cxn>
                <a:cxn ang="0">
                  <a:pos x="649" y="81"/>
                </a:cxn>
                <a:cxn ang="0">
                  <a:pos x="825" y="138"/>
                </a:cxn>
                <a:cxn ang="0">
                  <a:pos x="990" y="219"/>
                </a:cxn>
                <a:cxn ang="0">
                  <a:pos x="1143" y="332"/>
                </a:cxn>
                <a:cxn ang="0">
                  <a:pos x="1283" y="483"/>
                </a:cxn>
                <a:cxn ang="0">
                  <a:pos x="1406" y="676"/>
                </a:cxn>
                <a:cxn ang="0">
                  <a:pos x="1510" y="920"/>
                </a:cxn>
                <a:cxn ang="0">
                  <a:pos x="1591" y="1220"/>
                </a:cxn>
                <a:cxn ang="0">
                  <a:pos x="1648" y="1583"/>
                </a:cxn>
                <a:cxn ang="0">
                  <a:pos x="1679" y="2013"/>
                </a:cxn>
                <a:cxn ang="0">
                  <a:pos x="1679" y="2518"/>
                </a:cxn>
                <a:cxn ang="0">
                  <a:pos x="1694" y="2985"/>
                </a:cxn>
                <a:cxn ang="0">
                  <a:pos x="1720" y="3394"/>
                </a:cxn>
                <a:cxn ang="0">
                  <a:pos x="1752" y="3743"/>
                </a:cxn>
                <a:cxn ang="0">
                  <a:pos x="1786" y="4026"/>
                </a:cxn>
                <a:cxn ang="0">
                  <a:pos x="1817" y="4234"/>
                </a:cxn>
                <a:cxn ang="0">
                  <a:pos x="1840" y="4364"/>
                </a:cxn>
                <a:cxn ang="0">
                  <a:pos x="1848" y="4408"/>
                </a:cxn>
                <a:cxn ang="0">
                  <a:pos x="914" y="4403"/>
                </a:cxn>
                <a:cxn ang="0">
                  <a:pos x="922" y="4369"/>
                </a:cxn>
                <a:cxn ang="0">
                  <a:pos x="942" y="4299"/>
                </a:cxn>
                <a:cxn ang="0">
                  <a:pos x="971" y="4182"/>
                </a:cxn>
                <a:cxn ang="0">
                  <a:pos x="1012" y="4010"/>
                </a:cxn>
                <a:cxn ang="0">
                  <a:pos x="1067" y="3774"/>
                </a:cxn>
                <a:cxn ang="0">
                  <a:pos x="1138" y="3466"/>
                </a:cxn>
                <a:cxn ang="0">
                  <a:pos x="1226" y="3077"/>
                </a:cxn>
                <a:cxn ang="0">
                  <a:pos x="1325" y="2596"/>
                </a:cxn>
                <a:cxn ang="0">
                  <a:pos x="1388" y="2153"/>
                </a:cxn>
                <a:cxn ang="0">
                  <a:pos x="1413" y="1769"/>
                </a:cxn>
                <a:cxn ang="0">
                  <a:pos x="1403" y="1441"/>
                </a:cxn>
                <a:cxn ang="0">
                  <a:pos x="1367" y="1163"/>
                </a:cxn>
                <a:cxn ang="0">
                  <a:pos x="1309" y="933"/>
                </a:cxn>
                <a:cxn ang="0">
                  <a:pos x="1234" y="743"/>
                </a:cxn>
                <a:cxn ang="0">
                  <a:pos x="1148" y="590"/>
                </a:cxn>
                <a:cxn ang="0">
                  <a:pos x="1055" y="470"/>
                </a:cxn>
                <a:cxn ang="0">
                  <a:pos x="964" y="379"/>
                </a:cxn>
                <a:cxn ang="0">
                  <a:pos x="878" y="309"/>
                </a:cxn>
                <a:cxn ang="0">
                  <a:pos x="781" y="245"/>
                </a:cxn>
                <a:cxn ang="0">
                  <a:pos x="581" y="153"/>
                </a:cxn>
                <a:cxn ang="0">
                  <a:pos x="411" y="114"/>
                </a:cxn>
                <a:cxn ang="0">
                  <a:pos x="297" y="104"/>
                </a:cxn>
                <a:cxn ang="0">
                  <a:pos x="245" y="99"/>
                </a:cxn>
                <a:cxn ang="0">
                  <a:pos x="193" y="85"/>
                </a:cxn>
                <a:cxn ang="0">
                  <a:pos x="130" y="67"/>
                </a:cxn>
                <a:cxn ang="0">
                  <a:pos x="47" y="39"/>
                </a:cxn>
                <a:cxn ang="0">
                  <a:pos x="0" y="10"/>
                </a:cxn>
                <a:cxn ang="0">
                  <a:pos x="27" y="0"/>
                </a:cxn>
              </a:cxnLst>
              <a:rect l="0" t="0" r="r" b="b"/>
              <a:pathLst>
                <a:path w="1848" h="4408">
                  <a:moveTo>
                    <a:pt x="27" y="0"/>
                  </a:moveTo>
                  <a:lnTo>
                    <a:pt x="76" y="0"/>
                  </a:lnTo>
                  <a:lnTo>
                    <a:pt x="113" y="2"/>
                  </a:lnTo>
                  <a:lnTo>
                    <a:pt x="157" y="5"/>
                  </a:lnTo>
                  <a:lnTo>
                    <a:pt x="211" y="11"/>
                  </a:lnTo>
                  <a:lnTo>
                    <a:pt x="272" y="18"/>
                  </a:lnTo>
                  <a:lnTo>
                    <a:pt x="346" y="26"/>
                  </a:lnTo>
                  <a:lnTo>
                    <a:pt x="407" y="34"/>
                  </a:lnTo>
                  <a:lnTo>
                    <a:pt x="469" y="44"/>
                  </a:lnTo>
                  <a:lnTo>
                    <a:pt x="529" y="54"/>
                  </a:lnTo>
                  <a:lnTo>
                    <a:pt x="589" y="67"/>
                  </a:lnTo>
                  <a:lnTo>
                    <a:pt x="649" y="81"/>
                  </a:lnTo>
                  <a:lnTo>
                    <a:pt x="709" y="98"/>
                  </a:lnTo>
                  <a:lnTo>
                    <a:pt x="766" y="115"/>
                  </a:lnTo>
                  <a:lnTo>
                    <a:pt x="825" y="138"/>
                  </a:lnTo>
                  <a:lnTo>
                    <a:pt x="880" y="161"/>
                  </a:lnTo>
                  <a:lnTo>
                    <a:pt x="935" y="189"/>
                  </a:lnTo>
                  <a:lnTo>
                    <a:pt x="990" y="219"/>
                  </a:lnTo>
                  <a:lnTo>
                    <a:pt x="1042" y="254"/>
                  </a:lnTo>
                  <a:lnTo>
                    <a:pt x="1094" y="291"/>
                  </a:lnTo>
                  <a:lnTo>
                    <a:pt x="1143" y="332"/>
                  </a:lnTo>
                  <a:lnTo>
                    <a:pt x="1192" y="377"/>
                  </a:lnTo>
                  <a:lnTo>
                    <a:pt x="1239" y="427"/>
                  </a:lnTo>
                  <a:lnTo>
                    <a:pt x="1283" y="483"/>
                  </a:lnTo>
                  <a:lnTo>
                    <a:pt x="1327" y="541"/>
                  </a:lnTo>
                  <a:lnTo>
                    <a:pt x="1367" y="606"/>
                  </a:lnTo>
                  <a:lnTo>
                    <a:pt x="1406" y="676"/>
                  </a:lnTo>
                  <a:lnTo>
                    <a:pt x="1444" y="752"/>
                  </a:lnTo>
                  <a:lnTo>
                    <a:pt x="1478" y="834"/>
                  </a:lnTo>
                  <a:lnTo>
                    <a:pt x="1510" y="920"/>
                  </a:lnTo>
                  <a:lnTo>
                    <a:pt x="1539" y="1014"/>
                  </a:lnTo>
                  <a:lnTo>
                    <a:pt x="1567" y="1113"/>
                  </a:lnTo>
                  <a:lnTo>
                    <a:pt x="1591" y="1220"/>
                  </a:lnTo>
                  <a:lnTo>
                    <a:pt x="1614" y="1334"/>
                  </a:lnTo>
                  <a:lnTo>
                    <a:pt x="1632" y="1454"/>
                  </a:lnTo>
                  <a:lnTo>
                    <a:pt x="1648" y="1583"/>
                  </a:lnTo>
                  <a:lnTo>
                    <a:pt x="1661" y="1717"/>
                  </a:lnTo>
                  <a:lnTo>
                    <a:pt x="1673" y="1862"/>
                  </a:lnTo>
                  <a:lnTo>
                    <a:pt x="1679" y="2013"/>
                  </a:lnTo>
                  <a:lnTo>
                    <a:pt x="1682" y="2172"/>
                  </a:lnTo>
                  <a:lnTo>
                    <a:pt x="1682" y="2341"/>
                  </a:lnTo>
                  <a:lnTo>
                    <a:pt x="1679" y="2518"/>
                  </a:lnTo>
                  <a:lnTo>
                    <a:pt x="1682" y="2679"/>
                  </a:lnTo>
                  <a:lnTo>
                    <a:pt x="1687" y="2835"/>
                  </a:lnTo>
                  <a:lnTo>
                    <a:pt x="1694" y="2985"/>
                  </a:lnTo>
                  <a:lnTo>
                    <a:pt x="1702" y="3128"/>
                  </a:lnTo>
                  <a:lnTo>
                    <a:pt x="1710" y="3264"/>
                  </a:lnTo>
                  <a:lnTo>
                    <a:pt x="1720" y="3394"/>
                  </a:lnTo>
                  <a:lnTo>
                    <a:pt x="1729" y="3518"/>
                  </a:lnTo>
                  <a:lnTo>
                    <a:pt x="1741" y="3635"/>
                  </a:lnTo>
                  <a:lnTo>
                    <a:pt x="1752" y="3743"/>
                  </a:lnTo>
                  <a:lnTo>
                    <a:pt x="1764" y="3846"/>
                  </a:lnTo>
                  <a:lnTo>
                    <a:pt x="1775" y="3940"/>
                  </a:lnTo>
                  <a:lnTo>
                    <a:pt x="1786" y="4026"/>
                  </a:lnTo>
                  <a:lnTo>
                    <a:pt x="1798" y="4104"/>
                  </a:lnTo>
                  <a:lnTo>
                    <a:pt x="1807" y="4172"/>
                  </a:lnTo>
                  <a:lnTo>
                    <a:pt x="1817" y="4234"/>
                  </a:lnTo>
                  <a:lnTo>
                    <a:pt x="1825" y="4286"/>
                  </a:lnTo>
                  <a:lnTo>
                    <a:pt x="1833" y="4330"/>
                  </a:lnTo>
                  <a:lnTo>
                    <a:pt x="1840" y="4364"/>
                  </a:lnTo>
                  <a:lnTo>
                    <a:pt x="1845" y="4389"/>
                  </a:lnTo>
                  <a:lnTo>
                    <a:pt x="1846" y="4403"/>
                  </a:lnTo>
                  <a:lnTo>
                    <a:pt x="1848" y="4408"/>
                  </a:lnTo>
                  <a:lnTo>
                    <a:pt x="912" y="4408"/>
                  </a:lnTo>
                  <a:lnTo>
                    <a:pt x="912" y="4406"/>
                  </a:lnTo>
                  <a:lnTo>
                    <a:pt x="914" y="4403"/>
                  </a:lnTo>
                  <a:lnTo>
                    <a:pt x="916" y="4395"/>
                  </a:lnTo>
                  <a:lnTo>
                    <a:pt x="919" y="4384"/>
                  </a:lnTo>
                  <a:lnTo>
                    <a:pt x="922" y="4369"/>
                  </a:lnTo>
                  <a:lnTo>
                    <a:pt x="929" y="4351"/>
                  </a:lnTo>
                  <a:lnTo>
                    <a:pt x="934" y="4327"/>
                  </a:lnTo>
                  <a:lnTo>
                    <a:pt x="942" y="4299"/>
                  </a:lnTo>
                  <a:lnTo>
                    <a:pt x="950" y="4265"/>
                  </a:lnTo>
                  <a:lnTo>
                    <a:pt x="960" y="4226"/>
                  </a:lnTo>
                  <a:lnTo>
                    <a:pt x="971" y="4182"/>
                  </a:lnTo>
                  <a:lnTo>
                    <a:pt x="982" y="4132"/>
                  </a:lnTo>
                  <a:lnTo>
                    <a:pt x="997" y="4073"/>
                  </a:lnTo>
                  <a:lnTo>
                    <a:pt x="1012" y="4010"/>
                  </a:lnTo>
                  <a:lnTo>
                    <a:pt x="1028" y="3938"/>
                  </a:lnTo>
                  <a:lnTo>
                    <a:pt x="1047" y="3860"/>
                  </a:lnTo>
                  <a:lnTo>
                    <a:pt x="1067" y="3774"/>
                  </a:lnTo>
                  <a:lnTo>
                    <a:pt x="1088" y="3680"/>
                  </a:lnTo>
                  <a:lnTo>
                    <a:pt x="1112" y="3578"/>
                  </a:lnTo>
                  <a:lnTo>
                    <a:pt x="1138" y="3466"/>
                  </a:lnTo>
                  <a:lnTo>
                    <a:pt x="1164" y="3345"/>
                  </a:lnTo>
                  <a:lnTo>
                    <a:pt x="1193" y="3217"/>
                  </a:lnTo>
                  <a:lnTo>
                    <a:pt x="1226" y="3077"/>
                  </a:lnTo>
                  <a:lnTo>
                    <a:pt x="1258" y="2928"/>
                  </a:lnTo>
                  <a:lnTo>
                    <a:pt x="1294" y="2759"/>
                  </a:lnTo>
                  <a:lnTo>
                    <a:pt x="1325" y="2596"/>
                  </a:lnTo>
                  <a:lnTo>
                    <a:pt x="1351" y="2442"/>
                  </a:lnTo>
                  <a:lnTo>
                    <a:pt x="1370" y="2294"/>
                  </a:lnTo>
                  <a:lnTo>
                    <a:pt x="1388" y="2153"/>
                  </a:lnTo>
                  <a:lnTo>
                    <a:pt x="1400" y="2018"/>
                  </a:lnTo>
                  <a:lnTo>
                    <a:pt x="1408" y="1890"/>
                  </a:lnTo>
                  <a:lnTo>
                    <a:pt x="1413" y="1769"/>
                  </a:lnTo>
                  <a:lnTo>
                    <a:pt x="1413" y="1654"/>
                  </a:lnTo>
                  <a:lnTo>
                    <a:pt x="1409" y="1544"/>
                  </a:lnTo>
                  <a:lnTo>
                    <a:pt x="1403" y="1441"/>
                  </a:lnTo>
                  <a:lnTo>
                    <a:pt x="1395" y="1342"/>
                  </a:lnTo>
                  <a:lnTo>
                    <a:pt x="1382" y="1251"/>
                  </a:lnTo>
                  <a:lnTo>
                    <a:pt x="1367" y="1163"/>
                  </a:lnTo>
                  <a:lnTo>
                    <a:pt x="1349" y="1082"/>
                  </a:lnTo>
                  <a:lnTo>
                    <a:pt x="1330" y="1004"/>
                  </a:lnTo>
                  <a:lnTo>
                    <a:pt x="1309" y="933"/>
                  </a:lnTo>
                  <a:lnTo>
                    <a:pt x="1284" y="864"/>
                  </a:lnTo>
                  <a:lnTo>
                    <a:pt x="1260" y="801"/>
                  </a:lnTo>
                  <a:lnTo>
                    <a:pt x="1234" y="743"/>
                  </a:lnTo>
                  <a:lnTo>
                    <a:pt x="1206" y="687"/>
                  </a:lnTo>
                  <a:lnTo>
                    <a:pt x="1177" y="637"/>
                  </a:lnTo>
                  <a:lnTo>
                    <a:pt x="1148" y="590"/>
                  </a:lnTo>
                  <a:lnTo>
                    <a:pt x="1117" y="548"/>
                  </a:lnTo>
                  <a:lnTo>
                    <a:pt x="1086" y="507"/>
                  </a:lnTo>
                  <a:lnTo>
                    <a:pt x="1055" y="470"/>
                  </a:lnTo>
                  <a:lnTo>
                    <a:pt x="1025" y="437"/>
                  </a:lnTo>
                  <a:lnTo>
                    <a:pt x="994" y="406"/>
                  </a:lnTo>
                  <a:lnTo>
                    <a:pt x="964" y="379"/>
                  </a:lnTo>
                  <a:lnTo>
                    <a:pt x="935" y="353"/>
                  </a:lnTo>
                  <a:lnTo>
                    <a:pt x="906" y="330"/>
                  </a:lnTo>
                  <a:lnTo>
                    <a:pt x="878" y="309"/>
                  </a:lnTo>
                  <a:lnTo>
                    <a:pt x="851" y="291"/>
                  </a:lnTo>
                  <a:lnTo>
                    <a:pt x="802" y="258"/>
                  </a:lnTo>
                  <a:lnTo>
                    <a:pt x="781" y="245"/>
                  </a:lnTo>
                  <a:lnTo>
                    <a:pt x="713" y="208"/>
                  </a:lnTo>
                  <a:lnTo>
                    <a:pt x="646" y="177"/>
                  </a:lnTo>
                  <a:lnTo>
                    <a:pt x="581" y="153"/>
                  </a:lnTo>
                  <a:lnTo>
                    <a:pt x="519" y="135"/>
                  </a:lnTo>
                  <a:lnTo>
                    <a:pt x="463" y="122"/>
                  </a:lnTo>
                  <a:lnTo>
                    <a:pt x="411" y="114"/>
                  </a:lnTo>
                  <a:lnTo>
                    <a:pt x="363" y="107"/>
                  </a:lnTo>
                  <a:lnTo>
                    <a:pt x="326" y="106"/>
                  </a:lnTo>
                  <a:lnTo>
                    <a:pt x="297" y="104"/>
                  </a:lnTo>
                  <a:lnTo>
                    <a:pt x="264" y="104"/>
                  </a:lnTo>
                  <a:lnTo>
                    <a:pt x="256" y="102"/>
                  </a:lnTo>
                  <a:lnTo>
                    <a:pt x="245" y="99"/>
                  </a:lnTo>
                  <a:lnTo>
                    <a:pt x="230" y="94"/>
                  </a:lnTo>
                  <a:lnTo>
                    <a:pt x="212" y="91"/>
                  </a:lnTo>
                  <a:lnTo>
                    <a:pt x="193" y="85"/>
                  </a:lnTo>
                  <a:lnTo>
                    <a:pt x="173" y="80"/>
                  </a:lnTo>
                  <a:lnTo>
                    <a:pt x="151" y="73"/>
                  </a:lnTo>
                  <a:lnTo>
                    <a:pt x="130" y="67"/>
                  </a:lnTo>
                  <a:lnTo>
                    <a:pt x="107" y="59"/>
                  </a:lnTo>
                  <a:lnTo>
                    <a:pt x="65" y="46"/>
                  </a:lnTo>
                  <a:lnTo>
                    <a:pt x="47" y="39"/>
                  </a:lnTo>
                  <a:lnTo>
                    <a:pt x="8" y="20"/>
                  </a:lnTo>
                  <a:lnTo>
                    <a:pt x="1" y="15"/>
                  </a:lnTo>
                  <a:lnTo>
                    <a:pt x="0" y="10"/>
                  </a:lnTo>
                  <a:lnTo>
                    <a:pt x="3" y="5"/>
                  </a:lnTo>
                  <a:lnTo>
                    <a:pt x="11" y="2"/>
                  </a:lnTo>
                  <a:lnTo>
                    <a:pt x="27"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2" name="Freeform 8"/>
            <p:cNvSpPr>
              <a:spLocks/>
            </p:cNvSpPr>
            <p:nvPr userDrawn="1"/>
          </p:nvSpPr>
          <p:spPr bwMode="auto">
            <a:xfrm>
              <a:off x="644" y="1287"/>
              <a:ext cx="383" cy="383"/>
            </a:xfrm>
            <a:custGeom>
              <a:avLst/>
              <a:gdLst/>
              <a:ahLst/>
              <a:cxnLst>
                <a:cxn ang="0">
                  <a:pos x="384" y="0"/>
                </a:cxn>
                <a:cxn ang="0">
                  <a:pos x="445" y="5"/>
                </a:cxn>
                <a:cxn ang="0">
                  <a:pos x="504" y="20"/>
                </a:cxn>
                <a:cxn ang="0">
                  <a:pos x="559" y="43"/>
                </a:cxn>
                <a:cxn ang="0">
                  <a:pos x="609" y="73"/>
                </a:cxn>
                <a:cxn ang="0">
                  <a:pos x="653" y="112"/>
                </a:cxn>
                <a:cxn ang="0">
                  <a:pos x="692" y="156"/>
                </a:cxn>
                <a:cxn ang="0">
                  <a:pos x="723" y="207"/>
                </a:cxn>
                <a:cxn ang="0">
                  <a:pos x="746" y="262"/>
                </a:cxn>
                <a:cxn ang="0">
                  <a:pos x="760" y="320"/>
                </a:cxn>
                <a:cxn ang="0">
                  <a:pos x="765" y="382"/>
                </a:cxn>
                <a:cxn ang="0">
                  <a:pos x="760" y="444"/>
                </a:cxn>
                <a:cxn ang="0">
                  <a:pos x="746" y="502"/>
                </a:cxn>
                <a:cxn ang="0">
                  <a:pos x="723" y="558"/>
                </a:cxn>
                <a:cxn ang="0">
                  <a:pos x="692" y="608"/>
                </a:cxn>
                <a:cxn ang="0">
                  <a:pos x="653" y="653"/>
                </a:cxn>
                <a:cxn ang="0">
                  <a:pos x="609" y="691"/>
                </a:cxn>
                <a:cxn ang="0">
                  <a:pos x="559" y="723"/>
                </a:cxn>
                <a:cxn ang="0">
                  <a:pos x="504" y="746"/>
                </a:cxn>
                <a:cxn ang="0">
                  <a:pos x="445" y="761"/>
                </a:cxn>
                <a:cxn ang="0">
                  <a:pos x="384" y="766"/>
                </a:cxn>
                <a:cxn ang="0">
                  <a:pos x="322" y="761"/>
                </a:cxn>
                <a:cxn ang="0">
                  <a:pos x="262" y="746"/>
                </a:cxn>
                <a:cxn ang="0">
                  <a:pos x="207" y="723"/>
                </a:cxn>
                <a:cxn ang="0">
                  <a:pos x="156" y="691"/>
                </a:cxn>
                <a:cxn ang="0">
                  <a:pos x="112" y="653"/>
                </a:cxn>
                <a:cxn ang="0">
                  <a:pos x="73" y="608"/>
                </a:cxn>
                <a:cxn ang="0">
                  <a:pos x="42" y="558"/>
                </a:cxn>
                <a:cxn ang="0">
                  <a:pos x="20" y="502"/>
                </a:cxn>
                <a:cxn ang="0">
                  <a:pos x="5" y="444"/>
                </a:cxn>
                <a:cxn ang="0">
                  <a:pos x="0" y="382"/>
                </a:cxn>
                <a:cxn ang="0">
                  <a:pos x="5" y="320"/>
                </a:cxn>
                <a:cxn ang="0">
                  <a:pos x="20" y="262"/>
                </a:cxn>
                <a:cxn ang="0">
                  <a:pos x="42" y="207"/>
                </a:cxn>
                <a:cxn ang="0">
                  <a:pos x="73" y="156"/>
                </a:cxn>
                <a:cxn ang="0">
                  <a:pos x="112" y="112"/>
                </a:cxn>
                <a:cxn ang="0">
                  <a:pos x="156" y="73"/>
                </a:cxn>
                <a:cxn ang="0">
                  <a:pos x="207" y="43"/>
                </a:cxn>
                <a:cxn ang="0">
                  <a:pos x="262" y="20"/>
                </a:cxn>
                <a:cxn ang="0">
                  <a:pos x="322" y="5"/>
                </a:cxn>
                <a:cxn ang="0">
                  <a:pos x="384" y="0"/>
                </a:cxn>
              </a:cxnLst>
              <a:rect l="0" t="0" r="r" b="b"/>
              <a:pathLst>
                <a:path w="765" h="766">
                  <a:moveTo>
                    <a:pt x="384" y="0"/>
                  </a:moveTo>
                  <a:lnTo>
                    <a:pt x="445" y="5"/>
                  </a:lnTo>
                  <a:lnTo>
                    <a:pt x="504" y="20"/>
                  </a:lnTo>
                  <a:lnTo>
                    <a:pt x="559" y="43"/>
                  </a:lnTo>
                  <a:lnTo>
                    <a:pt x="609" y="73"/>
                  </a:lnTo>
                  <a:lnTo>
                    <a:pt x="653" y="112"/>
                  </a:lnTo>
                  <a:lnTo>
                    <a:pt x="692" y="156"/>
                  </a:lnTo>
                  <a:lnTo>
                    <a:pt x="723" y="207"/>
                  </a:lnTo>
                  <a:lnTo>
                    <a:pt x="746" y="262"/>
                  </a:lnTo>
                  <a:lnTo>
                    <a:pt x="760" y="320"/>
                  </a:lnTo>
                  <a:lnTo>
                    <a:pt x="765" y="382"/>
                  </a:lnTo>
                  <a:lnTo>
                    <a:pt x="760" y="444"/>
                  </a:lnTo>
                  <a:lnTo>
                    <a:pt x="746" y="502"/>
                  </a:lnTo>
                  <a:lnTo>
                    <a:pt x="723" y="558"/>
                  </a:lnTo>
                  <a:lnTo>
                    <a:pt x="692" y="608"/>
                  </a:lnTo>
                  <a:lnTo>
                    <a:pt x="653" y="653"/>
                  </a:lnTo>
                  <a:lnTo>
                    <a:pt x="609" y="691"/>
                  </a:lnTo>
                  <a:lnTo>
                    <a:pt x="559" y="723"/>
                  </a:lnTo>
                  <a:lnTo>
                    <a:pt x="504" y="746"/>
                  </a:lnTo>
                  <a:lnTo>
                    <a:pt x="445" y="761"/>
                  </a:lnTo>
                  <a:lnTo>
                    <a:pt x="384" y="766"/>
                  </a:lnTo>
                  <a:lnTo>
                    <a:pt x="322" y="761"/>
                  </a:lnTo>
                  <a:lnTo>
                    <a:pt x="262" y="746"/>
                  </a:lnTo>
                  <a:lnTo>
                    <a:pt x="207" y="723"/>
                  </a:lnTo>
                  <a:lnTo>
                    <a:pt x="156" y="691"/>
                  </a:lnTo>
                  <a:lnTo>
                    <a:pt x="112" y="653"/>
                  </a:lnTo>
                  <a:lnTo>
                    <a:pt x="73" y="608"/>
                  </a:lnTo>
                  <a:lnTo>
                    <a:pt x="42" y="558"/>
                  </a:lnTo>
                  <a:lnTo>
                    <a:pt x="20" y="502"/>
                  </a:lnTo>
                  <a:lnTo>
                    <a:pt x="5" y="444"/>
                  </a:lnTo>
                  <a:lnTo>
                    <a:pt x="0" y="382"/>
                  </a:lnTo>
                  <a:lnTo>
                    <a:pt x="5" y="320"/>
                  </a:lnTo>
                  <a:lnTo>
                    <a:pt x="20" y="262"/>
                  </a:lnTo>
                  <a:lnTo>
                    <a:pt x="42" y="207"/>
                  </a:lnTo>
                  <a:lnTo>
                    <a:pt x="73" y="156"/>
                  </a:lnTo>
                  <a:lnTo>
                    <a:pt x="112" y="112"/>
                  </a:lnTo>
                  <a:lnTo>
                    <a:pt x="156" y="73"/>
                  </a:lnTo>
                  <a:lnTo>
                    <a:pt x="207" y="43"/>
                  </a:lnTo>
                  <a:lnTo>
                    <a:pt x="262" y="20"/>
                  </a:lnTo>
                  <a:lnTo>
                    <a:pt x="322" y="5"/>
                  </a:lnTo>
                  <a:lnTo>
                    <a:pt x="384"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3" name="Freeform 9"/>
            <p:cNvSpPr>
              <a:spLocks/>
            </p:cNvSpPr>
            <p:nvPr userDrawn="1"/>
          </p:nvSpPr>
          <p:spPr bwMode="auto">
            <a:xfrm>
              <a:off x="243" y="1048"/>
              <a:ext cx="382" cy="382"/>
            </a:xfrm>
            <a:custGeom>
              <a:avLst/>
              <a:gdLst/>
              <a:ahLst/>
              <a:cxnLst>
                <a:cxn ang="0">
                  <a:pos x="382" y="0"/>
                </a:cxn>
                <a:cxn ang="0">
                  <a:pos x="443" y="5"/>
                </a:cxn>
                <a:cxn ang="0">
                  <a:pos x="502" y="20"/>
                </a:cxn>
                <a:cxn ang="0">
                  <a:pos x="557" y="42"/>
                </a:cxn>
                <a:cxn ang="0">
                  <a:pos x="607" y="73"/>
                </a:cxn>
                <a:cxn ang="0">
                  <a:pos x="653" y="112"/>
                </a:cxn>
                <a:cxn ang="0">
                  <a:pos x="690" y="156"/>
                </a:cxn>
                <a:cxn ang="0">
                  <a:pos x="723" y="206"/>
                </a:cxn>
                <a:cxn ang="0">
                  <a:pos x="745" y="262"/>
                </a:cxn>
                <a:cxn ang="0">
                  <a:pos x="760" y="320"/>
                </a:cxn>
                <a:cxn ang="0">
                  <a:pos x="765" y="382"/>
                </a:cxn>
                <a:cxn ang="0">
                  <a:pos x="760" y="444"/>
                </a:cxn>
                <a:cxn ang="0">
                  <a:pos x="745" y="502"/>
                </a:cxn>
                <a:cxn ang="0">
                  <a:pos x="723" y="557"/>
                </a:cxn>
                <a:cxn ang="0">
                  <a:pos x="690" y="608"/>
                </a:cxn>
                <a:cxn ang="0">
                  <a:pos x="653" y="653"/>
                </a:cxn>
                <a:cxn ang="0">
                  <a:pos x="607" y="691"/>
                </a:cxn>
                <a:cxn ang="0">
                  <a:pos x="557" y="723"/>
                </a:cxn>
                <a:cxn ang="0">
                  <a:pos x="502" y="746"/>
                </a:cxn>
                <a:cxn ang="0">
                  <a:pos x="443" y="760"/>
                </a:cxn>
                <a:cxn ang="0">
                  <a:pos x="382" y="765"/>
                </a:cxn>
                <a:cxn ang="0">
                  <a:pos x="320" y="760"/>
                </a:cxn>
                <a:cxn ang="0">
                  <a:pos x="261" y="746"/>
                </a:cxn>
                <a:cxn ang="0">
                  <a:pos x="206" y="723"/>
                </a:cxn>
                <a:cxn ang="0">
                  <a:pos x="156" y="691"/>
                </a:cxn>
                <a:cxn ang="0">
                  <a:pos x="112" y="653"/>
                </a:cxn>
                <a:cxn ang="0">
                  <a:pos x="73" y="608"/>
                </a:cxn>
                <a:cxn ang="0">
                  <a:pos x="42" y="557"/>
                </a:cxn>
                <a:cxn ang="0">
                  <a:pos x="19" y="502"/>
                </a:cxn>
                <a:cxn ang="0">
                  <a:pos x="5" y="444"/>
                </a:cxn>
                <a:cxn ang="0">
                  <a:pos x="0" y="382"/>
                </a:cxn>
                <a:cxn ang="0">
                  <a:pos x="5" y="320"/>
                </a:cxn>
                <a:cxn ang="0">
                  <a:pos x="19" y="262"/>
                </a:cxn>
                <a:cxn ang="0">
                  <a:pos x="42" y="206"/>
                </a:cxn>
                <a:cxn ang="0">
                  <a:pos x="73" y="156"/>
                </a:cxn>
                <a:cxn ang="0">
                  <a:pos x="112" y="112"/>
                </a:cxn>
                <a:cxn ang="0">
                  <a:pos x="156" y="73"/>
                </a:cxn>
                <a:cxn ang="0">
                  <a:pos x="206" y="42"/>
                </a:cxn>
                <a:cxn ang="0">
                  <a:pos x="261" y="20"/>
                </a:cxn>
                <a:cxn ang="0">
                  <a:pos x="320" y="5"/>
                </a:cxn>
                <a:cxn ang="0">
                  <a:pos x="382" y="0"/>
                </a:cxn>
              </a:cxnLst>
              <a:rect l="0" t="0" r="r" b="b"/>
              <a:pathLst>
                <a:path w="765" h="765">
                  <a:moveTo>
                    <a:pt x="382" y="0"/>
                  </a:moveTo>
                  <a:lnTo>
                    <a:pt x="443" y="5"/>
                  </a:lnTo>
                  <a:lnTo>
                    <a:pt x="502" y="20"/>
                  </a:lnTo>
                  <a:lnTo>
                    <a:pt x="557" y="42"/>
                  </a:lnTo>
                  <a:lnTo>
                    <a:pt x="607" y="73"/>
                  </a:lnTo>
                  <a:lnTo>
                    <a:pt x="653" y="112"/>
                  </a:lnTo>
                  <a:lnTo>
                    <a:pt x="690" y="156"/>
                  </a:lnTo>
                  <a:lnTo>
                    <a:pt x="723" y="206"/>
                  </a:lnTo>
                  <a:lnTo>
                    <a:pt x="745" y="262"/>
                  </a:lnTo>
                  <a:lnTo>
                    <a:pt x="760" y="320"/>
                  </a:lnTo>
                  <a:lnTo>
                    <a:pt x="765" y="382"/>
                  </a:lnTo>
                  <a:lnTo>
                    <a:pt x="760" y="444"/>
                  </a:lnTo>
                  <a:lnTo>
                    <a:pt x="745" y="502"/>
                  </a:lnTo>
                  <a:lnTo>
                    <a:pt x="723" y="557"/>
                  </a:lnTo>
                  <a:lnTo>
                    <a:pt x="690" y="608"/>
                  </a:lnTo>
                  <a:lnTo>
                    <a:pt x="653" y="653"/>
                  </a:lnTo>
                  <a:lnTo>
                    <a:pt x="607" y="691"/>
                  </a:lnTo>
                  <a:lnTo>
                    <a:pt x="557" y="723"/>
                  </a:lnTo>
                  <a:lnTo>
                    <a:pt x="502" y="746"/>
                  </a:lnTo>
                  <a:lnTo>
                    <a:pt x="443" y="760"/>
                  </a:lnTo>
                  <a:lnTo>
                    <a:pt x="382" y="765"/>
                  </a:lnTo>
                  <a:lnTo>
                    <a:pt x="320" y="760"/>
                  </a:lnTo>
                  <a:lnTo>
                    <a:pt x="261" y="746"/>
                  </a:lnTo>
                  <a:lnTo>
                    <a:pt x="206" y="723"/>
                  </a:lnTo>
                  <a:lnTo>
                    <a:pt x="156" y="691"/>
                  </a:lnTo>
                  <a:lnTo>
                    <a:pt x="112" y="653"/>
                  </a:lnTo>
                  <a:lnTo>
                    <a:pt x="73" y="608"/>
                  </a:lnTo>
                  <a:lnTo>
                    <a:pt x="42" y="557"/>
                  </a:lnTo>
                  <a:lnTo>
                    <a:pt x="19" y="502"/>
                  </a:lnTo>
                  <a:lnTo>
                    <a:pt x="5" y="444"/>
                  </a:lnTo>
                  <a:lnTo>
                    <a:pt x="0" y="382"/>
                  </a:lnTo>
                  <a:lnTo>
                    <a:pt x="5" y="320"/>
                  </a:lnTo>
                  <a:lnTo>
                    <a:pt x="19" y="262"/>
                  </a:lnTo>
                  <a:lnTo>
                    <a:pt x="42" y="206"/>
                  </a:lnTo>
                  <a:lnTo>
                    <a:pt x="73" y="156"/>
                  </a:lnTo>
                  <a:lnTo>
                    <a:pt x="112" y="112"/>
                  </a:lnTo>
                  <a:lnTo>
                    <a:pt x="156" y="73"/>
                  </a:lnTo>
                  <a:lnTo>
                    <a:pt x="206" y="42"/>
                  </a:lnTo>
                  <a:lnTo>
                    <a:pt x="261" y="20"/>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4" name="Freeform 10"/>
            <p:cNvSpPr>
              <a:spLocks/>
            </p:cNvSpPr>
            <p:nvPr userDrawn="1"/>
          </p:nvSpPr>
          <p:spPr bwMode="auto">
            <a:xfrm>
              <a:off x="257" y="1515"/>
              <a:ext cx="382" cy="383"/>
            </a:xfrm>
            <a:custGeom>
              <a:avLst/>
              <a:gdLst/>
              <a:ahLst/>
              <a:cxnLst>
                <a:cxn ang="0">
                  <a:pos x="382" y="0"/>
                </a:cxn>
                <a:cxn ang="0">
                  <a:pos x="444" y="5"/>
                </a:cxn>
                <a:cxn ang="0">
                  <a:pos x="504" y="19"/>
                </a:cxn>
                <a:cxn ang="0">
                  <a:pos x="559" y="42"/>
                </a:cxn>
                <a:cxn ang="0">
                  <a:pos x="610" y="75"/>
                </a:cxn>
                <a:cxn ang="0">
                  <a:pos x="653" y="112"/>
                </a:cxn>
                <a:cxn ang="0">
                  <a:pos x="692" y="157"/>
                </a:cxn>
                <a:cxn ang="0">
                  <a:pos x="723" y="208"/>
                </a:cxn>
                <a:cxn ang="0">
                  <a:pos x="746" y="263"/>
                </a:cxn>
                <a:cxn ang="0">
                  <a:pos x="761" y="322"/>
                </a:cxn>
                <a:cxn ang="0">
                  <a:pos x="765" y="383"/>
                </a:cxn>
                <a:cxn ang="0">
                  <a:pos x="761" y="445"/>
                </a:cxn>
                <a:cxn ang="0">
                  <a:pos x="746" y="504"/>
                </a:cxn>
                <a:cxn ang="0">
                  <a:pos x="723" y="559"/>
                </a:cxn>
                <a:cxn ang="0">
                  <a:pos x="692" y="609"/>
                </a:cxn>
                <a:cxn ang="0">
                  <a:pos x="653" y="653"/>
                </a:cxn>
                <a:cxn ang="0">
                  <a:pos x="610" y="692"/>
                </a:cxn>
                <a:cxn ang="0">
                  <a:pos x="559" y="723"/>
                </a:cxn>
                <a:cxn ang="0">
                  <a:pos x="504" y="746"/>
                </a:cxn>
                <a:cxn ang="0">
                  <a:pos x="444" y="760"/>
                </a:cxn>
                <a:cxn ang="0">
                  <a:pos x="382" y="765"/>
                </a:cxn>
                <a:cxn ang="0">
                  <a:pos x="320" y="760"/>
                </a:cxn>
                <a:cxn ang="0">
                  <a:pos x="262" y="746"/>
                </a:cxn>
                <a:cxn ang="0">
                  <a:pos x="207" y="723"/>
                </a:cxn>
                <a:cxn ang="0">
                  <a:pos x="156" y="692"/>
                </a:cxn>
                <a:cxn ang="0">
                  <a:pos x="113" y="653"/>
                </a:cxn>
                <a:cxn ang="0">
                  <a:pos x="74" y="609"/>
                </a:cxn>
                <a:cxn ang="0">
                  <a:pos x="43" y="559"/>
                </a:cxn>
                <a:cxn ang="0">
                  <a:pos x="20" y="504"/>
                </a:cxn>
                <a:cxn ang="0">
                  <a:pos x="5" y="445"/>
                </a:cxn>
                <a:cxn ang="0">
                  <a:pos x="0" y="383"/>
                </a:cxn>
                <a:cxn ang="0">
                  <a:pos x="5" y="322"/>
                </a:cxn>
                <a:cxn ang="0">
                  <a:pos x="20" y="263"/>
                </a:cxn>
                <a:cxn ang="0">
                  <a:pos x="43" y="208"/>
                </a:cxn>
                <a:cxn ang="0">
                  <a:pos x="74" y="157"/>
                </a:cxn>
                <a:cxn ang="0">
                  <a:pos x="113" y="112"/>
                </a:cxn>
                <a:cxn ang="0">
                  <a:pos x="156" y="75"/>
                </a:cxn>
                <a:cxn ang="0">
                  <a:pos x="207" y="42"/>
                </a:cxn>
                <a:cxn ang="0">
                  <a:pos x="262" y="19"/>
                </a:cxn>
                <a:cxn ang="0">
                  <a:pos x="320" y="5"/>
                </a:cxn>
                <a:cxn ang="0">
                  <a:pos x="382" y="0"/>
                </a:cxn>
              </a:cxnLst>
              <a:rect l="0" t="0" r="r" b="b"/>
              <a:pathLst>
                <a:path w="765" h="765">
                  <a:moveTo>
                    <a:pt x="382" y="0"/>
                  </a:moveTo>
                  <a:lnTo>
                    <a:pt x="444" y="5"/>
                  </a:lnTo>
                  <a:lnTo>
                    <a:pt x="504" y="19"/>
                  </a:lnTo>
                  <a:lnTo>
                    <a:pt x="559" y="42"/>
                  </a:lnTo>
                  <a:lnTo>
                    <a:pt x="610" y="75"/>
                  </a:lnTo>
                  <a:lnTo>
                    <a:pt x="653" y="112"/>
                  </a:lnTo>
                  <a:lnTo>
                    <a:pt x="692" y="157"/>
                  </a:lnTo>
                  <a:lnTo>
                    <a:pt x="723" y="208"/>
                  </a:lnTo>
                  <a:lnTo>
                    <a:pt x="746" y="263"/>
                  </a:lnTo>
                  <a:lnTo>
                    <a:pt x="761" y="322"/>
                  </a:lnTo>
                  <a:lnTo>
                    <a:pt x="765" y="383"/>
                  </a:lnTo>
                  <a:lnTo>
                    <a:pt x="761" y="445"/>
                  </a:lnTo>
                  <a:lnTo>
                    <a:pt x="746" y="504"/>
                  </a:lnTo>
                  <a:lnTo>
                    <a:pt x="723" y="559"/>
                  </a:lnTo>
                  <a:lnTo>
                    <a:pt x="692" y="609"/>
                  </a:lnTo>
                  <a:lnTo>
                    <a:pt x="653" y="653"/>
                  </a:lnTo>
                  <a:lnTo>
                    <a:pt x="610" y="692"/>
                  </a:lnTo>
                  <a:lnTo>
                    <a:pt x="559" y="723"/>
                  </a:lnTo>
                  <a:lnTo>
                    <a:pt x="504" y="746"/>
                  </a:lnTo>
                  <a:lnTo>
                    <a:pt x="444" y="760"/>
                  </a:lnTo>
                  <a:lnTo>
                    <a:pt x="382" y="765"/>
                  </a:lnTo>
                  <a:lnTo>
                    <a:pt x="320" y="760"/>
                  </a:lnTo>
                  <a:lnTo>
                    <a:pt x="262" y="746"/>
                  </a:lnTo>
                  <a:lnTo>
                    <a:pt x="207" y="723"/>
                  </a:lnTo>
                  <a:lnTo>
                    <a:pt x="156" y="692"/>
                  </a:lnTo>
                  <a:lnTo>
                    <a:pt x="113" y="653"/>
                  </a:lnTo>
                  <a:lnTo>
                    <a:pt x="74" y="609"/>
                  </a:lnTo>
                  <a:lnTo>
                    <a:pt x="43" y="559"/>
                  </a:lnTo>
                  <a:lnTo>
                    <a:pt x="20" y="504"/>
                  </a:lnTo>
                  <a:lnTo>
                    <a:pt x="5" y="445"/>
                  </a:lnTo>
                  <a:lnTo>
                    <a:pt x="0" y="383"/>
                  </a:lnTo>
                  <a:lnTo>
                    <a:pt x="5" y="322"/>
                  </a:lnTo>
                  <a:lnTo>
                    <a:pt x="20" y="263"/>
                  </a:lnTo>
                  <a:lnTo>
                    <a:pt x="43" y="208"/>
                  </a:lnTo>
                  <a:lnTo>
                    <a:pt x="74" y="157"/>
                  </a:lnTo>
                  <a:lnTo>
                    <a:pt x="113" y="112"/>
                  </a:lnTo>
                  <a:lnTo>
                    <a:pt x="156" y="75"/>
                  </a:lnTo>
                  <a:lnTo>
                    <a:pt x="207" y="42"/>
                  </a:lnTo>
                  <a:lnTo>
                    <a:pt x="262" y="19"/>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5" name="Freeform 11"/>
            <p:cNvSpPr>
              <a:spLocks/>
            </p:cNvSpPr>
            <p:nvPr userDrawn="1"/>
          </p:nvSpPr>
          <p:spPr bwMode="auto">
            <a:xfrm>
              <a:off x="612" y="774"/>
              <a:ext cx="382" cy="382"/>
            </a:xfrm>
            <a:custGeom>
              <a:avLst/>
              <a:gdLst/>
              <a:ahLst/>
              <a:cxnLst>
                <a:cxn ang="0">
                  <a:pos x="382" y="0"/>
                </a:cxn>
                <a:cxn ang="0">
                  <a:pos x="444" y="5"/>
                </a:cxn>
                <a:cxn ang="0">
                  <a:pos x="502" y="20"/>
                </a:cxn>
                <a:cxn ang="0">
                  <a:pos x="557" y="43"/>
                </a:cxn>
                <a:cxn ang="0">
                  <a:pos x="608" y="74"/>
                </a:cxn>
                <a:cxn ang="0">
                  <a:pos x="653" y="113"/>
                </a:cxn>
                <a:cxn ang="0">
                  <a:pos x="691" y="156"/>
                </a:cxn>
                <a:cxn ang="0">
                  <a:pos x="723" y="207"/>
                </a:cxn>
                <a:cxn ang="0">
                  <a:pos x="746" y="262"/>
                </a:cxn>
                <a:cxn ang="0">
                  <a:pos x="760" y="321"/>
                </a:cxn>
                <a:cxn ang="0">
                  <a:pos x="765" y="382"/>
                </a:cxn>
                <a:cxn ang="0">
                  <a:pos x="760" y="444"/>
                </a:cxn>
                <a:cxn ang="0">
                  <a:pos x="746" y="503"/>
                </a:cxn>
                <a:cxn ang="0">
                  <a:pos x="723" y="558"/>
                </a:cxn>
                <a:cxn ang="0">
                  <a:pos x="691" y="608"/>
                </a:cxn>
                <a:cxn ang="0">
                  <a:pos x="653" y="654"/>
                </a:cxn>
                <a:cxn ang="0">
                  <a:pos x="608" y="691"/>
                </a:cxn>
                <a:cxn ang="0">
                  <a:pos x="557" y="723"/>
                </a:cxn>
                <a:cxn ang="0">
                  <a:pos x="502" y="746"/>
                </a:cxn>
                <a:cxn ang="0">
                  <a:pos x="444" y="761"/>
                </a:cxn>
                <a:cxn ang="0">
                  <a:pos x="382" y="766"/>
                </a:cxn>
                <a:cxn ang="0">
                  <a:pos x="320" y="761"/>
                </a:cxn>
                <a:cxn ang="0">
                  <a:pos x="262" y="746"/>
                </a:cxn>
                <a:cxn ang="0">
                  <a:pos x="207" y="723"/>
                </a:cxn>
                <a:cxn ang="0">
                  <a:pos x="156" y="691"/>
                </a:cxn>
                <a:cxn ang="0">
                  <a:pos x="112" y="654"/>
                </a:cxn>
                <a:cxn ang="0">
                  <a:pos x="73" y="608"/>
                </a:cxn>
                <a:cxn ang="0">
                  <a:pos x="42" y="558"/>
                </a:cxn>
                <a:cxn ang="0">
                  <a:pos x="20" y="503"/>
                </a:cxn>
                <a:cxn ang="0">
                  <a:pos x="5" y="444"/>
                </a:cxn>
                <a:cxn ang="0">
                  <a:pos x="0" y="382"/>
                </a:cxn>
                <a:cxn ang="0">
                  <a:pos x="5" y="321"/>
                </a:cxn>
                <a:cxn ang="0">
                  <a:pos x="20" y="262"/>
                </a:cxn>
                <a:cxn ang="0">
                  <a:pos x="42" y="207"/>
                </a:cxn>
                <a:cxn ang="0">
                  <a:pos x="73" y="156"/>
                </a:cxn>
                <a:cxn ang="0">
                  <a:pos x="112" y="113"/>
                </a:cxn>
                <a:cxn ang="0">
                  <a:pos x="156" y="74"/>
                </a:cxn>
                <a:cxn ang="0">
                  <a:pos x="207" y="43"/>
                </a:cxn>
                <a:cxn ang="0">
                  <a:pos x="262" y="20"/>
                </a:cxn>
                <a:cxn ang="0">
                  <a:pos x="320" y="5"/>
                </a:cxn>
                <a:cxn ang="0">
                  <a:pos x="382" y="0"/>
                </a:cxn>
              </a:cxnLst>
              <a:rect l="0" t="0" r="r" b="b"/>
              <a:pathLst>
                <a:path w="765" h="766">
                  <a:moveTo>
                    <a:pt x="382" y="0"/>
                  </a:moveTo>
                  <a:lnTo>
                    <a:pt x="444" y="5"/>
                  </a:lnTo>
                  <a:lnTo>
                    <a:pt x="502" y="20"/>
                  </a:lnTo>
                  <a:lnTo>
                    <a:pt x="557" y="43"/>
                  </a:lnTo>
                  <a:lnTo>
                    <a:pt x="608" y="74"/>
                  </a:lnTo>
                  <a:lnTo>
                    <a:pt x="653" y="113"/>
                  </a:lnTo>
                  <a:lnTo>
                    <a:pt x="691" y="156"/>
                  </a:lnTo>
                  <a:lnTo>
                    <a:pt x="723" y="207"/>
                  </a:lnTo>
                  <a:lnTo>
                    <a:pt x="746" y="262"/>
                  </a:lnTo>
                  <a:lnTo>
                    <a:pt x="760" y="321"/>
                  </a:lnTo>
                  <a:lnTo>
                    <a:pt x="765" y="382"/>
                  </a:lnTo>
                  <a:lnTo>
                    <a:pt x="760" y="444"/>
                  </a:lnTo>
                  <a:lnTo>
                    <a:pt x="746" y="503"/>
                  </a:lnTo>
                  <a:lnTo>
                    <a:pt x="723" y="558"/>
                  </a:lnTo>
                  <a:lnTo>
                    <a:pt x="691" y="608"/>
                  </a:lnTo>
                  <a:lnTo>
                    <a:pt x="653" y="654"/>
                  </a:lnTo>
                  <a:lnTo>
                    <a:pt x="608" y="691"/>
                  </a:lnTo>
                  <a:lnTo>
                    <a:pt x="557" y="723"/>
                  </a:lnTo>
                  <a:lnTo>
                    <a:pt x="502" y="746"/>
                  </a:lnTo>
                  <a:lnTo>
                    <a:pt x="444" y="761"/>
                  </a:lnTo>
                  <a:lnTo>
                    <a:pt x="382" y="766"/>
                  </a:lnTo>
                  <a:lnTo>
                    <a:pt x="320" y="761"/>
                  </a:lnTo>
                  <a:lnTo>
                    <a:pt x="262" y="746"/>
                  </a:lnTo>
                  <a:lnTo>
                    <a:pt x="207" y="723"/>
                  </a:lnTo>
                  <a:lnTo>
                    <a:pt x="156" y="691"/>
                  </a:lnTo>
                  <a:lnTo>
                    <a:pt x="112" y="654"/>
                  </a:lnTo>
                  <a:lnTo>
                    <a:pt x="73" y="608"/>
                  </a:lnTo>
                  <a:lnTo>
                    <a:pt x="42" y="558"/>
                  </a:lnTo>
                  <a:lnTo>
                    <a:pt x="20" y="503"/>
                  </a:lnTo>
                  <a:lnTo>
                    <a:pt x="5" y="444"/>
                  </a:lnTo>
                  <a:lnTo>
                    <a:pt x="0" y="382"/>
                  </a:lnTo>
                  <a:lnTo>
                    <a:pt x="5" y="321"/>
                  </a:lnTo>
                  <a:lnTo>
                    <a:pt x="20" y="262"/>
                  </a:lnTo>
                  <a:lnTo>
                    <a:pt x="42" y="207"/>
                  </a:lnTo>
                  <a:lnTo>
                    <a:pt x="73" y="156"/>
                  </a:lnTo>
                  <a:lnTo>
                    <a:pt x="112" y="113"/>
                  </a:lnTo>
                  <a:lnTo>
                    <a:pt x="156" y="74"/>
                  </a:lnTo>
                  <a:lnTo>
                    <a:pt x="207" y="43"/>
                  </a:lnTo>
                  <a:lnTo>
                    <a:pt x="262" y="20"/>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6" name="Freeform 12"/>
            <p:cNvSpPr>
              <a:spLocks/>
            </p:cNvSpPr>
            <p:nvPr userDrawn="1"/>
          </p:nvSpPr>
          <p:spPr bwMode="auto">
            <a:xfrm>
              <a:off x="186" y="584"/>
              <a:ext cx="383" cy="383"/>
            </a:xfrm>
            <a:custGeom>
              <a:avLst/>
              <a:gdLst/>
              <a:ahLst/>
              <a:cxnLst>
                <a:cxn ang="0">
                  <a:pos x="382" y="0"/>
                </a:cxn>
                <a:cxn ang="0">
                  <a:pos x="444" y="5"/>
                </a:cxn>
                <a:cxn ang="0">
                  <a:pos x="502" y="19"/>
                </a:cxn>
                <a:cxn ang="0">
                  <a:pos x="557" y="42"/>
                </a:cxn>
                <a:cxn ang="0">
                  <a:pos x="608" y="73"/>
                </a:cxn>
                <a:cxn ang="0">
                  <a:pos x="653" y="112"/>
                </a:cxn>
                <a:cxn ang="0">
                  <a:pos x="690" y="156"/>
                </a:cxn>
                <a:cxn ang="0">
                  <a:pos x="723" y="206"/>
                </a:cxn>
                <a:cxn ang="0">
                  <a:pos x="746" y="261"/>
                </a:cxn>
                <a:cxn ang="0">
                  <a:pos x="760" y="320"/>
                </a:cxn>
                <a:cxn ang="0">
                  <a:pos x="765" y="382"/>
                </a:cxn>
                <a:cxn ang="0">
                  <a:pos x="760" y="443"/>
                </a:cxn>
                <a:cxn ang="0">
                  <a:pos x="746" y="502"/>
                </a:cxn>
                <a:cxn ang="0">
                  <a:pos x="723" y="557"/>
                </a:cxn>
                <a:cxn ang="0">
                  <a:pos x="690" y="608"/>
                </a:cxn>
                <a:cxn ang="0">
                  <a:pos x="653" y="653"/>
                </a:cxn>
                <a:cxn ang="0">
                  <a:pos x="608" y="690"/>
                </a:cxn>
                <a:cxn ang="0">
                  <a:pos x="557" y="723"/>
                </a:cxn>
                <a:cxn ang="0">
                  <a:pos x="502" y="746"/>
                </a:cxn>
                <a:cxn ang="0">
                  <a:pos x="444" y="760"/>
                </a:cxn>
                <a:cxn ang="0">
                  <a:pos x="382" y="765"/>
                </a:cxn>
                <a:cxn ang="0">
                  <a:pos x="320" y="760"/>
                </a:cxn>
                <a:cxn ang="0">
                  <a:pos x="262" y="746"/>
                </a:cxn>
                <a:cxn ang="0">
                  <a:pos x="206" y="723"/>
                </a:cxn>
                <a:cxn ang="0">
                  <a:pos x="156" y="690"/>
                </a:cxn>
                <a:cxn ang="0">
                  <a:pos x="112" y="653"/>
                </a:cxn>
                <a:cxn ang="0">
                  <a:pos x="73" y="608"/>
                </a:cxn>
                <a:cxn ang="0">
                  <a:pos x="42" y="557"/>
                </a:cxn>
                <a:cxn ang="0">
                  <a:pos x="20" y="502"/>
                </a:cxn>
                <a:cxn ang="0">
                  <a:pos x="5" y="443"/>
                </a:cxn>
                <a:cxn ang="0">
                  <a:pos x="0" y="382"/>
                </a:cxn>
                <a:cxn ang="0">
                  <a:pos x="5" y="320"/>
                </a:cxn>
                <a:cxn ang="0">
                  <a:pos x="20" y="261"/>
                </a:cxn>
                <a:cxn ang="0">
                  <a:pos x="42" y="206"/>
                </a:cxn>
                <a:cxn ang="0">
                  <a:pos x="73" y="156"/>
                </a:cxn>
                <a:cxn ang="0">
                  <a:pos x="112" y="112"/>
                </a:cxn>
                <a:cxn ang="0">
                  <a:pos x="156" y="73"/>
                </a:cxn>
                <a:cxn ang="0">
                  <a:pos x="206" y="42"/>
                </a:cxn>
                <a:cxn ang="0">
                  <a:pos x="262" y="19"/>
                </a:cxn>
                <a:cxn ang="0">
                  <a:pos x="320" y="5"/>
                </a:cxn>
                <a:cxn ang="0">
                  <a:pos x="382" y="0"/>
                </a:cxn>
              </a:cxnLst>
              <a:rect l="0" t="0" r="r" b="b"/>
              <a:pathLst>
                <a:path w="765" h="765">
                  <a:moveTo>
                    <a:pt x="382" y="0"/>
                  </a:moveTo>
                  <a:lnTo>
                    <a:pt x="444" y="5"/>
                  </a:lnTo>
                  <a:lnTo>
                    <a:pt x="502" y="19"/>
                  </a:lnTo>
                  <a:lnTo>
                    <a:pt x="557" y="42"/>
                  </a:lnTo>
                  <a:lnTo>
                    <a:pt x="608" y="73"/>
                  </a:lnTo>
                  <a:lnTo>
                    <a:pt x="653" y="112"/>
                  </a:lnTo>
                  <a:lnTo>
                    <a:pt x="690" y="156"/>
                  </a:lnTo>
                  <a:lnTo>
                    <a:pt x="723" y="206"/>
                  </a:lnTo>
                  <a:lnTo>
                    <a:pt x="746" y="261"/>
                  </a:lnTo>
                  <a:lnTo>
                    <a:pt x="760" y="320"/>
                  </a:lnTo>
                  <a:lnTo>
                    <a:pt x="765" y="382"/>
                  </a:lnTo>
                  <a:lnTo>
                    <a:pt x="760" y="443"/>
                  </a:lnTo>
                  <a:lnTo>
                    <a:pt x="746" y="502"/>
                  </a:lnTo>
                  <a:lnTo>
                    <a:pt x="723" y="557"/>
                  </a:lnTo>
                  <a:lnTo>
                    <a:pt x="690" y="608"/>
                  </a:lnTo>
                  <a:lnTo>
                    <a:pt x="653" y="653"/>
                  </a:lnTo>
                  <a:lnTo>
                    <a:pt x="608" y="690"/>
                  </a:lnTo>
                  <a:lnTo>
                    <a:pt x="557" y="723"/>
                  </a:lnTo>
                  <a:lnTo>
                    <a:pt x="502" y="746"/>
                  </a:lnTo>
                  <a:lnTo>
                    <a:pt x="444" y="760"/>
                  </a:lnTo>
                  <a:lnTo>
                    <a:pt x="382" y="765"/>
                  </a:lnTo>
                  <a:lnTo>
                    <a:pt x="320" y="760"/>
                  </a:lnTo>
                  <a:lnTo>
                    <a:pt x="262" y="746"/>
                  </a:lnTo>
                  <a:lnTo>
                    <a:pt x="206" y="723"/>
                  </a:lnTo>
                  <a:lnTo>
                    <a:pt x="156" y="690"/>
                  </a:lnTo>
                  <a:lnTo>
                    <a:pt x="112" y="653"/>
                  </a:lnTo>
                  <a:lnTo>
                    <a:pt x="73" y="608"/>
                  </a:lnTo>
                  <a:lnTo>
                    <a:pt x="42" y="557"/>
                  </a:lnTo>
                  <a:lnTo>
                    <a:pt x="20" y="502"/>
                  </a:lnTo>
                  <a:lnTo>
                    <a:pt x="5" y="443"/>
                  </a:lnTo>
                  <a:lnTo>
                    <a:pt x="0" y="382"/>
                  </a:lnTo>
                  <a:lnTo>
                    <a:pt x="5" y="320"/>
                  </a:lnTo>
                  <a:lnTo>
                    <a:pt x="20" y="261"/>
                  </a:lnTo>
                  <a:lnTo>
                    <a:pt x="42" y="206"/>
                  </a:lnTo>
                  <a:lnTo>
                    <a:pt x="73" y="156"/>
                  </a:lnTo>
                  <a:lnTo>
                    <a:pt x="112" y="112"/>
                  </a:lnTo>
                  <a:lnTo>
                    <a:pt x="156" y="73"/>
                  </a:lnTo>
                  <a:lnTo>
                    <a:pt x="206" y="42"/>
                  </a:lnTo>
                  <a:lnTo>
                    <a:pt x="262" y="19"/>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7" name="Freeform 13"/>
            <p:cNvSpPr>
              <a:spLocks/>
            </p:cNvSpPr>
            <p:nvPr userDrawn="1"/>
          </p:nvSpPr>
          <p:spPr bwMode="auto">
            <a:xfrm>
              <a:off x="556" y="308"/>
              <a:ext cx="382" cy="383"/>
            </a:xfrm>
            <a:custGeom>
              <a:avLst/>
              <a:gdLst/>
              <a:ahLst/>
              <a:cxnLst>
                <a:cxn ang="0">
                  <a:pos x="382" y="0"/>
                </a:cxn>
                <a:cxn ang="0">
                  <a:pos x="444" y="4"/>
                </a:cxn>
                <a:cxn ang="0">
                  <a:pos x="502" y="19"/>
                </a:cxn>
                <a:cxn ang="0">
                  <a:pos x="557" y="42"/>
                </a:cxn>
                <a:cxn ang="0">
                  <a:pos x="608" y="74"/>
                </a:cxn>
                <a:cxn ang="0">
                  <a:pos x="653" y="112"/>
                </a:cxn>
                <a:cxn ang="0">
                  <a:pos x="691" y="157"/>
                </a:cxn>
                <a:cxn ang="0">
                  <a:pos x="723" y="207"/>
                </a:cxn>
                <a:cxn ang="0">
                  <a:pos x="746" y="263"/>
                </a:cxn>
                <a:cxn ang="0">
                  <a:pos x="760" y="321"/>
                </a:cxn>
                <a:cxn ang="0">
                  <a:pos x="765" y="383"/>
                </a:cxn>
                <a:cxn ang="0">
                  <a:pos x="760" y="445"/>
                </a:cxn>
                <a:cxn ang="0">
                  <a:pos x="746" y="503"/>
                </a:cxn>
                <a:cxn ang="0">
                  <a:pos x="723" y="558"/>
                </a:cxn>
                <a:cxn ang="0">
                  <a:pos x="691" y="609"/>
                </a:cxn>
                <a:cxn ang="0">
                  <a:pos x="653" y="653"/>
                </a:cxn>
                <a:cxn ang="0">
                  <a:pos x="608" y="692"/>
                </a:cxn>
                <a:cxn ang="0">
                  <a:pos x="557" y="723"/>
                </a:cxn>
                <a:cxn ang="0">
                  <a:pos x="502" y="745"/>
                </a:cxn>
                <a:cxn ang="0">
                  <a:pos x="444" y="760"/>
                </a:cxn>
                <a:cxn ang="0">
                  <a:pos x="382" y="765"/>
                </a:cxn>
                <a:cxn ang="0">
                  <a:pos x="320" y="760"/>
                </a:cxn>
                <a:cxn ang="0">
                  <a:pos x="262" y="745"/>
                </a:cxn>
                <a:cxn ang="0">
                  <a:pos x="206" y="723"/>
                </a:cxn>
                <a:cxn ang="0">
                  <a:pos x="156" y="692"/>
                </a:cxn>
                <a:cxn ang="0">
                  <a:pos x="112" y="653"/>
                </a:cxn>
                <a:cxn ang="0">
                  <a:pos x="73" y="609"/>
                </a:cxn>
                <a:cxn ang="0">
                  <a:pos x="42" y="558"/>
                </a:cxn>
                <a:cxn ang="0">
                  <a:pos x="20" y="503"/>
                </a:cxn>
                <a:cxn ang="0">
                  <a:pos x="5" y="445"/>
                </a:cxn>
                <a:cxn ang="0">
                  <a:pos x="0" y="383"/>
                </a:cxn>
                <a:cxn ang="0">
                  <a:pos x="5" y="321"/>
                </a:cxn>
                <a:cxn ang="0">
                  <a:pos x="20" y="263"/>
                </a:cxn>
                <a:cxn ang="0">
                  <a:pos x="42" y="207"/>
                </a:cxn>
                <a:cxn ang="0">
                  <a:pos x="73" y="157"/>
                </a:cxn>
                <a:cxn ang="0">
                  <a:pos x="112" y="112"/>
                </a:cxn>
                <a:cxn ang="0">
                  <a:pos x="156" y="74"/>
                </a:cxn>
                <a:cxn ang="0">
                  <a:pos x="206" y="42"/>
                </a:cxn>
                <a:cxn ang="0">
                  <a:pos x="262" y="19"/>
                </a:cxn>
                <a:cxn ang="0">
                  <a:pos x="320" y="4"/>
                </a:cxn>
                <a:cxn ang="0">
                  <a:pos x="382" y="0"/>
                </a:cxn>
              </a:cxnLst>
              <a:rect l="0" t="0" r="r" b="b"/>
              <a:pathLst>
                <a:path w="765" h="765">
                  <a:moveTo>
                    <a:pt x="382" y="0"/>
                  </a:moveTo>
                  <a:lnTo>
                    <a:pt x="444" y="4"/>
                  </a:lnTo>
                  <a:lnTo>
                    <a:pt x="502" y="19"/>
                  </a:lnTo>
                  <a:lnTo>
                    <a:pt x="557" y="42"/>
                  </a:lnTo>
                  <a:lnTo>
                    <a:pt x="608" y="74"/>
                  </a:lnTo>
                  <a:lnTo>
                    <a:pt x="653" y="112"/>
                  </a:lnTo>
                  <a:lnTo>
                    <a:pt x="691" y="157"/>
                  </a:lnTo>
                  <a:lnTo>
                    <a:pt x="723" y="207"/>
                  </a:lnTo>
                  <a:lnTo>
                    <a:pt x="746" y="263"/>
                  </a:lnTo>
                  <a:lnTo>
                    <a:pt x="760" y="321"/>
                  </a:lnTo>
                  <a:lnTo>
                    <a:pt x="765" y="383"/>
                  </a:lnTo>
                  <a:lnTo>
                    <a:pt x="760" y="445"/>
                  </a:lnTo>
                  <a:lnTo>
                    <a:pt x="746" y="503"/>
                  </a:lnTo>
                  <a:lnTo>
                    <a:pt x="723" y="558"/>
                  </a:lnTo>
                  <a:lnTo>
                    <a:pt x="691" y="609"/>
                  </a:lnTo>
                  <a:lnTo>
                    <a:pt x="653" y="653"/>
                  </a:lnTo>
                  <a:lnTo>
                    <a:pt x="608" y="692"/>
                  </a:lnTo>
                  <a:lnTo>
                    <a:pt x="557" y="723"/>
                  </a:lnTo>
                  <a:lnTo>
                    <a:pt x="502" y="745"/>
                  </a:lnTo>
                  <a:lnTo>
                    <a:pt x="444" y="760"/>
                  </a:lnTo>
                  <a:lnTo>
                    <a:pt x="382" y="765"/>
                  </a:lnTo>
                  <a:lnTo>
                    <a:pt x="320" y="760"/>
                  </a:lnTo>
                  <a:lnTo>
                    <a:pt x="262" y="745"/>
                  </a:lnTo>
                  <a:lnTo>
                    <a:pt x="206" y="723"/>
                  </a:lnTo>
                  <a:lnTo>
                    <a:pt x="156" y="692"/>
                  </a:lnTo>
                  <a:lnTo>
                    <a:pt x="112" y="653"/>
                  </a:lnTo>
                  <a:lnTo>
                    <a:pt x="73" y="609"/>
                  </a:lnTo>
                  <a:lnTo>
                    <a:pt x="42" y="558"/>
                  </a:lnTo>
                  <a:lnTo>
                    <a:pt x="20" y="503"/>
                  </a:lnTo>
                  <a:lnTo>
                    <a:pt x="5" y="445"/>
                  </a:lnTo>
                  <a:lnTo>
                    <a:pt x="0" y="383"/>
                  </a:lnTo>
                  <a:lnTo>
                    <a:pt x="5" y="321"/>
                  </a:lnTo>
                  <a:lnTo>
                    <a:pt x="20" y="263"/>
                  </a:lnTo>
                  <a:lnTo>
                    <a:pt x="42" y="207"/>
                  </a:lnTo>
                  <a:lnTo>
                    <a:pt x="73" y="157"/>
                  </a:lnTo>
                  <a:lnTo>
                    <a:pt x="112" y="112"/>
                  </a:lnTo>
                  <a:lnTo>
                    <a:pt x="156" y="74"/>
                  </a:lnTo>
                  <a:lnTo>
                    <a:pt x="206" y="42"/>
                  </a:lnTo>
                  <a:lnTo>
                    <a:pt x="262" y="19"/>
                  </a:lnTo>
                  <a:lnTo>
                    <a:pt x="320" y="4"/>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8" name="Freeform 14"/>
            <p:cNvSpPr>
              <a:spLocks/>
            </p:cNvSpPr>
            <p:nvPr userDrawn="1"/>
          </p:nvSpPr>
          <p:spPr bwMode="auto">
            <a:xfrm>
              <a:off x="967" y="1089"/>
              <a:ext cx="223" cy="224"/>
            </a:xfrm>
            <a:custGeom>
              <a:avLst/>
              <a:gdLst/>
              <a:ahLst/>
              <a:cxnLst>
                <a:cxn ang="0">
                  <a:pos x="223" y="0"/>
                </a:cxn>
                <a:cxn ang="0">
                  <a:pos x="268" y="5"/>
                </a:cxn>
                <a:cxn ang="0">
                  <a:pos x="310" y="18"/>
                </a:cxn>
                <a:cxn ang="0">
                  <a:pos x="349" y="39"/>
                </a:cxn>
                <a:cxn ang="0">
                  <a:pos x="382" y="65"/>
                </a:cxn>
                <a:cxn ang="0">
                  <a:pos x="409" y="99"/>
                </a:cxn>
                <a:cxn ang="0">
                  <a:pos x="429" y="136"/>
                </a:cxn>
                <a:cxn ang="0">
                  <a:pos x="442" y="179"/>
                </a:cxn>
                <a:cxn ang="0">
                  <a:pos x="447" y="224"/>
                </a:cxn>
                <a:cxn ang="0">
                  <a:pos x="442" y="270"/>
                </a:cxn>
                <a:cxn ang="0">
                  <a:pos x="429" y="312"/>
                </a:cxn>
                <a:cxn ang="0">
                  <a:pos x="409" y="349"/>
                </a:cxn>
                <a:cxn ang="0">
                  <a:pos x="382" y="383"/>
                </a:cxn>
                <a:cxn ang="0">
                  <a:pos x="349" y="409"/>
                </a:cxn>
                <a:cxn ang="0">
                  <a:pos x="310" y="430"/>
                </a:cxn>
                <a:cxn ang="0">
                  <a:pos x="268" y="443"/>
                </a:cxn>
                <a:cxn ang="0">
                  <a:pos x="223" y="448"/>
                </a:cxn>
                <a:cxn ang="0">
                  <a:pos x="177" y="443"/>
                </a:cxn>
                <a:cxn ang="0">
                  <a:pos x="137" y="430"/>
                </a:cxn>
                <a:cxn ang="0">
                  <a:pos x="98" y="409"/>
                </a:cxn>
                <a:cxn ang="0">
                  <a:pos x="65" y="383"/>
                </a:cxn>
                <a:cxn ang="0">
                  <a:pos x="37" y="349"/>
                </a:cxn>
                <a:cxn ang="0">
                  <a:pos x="18" y="312"/>
                </a:cxn>
                <a:cxn ang="0">
                  <a:pos x="5" y="270"/>
                </a:cxn>
                <a:cxn ang="0">
                  <a:pos x="0" y="224"/>
                </a:cxn>
                <a:cxn ang="0">
                  <a:pos x="5" y="179"/>
                </a:cxn>
                <a:cxn ang="0">
                  <a:pos x="18" y="136"/>
                </a:cxn>
                <a:cxn ang="0">
                  <a:pos x="37" y="99"/>
                </a:cxn>
                <a:cxn ang="0">
                  <a:pos x="65" y="65"/>
                </a:cxn>
                <a:cxn ang="0">
                  <a:pos x="98" y="39"/>
                </a:cxn>
                <a:cxn ang="0">
                  <a:pos x="137" y="18"/>
                </a:cxn>
                <a:cxn ang="0">
                  <a:pos x="177" y="5"/>
                </a:cxn>
                <a:cxn ang="0">
                  <a:pos x="223" y="0"/>
                </a:cxn>
              </a:cxnLst>
              <a:rect l="0" t="0" r="r" b="b"/>
              <a:pathLst>
                <a:path w="447" h="448">
                  <a:moveTo>
                    <a:pt x="223" y="0"/>
                  </a:moveTo>
                  <a:lnTo>
                    <a:pt x="268" y="5"/>
                  </a:lnTo>
                  <a:lnTo>
                    <a:pt x="310" y="18"/>
                  </a:lnTo>
                  <a:lnTo>
                    <a:pt x="349" y="39"/>
                  </a:lnTo>
                  <a:lnTo>
                    <a:pt x="382" y="65"/>
                  </a:lnTo>
                  <a:lnTo>
                    <a:pt x="409" y="99"/>
                  </a:lnTo>
                  <a:lnTo>
                    <a:pt x="429" y="136"/>
                  </a:lnTo>
                  <a:lnTo>
                    <a:pt x="442" y="179"/>
                  </a:lnTo>
                  <a:lnTo>
                    <a:pt x="447" y="224"/>
                  </a:lnTo>
                  <a:lnTo>
                    <a:pt x="442" y="270"/>
                  </a:lnTo>
                  <a:lnTo>
                    <a:pt x="429" y="312"/>
                  </a:lnTo>
                  <a:lnTo>
                    <a:pt x="409" y="349"/>
                  </a:lnTo>
                  <a:lnTo>
                    <a:pt x="382" y="383"/>
                  </a:lnTo>
                  <a:lnTo>
                    <a:pt x="349" y="409"/>
                  </a:lnTo>
                  <a:lnTo>
                    <a:pt x="310" y="430"/>
                  </a:lnTo>
                  <a:lnTo>
                    <a:pt x="268" y="443"/>
                  </a:lnTo>
                  <a:lnTo>
                    <a:pt x="223" y="448"/>
                  </a:lnTo>
                  <a:lnTo>
                    <a:pt x="177" y="443"/>
                  </a:lnTo>
                  <a:lnTo>
                    <a:pt x="137" y="430"/>
                  </a:lnTo>
                  <a:lnTo>
                    <a:pt x="98" y="409"/>
                  </a:lnTo>
                  <a:lnTo>
                    <a:pt x="65" y="383"/>
                  </a:lnTo>
                  <a:lnTo>
                    <a:pt x="37" y="349"/>
                  </a:lnTo>
                  <a:lnTo>
                    <a:pt x="18" y="312"/>
                  </a:lnTo>
                  <a:lnTo>
                    <a:pt x="5" y="270"/>
                  </a:lnTo>
                  <a:lnTo>
                    <a:pt x="0" y="224"/>
                  </a:lnTo>
                  <a:lnTo>
                    <a:pt x="5" y="179"/>
                  </a:lnTo>
                  <a:lnTo>
                    <a:pt x="18" y="136"/>
                  </a:lnTo>
                  <a:lnTo>
                    <a:pt x="37" y="99"/>
                  </a:lnTo>
                  <a:lnTo>
                    <a:pt x="65" y="65"/>
                  </a:lnTo>
                  <a:lnTo>
                    <a:pt x="98" y="39"/>
                  </a:lnTo>
                  <a:lnTo>
                    <a:pt x="137" y="18"/>
                  </a:lnTo>
                  <a:lnTo>
                    <a:pt x="177" y="5"/>
                  </a:lnTo>
                  <a:lnTo>
                    <a:pt x="223"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9" name="Freeform 15"/>
            <p:cNvSpPr>
              <a:spLocks/>
            </p:cNvSpPr>
            <p:nvPr userDrawn="1"/>
          </p:nvSpPr>
          <p:spPr bwMode="auto">
            <a:xfrm>
              <a:off x="-9" y="-63"/>
              <a:ext cx="224" cy="223"/>
            </a:xfrm>
            <a:custGeom>
              <a:avLst/>
              <a:gdLst/>
              <a:ahLst/>
              <a:cxnLst>
                <a:cxn ang="0">
                  <a:pos x="224" y="0"/>
                </a:cxn>
                <a:cxn ang="0">
                  <a:pos x="270" y="5"/>
                </a:cxn>
                <a:cxn ang="0">
                  <a:pos x="312" y="18"/>
                </a:cxn>
                <a:cxn ang="0">
                  <a:pos x="350" y="37"/>
                </a:cxn>
                <a:cxn ang="0">
                  <a:pos x="384" y="65"/>
                </a:cxn>
                <a:cxn ang="0">
                  <a:pos x="410" y="97"/>
                </a:cxn>
                <a:cxn ang="0">
                  <a:pos x="431" y="136"/>
                </a:cxn>
                <a:cxn ang="0">
                  <a:pos x="444" y="179"/>
                </a:cxn>
                <a:cxn ang="0">
                  <a:pos x="449" y="224"/>
                </a:cxn>
                <a:cxn ang="0">
                  <a:pos x="444" y="270"/>
                </a:cxn>
                <a:cxn ang="0">
                  <a:pos x="431" y="310"/>
                </a:cxn>
                <a:cxn ang="0">
                  <a:pos x="410" y="349"/>
                </a:cxn>
                <a:cxn ang="0">
                  <a:pos x="384" y="382"/>
                </a:cxn>
                <a:cxn ang="0">
                  <a:pos x="350" y="409"/>
                </a:cxn>
                <a:cxn ang="0">
                  <a:pos x="312" y="429"/>
                </a:cxn>
                <a:cxn ang="0">
                  <a:pos x="270" y="442"/>
                </a:cxn>
                <a:cxn ang="0">
                  <a:pos x="224" y="447"/>
                </a:cxn>
                <a:cxn ang="0">
                  <a:pos x="179" y="442"/>
                </a:cxn>
                <a:cxn ang="0">
                  <a:pos x="137" y="429"/>
                </a:cxn>
                <a:cxn ang="0">
                  <a:pos x="99" y="409"/>
                </a:cxn>
                <a:cxn ang="0">
                  <a:pos x="65" y="382"/>
                </a:cxn>
                <a:cxn ang="0">
                  <a:pos x="39" y="349"/>
                </a:cxn>
                <a:cxn ang="0">
                  <a:pos x="18" y="310"/>
                </a:cxn>
                <a:cxn ang="0">
                  <a:pos x="5" y="270"/>
                </a:cxn>
                <a:cxn ang="0">
                  <a:pos x="0" y="224"/>
                </a:cxn>
                <a:cxn ang="0">
                  <a:pos x="5" y="179"/>
                </a:cxn>
                <a:cxn ang="0">
                  <a:pos x="18" y="136"/>
                </a:cxn>
                <a:cxn ang="0">
                  <a:pos x="39" y="97"/>
                </a:cxn>
                <a:cxn ang="0">
                  <a:pos x="65" y="65"/>
                </a:cxn>
                <a:cxn ang="0">
                  <a:pos x="99" y="37"/>
                </a:cxn>
                <a:cxn ang="0">
                  <a:pos x="137" y="18"/>
                </a:cxn>
                <a:cxn ang="0">
                  <a:pos x="179" y="5"/>
                </a:cxn>
                <a:cxn ang="0">
                  <a:pos x="224" y="0"/>
                </a:cxn>
              </a:cxnLst>
              <a:rect l="0" t="0" r="r" b="b"/>
              <a:pathLst>
                <a:path w="449" h="447">
                  <a:moveTo>
                    <a:pt x="224" y="0"/>
                  </a:moveTo>
                  <a:lnTo>
                    <a:pt x="270" y="5"/>
                  </a:lnTo>
                  <a:lnTo>
                    <a:pt x="312" y="18"/>
                  </a:lnTo>
                  <a:lnTo>
                    <a:pt x="350" y="37"/>
                  </a:lnTo>
                  <a:lnTo>
                    <a:pt x="384" y="65"/>
                  </a:lnTo>
                  <a:lnTo>
                    <a:pt x="410" y="97"/>
                  </a:lnTo>
                  <a:lnTo>
                    <a:pt x="431" y="136"/>
                  </a:lnTo>
                  <a:lnTo>
                    <a:pt x="444" y="179"/>
                  </a:lnTo>
                  <a:lnTo>
                    <a:pt x="449" y="224"/>
                  </a:lnTo>
                  <a:lnTo>
                    <a:pt x="444" y="270"/>
                  </a:lnTo>
                  <a:lnTo>
                    <a:pt x="431" y="310"/>
                  </a:lnTo>
                  <a:lnTo>
                    <a:pt x="410" y="349"/>
                  </a:lnTo>
                  <a:lnTo>
                    <a:pt x="384" y="382"/>
                  </a:lnTo>
                  <a:lnTo>
                    <a:pt x="350" y="409"/>
                  </a:lnTo>
                  <a:lnTo>
                    <a:pt x="312" y="429"/>
                  </a:lnTo>
                  <a:lnTo>
                    <a:pt x="270" y="442"/>
                  </a:lnTo>
                  <a:lnTo>
                    <a:pt x="224" y="447"/>
                  </a:lnTo>
                  <a:lnTo>
                    <a:pt x="179" y="442"/>
                  </a:lnTo>
                  <a:lnTo>
                    <a:pt x="137" y="429"/>
                  </a:lnTo>
                  <a:lnTo>
                    <a:pt x="99" y="409"/>
                  </a:lnTo>
                  <a:lnTo>
                    <a:pt x="65" y="382"/>
                  </a:lnTo>
                  <a:lnTo>
                    <a:pt x="39" y="349"/>
                  </a:lnTo>
                  <a:lnTo>
                    <a:pt x="18" y="310"/>
                  </a:lnTo>
                  <a:lnTo>
                    <a:pt x="5" y="270"/>
                  </a:lnTo>
                  <a:lnTo>
                    <a:pt x="0" y="224"/>
                  </a:lnTo>
                  <a:lnTo>
                    <a:pt x="5" y="179"/>
                  </a:lnTo>
                  <a:lnTo>
                    <a:pt x="18" y="136"/>
                  </a:lnTo>
                  <a:lnTo>
                    <a:pt x="39" y="97"/>
                  </a:lnTo>
                  <a:lnTo>
                    <a:pt x="65" y="65"/>
                  </a:lnTo>
                  <a:lnTo>
                    <a:pt x="99" y="37"/>
                  </a:lnTo>
                  <a:lnTo>
                    <a:pt x="137" y="18"/>
                  </a:lnTo>
                  <a:lnTo>
                    <a:pt x="179" y="5"/>
                  </a:lnTo>
                  <a:lnTo>
                    <a:pt x="224"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0" name="Freeform 16"/>
            <p:cNvSpPr>
              <a:spLocks/>
            </p:cNvSpPr>
            <p:nvPr userDrawn="1"/>
          </p:nvSpPr>
          <p:spPr bwMode="auto">
            <a:xfrm>
              <a:off x="-397" y="140"/>
              <a:ext cx="223" cy="223"/>
            </a:xfrm>
            <a:custGeom>
              <a:avLst/>
              <a:gdLst/>
              <a:ahLst/>
              <a:cxnLst>
                <a:cxn ang="0">
                  <a:pos x="222" y="0"/>
                </a:cxn>
                <a:cxn ang="0">
                  <a:pos x="268" y="5"/>
                </a:cxn>
                <a:cxn ang="0">
                  <a:pos x="310" y="18"/>
                </a:cxn>
                <a:cxn ang="0">
                  <a:pos x="349" y="38"/>
                </a:cxn>
                <a:cxn ang="0">
                  <a:pos x="382" y="65"/>
                </a:cxn>
                <a:cxn ang="0">
                  <a:pos x="409" y="98"/>
                </a:cxn>
                <a:cxn ang="0">
                  <a:pos x="429" y="137"/>
                </a:cxn>
                <a:cxn ang="0">
                  <a:pos x="442" y="177"/>
                </a:cxn>
                <a:cxn ang="0">
                  <a:pos x="447" y="223"/>
                </a:cxn>
                <a:cxn ang="0">
                  <a:pos x="442" y="268"/>
                </a:cxn>
                <a:cxn ang="0">
                  <a:pos x="429" y="311"/>
                </a:cxn>
                <a:cxn ang="0">
                  <a:pos x="409" y="350"/>
                </a:cxn>
                <a:cxn ang="0">
                  <a:pos x="382" y="382"/>
                </a:cxn>
                <a:cxn ang="0">
                  <a:pos x="349" y="410"/>
                </a:cxn>
                <a:cxn ang="0">
                  <a:pos x="310" y="429"/>
                </a:cxn>
                <a:cxn ang="0">
                  <a:pos x="268" y="442"/>
                </a:cxn>
                <a:cxn ang="0">
                  <a:pos x="222" y="447"/>
                </a:cxn>
                <a:cxn ang="0">
                  <a:pos x="177" y="442"/>
                </a:cxn>
                <a:cxn ang="0">
                  <a:pos x="136" y="429"/>
                </a:cxn>
                <a:cxn ang="0">
                  <a:pos x="97" y="410"/>
                </a:cxn>
                <a:cxn ang="0">
                  <a:pos x="65" y="382"/>
                </a:cxn>
                <a:cxn ang="0">
                  <a:pos x="37" y="350"/>
                </a:cxn>
                <a:cxn ang="0">
                  <a:pos x="18" y="311"/>
                </a:cxn>
                <a:cxn ang="0">
                  <a:pos x="5" y="268"/>
                </a:cxn>
                <a:cxn ang="0">
                  <a:pos x="0" y="223"/>
                </a:cxn>
                <a:cxn ang="0">
                  <a:pos x="5" y="177"/>
                </a:cxn>
                <a:cxn ang="0">
                  <a:pos x="18" y="137"/>
                </a:cxn>
                <a:cxn ang="0">
                  <a:pos x="37" y="98"/>
                </a:cxn>
                <a:cxn ang="0">
                  <a:pos x="65" y="65"/>
                </a:cxn>
                <a:cxn ang="0">
                  <a:pos x="97" y="38"/>
                </a:cxn>
                <a:cxn ang="0">
                  <a:pos x="136" y="18"/>
                </a:cxn>
                <a:cxn ang="0">
                  <a:pos x="177" y="5"/>
                </a:cxn>
                <a:cxn ang="0">
                  <a:pos x="222" y="0"/>
                </a:cxn>
              </a:cxnLst>
              <a:rect l="0" t="0" r="r" b="b"/>
              <a:pathLst>
                <a:path w="447" h="447">
                  <a:moveTo>
                    <a:pt x="222" y="0"/>
                  </a:moveTo>
                  <a:lnTo>
                    <a:pt x="268" y="5"/>
                  </a:lnTo>
                  <a:lnTo>
                    <a:pt x="310" y="18"/>
                  </a:lnTo>
                  <a:lnTo>
                    <a:pt x="349" y="38"/>
                  </a:lnTo>
                  <a:lnTo>
                    <a:pt x="382" y="65"/>
                  </a:lnTo>
                  <a:lnTo>
                    <a:pt x="409" y="98"/>
                  </a:lnTo>
                  <a:lnTo>
                    <a:pt x="429" y="137"/>
                  </a:lnTo>
                  <a:lnTo>
                    <a:pt x="442" y="177"/>
                  </a:lnTo>
                  <a:lnTo>
                    <a:pt x="447" y="223"/>
                  </a:lnTo>
                  <a:lnTo>
                    <a:pt x="442" y="268"/>
                  </a:lnTo>
                  <a:lnTo>
                    <a:pt x="429" y="311"/>
                  </a:lnTo>
                  <a:lnTo>
                    <a:pt x="409" y="350"/>
                  </a:lnTo>
                  <a:lnTo>
                    <a:pt x="382" y="382"/>
                  </a:lnTo>
                  <a:lnTo>
                    <a:pt x="349" y="410"/>
                  </a:lnTo>
                  <a:lnTo>
                    <a:pt x="310" y="429"/>
                  </a:lnTo>
                  <a:lnTo>
                    <a:pt x="268" y="442"/>
                  </a:lnTo>
                  <a:lnTo>
                    <a:pt x="222" y="447"/>
                  </a:lnTo>
                  <a:lnTo>
                    <a:pt x="177" y="442"/>
                  </a:lnTo>
                  <a:lnTo>
                    <a:pt x="136" y="429"/>
                  </a:lnTo>
                  <a:lnTo>
                    <a:pt x="97" y="410"/>
                  </a:lnTo>
                  <a:lnTo>
                    <a:pt x="65" y="382"/>
                  </a:lnTo>
                  <a:lnTo>
                    <a:pt x="37" y="350"/>
                  </a:lnTo>
                  <a:lnTo>
                    <a:pt x="18" y="311"/>
                  </a:lnTo>
                  <a:lnTo>
                    <a:pt x="5" y="268"/>
                  </a:lnTo>
                  <a:lnTo>
                    <a:pt x="0" y="223"/>
                  </a:lnTo>
                  <a:lnTo>
                    <a:pt x="5" y="177"/>
                  </a:lnTo>
                  <a:lnTo>
                    <a:pt x="18" y="137"/>
                  </a:lnTo>
                  <a:lnTo>
                    <a:pt x="37" y="98"/>
                  </a:lnTo>
                  <a:lnTo>
                    <a:pt x="65" y="65"/>
                  </a:lnTo>
                  <a:lnTo>
                    <a:pt x="97" y="38"/>
                  </a:lnTo>
                  <a:lnTo>
                    <a:pt x="136" y="18"/>
                  </a:lnTo>
                  <a:lnTo>
                    <a:pt x="177" y="5"/>
                  </a:lnTo>
                  <a:lnTo>
                    <a:pt x="22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1" name="Freeform 17"/>
            <p:cNvSpPr>
              <a:spLocks/>
            </p:cNvSpPr>
            <p:nvPr userDrawn="1"/>
          </p:nvSpPr>
          <p:spPr bwMode="auto">
            <a:xfrm>
              <a:off x="-734" y="872"/>
              <a:ext cx="224" cy="224"/>
            </a:xfrm>
            <a:custGeom>
              <a:avLst/>
              <a:gdLst/>
              <a:ahLst/>
              <a:cxnLst>
                <a:cxn ang="0">
                  <a:pos x="224" y="0"/>
                </a:cxn>
                <a:cxn ang="0">
                  <a:pos x="269" y="5"/>
                </a:cxn>
                <a:cxn ang="0">
                  <a:pos x="312" y="18"/>
                </a:cxn>
                <a:cxn ang="0">
                  <a:pos x="349" y="39"/>
                </a:cxn>
                <a:cxn ang="0">
                  <a:pos x="381" y="65"/>
                </a:cxn>
                <a:cxn ang="0">
                  <a:pos x="409" y="99"/>
                </a:cxn>
                <a:cxn ang="0">
                  <a:pos x="430" y="137"/>
                </a:cxn>
                <a:cxn ang="0">
                  <a:pos x="443" y="179"/>
                </a:cxn>
                <a:cxn ang="0">
                  <a:pos x="448" y="224"/>
                </a:cxn>
                <a:cxn ang="0">
                  <a:pos x="443" y="270"/>
                </a:cxn>
                <a:cxn ang="0">
                  <a:pos x="430" y="312"/>
                </a:cxn>
                <a:cxn ang="0">
                  <a:pos x="409" y="349"/>
                </a:cxn>
                <a:cxn ang="0">
                  <a:pos x="381" y="382"/>
                </a:cxn>
                <a:cxn ang="0">
                  <a:pos x="349" y="410"/>
                </a:cxn>
                <a:cxn ang="0">
                  <a:pos x="312" y="431"/>
                </a:cxn>
                <a:cxn ang="0">
                  <a:pos x="269" y="444"/>
                </a:cxn>
                <a:cxn ang="0">
                  <a:pos x="224" y="448"/>
                </a:cxn>
                <a:cxn ang="0">
                  <a:pos x="178" y="444"/>
                </a:cxn>
                <a:cxn ang="0">
                  <a:pos x="136" y="431"/>
                </a:cxn>
                <a:cxn ang="0">
                  <a:pos x="99" y="410"/>
                </a:cxn>
                <a:cxn ang="0">
                  <a:pos x="65" y="382"/>
                </a:cxn>
                <a:cxn ang="0">
                  <a:pos x="39" y="349"/>
                </a:cxn>
                <a:cxn ang="0">
                  <a:pos x="18" y="312"/>
                </a:cxn>
                <a:cxn ang="0">
                  <a:pos x="5" y="270"/>
                </a:cxn>
                <a:cxn ang="0">
                  <a:pos x="0" y="224"/>
                </a:cxn>
                <a:cxn ang="0">
                  <a:pos x="5" y="179"/>
                </a:cxn>
                <a:cxn ang="0">
                  <a:pos x="18" y="137"/>
                </a:cxn>
                <a:cxn ang="0">
                  <a:pos x="39" y="99"/>
                </a:cxn>
                <a:cxn ang="0">
                  <a:pos x="65" y="65"/>
                </a:cxn>
                <a:cxn ang="0">
                  <a:pos x="99" y="39"/>
                </a:cxn>
                <a:cxn ang="0">
                  <a:pos x="136" y="18"/>
                </a:cxn>
                <a:cxn ang="0">
                  <a:pos x="178" y="5"/>
                </a:cxn>
                <a:cxn ang="0">
                  <a:pos x="224" y="0"/>
                </a:cxn>
              </a:cxnLst>
              <a:rect l="0" t="0" r="r" b="b"/>
              <a:pathLst>
                <a:path w="448" h="448">
                  <a:moveTo>
                    <a:pt x="224" y="0"/>
                  </a:moveTo>
                  <a:lnTo>
                    <a:pt x="269" y="5"/>
                  </a:lnTo>
                  <a:lnTo>
                    <a:pt x="312" y="18"/>
                  </a:lnTo>
                  <a:lnTo>
                    <a:pt x="349" y="39"/>
                  </a:lnTo>
                  <a:lnTo>
                    <a:pt x="381" y="65"/>
                  </a:lnTo>
                  <a:lnTo>
                    <a:pt x="409" y="99"/>
                  </a:lnTo>
                  <a:lnTo>
                    <a:pt x="430" y="137"/>
                  </a:lnTo>
                  <a:lnTo>
                    <a:pt x="443" y="179"/>
                  </a:lnTo>
                  <a:lnTo>
                    <a:pt x="448" y="224"/>
                  </a:lnTo>
                  <a:lnTo>
                    <a:pt x="443" y="270"/>
                  </a:lnTo>
                  <a:lnTo>
                    <a:pt x="430" y="312"/>
                  </a:lnTo>
                  <a:lnTo>
                    <a:pt x="409" y="349"/>
                  </a:lnTo>
                  <a:lnTo>
                    <a:pt x="381" y="382"/>
                  </a:lnTo>
                  <a:lnTo>
                    <a:pt x="349" y="410"/>
                  </a:lnTo>
                  <a:lnTo>
                    <a:pt x="312" y="431"/>
                  </a:lnTo>
                  <a:lnTo>
                    <a:pt x="269" y="444"/>
                  </a:lnTo>
                  <a:lnTo>
                    <a:pt x="224" y="448"/>
                  </a:lnTo>
                  <a:lnTo>
                    <a:pt x="178" y="444"/>
                  </a:lnTo>
                  <a:lnTo>
                    <a:pt x="136" y="431"/>
                  </a:lnTo>
                  <a:lnTo>
                    <a:pt x="99" y="410"/>
                  </a:lnTo>
                  <a:lnTo>
                    <a:pt x="65" y="382"/>
                  </a:lnTo>
                  <a:lnTo>
                    <a:pt x="39" y="349"/>
                  </a:lnTo>
                  <a:lnTo>
                    <a:pt x="18" y="312"/>
                  </a:lnTo>
                  <a:lnTo>
                    <a:pt x="5" y="270"/>
                  </a:lnTo>
                  <a:lnTo>
                    <a:pt x="0" y="224"/>
                  </a:lnTo>
                  <a:lnTo>
                    <a:pt x="5" y="179"/>
                  </a:lnTo>
                  <a:lnTo>
                    <a:pt x="18" y="137"/>
                  </a:lnTo>
                  <a:lnTo>
                    <a:pt x="39" y="99"/>
                  </a:lnTo>
                  <a:lnTo>
                    <a:pt x="65" y="65"/>
                  </a:lnTo>
                  <a:lnTo>
                    <a:pt x="99" y="39"/>
                  </a:lnTo>
                  <a:lnTo>
                    <a:pt x="136" y="18"/>
                  </a:lnTo>
                  <a:lnTo>
                    <a:pt x="178" y="5"/>
                  </a:lnTo>
                  <a:lnTo>
                    <a:pt x="224"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2" name="Freeform 18"/>
            <p:cNvSpPr>
              <a:spLocks/>
            </p:cNvSpPr>
            <p:nvPr userDrawn="1"/>
          </p:nvSpPr>
          <p:spPr bwMode="auto">
            <a:xfrm>
              <a:off x="266" y="-2"/>
              <a:ext cx="383" cy="383"/>
            </a:xfrm>
            <a:custGeom>
              <a:avLst/>
              <a:gdLst/>
              <a:ahLst/>
              <a:cxnLst>
                <a:cxn ang="0">
                  <a:pos x="382" y="0"/>
                </a:cxn>
                <a:cxn ang="0">
                  <a:pos x="443" y="5"/>
                </a:cxn>
                <a:cxn ang="0">
                  <a:pos x="502" y="19"/>
                </a:cxn>
                <a:cxn ang="0">
                  <a:pos x="557" y="42"/>
                </a:cxn>
                <a:cxn ang="0">
                  <a:pos x="607" y="75"/>
                </a:cxn>
                <a:cxn ang="0">
                  <a:pos x="653" y="112"/>
                </a:cxn>
                <a:cxn ang="0">
                  <a:pos x="690" y="157"/>
                </a:cxn>
                <a:cxn ang="0">
                  <a:pos x="723" y="208"/>
                </a:cxn>
                <a:cxn ang="0">
                  <a:pos x="745" y="263"/>
                </a:cxn>
                <a:cxn ang="0">
                  <a:pos x="760" y="322"/>
                </a:cxn>
                <a:cxn ang="0">
                  <a:pos x="765" y="383"/>
                </a:cxn>
                <a:cxn ang="0">
                  <a:pos x="760" y="445"/>
                </a:cxn>
                <a:cxn ang="0">
                  <a:pos x="745" y="504"/>
                </a:cxn>
                <a:cxn ang="0">
                  <a:pos x="723" y="559"/>
                </a:cxn>
                <a:cxn ang="0">
                  <a:pos x="690" y="609"/>
                </a:cxn>
                <a:cxn ang="0">
                  <a:pos x="653" y="653"/>
                </a:cxn>
                <a:cxn ang="0">
                  <a:pos x="607" y="692"/>
                </a:cxn>
                <a:cxn ang="0">
                  <a:pos x="557" y="723"/>
                </a:cxn>
                <a:cxn ang="0">
                  <a:pos x="502" y="746"/>
                </a:cxn>
                <a:cxn ang="0">
                  <a:pos x="443" y="760"/>
                </a:cxn>
                <a:cxn ang="0">
                  <a:pos x="382" y="765"/>
                </a:cxn>
                <a:cxn ang="0">
                  <a:pos x="320" y="760"/>
                </a:cxn>
                <a:cxn ang="0">
                  <a:pos x="261" y="746"/>
                </a:cxn>
                <a:cxn ang="0">
                  <a:pos x="206" y="723"/>
                </a:cxn>
                <a:cxn ang="0">
                  <a:pos x="156" y="692"/>
                </a:cxn>
                <a:cxn ang="0">
                  <a:pos x="112" y="653"/>
                </a:cxn>
                <a:cxn ang="0">
                  <a:pos x="73" y="609"/>
                </a:cxn>
                <a:cxn ang="0">
                  <a:pos x="42" y="559"/>
                </a:cxn>
                <a:cxn ang="0">
                  <a:pos x="19" y="504"/>
                </a:cxn>
                <a:cxn ang="0">
                  <a:pos x="5" y="445"/>
                </a:cxn>
                <a:cxn ang="0">
                  <a:pos x="0" y="383"/>
                </a:cxn>
                <a:cxn ang="0">
                  <a:pos x="5" y="322"/>
                </a:cxn>
                <a:cxn ang="0">
                  <a:pos x="19" y="263"/>
                </a:cxn>
                <a:cxn ang="0">
                  <a:pos x="42" y="208"/>
                </a:cxn>
                <a:cxn ang="0">
                  <a:pos x="73" y="157"/>
                </a:cxn>
                <a:cxn ang="0">
                  <a:pos x="112" y="112"/>
                </a:cxn>
                <a:cxn ang="0">
                  <a:pos x="156" y="75"/>
                </a:cxn>
                <a:cxn ang="0">
                  <a:pos x="206" y="42"/>
                </a:cxn>
                <a:cxn ang="0">
                  <a:pos x="261" y="19"/>
                </a:cxn>
                <a:cxn ang="0">
                  <a:pos x="320" y="5"/>
                </a:cxn>
                <a:cxn ang="0">
                  <a:pos x="382" y="0"/>
                </a:cxn>
              </a:cxnLst>
              <a:rect l="0" t="0" r="r" b="b"/>
              <a:pathLst>
                <a:path w="765" h="765">
                  <a:moveTo>
                    <a:pt x="382" y="0"/>
                  </a:moveTo>
                  <a:lnTo>
                    <a:pt x="443" y="5"/>
                  </a:lnTo>
                  <a:lnTo>
                    <a:pt x="502" y="19"/>
                  </a:lnTo>
                  <a:lnTo>
                    <a:pt x="557" y="42"/>
                  </a:lnTo>
                  <a:lnTo>
                    <a:pt x="607" y="75"/>
                  </a:lnTo>
                  <a:lnTo>
                    <a:pt x="653" y="112"/>
                  </a:lnTo>
                  <a:lnTo>
                    <a:pt x="690" y="157"/>
                  </a:lnTo>
                  <a:lnTo>
                    <a:pt x="723" y="208"/>
                  </a:lnTo>
                  <a:lnTo>
                    <a:pt x="745" y="263"/>
                  </a:lnTo>
                  <a:lnTo>
                    <a:pt x="760" y="322"/>
                  </a:lnTo>
                  <a:lnTo>
                    <a:pt x="765" y="383"/>
                  </a:lnTo>
                  <a:lnTo>
                    <a:pt x="760" y="445"/>
                  </a:lnTo>
                  <a:lnTo>
                    <a:pt x="745" y="504"/>
                  </a:lnTo>
                  <a:lnTo>
                    <a:pt x="723" y="559"/>
                  </a:lnTo>
                  <a:lnTo>
                    <a:pt x="690" y="609"/>
                  </a:lnTo>
                  <a:lnTo>
                    <a:pt x="653" y="653"/>
                  </a:lnTo>
                  <a:lnTo>
                    <a:pt x="607" y="692"/>
                  </a:lnTo>
                  <a:lnTo>
                    <a:pt x="557" y="723"/>
                  </a:lnTo>
                  <a:lnTo>
                    <a:pt x="502" y="746"/>
                  </a:lnTo>
                  <a:lnTo>
                    <a:pt x="443" y="760"/>
                  </a:lnTo>
                  <a:lnTo>
                    <a:pt x="382" y="765"/>
                  </a:lnTo>
                  <a:lnTo>
                    <a:pt x="320" y="760"/>
                  </a:lnTo>
                  <a:lnTo>
                    <a:pt x="261" y="746"/>
                  </a:lnTo>
                  <a:lnTo>
                    <a:pt x="206" y="723"/>
                  </a:lnTo>
                  <a:lnTo>
                    <a:pt x="156" y="692"/>
                  </a:lnTo>
                  <a:lnTo>
                    <a:pt x="112" y="653"/>
                  </a:lnTo>
                  <a:lnTo>
                    <a:pt x="73" y="609"/>
                  </a:lnTo>
                  <a:lnTo>
                    <a:pt x="42" y="559"/>
                  </a:lnTo>
                  <a:lnTo>
                    <a:pt x="19" y="504"/>
                  </a:lnTo>
                  <a:lnTo>
                    <a:pt x="5" y="445"/>
                  </a:lnTo>
                  <a:lnTo>
                    <a:pt x="0" y="383"/>
                  </a:lnTo>
                  <a:lnTo>
                    <a:pt x="5" y="322"/>
                  </a:lnTo>
                  <a:lnTo>
                    <a:pt x="19" y="263"/>
                  </a:lnTo>
                  <a:lnTo>
                    <a:pt x="42" y="208"/>
                  </a:lnTo>
                  <a:lnTo>
                    <a:pt x="73" y="157"/>
                  </a:lnTo>
                  <a:lnTo>
                    <a:pt x="112" y="112"/>
                  </a:lnTo>
                  <a:lnTo>
                    <a:pt x="156" y="75"/>
                  </a:lnTo>
                  <a:lnTo>
                    <a:pt x="206" y="42"/>
                  </a:lnTo>
                  <a:lnTo>
                    <a:pt x="261" y="19"/>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3" name="Freeform 19"/>
            <p:cNvSpPr>
              <a:spLocks/>
            </p:cNvSpPr>
            <p:nvPr userDrawn="1"/>
          </p:nvSpPr>
          <p:spPr bwMode="auto">
            <a:xfrm>
              <a:off x="-94" y="242"/>
              <a:ext cx="382" cy="383"/>
            </a:xfrm>
            <a:custGeom>
              <a:avLst/>
              <a:gdLst/>
              <a:ahLst/>
              <a:cxnLst>
                <a:cxn ang="0">
                  <a:pos x="383" y="0"/>
                </a:cxn>
                <a:cxn ang="0">
                  <a:pos x="445" y="5"/>
                </a:cxn>
                <a:cxn ang="0">
                  <a:pos x="503" y="19"/>
                </a:cxn>
                <a:cxn ang="0">
                  <a:pos x="558" y="42"/>
                </a:cxn>
                <a:cxn ang="0">
                  <a:pos x="609" y="73"/>
                </a:cxn>
                <a:cxn ang="0">
                  <a:pos x="653" y="112"/>
                </a:cxn>
                <a:cxn ang="0">
                  <a:pos x="692" y="156"/>
                </a:cxn>
                <a:cxn ang="0">
                  <a:pos x="723" y="206"/>
                </a:cxn>
                <a:cxn ang="0">
                  <a:pos x="745" y="261"/>
                </a:cxn>
                <a:cxn ang="0">
                  <a:pos x="760" y="322"/>
                </a:cxn>
                <a:cxn ang="0">
                  <a:pos x="765" y="383"/>
                </a:cxn>
                <a:cxn ang="0">
                  <a:pos x="760" y="445"/>
                </a:cxn>
                <a:cxn ang="0">
                  <a:pos x="745" y="504"/>
                </a:cxn>
                <a:cxn ang="0">
                  <a:pos x="723" y="559"/>
                </a:cxn>
                <a:cxn ang="0">
                  <a:pos x="692" y="609"/>
                </a:cxn>
                <a:cxn ang="0">
                  <a:pos x="653" y="653"/>
                </a:cxn>
                <a:cxn ang="0">
                  <a:pos x="609" y="692"/>
                </a:cxn>
                <a:cxn ang="0">
                  <a:pos x="558" y="723"/>
                </a:cxn>
                <a:cxn ang="0">
                  <a:pos x="503" y="746"/>
                </a:cxn>
                <a:cxn ang="0">
                  <a:pos x="445" y="760"/>
                </a:cxn>
                <a:cxn ang="0">
                  <a:pos x="383" y="765"/>
                </a:cxn>
                <a:cxn ang="0">
                  <a:pos x="321" y="760"/>
                </a:cxn>
                <a:cxn ang="0">
                  <a:pos x="263" y="746"/>
                </a:cxn>
                <a:cxn ang="0">
                  <a:pos x="208" y="723"/>
                </a:cxn>
                <a:cxn ang="0">
                  <a:pos x="157" y="692"/>
                </a:cxn>
                <a:cxn ang="0">
                  <a:pos x="112" y="653"/>
                </a:cxn>
                <a:cxn ang="0">
                  <a:pos x="74" y="609"/>
                </a:cxn>
                <a:cxn ang="0">
                  <a:pos x="42" y="559"/>
                </a:cxn>
                <a:cxn ang="0">
                  <a:pos x="19" y="504"/>
                </a:cxn>
                <a:cxn ang="0">
                  <a:pos x="5" y="445"/>
                </a:cxn>
                <a:cxn ang="0">
                  <a:pos x="0" y="383"/>
                </a:cxn>
                <a:cxn ang="0">
                  <a:pos x="5" y="322"/>
                </a:cxn>
                <a:cxn ang="0">
                  <a:pos x="19" y="261"/>
                </a:cxn>
                <a:cxn ang="0">
                  <a:pos x="42" y="206"/>
                </a:cxn>
                <a:cxn ang="0">
                  <a:pos x="74" y="156"/>
                </a:cxn>
                <a:cxn ang="0">
                  <a:pos x="112" y="112"/>
                </a:cxn>
                <a:cxn ang="0">
                  <a:pos x="157" y="73"/>
                </a:cxn>
                <a:cxn ang="0">
                  <a:pos x="208" y="42"/>
                </a:cxn>
                <a:cxn ang="0">
                  <a:pos x="263" y="19"/>
                </a:cxn>
                <a:cxn ang="0">
                  <a:pos x="321" y="5"/>
                </a:cxn>
                <a:cxn ang="0">
                  <a:pos x="383" y="0"/>
                </a:cxn>
              </a:cxnLst>
              <a:rect l="0" t="0" r="r" b="b"/>
              <a:pathLst>
                <a:path w="765" h="765">
                  <a:moveTo>
                    <a:pt x="383" y="0"/>
                  </a:moveTo>
                  <a:lnTo>
                    <a:pt x="445" y="5"/>
                  </a:lnTo>
                  <a:lnTo>
                    <a:pt x="503" y="19"/>
                  </a:lnTo>
                  <a:lnTo>
                    <a:pt x="558" y="42"/>
                  </a:lnTo>
                  <a:lnTo>
                    <a:pt x="609" y="73"/>
                  </a:lnTo>
                  <a:lnTo>
                    <a:pt x="653" y="112"/>
                  </a:lnTo>
                  <a:lnTo>
                    <a:pt x="692" y="156"/>
                  </a:lnTo>
                  <a:lnTo>
                    <a:pt x="723" y="206"/>
                  </a:lnTo>
                  <a:lnTo>
                    <a:pt x="745" y="261"/>
                  </a:lnTo>
                  <a:lnTo>
                    <a:pt x="760" y="322"/>
                  </a:lnTo>
                  <a:lnTo>
                    <a:pt x="765" y="383"/>
                  </a:lnTo>
                  <a:lnTo>
                    <a:pt x="760" y="445"/>
                  </a:lnTo>
                  <a:lnTo>
                    <a:pt x="745" y="504"/>
                  </a:lnTo>
                  <a:lnTo>
                    <a:pt x="723" y="559"/>
                  </a:lnTo>
                  <a:lnTo>
                    <a:pt x="692" y="609"/>
                  </a:lnTo>
                  <a:lnTo>
                    <a:pt x="653" y="653"/>
                  </a:lnTo>
                  <a:lnTo>
                    <a:pt x="609" y="692"/>
                  </a:lnTo>
                  <a:lnTo>
                    <a:pt x="558" y="723"/>
                  </a:lnTo>
                  <a:lnTo>
                    <a:pt x="503" y="746"/>
                  </a:lnTo>
                  <a:lnTo>
                    <a:pt x="445" y="760"/>
                  </a:lnTo>
                  <a:lnTo>
                    <a:pt x="383" y="765"/>
                  </a:lnTo>
                  <a:lnTo>
                    <a:pt x="321" y="760"/>
                  </a:lnTo>
                  <a:lnTo>
                    <a:pt x="263" y="746"/>
                  </a:lnTo>
                  <a:lnTo>
                    <a:pt x="208" y="723"/>
                  </a:lnTo>
                  <a:lnTo>
                    <a:pt x="157" y="692"/>
                  </a:lnTo>
                  <a:lnTo>
                    <a:pt x="112" y="653"/>
                  </a:lnTo>
                  <a:lnTo>
                    <a:pt x="74" y="609"/>
                  </a:lnTo>
                  <a:lnTo>
                    <a:pt x="42" y="559"/>
                  </a:lnTo>
                  <a:lnTo>
                    <a:pt x="19" y="504"/>
                  </a:lnTo>
                  <a:lnTo>
                    <a:pt x="5" y="445"/>
                  </a:lnTo>
                  <a:lnTo>
                    <a:pt x="0" y="383"/>
                  </a:lnTo>
                  <a:lnTo>
                    <a:pt x="5" y="322"/>
                  </a:lnTo>
                  <a:lnTo>
                    <a:pt x="19" y="261"/>
                  </a:lnTo>
                  <a:lnTo>
                    <a:pt x="42" y="206"/>
                  </a:lnTo>
                  <a:lnTo>
                    <a:pt x="74" y="156"/>
                  </a:lnTo>
                  <a:lnTo>
                    <a:pt x="112" y="112"/>
                  </a:lnTo>
                  <a:lnTo>
                    <a:pt x="157" y="73"/>
                  </a:lnTo>
                  <a:lnTo>
                    <a:pt x="208" y="42"/>
                  </a:lnTo>
                  <a:lnTo>
                    <a:pt x="263" y="19"/>
                  </a:lnTo>
                  <a:lnTo>
                    <a:pt x="321" y="5"/>
                  </a:lnTo>
                  <a:lnTo>
                    <a:pt x="383"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4" name="Freeform 20"/>
            <p:cNvSpPr>
              <a:spLocks/>
            </p:cNvSpPr>
            <p:nvPr userDrawn="1"/>
          </p:nvSpPr>
          <p:spPr bwMode="auto">
            <a:xfrm>
              <a:off x="-834" y="247"/>
              <a:ext cx="383" cy="383"/>
            </a:xfrm>
            <a:custGeom>
              <a:avLst/>
              <a:gdLst/>
              <a:ahLst/>
              <a:cxnLst>
                <a:cxn ang="0">
                  <a:pos x="382" y="0"/>
                </a:cxn>
                <a:cxn ang="0">
                  <a:pos x="443" y="5"/>
                </a:cxn>
                <a:cxn ang="0">
                  <a:pos x="504" y="19"/>
                </a:cxn>
                <a:cxn ang="0">
                  <a:pos x="559" y="42"/>
                </a:cxn>
                <a:cxn ang="0">
                  <a:pos x="609" y="73"/>
                </a:cxn>
                <a:cxn ang="0">
                  <a:pos x="653" y="112"/>
                </a:cxn>
                <a:cxn ang="0">
                  <a:pos x="692" y="156"/>
                </a:cxn>
                <a:cxn ang="0">
                  <a:pos x="723" y="206"/>
                </a:cxn>
                <a:cxn ang="0">
                  <a:pos x="746" y="261"/>
                </a:cxn>
                <a:cxn ang="0">
                  <a:pos x="760" y="320"/>
                </a:cxn>
                <a:cxn ang="0">
                  <a:pos x="765" y="381"/>
                </a:cxn>
                <a:cxn ang="0">
                  <a:pos x="760" y="443"/>
                </a:cxn>
                <a:cxn ang="0">
                  <a:pos x="746" y="502"/>
                </a:cxn>
                <a:cxn ang="0">
                  <a:pos x="723" y="557"/>
                </a:cxn>
                <a:cxn ang="0">
                  <a:pos x="692" y="607"/>
                </a:cxn>
                <a:cxn ang="0">
                  <a:pos x="653" y="653"/>
                </a:cxn>
                <a:cxn ang="0">
                  <a:pos x="609" y="690"/>
                </a:cxn>
                <a:cxn ang="0">
                  <a:pos x="559" y="723"/>
                </a:cxn>
                <a:cxn ang="0">
                  <a:pos x="504" y="745"/>
                </a:cxn>
                <a:cxn ang="0">
                  <a:pos x="443" y="760"/>
                </a:cxn>
                <a:cxn ang="0">
                  <a:pos x="382" y="765"/>
                </a:cxn>
                <a:cxn ang="0">
                  <a:pos x="320" y="760"/>
                </a:cxn>
                <a:cxn ang="0">
                  <a:pos x="262" y="745"/>
                </a:cxn>
                <a:cxn ang="0">
                  <a:pos x="206" y="723"/>
                </a:cxn>
                <a:cxn ang="0">
                  <a:pos x="156" y="690"/>
                </a:cxn>
                <a:cxn ang="0">
                  <a:pos x="112" y="653"/>
                </a:cxn>
                <a:cxn ang="0">
                  <a:pos x="73" y="607"/>
                </a:cxn>
                <a:cxn ang="0">
                  <a:pos x="42" y="557"/>
                </a:cxn>
                <a:cxn ang="0">
                  <a:pos x="19" y="502"/>
                </a:cxn>
                <a:cxn ang="0">
                  <a:pos x="5" y="443"/>
                </a:cxn>
                <a:cxn ang="0">
                  <a:pos x="0" y="381"/>
                </a:cxn>
                <a:cxn ang="0">
                  <a:pos x="5" y="320"/>
                </a:cxn>
                <a:cxn ang="0">
                  <a:pos x="19" y="261"/>
                </a:cxn>
                <a:cxn ang="0">
                  <a:pos x="42" y="206"/>
                </a:cxn>
                <a:cxn ang="0">
                  <a:pos x="73" y="156"/>
                </a:cxn>
                <a:cxn ang="0">
                  <a:pos x="112" y="112"/>
                </a:cxn>
                <a:cxn ang="0">
                  <a:pos x="156" y="73"/>
                </a:cxn>
                <a:cxn ang="0">
                  <a:pos x="206" y="42"/>
                </a:cxn>
                <a:cxn ang="0">
                  <a:pos x="262" y="19"/>
                </a:cxn>
                <a:cxn ang="0">
                  <a:pos x="320" y="5"/>
                </a:cxn>
                <a:cxn ang="0">
                  <a:pos x="382" y="0"/>
                </a:cxn>
              </a:cxnLst>
              <a:rect l="0" t="0" r="r" b="b"/>
              <a:pathLst>
                <a:path w="765" h="765">
                  <a:moveTo>
                    <a:pt x="382" y="0"/>
                  </a:moveTo>
                  <a:lnTo>
                    <a:pt x="443" y="5"/>
                  </a:lnTo>
                  <a:lnTo>
                    <a:pt x="504" y="19"/>
                  </a:lnTo>
                  <a:lnTo>
                    <a:pt x="559" y="42"/>
                  </a:lnTo>
                  <a:lnTo>
                    <a:pt x="609" y="73"/>
                  </a:lnTo>
                  <a:lnTo>
                    <a:pt x="653" y="112"/>
                  </a:lnTo>
                  <a:lnTo>
                    <a:pt x="692" y="156"/>
                  </a:lnTo>
                  <a:lnTo>
                    <a:pt x="723" y="206"/>
                  </a:lnTo>
                  <a:lnTo>
                    <a:pt x="746" y="261"/>
                  </a:lnTo>
                  <a:lnTo>
                    <a:pt x="760" y="320"/>
                  </a:lnTo>
                  <a:lnTo>
                    <a:pt x="765" y="381"/>
                  </a:lnTo>
                  <a:lnTo>
                    <a:pt x="760" y="443"/>
                  </a:lnTo>
                  <a:lnTo>
                    <a:pt x="746" y="502"/>
                  </a:lnTo>
                  <a:lnTo>
                    <a:pt x="723" y="557"/>
                  </a:lnTo>
                  <a:lnTo>
                    <a:pt x="692" y="607"/>
                  </a:lnTo>
                  <a:lnTo>
                    <a:pt x="653" y="653"/>
                  </a:lnTo>
                  <a:lnTo>
                    <a:pt x="609" y="690"/>
                  </a:lnTo>
                  <a:lnTo>
                    <a:pt x="559" y="723"/>
                  </a:lnTo>
                  <a:lnTo>
                    <a:pt x="504" y="745"/>
                  </a:lnTo>
                  <a:lnTo>
                    <a:pt x="443" y="760"/>
                  </a:lnTo>
                  <a:lnTo>
                    <a:pt x="382" y="765"/>
                  </a:lnTo>
                  <a:lnTo>
                    <a:pt x="320" y="760"/>
                  </a:lnTo>
                  <a:lnTo>
                    <a:pt x="262" y="745"/>
                  </a:lnTo>
                  <a:lnTo>
                    <a:pt x="206" y="723"/>
                  </a:lnTo>
                  <a:lnTo>
                    <a:pt x="156" y="690"/>
                  </a:lnTo>
                  <a:lnTo>
                    <a:pt x="112" y="653"/>
                  </a:lnTo>
                  <a:lnTo>
                    <a:pt x="73" y="607"/>
                  </a:lnTo>
                  <a:lnTo>
                    <a:pt x="42" y="557"/>
                  </a:lnTo>
                  <a:lnTo>
                    <a:pt x="19" y="502"/>
                  </a:lnTo>
                  <a:lnTo>
                    <a:pt x="5" y="443"/>
                  </a:lnTo>
                  <a:lnTo>
                    <a:pt x="0" y="381"/>
                  </a:lnTo>
                  <a:lnTo>
                    <a:pt x="5" y="320"/>
                  </a:lnTo>
                  <a:lnTo>
                    <a:pt x="19" y="261"/>
                  </a:lnTo>
                  <a:lnTo>
                    <a:pt x="42" y="206"/>
                  </a:lnTo>
                  <a:lnTo>
                    <a:pt x="73" y="156"/>
                  </a:lnTo>
                  <a:lnTo>
                    <a:pt x="112" y="112"/>
                  </a:lnTo>
                  <a:lnTo>
                    <a:pt x="156" y="73"/>
                  </a:lnTo>
                  <a:lnTo>
                    <a:pt x="206" y="42"/>
                  </a:lnTo>
                  <a:lnTo>
                    <a:pt x="262" y="19"/>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5" name="Freeform 21"/>
            <p:cNvSpPr>
              <a:spLocks/>
            </p:cNvSpPr>
            <p:nvPr userDrawn="1"/>
          </p:nvSpPr>
          <p:spPr bwMode="auto">
            <a:xfrm>
              <a:off x="-503" y="607"/>
              <a:ext cx="382" cy="383"/>
            </a:xfrm>
            <a:custGeom>
              <a:avLst/>
              <a:gdLst/>
              <a:ahLst/>
              <a:cxnLst>
                <a:cxn ang="0">
                  <a:pos x="382" y="0"/>
                </a:cxn>
                <a:cxn ang="0">
                  <a:pos x="444" y="5"/>
                </a:cxn>
                <a:cxn ang="0">
                  <a:pos x="502" y="20"/>
                </a:cxn>
                <a:cxn ang="0">
                  <a:pos x="557" y="43"/>
                </a:cxn>
                <a:cxn ang="0">
                  <a:pos x="608" y="74"/>
                </a:cxn>
                <a:cxn ang="0">
                  <a:pos x="653" y="113"/>
                </a:cxn>
                <a:cxn ang="0">
                  <a:pos x="690" y="156"/>
                </a:cxn>
                <a:cxn ang="0">
                  <a:pos x="723" y="207"/>
                </a:cxn>
                <a:cxn ang="0">
                  <a:pos x="746" y="262"/>
                </a:cxn>
                <a:cxn ang="0">
                  <a:pos x="760" y="320"/>
                </a:cxn>
                <a:cxn ang="0">
                  <a:pos x="765" y="382"/>
                </a:cxn>
                <a:cxn ang="0">
                  <a:pos x="760" y="444"/>
                </a:cxn>
                <a:cxn ang="0">
                  <a:pos x="746" y="502"/>
                </a:cxn>
                <a:cxn ang="0">
                  <a:pos x="723" y="558"/>
                </a:cxn>
                <a:cxn ang="0">
                  <a:pos x="690" y="608"/>
                </a:cxn>
                <a:cxn ang="0">
                  <a:pos x="653" y="654"/>
                </a:cxn>
                <a:cxn ang="0">
                  <a:pos x="608" y="691"/>
                </a:cxn>
                <a:cxn ang="0">
                  <a:pos x="557" y="723"/>
                </a:cxn>
                <a:cxn ang="0">
                  <a:pos x="502" y="746"/>
                </a:cxn>
                <a:cxn ang="0">
                  <a:pos x="444" y="761"/>
                </a:cxn>
                <a:cxn ang="0">
                  <a:pos x="382" y="766"/>
                </a:cxn>
                <a:cxn ang="0">
                  <a:pos x="320" y="761"/>
                </a:cxn>
                <a:cxn ang="0">
                  <a:pos x="262" y="746"/>
                </a:cxn>
                <a:cxn ang="0">
                  <a:pos x="206" y="723"/>
                </a:cxn>
                <a:cxn ang="0">
                  <a:pos x="156" y="691"/>
                </a:cxn>
                <a:cxn ang="0">
                  <a:pos x="112" y="654"/>
                </a:cxn>
                <a:cxn ang="0">
                  <a:pos x="73" y="608"/>
                </a:cxn>
                <a:cxn ang="0">
                  <a:pos x="42" y="558"/>
                </a:cxn>
                <a:cxn ang="0">
                  <a:pos x="20" y="502"/>
                </a:cxn>
                <a:cxn ang="0">
                  <a:pos x="5" y="444"/>
                </a:cxn>
                <a:cxn ang="0">
                  <a:pos x="0" y="382"/>
                </a:cxn>
                <a:cxn ang="0">
                  <a:pos x="5" y="320"/>
                </a:cxn>
                <a:cxn ang="0">
                  <a:pos x="20" y="262"/>
                </a:cxn>
                <a:cxn ang="0">
                  <a:pos x="42" y="207"/>
                </a:cxn>
                <a:cxn ang="0">
                  <a:pos x="73" y="156"/>
                </a:cxn>
                <a:cxn ang="0">
                  <a:pos x="112" y="113"/>
                </a:cxn>
                <a:cxn ang="0">
                  <a:pos x="156" y="74"/>
                </a:cxn>
                <a:cxn ang="0">
                  <a:pos x="206" y="43"/>
                </a:cxn>
                <a:cxn ang="0">
                  <a:pos x="262" y="20"/>
                </a:cxn>
                <a:cxn ang="0">
                  <a:pos x="320" y="5"/>
                </a:cxn>
                <a:cxn ang="0">
                  <a:pos x="382" y="0"/>
                </a:cxn>
              </a:cxnLst>
              <a:rect l="0" t="0" r="r" b="b"/>
              <a:pathLst>
                <a:path w="765" h="766">
                  <a:moveTo>
                    <a:pt x="382" y="0"/>
                  </a:moveTo>
                  <a:lnTo>
                    <a:pt x="444" y="5"/>
                  </a:lnTo>
                  <a:lnTo>
                    <a:pt x="502" y="20"/>
                  </a:lnTo>
                  <a:lnTo>
                    <a:pt x="557" y="43"/>
                  </a:lnTo>
                  <a:lnTo>
                    <a:pt x="608" y="74"/>
                  </a:lnTo>
                  <a:lnTo>
                    <a:pt x="653" y="113"/>
                  </a:lnTo>
                  <a:lnTo>
                    <a:pt x="690" y="156"/>
                  </a:lnTo>
                  <a:lnTo>
                    <a:pt x="723" y="207"/>
                  </a:lnTo>
                  <a:lnTo>
                    <a:pt x="746" y="262"/>
                  </a:lnTo>
                  <a:lnTo>
                    <a:pt x="760" y="320"/>
                  </a:lnTo>
                  <a:lnTo>
                    <a:pt x="765" y="382"/>
                  </a:lnTo>
                  <a:lnTo>
                    <a:pt x="760" y="444"/>
                  </a:lnTo>
                  <a:lnTo>
                    <a:pt x="746" y="502"/>
                  </a:lnTo>
                  <a:lnTo>
                    <a:pt x="723" y="558"/>
                  </a:lnTo>
                  <a:lnTo>
                    <a:pt x="690" y="608"/>
                  </a:lnTo>
                  <a:lnTo>
                    <a:pt x="653" y="654"/>
                  </a:lnTo>
                  <a:lnTo>
                    <a:pt x="608" y="691"/>
                  </a:lnTo>
                  <a:lnTo>
                    <a:pt x="557" y="723"/>
                  </a:lnTo>
                  <a:lnTo>
                    <a:pt x="502" y="746"/>
                  </a:lnTo>
                  <a:lnTo>
                    <a:pt x="444" y="761"/>
                  </a:lnTo>
                  <a:lnTo>
                    <a:pt x="382" y="766"/>
                  </a:lnTo>
                  <a:lnTo>
                    <a:pt x="320" y="761"/>
                  </a:lnTo>
                  <a:lnTo>
                    <a:pt x="262" y="746"/>
                  </a:lnTo>
                  <a:lnTo>
                    <a:pt x="206" y="723"/>
                  </a:lnTo>
                  <a:lnTo>
                    <a:pt x="156" y="691"/>
                  </a:lnTo>
                  <a:lnTo>
                    <a:pt x="112" y="654"/>
                  </a:lnTo>
                  <a:lnTo>
                    <a:pt x="73" y="608"/>
                  </a:lnTo>
                  <a:lnTo>
                    <a:pt x="42" y="558"/>
                  </a:lnTo>
                  <a:lnTo>
                    <a:pt x="20" y="502"/>
                  </a:lnTo>
                  <a:lnTo>
                    <a:pt x="5" y="444"/>
                  </a:lnTo>
                  <a:lnTo>
                    <a:pt x="0" y="382"/>
                  </a:lnTo>
                  <a:lnTo>
                    <a:pt x="5" y="320"/>
                  </a:lnTo>
                  <a:lnTo>
                    <a:pt x="20" y="262"/>
                  </a:lnTo>
                  <a:lnTo>
                    <a:pt x="42" y="207"/>
                  </a:lnTo>
                  <a:lnTo>
                    <a:pt x="73" y="156"/>
                  </a:lnTo>
                  <a:lnTo>
                    <a:pt x="112" y="113"/>
                  </a:lnTo>
                  <a:lnTo>
                    <a:pt x="156" y="74"/>
                  </a:lnTo>
                  <a:lnTo>
                    <a:pt x="206" y="43"/>
                  </a:lnTo>
                  <a:lnTo>
                    <a:pt x="262" y="20"/>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6" name="Freeform 22"/>
            <p:cNvSpPr>
              <a:spLocks/>
            </p:cNvSpPr>
            <p:nvPr userDrawn="1"/>
          </p:nvSpPr>
          <p:spPr bwMode="auto">
            <a:xfrm>
              <a:off x="-369" y="1046"/>
              <a:ext cx="383" cy="383"/>
            </a:xfrm>
            <a:custGeom>
              <a:avLst/>
              <a:gdLst/>
              <a:ahLst/>
              <a:cxnLst>
                <a:cxn ang="0">
                  <a:pos x="383" y="0"/>
                </a:cxn>
                <a:cxn ang="0">
                  <a:pos x="445" y="5"/>
                </a:cxn>
                <a:cxn ang="0">
                  <a:pos x="503" y="19"/>
                </a:cxn>
                <a:cxn ang="0">
                  <a:pos x="558" y="42"/>
                </a:cxn>
                <a:cxn ang="0">
                  <a:pos x="609" y="75"/>
                </a:cxn>
                <a:cxn ang="0">
                  <a:pos x="653" y="112"/>
                </a:cxn>
                <a:cxn ang="0">
                  <a:pos x="692" y="157"/>
                </a:cxn>
                <a:cxn ang="0">
                  <a:pos x="723" y="208"/>
                </a:cxn>
                <a:cxn ang="0">
                  <a:pos x="745" y="263"/>
                </a:cxn>
                <a:cxn ang="0">
                  <a:pos x="760" y="321"/>
                </a:cxn>
                <a:cxn ang="0">
                  <a:pos x="765" y="383"/>
                </a:cxn>
                <a:cxn ang="0">
                  <a:pos x="760" y="445"/>
                </a:cxn>
                <a:cxn ang="0">
                  <a:pos x="745" y="503"/>
                </a:cxn>
                <a:cxn ang="0">
                  <a:pos x="723" y="559"/>
                </a:cxn>
                <a:cxn ang="0">
                  <a:pos x="692" y="609"/>
                </a:cxn>
                <a:cxn ang="0">
                  <a:pos x="653" y="653"/>
                </a:cxn>
                <a:cxn ang="0">
                  <a:pos x="609" y="692"/>
                </a:cxn>
                <a:cxn ang="0">
                  <a:pos x="558" y="723"/>
                </a:cxn>
                <a:cxn ang="0">
                  <a:pos x="503" y="746"/>
                </a:cxn>
                <a:cxn ang="0">
                  <a:pos x="445" y="760"/>
                </a:cxn>
                <a:cxn ang="0">
                  <a:pos x="383" y="765"/>
                </a:cxn>
                <a:cxn ang="0">
                  <a:pos x="321" y="760"/>
                </a:cxn>
                <a:cxn ang="0">
                  <a:pos x="263" y="746"/>
                </a:cxn>
                <a:cxn ang="0">
                  <a:pos x="208" y="723"/>
                </a:cxn>
                <a:cxn ang="0">
                  <a:pos x="157" y="692"/>
                </a:cxn>
                <a:cxn ang="0">
                  <a:pos x="112" y="653"/>
                </a:cxn>
                <a:cxn ang="0">
                  <a:pos x="74" y="609"/>
                </a:cxn>
                <a:cxn ang="0">
                  <a:pos x="42" y="559"/>
                </a:cxn>
                <a:cxn ang="0">
                  <a:pos x="19" y="503"/>
                </a:cxn>
                <a:cxn ang="0">
                  <a:pos x="5" y="445"/>
                </a:cxn>
                <a:cxn ang="0">
                  <a:pos x="0" y="383"/>
                </a:cxn>
                <a:cxn ang="0">
                  <a:pos x="5" y="321"/>
                </a:cxn>
                <a:cxn ang="0">
                  <a:pos x="19" y="263"/>
                </a:cxn>
                <a:cxn ang="0">
                  <a:pos x="42" y="208"/>
                </a:cxn>
                <a:cxn ang="0">
                  <a:pos x="74" y="157"/>
                </a:cxn>
                <a:cxn ang="0">
                  <a:pos x="112" y="112"/>
                </a:cxn>
                <a:cxn ang="0">
                  <a:pos x="157" y="75"/>
                </a:cxn>
                <a:cxn ang="0">
                  <a:pos x="208" y="42"/>
                </a:cxn>
                <a:cxn ang="0">
                  <a:pos x="263" y="19"/>
                </a:cxn>
                <a:cxn ang="0">
                  <a:pos x="321" y="5"/>
                </a:cxn>
                <a:cxn ang="0">
                  <a:pos x="383" y="0"/>
                </a:cxn>
              </a:cxnLst>
              <a:rect l="0" t="0" r="r" b="b"/>
              <a:pathLst>
                <a:path w="765" h="765">
                  <a:moveTo>
                    <a:pt x="383" y="0"/>
                  </a:moveTo>
                  <a:lnTo>
                    <a:pt x="445" y="5"/>
                  </a:lnTo>
                  <a:lnTo>
                    <a:pt x="503" y="19"/>
                  </a:lnTo>
                  <a:lnTo>
                    <a:pt x="558" y="42"/>
                  </a:lnTo>
                  <a:lnTo>
                    <a:pt x="609" y="75"/>
                  </a:lnTo>
                  <a:lnTo>
                    <a:pt x="653" y="112"/>
                  </a:lnTo>
                  <a:lnTo>
                    <a:pt x="692" y="157"/>
                  </a:lnTo>
                  <a:lnTo>
                    <a:pt x="723" y="208"/>
                  </a:lnTo>
                  <a:lnTo>
                    <a:pt x="745" y="263"/>
                  </a:lnTo>
                  <a:lnTo>
                    <a:pt x="760" y="321"/>
                  </a:lnTo>
                  <a:lnTo>
                    <a:pt x="765" y="383"/>
                  </a:lnTo>
                  <a:lnTo>
                    <a:pt x="760" y="445"/>
                  </a:lnTo>
                  <a:lnTo>
                    <a:pt x="745" y="503"/>
                  </a:lnTo>
                  <a:lnTo>
                    <a:pt x="723" y="559"/>
                  </a:lnTo>
                  <a:lnTo>
                    <a:pt x="692" y="609"/>
                  </a:lnTo>
                  <a:lnTo>
                    <a:pt x="653" y="653"/>
                  </a:lnTo>
                  <a:lnTo>
                    <a:pt x="609" y="692"/>
                  </a:lnTo>
                  <a:lnTo>
                    <a:pt x="558" y="723"/>
                  </a:lnTo>
                  <a:lnTo>
                    <a:pt x="503" y="746"/>
                  </a:lnTo>
                  <a:lnTo>
                    <a:pt x="445" y="760"/>
                  </a:lnTo>
                  <a:lnTo>
                    <a:pt x="383" y="765"/>
                  </a:lnTo>
                  <a:lnTo>
                    <a:pt x="321" y="760"/>
                  </a:lnTo>
                  <a:lnTo>
                    <a:pt x="263" y="746"/>
                  </a:lnTo>
                  <a:lnTo>
                    <a:pt x="208" y="723"/>
                  </a:lnTo>
                  <a:lnTo>
                    <a:pt x="157" y="692"/>
                  </a:lnTo>
                  <a:lnTo>
                    <a:pt x="112" y="653"/>
                  </a:lnTo>
                  <a:lnTo>
                    <a:pt x="74" y="609"/>
                  </a:lnTo>
                  <a:lnTo>
                    <a:pt x="42" y="559"/>
                  </a:lnTo>
                  <a:lnTo>
                    <a:pt x="19" y="503"/>
                  </a:lnTo>
                  <a:lnTo>
                    <a:pt x="5" y="445"/>
                  </a:lnTo>
                  <a:lnTo>
                    <a:pt x="0" y="383"/>
                  </a:lnTo>
                  <a:lnTo>
                    <a:pt x="5" y="321"/>
                  </a:lnTo>
                  <a:lnTo>
                    <a:pt x="19" y="263"/>
                  </a:lnTo>
                  <a:lnTo>
                    <a:pt x="42" y="208"/>
                  </a:lnTo>
                  <a:lnTo>
                    <a:pt x="74" y="157"/>
                  </a:lnTo>
                  <a:lnTo>
                    <a:pt x="112" y="112"/>
                  </a:lnTo>
                  <a:lnTo>
                    <a:pt x="157" y="75"/>
                  </a:lnTo>
                  <a:lnTo>
                    <a:pt x="208" y="42"/>
                  </a:lnTo>
                  <a:lnTo>
                    <a:pt x="263" y="19"/>
                  </a:lnTo>
                  <a:lnTo>
                    <a:pt x="321" y="5"/>
                  </a:lnTo>
                  <a:lnTo>
                    <a:pt x="383"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7" name="Freeform 23"/>
            <p:cNvSpPr>
              <a:spLocks/>
            </p:cNvSpPr>
            <p:nvPr userDrawn="1"/>
          </p:nvSpPr>
          <p:spPr bwMode="auto">
            <a:xfrm>
              <a:off x="-797" y="1149"/>
              <a:ext cx="383" cy="383"/>
            </a:xfrm>
            <a:custGeom>
              <a:avLst/>
              <a:gdLst/>
              <a:ahLst/>
              <a:cxnLst>
                <a:cxn ang="0">
                  <a:pos x="383" y="0"/>
                </a:cxn>
                <a:cxn ang="0">
                  <a:pos x="445" y="5"/>
                </a:cxn>
                <a:cxn ang="0">
                  <a:pos x="503" y="20"/>
                </a:cxn>
                <a:cxn ang="0">
                  <a:pos x="558" y="42"/>
                </a:cxn>
                <a:cxn ang="0">
                  <a:pos x="609" y="73"/>
                </a:cxn>
                <a:cxn ang="0">
                  <a:pos x="653" y="112"/>
                </a:cxn>
                <a:cxn ang="0">
                  <a:pos x="692" y="156"/>
                </a:cxn>
                <a:cxn ang="0">
                  <a:pos x="723" y="206"/>
                </a:cxn>
                <a:cxn ang="0">
                  <a:pos x="745" y="262"/>
                </a:cxn>
                <a:cxn ang="0">
                  <a:pos x="760" y="320"/>
                </a:cxn>
                <a:cxn ang="0">
                  <a:pos x="765" y="382"/>
                </a:cxn>
                <a:cxn ang="0">
                  <a:pos x="760" y="444"/>
                </a:cxn>
                <a:cxn ang="0">
                  <a:pos x="745" y="504"/>
                </a:cxn>
                <a:cxn ang="0">
                  <a:pos x="723" y="559"/>
                </a:cxn>
                <a:cxn ang="0">
                  <a:pos x="692" y="609"/>
                </a:cxn>
                <a:cxn ang="0">
                  <a:pos x="653" y="653"/>
                </a:cxn>
                <a:cxn ang="0">
                  <a:pos x="609" y="692"/>
                </a:cxn>
                <a:cxn ang="0">
                  <a:pos x="558" y="723"/>
                </a:cxn>
                <a:cxn ang="0">
                  <a:pos x="503" y="746"/>
                </a:cxn>
                <a:cxn ang="0">
                  <a:pos x="445" y="760"/>
                </a:cxn>
                <a:cxn ang="0">
                  <a:pos x="383" y="765"/>
                </a:cxn>
                <a:cxn ang="0">
                  <a:pos x="321" y="760"/>
                </a:cxn>
                <a:cxn ang="0">
                  <a:pos x="263" y="746"/>
                </a:cxn>
                <a:cxn ang="0">
                  <a:pos x="208" y="723"/>
                </a:cxn>
                <a:cxn ang="0">
                  <a:pos x="157" y="692"/>
                </a:cxn>
                <a:cxn ang="0">
                  <a:pos x="112" y="653"/>
                </a:cxn>
                <a:cxn ang="0">
                  <a:pos x="74" y="609"/>
                </a:cxn>
                <a:cxn ang="0">
                  <a:pos x="42" y="559"/>
                </a:cxn>
                <a:cxn ang="0">
                  <a:pos x="19" y="504"/>
                </a:cxn>
                <a:cxn ang="0">
                  <a:pos x="5" y="444"/>
                </a:cxn>
                <a:cxn ang="0">
                  <a:pos x="0" y="382"/>
                </a:cxn>
                <a:cxn ang="0">
                  <a:pos x="5" y="320"/>
                </a:cxn>
                <a:cxn ang="0">
                  <a:pos x="19" y="262"/>
                </a:cxn>
                <a:cxn ang="0">
                  <a:pos x="42" y="206"/>
                </a:cxn>
                <a:cxn ang="0">
                  <a:pos x="74" y="156"/>
                </a:cxn>
                <a:cxn ang="0">
                  <a:pos x="112" y="112"/>
                </a:cxn>
                <a:cxn ang="0">
                  <a:pos x="157" y="73"/>
                </a:cxn>
                <a:cxn ang="0">
                  <a:pos x="208" y="42"/>
                </a:cxn>
                <a:cxn ang="0">
                  <a:pos x="263" y="20"/>
                </a:cxn>
                <a:cxn ang="0">
                  <a:pos x="321" y="5"/>
                </a:cxn>
                <a:cxn ang="0">
                  <a:pos x="383" y="0"/>
                </a:cxn>
              </a:cxnLst>
              <a:rect l="0" t="0" r="r" b="b"/>
              <a:pathLst>
                <a:path w="765" h="765">
                  <a:moveTo>
                    <a:pt x="383" y="0"/>
                  </a:moveTo>
                  <a:lnTo>
                    <a:pt x="445" y="5"/>
                  </a:lnTo>
                  <a:lnTo>
                    <a:pt x="503" y="20"/>
                  </a:lnTo>
                  <a:lnTo>
                    <a:pt x="558" y="42"/>
                  </a:lnTo>
                  <a:lnTo>
                    <a:pt x="609" y="73"/>
                  </a:lnTo>
                  <a:lnTo>
                    <a:pt x="653" y="112"/>
                  </a:lnTo>
                  <a:lnTo>
                    <a:pt x="692" y="156"/>
                  </a:lnTo>
                  <a:lnTo>
                    <a:pt x="723" y="206"/>
                  </a:lnTo>
                  <a:lnTo>
                    <a:pt x="745" y="262"/>
                  </a:lnTo>
                  <a:lnTo>
                    <a:pt x="760" y="320"/>
                  </a:lnTo>
                  <a:lnTo>
                    <a:pt x="765" y="382"/>
                  </a:lnTo>
                  <a:lnTo>
                    <a:pt x="760" y="444"/>
                  </a:lnTo>
                  <a:lnTo>
                    <a:pt x="745" y="504"/>
                  </a:lnTo>
                  <a:lnTo>
                    <a:pt x="723" y="559"/>
                  </a:lnTo>
                  <a:lnTo>
                    <a:pt x="692" y="609"/>
                  </a:lnTo>
                  <a:lnTo>
                    <a:pt x="653" y="653"/>
                  </a:lnTo>
                  <a:lnTo>
                    <a:pt x="609" y="692"/>
                  </a:lnTo>
                  <a:lnTo>
                    <a:pt x="558" y="723"/>
                  </a:lnTo>
                  <a:lnTo>
                    <a:pt x="503" y="746"/>
                  </a:lnTo>
                  <a:lnTo>
                    <a:pt x="445" y="760"/>
                  </a:lnTo>
                  <a:lnTo>
                    <a:pt x="383" y="765"/>
                  </a:lnTo>
                  <a:lnTo>
                    <a:pt x="321" y="760"/>
                  </a:lnTo>
                  <a:lnTo>
                    <a:pt x="263" y="746"/>
                  </a:lnTo>
                  <a:lnTo>
                    <a:pt x="208" y="723"/>
                  </a:lnTo>
                  <a:lnTo>
                    <a:pt x="157" y="692"/>
                  </a:lnTo>
                  <a:lnTo>
                    <a:pt x="112" y="653"/>
                  </a:lnTo>
                  <a:lnTo>
                    <a:pt x="74" y="609"/>
                  </a:lnTo>
                  <a:lnTo>
                    <a:pt x="42" y="559"/>
                  </a:lnTo>
                  <a:lnTo>
                    <a:pt x="19" y="504"/>
                  </a:lnTo>
                  <a:lnTo>
                    <a:pt x="5" y="444"/>
                  </a:lnTo>
                  <a:lnTo>
                    <a:pt x="0" y="382"/>
                  </a:lnTo>
                  <a:lnTo>
                    <a:pt x="5" y="320"/>
                  </a:lnTo>
                  <a:lnTo>
                    <a:pt x="19" y="262"/>
                  </a:lnTo>
                  <a:lnTo>
                    <a:pt x="42" y="206"/>
                  </a:lnTo>
                  <a:lnTo>
                    <a:pt x="74" y="156"/>
                  </a:lnTo>
                  <a:lnTo>
                    <a:pt x="112" y="112"/>
                  </a:lnTo>
                  <a:lnTo>
                    <a:pt x="157" y="73"/>
                  </a:lnTo>
                  <a:lnTo>
                    <a:pt x="208" y="42"/>
                  </a:lnTo>
                  <a:lnTo>
                    <a:pt x="263" y="20"/>
                  </a:lnTo>
                  <a:lnTo>
                    <a:pt x="321" y="5"/>
                  </a:lnTo>
                  <a:lnTo>
                    <a:pt x="383"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8" name="Freeform 24"/>
            <p:cNvSpPr>
              <a:spLocks/>
            </p:cNvSpPr>
            <p:nvPr userDrawn="1"/>
          </p:nvSpPr>
          <p:spPr bwMode="auto">
            <a:xfrm>
              <a:off x="-450" y="1492"/>
              <a:ext cx="383" cy="382"/>
            </a:xfrm>
            <a:custGeom>
              <a:avLst/>
              <a:gdLst/>
              <a:ahLst/>
              <a:cxnLst>
                <a:cxn ang="0">
                  <a:pos x="384" y="0"/>
                </a:cxn>
                <a:cxn ang="0">
                  <a:pos x="445" y="5"/>
                </a:cxn>
                <a:cxn ang="0">
                  <a:pos x="504" y="19"/>
                </a:cxn>
                <a:cxn ang="0">
                  <a:pos x="559" y="42"/>
                </a:cxn>
                <a:cxn ang="0">
                  <a:pos x="609" y="74"/>
                </a:cxn>
                <a:cxn ang="0">
                  <a:pos x="653" y="112"/>
                </a:cxn>
                <a:cxn ang="0">
                  <a:pos x="692" y="157"/>
                </a:cxn>
                <a:cxn ang="0">
                  <a:pos x="723" y="208"/>
                </a:cxn>
                <a:cxn ang="0">
                  <a:pos x="746" y="263"/>
                </a:cxn>
                <a:cxn ang="0">
                  <a:pos x="760" y="321"/>
                </a:cxn>
                <a:cxn ang="0">
                  <a:pos x="765" y="383"/>
                </a:cxn>
                <a:cxn ang="0">
                  <a:pos x="760" y="445"/>
                </a:cxn>
                <a:cxn ang="0">
                  <a:pos x="746" y="503"/>
                </a:cxn>
                <a:cxn ang="0">
                  <a:pos x="723" y="559"/>
                </a:cxn>
                <a:cxn ang="0">
                  <a:pos x="692" y="609"/>
                </a:cxn>
                <a:cxn ang="0">
                  <a:pos x="653" y="653"/>
                </a:cxn>
                <a:cxn ang="0">
                  <a:pos x="609" y="692"/>
                </a:cxn>
                <a:cxn ang="0">
                  <a:pos x="559" y="723"/>
                </a:cxn>
                <a:cxn ang="0">
                  <a:pos x="504" y="745"/>
                </a:cxn>
                <a:cxn ang="0">
                  <a:pos x="445" y="760"/>
                </a:cxn>
                <a:cxn ang="0">
                  <a:pos x="384" y="765"/>
                </a:cxn>
                <a:cxn ang="0">
                  <a:pos x="322" y="760"/>
                </a:cxn>
                <a:cxn ang="0">
                  <a:pos x="263" y="745"/>
                </a:cxn>
                <a:cxn ang="0">
                  <a:pos x="208" y="723"/>
                </a:cxn>
                <a:cxn ang="0">
                  <a:pos x="158" y="692"/>
                </a:cxn>
                <a:cxn ang="0">
                  <a:pos x="112" y="653"/>
                </a:cxn>
                <a:cxn ang="0">
                  <a:pos x="75" y="609"/>
                </a:cxn>
                <a:cxn ang="0">
                  <a:pos x="43" y="559"/>
                </a:cxn>
                <a:cxn ang="0">
                  <a:pos x="20" y="503"/>
                </a:cxn>
                <a:cxn ang="0">
                  <a:pos x="5" y="445"/>
                </a:cxn>
                <a:cxn ang="0">
                  <a:pos x="0" y="383"/>
                </a:cxn>
                <a:cxn ang="0">
                  <a:pos x="5" y="321"/>
                </a:cxn>
                <a:cxn ang="0">
                  <a:pos x="20" y="263"/>
                </a:cxn>
                <a:cxn ang="0">
                  <a:pos x="43" y="208"/>
                </a:cxn>
                <a:cxn ang="0">
                  <a:pos x="75" y="157"/>
                </a:cxn>
                <a:cxn ang="0">
                  <a:pos x="112" y="112"/>
                </a:cxn>
                <a:cxn ang="0">
                  <a:pos x="158" y="74"/>
                </a:cxn>
                <a:cxn ang="0">
                  <a:pos x="208" y="42"/>
                </a:cxn>
                <a:cxn ang="0">
                  <a:pos x="263" y="19"/>
                </a:cxn>
                <a:cxn ang="0">
                  <a:pos x="322" y="5"/>
                </a:cxn>
                <a:cxn ang="0">
                  <a:pos x="384" y="0"/>
                </a:cxn>
              </a:cxnLst>
              <a:rect l="0" t="0" r="r" b="b"/>
              <a:pathLst>
                <a:path w="765" h="765">
                  <a:moveTo>
                    <a:pt x="384" y="0"/>
                  </a:moveTo>
                  <a:lnTo>
                    <a:pt x="445" y="5"/>
                  </a:lnTo>
                  <a:lnTo>
                    <a:pt x="504" y="19"/>
                  </a:lnTo>
                  <a:lnTo>
                    <a:pt x="559" y="42"/>
                  </a:lnTo>
                  <a:lnTo>
                    <a:pt x="609" y="74"/>
                  </a:lnTo>
                  <a:lnTo>
                    <a:pt x="653" y="112"/>
                  </a:lnTo>
                  <a:lnTo>
                    <a:pt x="692" y="157"/>
                  </a:lnTo>
                  <a:lnTo>
                    <a:pt x="723" y="208"/>
                  </a:lnTo>
                  <a:lnTo>
                    <a:pt x="746" y="263"/>
                  </a:lnTo>
                  <a:lnTo>
                    <a:pt x="760" y="321"/>
                  </a:lnTo>
                  <a:lnTo>
                    <a:pt x="765" y="383"/>
                  </a:lnTo>
                  <a:lnTo>
                    <a:pt x="760" y="445"/>
                  </a:lnTo>
                  <a:lnTo>
                    <a:pt x="746" y="503"/>
                  </a:lnTo>
                  <a:lnTo>
                    <a:pt x="723" y="559"/>
                  </a:lnTo>
                  <a:lnTo>
                    <a:pt x="692" y="609"/>
                  </a:lnTo>
                  <a:lnTo>
                    <a:pt x="653" y="653"/>
                  </a:lnTo>
                  <a:lnTo>
                    <a:pt x="609" y="692"/>
                  </a:lnTo>
                  <a:lnTo>
                    <a:pt x="559" y="723"/>
                  </a:lnTo>
                  <a:lnTo>
                    <a:pt x="504" y="745"/>
                  </a:lnTo>
                  <a:lnTo>
                    <a:pt x="445" y="760"/>
                  </a:lnTo>
                  <a:lnTo>
                    <a:pt x="384" y="765"/>
                  </a:lnTo>
                  <a:lnTo>
                    <a:pt x="322" y="760"/>
                  </a:lnTo>
                  <a:lnTo>
                    <a:pt x="263" y="745"/>
                  </a:lnTo>
                  <a:lnTo>
                    <a:pt x="208" y="723"/>
                  </a:lnTo>
                  <a:lnTo>
                    <a:pt x="158" y="692"/>
                  </a:lnTo>
                  <a:lnTo>
                    <a:pt x="112" y="653"/>
                  </a:lnTo>
                  <a:lnTo>
                    <a:pt x="75" y="609"/>
                  </a:lnTo>
                  <a:lnTo>
                    <a:pt x="43" y="559"/>
                  </a:lnTo>
                  <a:lnTo>
                    <a:pt x="20" y="503"/>
                  </a:lnTo>
                  <a:lnTo>
                    <a:pt x="5" y="445"/>
                  </a:lnTo>
                  <a:lnTo>
                    <a:pt x="0" y="383"/>
                  </a:lnTo>
                  <a:lnTo>
                    <a:pt x="5" y="321"/>
                  </a:lnTo>
                  <a:lnTo>
                    <a:pt x="20" y="263"/>
                  </a:lnTo>
                  <a:lnTo>
                    <a:pt x="43" y="208"/>
                  </a:lnTo>
                  <a:lnTo>
                    <a:pt x="75" y="157"/>
                  </a:lnTo>
                  <a:lnTo>
                    <a:pt x="112" y="112"/>
                  </a:lnTo>
                  <a:lnTo>
                    <a:pt x="158" y="74"/>
                  </a:lnTo>
                  <a:lnTo>
                    <a:pt x="208" y="42"/>
                  </a:lnTo>
                  <a:lnTo>
                    <a:pt x="263" y="19"/>
                  </a:lnTo>
                  <a:lnTo>
                    <a:pt x="322" y="5"/>
                  </a:lnTo>
                  <a:lnTo>
                    <a:pt x="384"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grpSp>
    </p:spTree>
  </p:cSld>
  <p:clrMap bg1="lt1" tx1="dk1" bg2="lt2" tx2="dk2" accent1="accent1" accent2="accent2" accent3="accent3" accent4="accent4" accent5="accent5" accent6="accent6" hlink="hlink" folHlink="folHlink"/>
  <p:sldLayoutIdLst>
    <p:sldLayoutId id="2147483650" r:id="rId1"/>
    <p:sldLayoutId id="2147483649"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26.jpeg"/><Relationship Id="rId13" Type="http://schemas.openxmlformats.org/officeDocument/2006/relationships/image" Target="../media/image31.jpeg"/><Relationship Id="rId3" Type="http://schemas.openxmlformats.org/officeDocument/2006/relationships/image" Target="../media/image21.jpeg"/><Relationship Id="rId7" Type="http://schemas.openxmlformats.org/officeDocument/2006/relationships/image" Target="../media/image25.jpeg"/><Relationship Id="rId12" Type="http://schemas.openxmlformats.org/officeDocument/2006/relationships/image" Target="../media/image30.png"/><Relationship Id="rId17" Type="http://schemas.openxmlformats.org/officeDocument/2006/relationships/image" Target="../media/image35.png"/><Relationship Id="rId2" Type="http://schemas.openxmlformats.org/officeDocument/2006/relationships/image" Target="../media/image20.png"/><Relationship Id="rId16"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24.jpeg"/><Relationship Id="rId11" Type="http://schemas.openxmlformats.org/officeDocument/2006/relationships/image" Target="../media/image29.png"/><Relationship Id="rId5" Type="http://schemas.openxmlformats.org/officeDocument/2006/relationships/image" Target="../media/image23.jpeg"/><Relationship Id="rId15" Type="http://schemas.openxmlformats.org/officeDocument/2006/relationships/image" Target="../media/image33.png"/><Relationship Id="rId10" Type="http://schemas.openxmlformats.org/officeDocument/2006/relationships/image" Target="../media/image28.png"/><Relationship Id="rId4" Type="http://schemas.openxmlformats.org/officeDocument/2006/relationships/image" Target="../media/image22.jpeg"/><Relationship Id="rId9" Type="http://schemas.openxmlformats.org/officeDocument/2006/relationships/image" Target="../media/image27.jpeg"/><Relationship Id="rId14" Type="http://schemas.openxmlformats.org/officeDocument/2006/relationships/image" Target="../media/image32.png"/></Relationships>
</file>

<file path=ppt/slides/_rels/slide18.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sz="3200" dirty="0" smtClean="0"/>
              <a:t>E13 –</a:t>
            </a:r>
            <a:r>
              <a:rPr lang="sv-SE" sz="3200" b="1" dirty="0" smtClean="0"/>
              <a:t> "</a:t>
            </a:r>
            <a:r>
              <a:rPr lang="sv-SE" sz="3200" b="1" dirty="0" err="1" smtClean="0"/>
              <a:t>Behind</a:t>
            </a:r>
            <a:r>
              <a:rPr lang="sv-SE" sz="3200" b="1" dirty="0" smtClean="0"/>
              <a:t> the </a:t>
            </a:r>
            <a:r>
              <a:rPr lang="sv-SE" sz="3200" b="1" dirty="0" err="1" smtClean="0"/>
              <a:t>Wild</a:t>
            </a:r>
            <a:r>
              <a:rPr lang="sv-SE" sz="4000" b="1" dirty="0" smtClean="0"/>
              <a:t>"</a:t>
            </a:r>
            <a:endParaRPr lang="sv-SE" sz="4000" b="1" dirty="0"/>
          </a:p>
        </p:txBody>
      </p:sp>
      <p:sp>
        <p:nvSpPr>
          <p:cNvPr id="15" name="TextBox 14"/>
          <p:cNvSpPr txBox="1"/>
          <p:nvPr/>
        </p:nvSpPr>
        <p:spPr>
          <a:xfrm>
            <a:off x="395536" y="1201316"/>
            <a:ext cx="4339650" cy="954107"/>
          </a:xfrm>
          <a:prstGeom prst="rect">
            <a:avLst/>
          </a:prstGeom>
          <a:noFill/>
        </p:spPr>
        <p:txBody>
          <a:bodyPr wrap="none" rtlCol="0">
            <a:spAutoFit/>
          </a:bodyPr>
          <a:lstStyle/>
          <a:p>
            <a:r>
              <a:rPr lang="sv-SE" sz="2800" b="1" dirty="0" smtClean="0">
                <a:latin typeface="Minya Nouvelle" pitchFamily="2" charset="0"/>
              </a:rPr>
              <a:t>Föreläsning 13, HT2011</a:t>
            </a:r>
          </a:p>
          <a:p>
            <a:r>
              <a:rPr lang="sv-SE" sz="2800" dirty="0" smtClean="0">
                <a:latin typeface="Minya Nouvelle" pitchFamily="2" charset="0"/>
              </a:rPr>
              <a:t>Mer avancerad JavaScript</a:t>
            </a:r>
          </a:p>
        </p:txBody>
      </p:sp>
      <p:sp>
        <p:nvSpPr>
          <p:cNvPr id="3" name="Rectangle 2"/>
          <p:cNvSpPr/>
          <p:nvPr/>
        </p:nvSpPr>
        <p:spPr>
          <a:xfrm>
            <a:off x="179512" y="4875465"/>
            <a:ext cx="4572000" cy="646331"/>
          </a:xfrm>
          <a:prstGeom prst="rect">
            <a:avLst/>
          </a:prstGeom>
        </p:spPr>
        <p:txBody>
          <a:bodyPr>
            <a:spAutoFit/>
          </a:bodyPr>
          <a:lstStyle/>
          <a:p>
            <a:r>
              <a:rPr lang="sv-SE" b="1" dirty="0" smtClean="0">
                <a:latin typeface="Minya Nouvelle" pitchFamily="2" charset="0"/>
              </a:rPr>
              <a:t>Kurs:</a:t>
            </a:r>
            <a:endParaRPr lang="sv-SE" b="1" dirty="0">
              <a:latin typeface="Minya Nouvelle" pitchFamily="2" charset="0"/>
            </a:endParaRPr>
          </a:p>
          <a:p>
            <a:r>
              <a:rPr lang="sv-SE" dirty="0" smtClean="0">
                <a:latin typeface="Minya Nouvelle" pitchFamily="2" charset="0"/>
              </a:rPr>
              <a:t>1dv403 Webbteknik I</a:t>
            </a:r>
            <a:endParaRPr lang="sv-SE" dirty="0">
              <a:latin typeface="Minya Nouvelle" pitchFamily="2" charset="0"/>
            </a:endParaRPr>
          </a:p>
        </p:txBody>
      </p:sp>
      <p:pic>
        <p:nvPicPr>
          <p:cNvPr id="115714" name="Picture 2" descr="C:\Dropbox\Avatar\Avatar228x22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8104" y="2137420"/>
            <a:ext cx="2736304" cy="273630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215810" y="4827713"/>
            <a:ext cx="2088232" cy="369332"/>
          </a:xfrm>
          <a:prstGeom prst="rect">
            <a:avLst/>
          </a:prstGeom>
          <a:noFill/>
        </p:spPr>
        <p:txBody>
          <a:bodyPr wrap="square" rtlCol="0">
            <a:spAutoFit/>
          </a:bodyPr>
          <a:lstStyle/>
          <a:p>
            <a:pPr algn="r"/>
            <a:r>
              <a:rPr lang="sv-SE" dirty="0" smtClean="0">
                <a:latin typeface="Minya Nouvelle" pitchFamily="2" charset="0"/>
              </a:rPr>
              <a:t>Johan Leitet</a:t>
            </a:r>
          </a:p>
        </p:txBody>
      </p:sp>
    </p:spTree>
    <p:extLst>
      <p:ext uri="{BB962C8B-B14F-4D97-AF65-F5344CB8AC3E}">
        <p14:creationId xmlns:p14="http://schemas.microsoft.com/office/powerpoint/2010/main" val="16677407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Subklassen</a:t>
            </a:r>
            <a:endParaRPr lang="sv-SE" dirty="0"/>
          </a:p>
        </p:txBody>
      </p:sp>
      <p:sp>
        <p:nvSpPr>
          <p:cNvPr id="4" name="Rectangle 3"/>
          <p:cNvSpPr/>
          <p:nvPr/>
        </p:nvSpPr>
        <p:spPr>
          <a:xfrm>
            <a:off x="228600" y="1254135"/>
            <a:ext cx="8458200" cy="4041765"/>
          </a:xfrm>
          <a:prstGeom prst="rect">
            <a:avLst/>
          </a:prstGeom>
        </p:spPr>
        <p:style>
          <a:lnRef idx="1">
            <a:schemeClr val="accent2"/>
          </a:lnRef>
          <a:fillRef idx="2">
            <a:schemeClr val="accent2"/>
          </a:fillRef>
          <a:effectRef idx="1">
            <a:schemeClr val="accent2"/>
          </a:effectRef>
          <a:fontRef idx="minor">
            <a:schemeClr val="dk1"/>
          </a:fontRef>
        </p:style>
        <p:txBody>
          <a:bodyPr/>
          <a:lstStyle/>
          <a:p>
            <a:pPr>
              <a:defRPr/>
            </a:pPr>
            <a:r>
              <a:rPr lang="sv-SE" sz="1600" b="1" dirty="0" smtClean="0">
                <a:solidFill>
                  <a:schemeClr val="tx1"/>
                </a:solidFill>
                <a:latin typeface="Courier New" pitchFamily="49" charset="0"/>
                <a:cs typeface="Courier New" pitchFamily="49" charset="0"/>
              </a:rPr>
              <a:t>function Tiger(</a:t>
            </a:r>
            <a:r>
              <a:rPr lang="sv-SE" sz="1600" b="1" dirty="0" err="1" smtClean="0">
                <a:solidFill>
                  <a:schemeClr val="tx1"/>
                </a:solidFill>
                <a:latin typeface="Courier New" pitchFamily="49" charset="0"/>
                <a:cs typeface="Courier New" pitchFamily="49" charset="0"/>
              </a:rPr>
              <a:t>name</a:t>
            </a:r>
            <a:r>
              <a:rPr lang="sv-SE" sz="1600" b="1" dirty="0" smtClean="0">
                <a:solidFill>
                  <a:schemeClr val="tx1"/>
                </a:solidFill>
                <a:latin typeface="Courier New" pitchFamily="49" charset="0"/>
                <a:cs typeface="Courier New" pitchFamily="49" charset="0"/>
              </a:rPr>
              <a:t>, </a:t>
            </a:r>
            <a:r>
              <a:rPr lang="sv-SE" sz="1600" b="1" dirty="0" err="1" smtClean="0">
                <a:solidFill>
                  <a:schemeClr val="tx1"/>
                </a:solidFill>
                <a:latin typeface="Courier New" pitchFamily="49" charset="0"/>
                <a:cs typeface="Courier New" pitchFamily="49" charset="0"/>
              </a:rPr>
              <a:t>color</a:t>
            </a:r>
            <a:r>
              <a:rPr lang="sv-SE" sz="1600" b="1" dirty="0" smtClean="0">
                <a:solidFill>
                  <a:schemeClr val="tx1"/>
                </a:solidFill>
                <a:latin typeface="Courier New" pitchFamily="49" charset="0"/>
                <a:cs typeface="Courier New" pitchFamily="49" charset="0"/>
              </a:rPr>
              <a:t>){</a:t>
            </a:r>
          </a:p>
          <a:p>
            <a:pPr>
              <a:defRPr/>
            </a:pPr>
            <a:r>
              <a:rPr lang="sv-SE" sz="1600" b="1" dirty="0" smtClean="0">
                <a:solidFill>
                  <a:schemeClr val="tx1"/>
                </a:solidFill>
                <a:latin typeface="Courier New" pitchFamily="49" charset="0"/>
                <a:cs typeface="Courier New" pitchFamily="49" charset="0"/>
              </a:rPr>
              <a:t>   </a:t>
            </a:r>
            <a:r>
              <a:rPr lang="sv-SE" sz="1400" i="1" dirty="0" smtClean="0">
                <a:solidFill>
                  <a:schemeClr val="tx1"/>
                </a:solidFill>
                <a:latin typeface="Courier New" pitchFamily="49" charset="0"/>
                <a:cs typeface="Courier New" pitchFamily="49" charset="0"/>
              </a:rPr>
              <a:t>// Kalla på superklassens </a:t>
            </a:r>
            <a:r>
              <a:rPr lang="sv-SE" sz="1400" i="1" dirty="0" err="1" smtClean="0">
                <a:solidFill>
                  <a:schemeClr val="tx1"/>
                </a:solidFill>
                <a:latin typeface="Courier New" pitchFamily="49" charset="0"/>
                <a:cs typeface="Courier New" pitchFamily="49" charset="0"/>
              </a:rPr>
              <a:t>konstruktor</a:t>
            </a:r>
            <a:endParaRPr lang="sv-SE" sz="1400" i="1" dirty="0" smtClean="0">
              <a:solidFill>
                <a:schemeClr val="tx1"/>
              </a:solidFill>
              <a:latin typeface="Courier New" pitchFamily="49" charset="0"/>
              <a:cs typeface="Courier New" pitchFamily="49" charset="0"/>
            </a:endParaRPr>
          </a:p>
          <a:p>
            <a:pPr>
              <a:defRPr/>
            </a:pPr>
            <a:r>
              <a:rPr lang="sv-SE" sz="1400" i="1" dirty="0" smtClean="0">
                <a:solidFill>
                  <a:schemeClr val="tx1"/>
                </a:solidFill>
                <a:latin typeface="Courier New" pitchFamily="49" charset="0"/>
                <a:cs typeface="Courier New" pitchFamily="49" charset="0"/>
              </a:rPr>
              <a:t>   // (Kopiera egenskaperna från Animal till Tiger)</a:t>
            </a:r>
            <a:endParaRPr lang="sv-SE" sz="1600" i="1" dirty="0" smtClean="0">
              <a:solidFill>
                <a:schemeClr val="tx1"/>
              </a:solidFill>
              <a:latin typeface="Courier New" pitchFamily="49" charset="0"/>
              <a:cs typeface="Courier New" pitchFamily="49" charset="0"/>
            </a:endParaRPr>
          </a:p>
          <a:p>
            <a:pPr>
              <a:defRPr/>
            </a:pPr>
            <a:r>
              <a:rPr lang="sv-SE" sz="1600" b="1" dirty="0" smtClean="0">
                <a:solidFill>
                  <a:schemeClr val="tx1"/>
                </a:solidFill>
                <a:latin typeface="Courier New" pitchFamily="49" charset="0"/>
                <a:cs typeface="Courier New" pitchFamily="49" charset="0"/>
              </a:rPr>
              <a:t>   </a:t>
            </a:r>
            <a:r>
              <a:rPr lang="sv-SE" sz="1600" b="1" dirty="0" err="1" smtClean="0">
                <a:solidFill>
                  <a:schemeClr val="tx1"/>
                </a:solidFill>
                <a:latin typeface="Courier New" pitchFamily="49" charset="0"/>
                <a:cs typeface="Courier New" pitchFamily="49" charset="0"/>
              </a:rPr>
              <a:t>Animal.call</a:t>
            </a:r>
            <a:r>
              <a:rPr lang="sv-SE" sz="1600" b="1" dirty="0" smtClean="0">
                <a:solidFill>
                  <a:schemeClr val="tx1"/>
                </a:solidFill>
                <a:latin typeface="Courier New" pitchFamily="49" charset="0"/>
                <a:cs typeface="Courier New" pitchFamily="49" charset="0"/>
              </a:rPr>
              <a:t>(this, </a:t>
            </a:r>
            <a:r>
              <a:rPr lang="sv-SE" sz="1600" b="1" dirty="0" err="1" smtClean="0">
                <a:solidFill>
                  <a:schemeClr val="tx1"/>
                </a:solidFill>
                <a:latin typeface="Courier New" pitchFamily="49" charset="0"/>
                <a:cs typeface="Courier New" pitchFamily="49" charset="0"/>
              </a:rPr>
              <a:t>name</a:t>
            </a:r>
            <a:r>
              <a:rPr lang="sv-SE" sz="1600" b="1" dirty="0" smtClean="0">
                <a:solidFill>
                  <a:schemeClr val="tx1"/>
                </a:solidFill>
                <a:latin typeface="Courier New" pitchFamily="49" charset="0"/>
                <a:cs typeface="Courier New" pitchFamily="49" charset="0"/>
              </a:rPr>
              <a:t>);</a:t>
            </a:r>
          </a:p>
          <a:p>
            <a:pPr>
              <a:defRPr/>
            </a:pPr>
            <a:r>
              <a:rPr lang="sv-SE" sz="1600" b="1" dirty="0" smtClean="0">
                <a:solidFill>
                  <a:schemeClr val="tx1"/>
                </a:solidFill>
                <a:latin typeface="Courier New" pitchFamily="49" charset="0"/>
                <a:cs typeface="Courier New" pitchFamily="49" charset="0"/>
              </a:rPr>
              <a:t>		</a:t>
            </a:r>
          </a:p>
          <a:p>
            <a:pPr>
              <a:defRPr/>
            </a:pPr>
            <a:r>
              <a:rPr lang="sv-SE" sz="1600" b="1" dirty="0" smtClean="0">
                <a:solidFill>
                  <a:schemeClr val="tx1"/>
                </a:solidFill>
                <a:latin typeface="Courier New" pitchFamily="49" charset="0"/>
                <a:cs typeface="Courier New" pitchFamily="49" charset="0"/>
              </a:rPr>
              <a:t>   </a:t>
            </a:r>
            <a:r>
              <a:rPr lang="sv-SE" sz="1600" b="1" dirty="0" err="1" smtClean="0">
                <a:solidFill>
                  <a:schemeClr val="tx1"/>
                </a:solidFill>
                <a:latin typeface="Courier New" pitchFamily="49" charset="0"/>
                <a:cs typeface="Courier New" pitchFamily="49" charset="0"/>
              </a:rPr>
              <a:t>this.color</a:t>
            </a:r>
            <a:r>
              <a:rPr lang="sv-SE" sz="1600" b="1" dirty="0" smtClean="0">
                <a:solidFill>
                  <a:schemeClr val="tx1"/>
                </a:solidFill>
                <a:latin typeface="Courier New" pitchFamily="49" charset="0"/>
                <a:cs typeface="Courier New" pitchFamily="49" charset="0"/>
              </a:rPr>
              <a:t> = </a:t>
            </a:r>
            <a:r>
              <a:rPr lang="sv-SE" sz="1600" b="1" dirty="0" err="1" smtClean="0">
                <a:solidFill>
                  <a:schemeClr val="tx1"/>
                </a:solidFill>
                <a:latin typeface="Courier New" pitchFamily="49" charset="0"/>
                <a:cs typeface="Courier New" pitchFamily="49" charset="0"/>
              </a:rPr>
              <a:t>color</a:t>
            </a:r>
            <a:r>
              <a:rPr lang="sv-SE" sz="1600" b="1" dirty="0" smtClean="0">
                <a:solidFill>
                  <a:schemeClr val="tx1"/>
                </a:solidFill>
                <a:latin typeface="Courier New" pitchFamily="49" charset="0"/>
                <a:cs typeface="Courier New" pitchFamily="49" charset="0"/>
              </a:rPr>
              <a:t>;</a:t>
            </a:r>
          </a:p>
          <a:p>
            <a:pPr>
              <a:defRPr/>
            </a:pPr>
            <a:r>
              <a:rPr lang="sv-SE" sz="1600" b="1" dirty="0" smtClean="0">
                <a:solidFill>
                  <a:schemeClr val="tx1"/>
                </a:solidFill>
                <a:latin typeface="Courier New" pitchFamily="49" charset="0"/>
                <a:cs typeface="Courier New" pitchFamily="49" charset="0"/>
              </a:rPr>
              <a:t>}</a:t>
            </a:r>
          </a:p>
          <a:p>
            <a:pPr>
              <a:defRPr/>
            </a:pPr>
            <a:r>
              <a:rPr lang="sv-SE" sz="1600" b="1" dirty="0" smtClean="0">
                <a:solidFill>
                  <a:schemeClr val="tx1"/>
                </a:solidFill>
                <a:latin typeface="Courier New" pitchFamily="49" charset="0"/>
                <a:cs typeface="Courier New" pitchFamily="49" charset="0"/>
              </a:rPr>
              <a:t/>
            </a:r>
            <a:br>
              <a:rPr lang="sv-SE" sz="1600" b="1" dirty="0" smtClean="0">
                <a:solidFill>
                  <a:schemeClr val="tx1"/>
                </a:solidFill>
                <a:latin typeface="Courier New" pitchFamily="49" charset="0"/>
                <a:cs typeface="Courier New" pitchFamily="49" charset="0"/>
              </a:rPr>
            </a:br>
            <a:r>
              <a:rPr lang="sv-SE" sz="1400" i="1" dirty="0" smtClean="0">
                <a:solidFill>
                  <a:schemeClr val="tx1"/>
                </a:solidFill>
                <a:latin typeface="Courier New" pitchFamily="49" charset="0"/>
                <a:cs typeface="Courier New" pitchFamily="49" charset="0"/>
              </a:rPr>
              <a:t>// Se till att Tiger ärver från Animal och inte </a:t>
            </a:r>
            <a:r>
              <a:rPr lang="sv-SE" sz="1400" i="1" dirty="0" err="1" smtClean="0">
                <a:solidFill>
                  <a:schemeClr val="tx1"/>
                </a:solidFill>
                <a:latin typeface="Courier New" pitchFamily="49" charset="0"/>
                <a:cs typeface="Courier New" pitchFamily="49" charset="0"/>
              </a:rPr>
              <a:t>Object</a:t>
            </a:r>
            <a:endParaRPr lang="sv-SE" sz="1400" i="1" dirty="0" smtClean="0">
              <a:solidFill>
                <a:schemeClr val="tx1"/>
              </a:solidFill>
              <a:latin typeface="Courier New" pitchFamily="49" charset="0"/>
              <a:cs typeface="Courier New" pitchFamily="49" charset="0"/>
            </a:endParaRPr>
          </a:p>
          <a:p>
            <a:pPr>
              <a:defRPr/>
            </a:pPr>
            <a:r>
              <a:rPr lang="sv-SE" sz="1600" b="1" dirty="0" err="1" smtClean="0">
                <a:solidFill>
                  <a:schemeClr val="tx1"/>
                </a:solidFill>
                <a:latin typeface="Courier New" pitchFamily="49" charset="0"/>
                <a:cs typeface="Courier New" pitchFamily="49" charset="0"/>
              </a:rPr>
              <a:t>Tiger.prototype</a:t>
            </a:r>
            <a:r>
              <a:rPr lang="sv-SE" sz="1600" b="1" dirty="0" smtClean="0">
                <a:solidFill>
                  <a:schemeClr val="tx1"/>
                </a:solidFill>
                <a:latin typeface="Courier New" pitchFamily="49" charset="0"/>
                <a:cs typeface="Courier New" pitchFamily="49" charset="0"/>
              </a:rPr>
              <a:t> = new Animal();</a:t>
            </a:r>
          </a:p>
          <a:p>
            <a:pPr>
              <a:defRPr/>
            </a:pPr>
            <a:r>
              <a:rPr lang="sv-SE" sz="1600" b="1" dirty="0" smtClean="0">
                <a:solidFill>
                  <a:schemeClr val="tx1"/>
                </a:solidFill>
                <a:latin typeface="Courier New" pitchFamily="49" charset="0"/>
                <a:cs typeface="Courier New" pitchFamily="49" charset="0"/>
              </a:rPr>
              <a:t/>
            </a:r>
            <a:br>
              <a:rPr lang="sv-SE" sz="1600" b="1" dirty="0" smtClean="0">
                <a:solidFill>
                  <a:schemeClr val="tx1"/>
                </a:solidFill>
                <a:latin typeface="Courier New" pitchFamily="49" charset="0"/>
                <a:cs typeface="Courier New" pitchFamily="49" charset="0"/>
              </a:rPr>
            </a:br>
            <a:r>
              <a:rPr lang="sv-SE" sz="1400" i="1" dirty="0" smtClean="0">
                <a:solidFill>
                  <a:schemeClr val="tx1"/>
                </a:solidFill>
                <a:latin typeface="Courier New" pitchFamily="49" charset="0"/>
                <a:cs typeface="Courier New" pitchFamily="49" charset="0"/>
              </a:rPr>
              <a:t>// Utöka funktionaliteten</a:t>
            </a:r>
            <a:br>
              <a:rPr lang="sv-SE" sz="1400" i="1" dirty="0" smtClean="0">
                <a:solidFill>
                  <a:schemeClr val="tx1"/>
                </a:solidFill>
                <a:latin typeface="Courier New" pitchFamily="49" charset="0"/>
                <a:cs typeface="Courier New" pitchFamily="49" charset="0"/>
              </a:rPr>
            </a:br>
            <a:r>
              <a:rPr lang="sv-SE" sz="1600" b="1" dirty="0" err="1" smtClean="0">
                <a:solidFill>
                  <a:schemeClr val="tx1"/>
                </a:solidFill>
                <a:latin typeface="Courier New" pitchFamily="49" charset="0"/>
                <a:cs typeface="Courier New" pitchFamily="49" charset="0"/>
              </a:rPr>
              <a:t>Tiger.prototype.roar</a:t>
            </a:r>
            <a:r>
              <a:rPr lang="sv-SE" sz="1600" b="1" dirty="0" smtClean="0">
                <a:solidFill>
                  <a:schemeClr val="tx1"/>
                </a:solidFill>
                <a:latin typeface="Courier New" pitchFamily="49" charset="0"/>
                <a:cs typeface="Courier New" pitchFamily="49" charset="0"/>
              </a:rPr>
              <a:t> = function(){</a:t>
            </a:r>
          </a:p>
          <a:p>
            <a:pPr>
              <a:defRPr/>
            </a:pPr>
            <a:endParaRPr lang="sv-SE" sz="1600" b="1" dirty="0" smtClean="0">
              <a:solidFill>
                <a:schemeClr val="tx1"/>
              </a:solidFill>
              <a:latin typeface="Courier New" pitchFamily="49" charset="0"/>
              <a:cs typeface="Courier New" pitchFamily="49" charset="0"/>
            </a:endParaRPr>
          </a:p>
          <a:p>
            <a:pPr>
              <a:defRPr/>
            </a:pPr>
            <a:r>
              <a:rPr lang="sv-SE" sz="1600" b="1" dirty="0" smtClean="0">
                <a:solidFill>
                  <a:schemeClr val="tx1"/>
                </a:solidFill>
                <a:latin typeface="Courier New" pitchFamily="49" charset="0"/>
                <a:cs typeface="Courier New" pitchFamily="49" charset="0"/>
              </a:rPr>
              <a:t>	console.log(</a:t>
            </a:r>
            <a:r>
              <a:rPr lang="sv-SE" sz="1600" b="1" dirty="0" err="1" smtClean="0">
                <a:solidFill>
                  <a:schemeClr val="tx1"/>
                </a:solidFill>
                <a:latin typeface="Courier New" pitchFamily="49" charset="0"/>
                <a:cs typeface="Courier New" pitchFamily="49" charset="0"/>
              </a:rPr>
              <a:t>this.name.toUpperCase</a:t>
            </a:r>
            <a:r>
              <a:rPr lang="sv-SE" sz="1600" b="1" dirty="0" smtClean="0">
                <a:solidFill>
                  <a:schemeClr val="tx1"/>
                </a:solidFill>
                <a:latin typeface="Courier New" pitchFamily="49" charset="0"/>
                <a:cs typeface="Courier New" pitchFamily="49" charset="0"/>
              </a:rPr>
              <a:t>());	</a:t>
            </a:r>
          </a:p>
          <a:p>
            <a:pPr>
              <a:defRPr/>
            </a:pPr>
            <a:r>
              <a:rPr lang="sv-SE" sz="1600" b="1" dirty="0" smtClean="0">
                <a:solidFill>
                  <a:schemeClr val="tx1"/>
                </a:solidFill>
                <a:latin typeface="Courier New" pitchFamily="49" charset="0"/>
                <a:cs typeface="Courier New" pitchFamily="49" charset="0"/>
              </a:rPr>
              <a:t>}</a:t>
            </a:r>
          </a:p>
        </p:txBody>
      </p:sp>
      <p:pic>
        <p:nvPicPr>
          <p:cNvPr id="5" name="Picture 4" descr="C:\temp\614ebd84.png"/>
          <p:cNvPicPr>
            <a:picLocks noChangeAspect="1" noChangeArrowheads="1"/>
          </p:cNvPicPr>
          <p:nvPr/>
        </p:nvPicPr>
        <p:blipFill>
          <a:blip r:embed="rId2" cstate="print"/>
          <a:srcRect/>
          <a:stretch>
            <a:fillRect/>
          </a:stretch>
        </p:blipFill>
        <p:spPr bwMode="auto">
          <a:xfrm>
            <a:off x="7239000" y="800100"/>
            <a:ext cx="1704975" cy="4143375"/>
          </a:xfrm>
          <a:prstGeom prst="rect">
            <a:avLst/>
          </a:prstGeom>
          <a:noFill/>
        </p:spPr>
      </p:pic>
      <p:pic>
        <p:nvPicPr>
          <p:cNvPr id="6" name="Picture 3" descr="P:\Icons\48x48\shadow\graph_edge_direct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44408" y="260163"/>
            <a:ext cx="617538" cy="617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77484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Användning</a:t>
            </a:r>
            <a:endParaRPr lang="sv-SE" dirty="0"/>
          </a:p>
        </p:txBody>
      </p:sp>
      <p:sp>
        <p:nvSpPr>
          <p:cNvPr id="4" name="Rectangle 3"/>
          <p:cNvSpPr/>
          <p:nvPr/>
        </p:nvSpPr>
        <p:spPr>
          <a:xfrm>
            <a:off x="251520" y="1902207"/>
            <a:ext cx="8458200" cy="3259549"/>
          </a:xfrm>
          <a:prstGeom prst="rect">
            <a:avLst/>
          </a:prstGeom>
        </p:spPr>
        <p:style>
          <a:lnRef idx="1">
            <a:schemeClr val="accent2"/>
          </a:lnRef>
          <a:fillRef idx="2">
            <a:schemeClr val="accent2"/>
          </a:fillRef>
          <a:effectRef idx="1">
            <a:schemeClr val="accent2"/>
          </a:effectRef>
          <a:fontRef idx="minor">
            <a:schemeClr val="dk1"/>
          </a:fontRef>
        </p:style>
        <p:txBody>
          <a:bodyPr/>
          <a:lstStyle/>
          <a:p>
            <a:pPr>
              <a:defRPr/>
            </a:pPr>
            <a:r>
              <a:rPr lang="sv-SE" sz="1600" b="1" dirty="0" smtClean="0">
                <a:solidFill>
                  <a:schemeClr val="tx1"/>
                </a:solidFill>
                <a:latin typeface="Courier New" pitchFamily="49" charset="0"/>
                <a:cs typeface="Courier New" pitchFamily="49" charset="0"/>
              </a:rPr>
              <a:t>animal = new Animal("Gösta");</a:t>
            </a:r>
          </a:p>
          <a:p>
            <a:pPr>
              <a:defRPr/>
            </a:pPr>
            <a:endParaRPr lang="sv-SE" sz="1600" b="1" dirty="0" smtClean="0">
              <a:solidFill>
                <a:schemeClr val="tx1"/>
              </a:solidFill>
              <a:latin typeface="Courier New" pitchFamily="49" charset="0"/>
              <a:cs typeface="Courier New" pitchFamily="49" charset="0"/>
            </a:endParaRPr>
          </a:p>
          <a:p>
            <a:pPr>
              <a:defRPr/>
            </a:pPr>
            <a:endParaRPr lang="sv-SE" sz="1600" b="1" dirty="0" smtClean="0">
              <a:solidFill>
                <a:schemeClr val="tx1"/>
              </a:solidFill>
              <a:latin typeface="Courier New" pitchFamily="49" charset="0"/>
              <a:cs typeface="Courier New" pitchFamily="49" charset="0"/>
            </a:endParaRPr>
          </a:p>
          <a:p>
            <a:pPr>
              <a:defRPr/>
            </a:pPr>
            <a:r>
              <a:rPr lang="sv-SE" sz="1600" b="1" dirty="0" smtClean="0">
                <a:solidFill>
                  <a:schemeClr val="tx1"/>
                </a:solidFill>
                <a:latin typeface="Courier New" pitchFamily="49" charset="0"/>
                <a:cs typeface="Courier New" pitchFamily="49" charset="0"/>
              </a:rPr>
              <a:t>tiger1 = new Tiger("Janne");</a:t>
            </a:r>
          </a:p>
          <a:p>
            <a:pPr>
              <a:defRPr/>
            </a:pPr>
            <a:r>
              <a:rPr lang="sv-SE" sz="1600" b="1" dirty="0" smtClean="0">
                <a:solidFill>
                  <a:schemeClr val="tx1"/>
                </a:solidFill>
                <a:latin typeface="Courier New" pitchFamily="49" charset="0"/>
                <a:cs typeface="Courier New" pitchFamily="49" charset="0"/>
              </a:rPr>
              <a:t>tiger2 = new Tiger("Kalle");</a:t>
            </a:r>
          </a:p>
          <a:p>
            <a:pPr>
              <a:defRPr/>
            </a:pPr>
            <a:endParaRPr lang="sv-SE" sz="1600" b="1" dirty="0" smtClean="0">
              <a:solidFill>
                <a:schemeClr val="tx1"/>
              </a:solidFill>
              <a:latin typeface="Courier New" pitchFamily="49" charset="0"/>
              <a:cs typeface="Courier New" pitchFamily="49" charset="0"/>
            </a:endParaRPr>
          </a:p>
          <a:p>
            <a:pPr>
              <a:defRPr/>
            </a:pPr>
            <a:r>
              <a:rPr lang="sv-SE" sz="1600" b="1" dirty="0" smtClean="0">
                <a:solidFill>
                  <a:schemeClr val="tx1"/>
                </a:solidFill>
                <a:latin typeface="Courier New" pitchFamily="49" charset="0"/>
                <a:cs typeface="Courier New" pitchFamily="49" charset="0"/>
              </a:rPr>
              <a:t>tiger1.roar(); </a:t>
            </a:r>
            <a:r>
              <a:rPr lang="sv-SE" sz="1600" i="1" dirty="0" smtClean="0">
                <a:solidFill>
                  <a:schemeClr val="tx1"/>
                </a:solidFill>
                <a:latin typeface="Courier New" pitchFamily="49" charset="0"/>
                <a:cs typeface="Courier New" pitchFamily="49" charset="0"/>
              </a:rPr>
              <a:t>// JANNE</a:t>
            </a:r>
          </a:p>
          <a:p>
            <a:pPr>
              <a:defRPr/>
            </a:pPr>
            <a:r>
              <a:rPr lang="sv-SE" sz="1600" b="1" dirty="0" smtClean="0">
                <a:solidFill>
                  <a:schemeClr val="tx1"/>
                </a:solidFill>
                <a:latin typeface="Courier New" pitchFamily="49" charset="0"/>
                <a:cs typeface="Courier New" pitchFamily="49" charset="0"/>
              </a:rPr>
              <a:t>tiger2.roar(); </a:t>
            </a:r>
            <a:r>
              <a:rPr lang="sv-SE" sz="1600" i="1" dirty="0" smtClean="0">
                <a:solidFill>
                  <a:schemeClr val="tx1"/>
                </a:solidFill>
                <a:latin typeface="Courier New" pitchFamily="49" charset="0"/>
                <a:cs typeface="Courier New" pitchFamily="49" charset="0"/>
              </a:rPr>
              <a:t>// KALLE</a:t>
            </a:r>
          </a:p>
          <a:p>
            <a:pPr>
              <a:defRPr/>
            </a:pPr>
            <a:endParaRPr lang="sv-SE" sz="1600" b="1" dirty="0" smtClean="0">
              <a:solidFill>
                <a:schemeClr val="tx1"/>
              </a:solidFill>
              <a:latin typeface="Courier New" pitchFamily="49" charset="0"/>
              <a:cs typeface="Courier New" pitchFamily="49" charset="0"/>
            </a:endParaRPr>
          </a:p>
          <a:p>
            <a:pPr>
              <a:defRPr/>
            </a:pPr>
            <a:r>
              <a:rPr lang="sv-SE" sz="1600" b="1" dirty="0" smtClean="0">
                <a:solidFill>
                  <a:schemeClr val="tx1"/>
                </a:solidFill>
                <a:latin typeface="Courier New" pitchFamily="49" charset="0"/>
                <a:cs typeface="Courier New" pitchFamily="49" charset="0"/>
              </a:rPr>
              <a:t>tiger1.scream(); </a:t>
            </a:r>
            <a:r>
              <a:rPr lang="sv-SE" sz="1600" i="1" dirty="0" smtClean="0">
                <a:solidFill>
                  <a:schemeClr val="tx1"/>
                </a:solidFill>
                <a:latin typeface="Courier New" pitchFamily="49" charset="0"/>
                <a:cs typeface="Courier New" pitchFamily="49" charset="0"/>
              </a:rPr>
              <a:t>// </a:t>
            </a:r>
            <a:r>
              <a:rPr lang="sv-SE" sz="1600" i="1" dirty="0" err="1" smtClean="0">
                <a:solidFill>
                  <a:schemeClr val="tx1"/>
                </a:solidFill>
                <a:latin typeface="Courier New" pitchFamily="49" charset="0"/>
                <a:cs typeface="Courier New" pitchFamily="49" charset="0"/>
              </a:rPr>
              <a:t>Woooaaa</a:t>
            </a:r>
            <a:r>
              <a:rPr lang="sv-SE" sz="1600" i="1" dirty="0" smtClean="0">
                <a:solidFill>
                  <a:schemeClr val="tx1"/>
                </a:solidFill>
                <a:latin typeface="Courier New" pitchFamily="49" charset="0"/>
                <a:cs typeface="Courier New" pitchFamily="49" charset="0"/>
              </a:rPr>
              <a:t> säger Janne</a:t>
            </a:r>
          </a:p>
          <a:p>
            <a:pPr>
              <a:defRPr/>
            </a:pPr>
            <a:r>
              <a:rPr lang="sv-SE" sz="1600" b="1" dirty="0" smtClean="0">
                <a:solidFill>
                  <a:schemeClr val="tx1"/>
                </a:solidFill>
                <a:latin typeface="Courier New" pitchFamily="49" charset="0"/>
                <a:cs typeface="Courier New" pitchFamily="49" charset="0"/>
              </a:rPr>
              <a:t>tiger2.scream(); </a:t>
            </a:r>
            <a:r>
              <a:rPr lang="sv-SE" sz="1600" i="1" dirty="0" smtClean="0">
                <a:solidFill>
                  <a:schemeClr val="tx1"/>
                </a:solidFill>
                <a:latin typeface="Courier New" pitchFamily="49" charset="0"/>
                <a:cs typeface="Courier New" pitchFamily="49" charset="0"/>
              </a:rPr>
              <a:t>// </a:t>
            </a:r>
            <a:r>
              <a:rPr lang="sv-SE" sz="1600" i="1" dirty="0" err="1" smtClean="0">
                <a:solidFill>
                  <a:schemeClr val="tx1"/>
                </a:solidFill>
                <a:latin typeface="Courier New" pitchFamily="49" charset="0"/>
                <a:cs typeface="Courier New" pitchFamily="49" charset="0"/>
              </a:rPr>
              <a:t>Woooaaa</a:t>
            </a:r>
            <a:r>
              <a:rPr lang="sv-SE" sz="1600" i="1" dirty="0" smtClean="0">
                <a:solidFill>
                  <a:schemeClr val="tx1"/>
                </a:solidFill>
                <a:latin typeface="Courier New" pitchFamily="49" charset="0"/>
                <a:cs typeface="Courier New" pitchFamily="49" charset="0"/>
              </a:rPr>
              <a:t> säger Kalle</a:t>
            </a:r>
          </a:p>
          <a:p>
            <a:pPr>
              <a:defRPr/>
            </a:pPr>
            <a:endParaRPr lang="sv-SE" sz="1600" b="1" dirty="0" smtClean="0">
              <a:solidFill>
                <a:schemeClr val="tx1"/>
              </a:solidFill>
              <a:latin typeface="Courier New" pitchFamily="49" charset="0"/>
              <a:cs typeface="Courier New" pitchFamily="49" charset="0"/>
            </a:endParaRPr>
          </a:p>
          <a:p>
            <a:pPr>
              <a:defRPr/>
            </a:pPr>
            <a:r>
              <a:rPr lang="sv-SE" sz="1600" b="1" dirty="0" err="1" smtClean="0">
                <a:solidFill>
                  <a:schemeClr val="tx1"/>
                </a:solidFill>
                <a:latin typeface="Courier New" pitchFamily="49" charset="0"/>
                <a:cs typeface="Courier New" pitchFamily="49" charset="0"/>
              </a:rPr>
              <a:t>animal.scream</a:t>
            </a:r>
            <a:r>
              <a:rPr lang="sv-SE" sz="1600" b="1" dirty="0" smtClean="0">
                <a:solidFill>
                  <a:schemeClr val="tx1"/>
                </a:solidFill>
                <a:latin typeface="Courier New" pitchFamily="49" charset="0"/>
                <a:cs typeface="Courier New" pitchFamily="49" charset="0"/>
              </a:rPr>
              <a:t>(); </a:t>
            </a:r>
            <a:r>
              <a:rPr lang="sv-SE" sz="1600" i="1" dirty="0" smtClean="0">
                <a:solidFill>
                  <a:schemeClr val="tx1"/>
                </a:solidFill>
                <a:latin typeface="Courier New" pitchFamily="49" charset="0"/>
                <a:cs typeface="Courier New" pitchFamily="49" charset="0"/>
              </a:rPr>
              <a:t>// </a:t>
            </a:r>
            <a:r>
              <a:rPr lang="sv-SE" sz="1600" i="1" dirty="0" err="1" smtClean="0">
                <a:solidFill>
                  <a:schemeClr val="tx1"/>
                </a:solidFill>
                <a:latin typeface="Courier New" pitchFamily="49" charset="0"/>
                <a:cs typeface="Courier New" pitchFamily="49" charset="0"/>
              </a:rPr>
              <a:t>Woooaaa</a:t>
            </a:r>
            <a:r>
              <a:rPr lang="sv-SE" sz="1600" i="1" dirty="0" smtClean="0">
                <a:solidFill>
                  <a:schemeClr val="tx1"/>
                </a:solidFill>
                <a:latin typeface="Courier New" pitchFamily="49" charset="0"/>
                <a:cs typeface="Courier New" pitchFamily="49" charset="0"/>
              </a:rPr>
              <a:t> säger Gösta</a:t>
            </a:r>
            <a:endParaRPr lang="sv-SE" sz="1600" b="1" dirty="0" smtClean="0">
              <a:solidFill>
                <a:schemeClr val="tx1"/>
              </a:solidFill>
              <a:latin typeface="Courier New" pitchFamily="49" charset="0"/>
              <a:cs typeface="Courier New" pitchFamily="49" charset="0"/>
            </a:endParaRPr>
          </a:p>
        </p:txBody>
      </p:sp>
      <p:sp>
        <p:nvSpPr>
          <p:cNvPr id="5" name="TextBox 4"/>
          <p:cNvSpPr txBox="1"/>
          <p:nvPr/>
        </p:nvSpPr>
        <p:spPr>
          <a:xfrm>
            <a:off x="228600" y="1201316"/>
            <a:ext cx="5341527" cy="369332"/>
          </a:xfrm>
          <a:prstGeom prst="rect">
            <a:avLst/>
          </a:prstGeom>
          <a:noFill/>
        </p:spPr>
        <p:txBody>
          <a:bodyPr wrap="none" rtlCol="0">
            <a:spAutoFit/>
          </a:bodyPr>
          <a:lstStyle/>
          <a:p>
            <a:r>
              <a:rPr lang="sv-SE" dirty="0" smtClean="0">
                <a:latin typeface="Minya Nouvelle" charset="0"/>
              </a:rPr>
              <a:t>Detta kallas </a:t>
            </a:r>
            <a:r>
              <a:rPr lang="sv-SE" dirty="0" err="1" smtClean="0">
                <a:latin typeface="Minya Nouvelle" charset="0"/>
              </a:rPr>
              <a:t>Prototyp-arv</a:t>
            </a:r>
            <a:r>
              <a:rPr lang="sv-SE" dirty="0" smtClean="0">
                <a:latin typeface="Minya Nouvelle" charset="0"/>
              </a:rPr>
              <a:t> (</a:t>
            </a:r>
            <a:r>
              <a:rPr lang="sv-SE" dirty="0" err="1" smtClean="0">
                <a:latin typeface="Minya Nouvelle" charset="0"/>
              </a:rPr>
              <a:t>prototype</a:t>
            </a:r>
            <a:r>
              <a:rPr lang="sv-SE" dirty="0" smtClean="0">
                <a:latin typeface="Minya Nouvelle" charset="0"/>
              </a:rPr>
              <a:t> </a:t>
            </a:r>
            <a:r>
              <a:rPr lang="sv-SE" dirty="0" err="1" smtClean="0">
                <a:latin typeface="Minya Nouvelle" charset="0"/>
              </a:rPr>
              <a:t>inheritance</a:t>
            </a:r>
            <a:r>
              <a:rPr lang="sv-SE" dirty="0" smtClean="0">
                <a:latin typeface="Minya Nouvelle" charset="0"/>
              </a:rPr>
              <a:t>)</a:t>
            </a:r>
            <a:endParaRPr lang="sv-SE" dirty="0">
              <a:latin typeface="Minya Nouvelle" charset="0"/>
            </a:endParaRPr>
          </a:p>
        </p:txBody>
      </p:sp>
      <p:pic>
        <p:nvPicPr>
          <p:cNvPr id="6" name="Picture 4" descr="C:\temp\614ebd84.png"/>
          <p:cNvPicPr>
            <a:picLocks noChangeAspect="1" noChangeArrowheads="1"/>
          </p:cNvPicPr>
          <p:nvPr/>
        </p:nvPicPr>
        <p:blipFill>
          <a:blip r:embed="rId3" cstate="print"/>
          <a:srcRect/>
          <a:stretch>
            <a:fillRect/>
          </a:stretch>
        </p:blipFill>
        <p:spPr bwMode="auto">
          <a:xfrm>
            <a:off x="7239000" y="800100"/>
            <a:ext cx="1704975" cy="4143375"/>
          </a:xfrm>
          <a:prstGeom prst="rect">
            <a:avLst/>
          </a:prstGeom>
          <a:noFill/>
        </p:spPr>
      </p:pic>
      <p:pic>
        <p:nvPicPr>
          <p:cNvPr id="7" name="Picture 3" descr="P:\Icons\48x48\shadow\graph_edge_directe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44408" y="260163"/>
            <a:ext cx="617538" cy="617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4617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Nackdelar, klassiskt arv</a:t>
            </a:r>
            <a:endParaRPr lang="sv-SE" dirty="0"/>
          </a:p>
        </p:txBody>
      </p:sp>
      <p:sp>
        <p:nvSpPr>
          <p:cNvPr id="3" name="Subtitle 2"/>
          <p:cNvSpPr>
            <a:spLocks noGrp="1"/>
          </p:cNvSpPr>
          <p:nvPr>
            <p:ph type="subTitle" idx="1"/>
          </p:nvPr>
        </p:nvSpPr>
        <p:spPr>
          <a:xfrm>
            <a:off x="683568" y="1489348"/>
            <a:ext cx="6400800" cy="1460500"/>
          </a:xfrm>
        </p:spPr>
        <p:txBody>
          <a:bodyPr/>
          <a:lstStyle/>
          <a:p>
            <a:r>
              <a:rPr lang="sv-SE" dirty="0" err="1" smtClean="0"/>
              <a:t>Konstruktorn</a:t>
            </a:r>
            <a:r>
              <a:rPr lang="sv-SE" dirty="0" smtClean="0"/>
              <a:t> körs en extra gång!</a:t>
            </a:r>
          </a:p>
          <a:p>
            <a:endParaRPr lang="sv-SE" dirty="0" smtClean="0"/>
          </a:p>
          <a:p>
            <a:r>
              <a:rPr lang="sv-SE" dirty="0" smtClean="0"/>
              <a:t>Egenskaper på objektet kopieras dubbelt.</a:t>
            </a:r>
            <a:endParaRPr lang="sv-SE" dirty="0"/>
          </a:p>
        </p:txBody>
      </p:sp>
      <p:pic>
        <p:nvPicPr>
          <p:cNvPr id="5" name="Picture 3" descr="P:\Icons\48x48\shadow\graph_edge_direct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4408" y="260163"/>
            <a:ext cx="617538" cy="617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74754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Att låna metoder</a:t>
            </a:r>
            <a:endParaRPr lang="sv-SE" dirty="0"/>
          </a:p>
        </p:txBody>
      </p:sp>
      <p:sp>
        <p:nvSpPr>
          <p:cNvPr id="4" name="TextBox 3"/>
          <p:cNvSpPr txBox="1"/>
          <p:nvPr/>
        </p:nvSpPr>
        <p:spPr>
          <a:xfrm>
            <a:off x="395536" y="1057300"/>
            <a:ext cx="5125121" cy="4185761"/>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sv-SE" sz="1400" dirty="0" err="1">
                <a:latin typeface="Courier New" pitchFamily="49" charset="0"/>
                <a:cs typeface="Courier New" pitchFamily="49" charset="0"/>
              </a:rPr>
              <a:t>function</a:t>
            </a:r>
            <a:r>
              <a:rPr lang="sv-SE" sz="1400" dirty="0">
                <a:latin typeface="Courier New" pitchFamily="49" charset="0"/>
                <a:cs typeface="Courier New" pitchFamily="49" charset="0"/>
              </a:rPr>
              <a:t> Tiger(</a:t>
            </a:r>
            <a:r>
              <a:rPr lang="sv-SE" sz="1400" dirty="0" err="1">
                <a:latin typeface="Courier New" pitchFamily="49" charset="0"/>
                <a:cs typeface="Courier New" pitchFamily="49" charset="0"/>
              </a:rPr>
              <a:t>name</a:t>
            </a:r>
            <a:r>
              <a:rPr lang="sv-SE" sz="1400" dirty="0">
                <a:latin typeface="Courier New" pitchFamily="49" charset="0"/>
                <a:cs typeface="Courier New" pitchFamily="49" charset="0"/>
              </a:rPr>
              <a:t>){</a:t>
            </a:r>
          </a:p>
          <a:p>
            <a:r>
              <a:rPr lang="sv-SE" sz="1400" dirty="0" smtClean="0">
                <a:latin typeface="Courier New" pitchFamily="49" charset="0"/>
                <a:cs typeface="Courier New" pitchFamily="49" charset="0"/>
              </a:rPr>
              <a:t>   this.name </a:t>
            </a:r>
            <a:r>
              <a:rPr lang="sv-SE" sz="1400" dirty="0">
                <a:latin typeface="Courier New" pitchFamily="49" charset="0"/>
                <a:cs typeface="Courier New" pitchFamily="49" charset="0"/>
              </a:rPr>
              <a:t>= </a:t>
            </a:r>
            <a:r>
              <a:rPr lang="sv-SE" sz="1400" dirty="0" err="1">
                <a:latin typeface="Courier New" pitchFamily="49" charset="0"/>
                <a:cs typeface="Courier New" pitchFamily="49" charset="0"/>
              </a:rPr>
              <a:t>name</a:t>
            </a:r>
            <a:r>
              <a:rPr lang="sv-SE" sz="1400" dirty="0">
                <a:latin typeface="Courier New" pitchFamily="49" charset="0"/>
                <a:cs typeface="Courier New" pitchFamily="49" charset="0"/>
              </a:rPr>
              <a:t> || "Janne";</a:t>
            </a:r>
          </a:p>
          <a:p>
            <a:r>
              <a:rPr lang="sv-SE" sz="1400" dirty="0" smtClean="0">
                <a:latin typeface="Courier New" pitchFamily="49" charset="0"/>
                <a:cs typeface="Courier New" pitchFamily="49" charset="0"/>
              </a:rPr>
              <a:t>}</a:t>
            </a:r>
          </a:p>
          <a:p>
            <a:endParaRPr lang="sv-SE" sz="1400" dirty="0">
              <a:latin typeface="Courier New" pitchFamily="49" charset="0"/>
              <a:cs typeface="Courier New" pitchFamily="49" charset="0"/>
            </a:endParaRPr>
          </a:p>
          <a:p>
            <a:r>
              <a:rPr lang="sv-SE" sz="1400" dirty="0" err="1">
                <a:latin typeface="Courier New" pitchFamily="49" charset="0"/>
                <a:cs typeface="Courier New" pitchFamily="49" charset="0"/>
              </a:rPr>
              <a:t>Tiger.prototype.roar</a:t>
            </a:r>
            <a:r>
              <a:rPr lang="sv-SE" sz="1400" dirty="0">
                <a:latin typeface="Courier New" pitchFamily="49" charset="0"/>
                <a:cs typeface="Courier New" pitchFamily="49" charset="0"/>
              </a:rPr>
              <a:t> = </a:t>
            </a:r>
            <a:r>
              <a:rPr lang="sv-SE" sz="1400" dirty="0" err="1">
                <a:latin typeface="Courier New" pitchFamily="49" charset="0"/>
                <a:cs typeface="Courier New" pitchFamily="49" charset="0"/>
              </a:rPr>
              <a:t>function</a:t>
            </a:r>
            <a:r>
              <a:rPr lang="sv-SE" sz="1400" dirty="0">
                <a:latin typeface="Courier New" pitchFamily="49" charset="0"/>
                <a:cs typeface="Courier New" pitchFamily="49" charset="0"/>
              </a:rPr>
              <a:t>(){</a:t>
            </a:r>
          </a:p>
          <a:p>
            <a:r>
              <a:rPr lang="sv-SE" sz="1400" dirty="0" smtClean="0">
                <a:latin typeface="Courier New" pitchFamily="49" charset="0"/>
                <a:cs typeface="Courier New" pitchFamily="49" charset="0"/>
              </a:rPr>
              <a:t>   console.log(</a:t>
            </a:r>
            <a:r>
              <a:rPr lang="sv-SE" sz="1400" dirty="0" err="1" smtClean="0">
                <a:latin typeface="Courier New" pitchFamily="49" charset="0"/>
                <a:cs typeface="Courier New" pitchFamily="49" charset="0"/>
              </a:rPr>
              <a:t>this.name.toUpperCase</a:t>
            </a:r>
            <a:r>
              <a:rPr lang="sv-SE" sz="1400" dirty="0">
                <a:latin typeface="Courier New" pitchFamily="49" charset="0"/>
                <a:cs typeface="Courier New" pitchFamily="49" charset="0"/>
              </a:rPr>
              <a:t>());</a:t>
            </a:r>
          </a:p>
          <a:p>
            <a:r>
              <a:rPr lang="sv-SE" sz="1400" dirty="0">
                <a:latin typeface="Courier New" pitchFamily="49" charset="0"/>
                <a:cs typeface="Courier New" pitchFamily="49" charset="0"/>
              </a:rPr>
              <a:t>};</a:t>
            </a:r>
          </a:p>
          <a:p>
            <a:endParaRPr lang="sv-SE" sz="1400" dirty="0" smtClean="0">
              <a:latin typeface="Courier New" pitchFamily="49" charset="0"/>
              <a:cs typeface="Courier New" pitchFamily="49" charset="0"/>
            </a:endParaRPr>
          </a:p>
          <a:p>
            <a:r>
              <a:rPr lang="sv-SE" sz="1400" dirty="0" smtClean="0">
                <a:latin typeface="Courier New" pitchFamily="49" charset="0"/>
                <a:cs typeface="Courier New" pitchFamily="49" charset="0"/>
              </a:rPr>
              <a:t>// -----------------------------------------</a:t>
            </a:r>
          </a:p>
          <a:p>
            <a:endParaRPr lang="sv-SE" sz="1400" dirty="0">
              <a:latin typeface="Courier New" pitchFamily="49" charset="0"/>
              <a:cs typeface="Courier New" pitchFamily="49" charset="0"/>
            </a:endParaRPr>
          </a:p>
          <a:p>
            <a:r>
              <a:rPr lang="sv-SE" sz="1400" dirty="0" err="1">
                <a:latin typeface="Courier New" pitchFamily="49" charset="0"/>
                <a:cs typeface="Courier New" pitchFamily="49" charset="0"/>
              </a:rPr>
              <a:t>function</a:t>
            </a:r>
            <a:r>
              <a:rPr lang="sv-SE" sz="1400" dirty="0">
                <a:latin typeface="Courier New" pitchFamily="49" charset="0"/>
                <a:cs typeface="Courier New" pitchFamily="49" charset="0"/>
              </a:rPr>
              <a:t> Bear(</a:t>
            </a:r>
            <a:r>
              <a:rPr lang="sv-SE" sz="1400" dirty="0" err="1">
                <a:latin typeface="Courier New" pitchFamily="49" charset="0"/>
                <a:cs typeface="Courier New" pitchFamily="49" charset="0"/>
              </a:rPr>
              <a:t>name</a:t>
            </a:r>
            <a:r>
              <a:rPr lang="sv-SE" sz="1400" dirty="0">
                <a:latin typeface="Courier New" pitchFamily="49" charset="0"/>
                <a:cs typeface="Courier New" pitchFamily="49" charset="0"/>
              </a:rPr>
              <a:t>){</a:t>
            </a:r>
          </a:p>
          <a:p>
            <a:r>
              <a:rPr lang="sv-SE" sz="1400" dirty="0" smtClean="0">
                <a:latin typeface="Courier New" pitchFamily="49" charset="0"/>
                <a:cs typeface="Courier New" pitchFamily="49" charset="0"/>
              </a:rPr>
              <a:t>   this.name </a:t>
            </a:r>
            <a:r>
              <a:rPr lang="sv-SE" sz="1400" dirty="0">
                <a:latin typeface="Courier New" pitchFamily="49" charset="0"/>
                <a:cs typeface="Courier New" pitchFamily="49" charset="0"/>
              </a:rPr>
              <a:t>= </a:t>
            </a:r>
            <a:r>
              <a:rPr lang="sv-SE" sz="1400" dirty="0" err="1">
                <a:latin typeface="Courier New" pitchFamily="49" charset="0"/>
                <a:cs typeface="Courier New" pitchFamily="49" charset="0"/>
              </a:rPr>
              <a:t>name</a:t>
            </a:r>
            <a:r>
              <a:rPr lang="sv-SE" sz="1400" dirty="0">
                <a:latin typeface="Courier New" pitchFamily="49" charset="0"/>
                <a:cs typeface="Courier New" pitchFamily="49" charset="0"/>
              </a:rPr>
              <a:t> || "</a:t>
            </a:r>
            <a:r>
              <a:rPr lang="sv-SE" sz="1400" dirty="0" err="1">
                <a:latin typeface="Courier New" pitchFamily="49" charset="0"/>
                <a:cs typeface="Courier New" pitchFamily="49" charset="0"/>
              </a:rPr>
              <a:t>Grylls</a:t>
            </a:r>
            <a:r>
              <a:rPr lang="sv-SE" sz="1400" dirty="0">
                <a:latin typeface="Courier New" pitchFamily="49" charset="0"/>
                <a:cs typeface="Courier New" pitchFamily="49" charset="0"/>
              </a:rPr>
              <a:t>";</a:t>
            </a:r>
          </a:p>
          <a:p>
            <a:r>
              <a:rPr lang="sv-SE" sz="1400" dirty="0" smtClean="0">
                <a:latin typeface="Courier New" pitchFamily="49" charset="0"/>
                <a:cs typeface="Courier New" pitchFamily="49" charset="0"/>
              </a:rPr>
              <a:t>}</a:t>
            </a:r>
          </a:p>
          <a:p>
            <a:endParaRPr lang="sv-SE" sz="1400" dirty="0">
              <a:latin typeface="Courier New" pitchFamily="49" charset="0"/>
              <a:cs typeface="Courier New" pitchFamily="49" charset="0"/>
            </a:endParaRPr>
          </a:p>
          <a:p>
            <a:r>
              <a:rPr lang="sv-SE" sz="1400" dirty="0" err="1" smtClean="0">
                <a:latin typeface="Courier New" pitchFamily="49" charset="0"/>
                <a:cs typeface="Courier New" pitchFamily="49" charset="0"/>
              </a:rPr>
              <a:t>Bear.prototype.hit</a:t>
            </a:r>
            <a:r>
              <a:rPr lang="sv-SE" sz="1400" dirty="0" smtClean="0">
                <a:latin typeface="Courier New" pitchFamily="49" charset="0"/>
                <a:cs typeface="Courier New" pitchFamily="49" charset="0"/>
              </a:rPr>
              <a:t> </a:t>
            </a:r>
            <a:r>
              <a:rPr lang="sv-SE" sz="1400" dirty="0">
                <a:latin typeface="Courier New" pitchFamily="49" charset="0"/>
                <a:cs typeface="Courier New" pitchFamily="49" charset="0"/>
              </a:rPr>
              <a:t>= </a:t>
            </a:r>
            <a:r>
              <a:rPr lang="sv-SE" sz="1400" dirty="0" err="1">
                <a:latin typeface="Courier New" pitchFamily="49" charset="0"/>
                <a:cs typeface="Courier New" pitchFamily="49" charset="0"/>
              </a:rPr>
              <a:t>function</a:t>
            </a:r>
            <a:r>
              <a:rPr lang="sv-SE" sz="1400" dirty="0">
                <a:latin typeface="Courier New" pitchFamily="49" charset="0"/>
                <a:cs typeface="Courier New" pitchFamily="49" charset="0"/>
              </a:rPr>
              <a:t>(){</a:t>
            </a:r>
          </a:p>
          <a:p>
            <a:r>
              <a:rPr lang="sv-SE" sz="1400" dirty="0" smtClean="0">
                <a:latin typeface="Courier New" pitchFamily="49" charset="0"/>
                <a:cs typeface="Courier New" pitchFamily="49" charset="0"/>
              </a:rPr>
              <a:t>   console.log(this.name</a:t>
            </a:r>
            <a:r>
              <a:rPr lang="sv-SE" sz="1400" dirty="0">
                <a:latin typeface="Courier New" pitchFamily="49" charset="0"/>
                <a:cs typeface="Courier New" pitchFamily="49" charset="0"/>
              </a:rPr>
              <a:t>+" ger dig en smäll");</a:t>
            </a:r>
          </a:p>
          <a:p>
            <a:r>
              <a:rPr lang="sv-SE" sz="1400" dirty="0">
                <a:latin typeface="Courier New" pitchFamily="49" charset="0"/>
                <a:cs typeface="Courier New" pitchFamily="49" charset="0"/>
              </a:rPr>
              <a:t>};</a:t>
            </a:r>
          </a:p>
          <a:p>
            <a:endParaRPr lang="sv-SE" sz="1400" dirty="0">
              <a:latin typeface="Courier New" pitchFamily="49" charset="0"/>
              <a:cs typeface="Courier New" pitchFamily="49" charset="0"/>
            </a:endParaRPr>
          </a:p>
          <a:p>
            <a:endParaRPr lang="sv-SE" sz="1400" dirty="0" smtClean="0">
              <a:latin typeface="Courier New" pitchFamily="49" charset="0"/>
              <a:cs typeface="Courier New" pitchFamily="49" charset="0"/>
            </a:endParaRPr>
          </a:p>
        </p:txBody>
      </p:sp>
      <p:sp>
        <p:nvSpPr>
          <p:cNvPr id="5" name="TextBox 4"/>
          <p:cNvSpPr txBox="1"/>
          <p:nvPr/>
        </p:nvSpPr>
        <p:spPr>
          <a:xfrm>
            <a:off x="5292080" y="2065412"/>
            <a:ext cx="3270447" cy="2092881"/>
          </a:xfrm>
          <a:prstGeom prst="rect">
            <a:avLst/>
          </a:prstGeom>
          <a:effectLst>
            <a:outerShdw blurRad="50800" dist="38100" dir="10800000" algn="r"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none" rtlCol="0">
            <a:spAutoFit/>
          </a:bodyPr>
          <a:lstStyle/>
          <a:p>
            <a:r>
              <a:rPr lang="sv-SE" sz="1600" dirty="0">
                <a:latin typeface="Courier New" pitchFamily="49" charset="0"/>
                <a:cs typeface="Courier New" pitchFamily="49" charset="0"/>
              </a:rPr>
              <a:t>var sa = {</a:t>
            </a:r>
            <a:r>
              <a:rPr lang="sv-SE" sz="1600" dirty="0" err="1">
                <a:latin typeface="Courier New" pitchFamily="49" charset="0"/>
                <a:cs typeface="Courier New" pitchFamily="49" charset="0"/>
              </a:rPr>
              <a:t>name</a:t>
            </a:r>
            <a:r>
              <a:rPr lang="sv-SE" sz="1600" dirty="0">
                <a:latin typeface="Courier New" pitchFamily="49" charset="0"/>
                <a:cs typeface="Courier New" pitchFamily="49" charset="0"/>
              </a:rPr>
              <a:t>: ”Johan”};</a:t>
            </a:r>
          </a:p>
          <a:p>
            <a:endParaRPr lang="sv-SE" sz="1600" dirty="0">
              <a:latin typeface="Courier New" pitchFamily="49" charset="0"/>
              <a:cs typeface="Courier New" pitchFamily="49" charset="0"/>
            </a:endParaRPr>
          </a:p>
          <a:p>
            <a:r>
              <a:rPr lang="sv-SE" sz="1600" dirty="0">
                <a:latin typeface="Courier New" pitchFamily="49" charset="0"/>
                <a:cs typeface="Courier New" pitchFamily="49" charset="0"/>
              </a:rPr>
              <a:t>var t = new Tiger();</a:t>
            </a:r>
          </a:p>
          <a:p>
            <a:r>
              <a:rPr lang="sv-SE" sz="1600" dirty="0">
                <a:latin typeface="Courier New" pitchFamily="49" charset="0"/>
                <a:cs typeface="Courier New" pitchFamily="49" charset="0"/>
              </a:rPr>
              <a:t>var b = new Bear();</a:t>
            </a:r>
          </a:p>
          <a:p>
            <a:endParaRPr lang="sv-SE" sz="1600" dirty="0">
              <a:latin typeface="Courier New" pitchFamily="49" charset="0"/>
              <a:cs typeface="Courier New" pitchFamily="49" charset="0"/>
            </a:endParaRPr>
          </a:p>
          <a:p>
            <a:r>
              <a:rPr lang="sv-SE" sz="1600" dirty="0" err="1">
                <a:latin typeface="Courier New" pitchFamily="49" charset="0"/>
                <a:cs typeface="Courier New" pitchFamily="49" charset="0"/>
              </a:rPr>
              <a:t>t.roar.call</a:t>
            </a:r>
            <a:r>
              <a:rPr lang="sv-SE" sz="1600" dirty="0">
                <a:latin typeface="Courier New" pitchFamily="49" charset="0"/>
                <a:cs typeface="Courier New" pitchFamily="49" charset="0"/>
              </a:rPr>
              <a:t>(sa);</a:t>
            </a:r>
          </a:p>
          <a:p>
            <a:r>
              <a:rPr lang="sv-SE" sz="1600" dirty="0" err="1">
                <a:latin typeface="Courier New" pitchFamily="49" charset="0"/>
                <a:cs typeface="Courier New" pitchFamily="49" charset="0"/>
              </a:rPr>
              <a:t>b.hit.call</a:t>
            </a:r>
            <a:r>
              <a:rPr lang="sv-SE" sz="1600" dirty="0">
                <a:latin typeface="Courier New" pitchFamily="49" charset="0"/>
                <a:cs typeface="Courier New" pitchFamily="49" charset="0"/>
              </a:rPr>
              <a:t>(sa);</a:t>
            </a:r>
          </a:p>
          <a:p>
            <a:endParaRPr lang="sv-SE" sz="1600" dirty="0" smtClean="0">
              <a:latin typeface="Courier New" pitchFamily="49" charset="0"/>
              <a:cs typeface="Courier New" pitchFamily="49" charset="0"/>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25324" y="3967907"/>
            <a:ext cx="2867156" cy="617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descr="P:\Icons\48x48\shadow\hand_off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43853" y="265212"/>
            <a:ext cx="617537" cy="617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44473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err="1" smtClean="0"/>
              <a:t>Namespaces</a:t>
            </a:r>
            <a:endParaRPr lang="sv-SE" dirty="0"/>
          </a:p>
        </p:txBody>
      </p:sp>
      <p:sp>
        <p:nvSpPr>
          <p:cNvPr id="4" name="TextBox 4"/>
          <p:cNvSpPr txBox="1">
            <a:spLocks noChangeArrowheads="1"/>
          </p:cNvSpPr>
          <p:nvPr/>
        </p:nvSpPr>
        <p:spPr bwMode="auto">
          <a:xfrm>
            <a:off x="228600" y="1071612"/>
            <a:ext cx="6629400" cy="2585323"/>
          </a:xfrm>
          <a:prstGeom prst="rect">
            <a:avLst/>
          </a:prstGeom>
          <a:noFill/>
          <a:ln w="9525">
            <a:noFill/>
            <a:miter lim="800000"/>
            <a:headEnd/>
            <a:tailEnd/>
          </a:ln>
        </p:spPr>
        <p:txBody>
          <a:bodyPr>
            <a:spAutoFit/>
          </a:bodyPr>
          <a:lstStyle/>
          <a:p>
            <a:r>
              <a:rPr lang="sv-SE" dirty="0">
                <a:latin typeface="Minya Nouvelle" charset="0"/>
              </a:rPr>
              <a:t>För att undvika kollisioner i vår kod kan vi paketera </a:t>
            </a:r>
            <a:r>
              <a:rPr lang="sv-SE" dirty="0" smtClean="0">
                <a:latin typeface="Minya Nouvelle" charset="0"/>
              </a:rPr>
              <a:t>vår kod med </a:t>
            </a:r>
            <a:r>
              <a:rPr lang="sv-SE" dirty="0">
                <a:latin typeface="Minya Nouvelle" charset="0"/>
              </a:rPr>
              <a:t>hjälp av en kär gammal vän, </a:t>
            </a:r>
            <a:r>
              <a:rPr lang="sv-SE" dirty="0" err="1">
                <a:latin typeface="Minya Nouvelle" charset="0"/>
              </a:rPr>
              <a:t>object</a:t>
            </a:r>
            <a:r>
              <a:rPr lang="sv-SE" dirty="0">
                <a:latin typeface="Minya Nouvelle" charset="0"/>
              </a:rPr>
              <a:t> </a:t>
            </a:r>
            <a:r>
              <a:rPr lang="sv-SE" dirty="0" err="1">
                <a:latin typeface="Minya Nouvelle" charset="0"/>
              </a:rPr>
              <a:t>literals</a:t>
            </a:r>
            <a:r>
              <a:rPr lang="sv-SE" dirty="0">
                <a:latin typeface="Minya Nouvelle" charset="0"/>
              </a:rPr>
              <a:t>.</a:t>
            </a:r>
          </a:p>
          <a:p>
            <a:endParaRPr lang="sv-SE" dirty="0">
              <a:latin typeface="Minya Nouvelle" charset="0"/>
            </a:endParaRPr>
          </a:p>
          <a:p>
            <a:r>
              <a:rPr lang="sv-SE" b="1" dirty="0" err="1">
                <a:latin typeface="Minya Nouvelle" charset="0"/>
              </a:rPr>
              <a:t>Namespacing</a:t>
            </a:r>
            <a:r>
              <a:rPr lang="sv-SE" b="1" dirty="0">
                <a:latin typeface="Minya Nouvelle" charset="0"/>
              </a:rPr>
              <a:t> (namnrymder): </a:t>
            </a:r>
          </a:p>
          <a:p>
            <a:endParaRPr lang="sv-SE" dirty="0">
              <a:latin typeface="Minya Nouvelle" charset="0"/>
            </a:endParaRPr>
          </a:p>
          <a:p>
            <a:r>
              <a:rPr lang="sv-SE" dirty="0">
                <a:latin typeface="Minya Nouvelle" charset="0"/>
              </a:rPr>
              <a:t>För att skapa organisationen kring ditt </a:t>
            </a:r>
            <a:r>
              <a:rPr lang="sv-SE" dirty="0" err="1">
                <a:latin typeface="Minya Nouvelle" charset="0"/>
              </a:rPr>
              <a:t>name</a:t>
            </a:r>
            <a:r>
              <a:rPr lang="sv-SE" dirty="0">
                <a:latin typeface="Minya Nouvelle" charset="0"/>
              </a:rPr>
              <a:t> </a:t>
            </a:r>
            <a:r>
              <a:rPr lang="sv-SE" dirty="0" err="1">
                <a:latin typeface="Minya Nouvelle" charset="0"/>
              </a:rPr>
              <a:t>space</a:t>
            </a:r>
            <a:r>
              <a:rPr lang="sv-SE" dirty="0">
                <a:latin typeface="Minya Nouvelle" charset="0"/>
              </a:rPr>
              <a:t> skriver du:</a:t>
            </a:r>
          </a:p>
          <a:p>
            <a:endParaRPr lang="sv-SE" dirty="0">
              <a:latin typeface="Minya Nouvelle" charset="0"/>
            </a:endParaRPr>
          </a:p>
          <a:p>
            <a:endParaRPr lang="sv-SE" dirty="0">
              <a:latin typeface="Minya Nouvelle" charset="0"/>
            </a:endParaRPr>
          </a:p>
        </p:txBody>
      </p:sp>
      <p:sp>
        <p:nvSpPr>
          <p:cNvPr id="5" name="Rectangle 4"/>
          <p:cNvSpPr/>
          <p:nvPr/>
        </p:nvSpPr>
        <p:spPr>
          <a:xfrm>
            <a:off x="228600" y="2240012"/>
            <a:ext cx="8458200" cy="1625600"/>
          </a:xfrm>
          <a:prstGeom prst="rect">
            <a:avLst/>
          </a:prstGeom>
        </p:spPr>
        <p:style>
          <a:lnRef idx="1">
            <a:schemeClr val="accent2"/>
          </a:lnRef>
          <a:fillRef idx="2">
            <a:schemeClr val="accent2"/>
          </a:fillRef>
          <a:effectRef idx="1">
            <a:schemeClr val="accent2"/>
          </a:effectRef>
          <a:fontRef idx="minor">
            <a:schemeClr val="dk1"/>
          </a:fontRef>
        </p:style>
        <p:txBody>
          <a:bodyPr/>
          <a:lstStyle/>
          <a:p>
            <a:pPr>
              <a:defRPr/>
            </a:pPr>
            <a:r>
              <a:rPr lang="sv-SE" sz="1600" b="1" dirty="0" smtClean="0">
                <a:solidFill>
                  <a:schemeClr val="tx1"/>
                </a:solidFill>
                <a:latin typeface="Courier New" pitchFamily="49" charset="0"/>
                <a:cs typeface="Courier New" pitchFamily="49" charset="0"/>
              </a:rPr>
              <a:t>var LNU = LNU || {};</a:t>
            </a:r>
          </a:p>
          <a:p>
            <a:pPr>
              <a:defRPr/>
            </a:pPr>
            <a:r>
              <a:rPr lang="sv-SE" sz="1600" b="1" dirty="0" err="1">
                <a:solidFill>
                  <a:schemeClr val="tx1"/>
                </a:solidFill>
                <a:latin typeface="Courier New" pitchFamily="49" charset="0"/>
                <a:cs typeface="Courier New" pitchFamily="49" charset="0"/>
              </a:rPr>
              <a:t>LNU.util</a:t>
            </a:r>
            <a:r>
              <a:rPr lang="sv-SE" sz="1600" b="1" dirty="0">
                <a:solidFill>
                  <a:schemeClr val="tx1"/>
                </a:solidFill>
                <a:latin typeface="Courier New" pitchFamily="49" charset="0"/>
                <a:cs typeface="Courier New" pitchFamily="49" charset="0"/>
              </a:rPr>
              <a:t> = </a:t>
            </a:r>
            <a:r>
              <a:rPr lang="sv-SE" sz="1600" b="1" dirty="0" err="1">
                <a:solidFill>
                  <a:schemeClr val="tx1"/>
                </a:solidFill>
                <a:latin typeface="Courier New" pitchFamily="49" charset="0"/>
                <a:cs typeface="Courier New" pitchFamily="49" charset="0"/>
              </a:rPr>
              <a:t>LNU.util</a:t>
            </a:r>
            <a:r>
              <a:rPr lang="sv-SE" sz="1600" b="1" dirty="0">
                <a:solidFill>
                  <a:schemeClr val="tx1"/>
                </a:solidFill>
                <a:latin typeface="Courier New" pitchFamily="49" charset="0"/>
                <a:cs typeface="Courier New" pitchFamily="49" charset="0"/>
              </a:rPr>
              <a:t> || </a:t>
            </a:r>
            <a:r>
              <a:rPr lang="sv-SE" sz="1600" b="1" dirty="0" smtClean="0">
                <a:solidFill>
                  <a:schemeClr val="tx1"/>
                </a:solidFill>
                <a:latin typeface="Courier New" pitchFamily="49" charset="0"/>
                <a:cs typeface="Courier New" pitchFamily="49" charset="0"/>
              </a:rPr>
              <a:t>{};</a:t>
            </a:r>
          </a:p>
          <a:p>
            <a:pPr>
              <a:defRPr/>
            </a:pPr>
            <a:r>
              <a:rPr lang="sv-SE" sz="1600" b="1" dirty="0" err="1" smtClean="0">
                <a:solidFill>
                  <a:schemeClr val="tx1"/>
                </a:solidFill>
                <a:latin typeface="Courier New" pitchFamily="49" charset="0"/>
                <a:cs typeface="Courier New" pitchFamily="49" charset="0"/>
              </a:rPr>
              <a:t>LNU.util.shapes</a:t>
            </a:r>
            <a:r>
              <a:rPr lang="sv-SE" sz="1600" b="1" dirty="0" smtClean="0">
                <a:solidFill>
                  <a:schemeClr val="tx1"/>
                </a:solidFill>
                <a:latin typeface="Courier New" pitchFamily="49" charset="0"/>
                <a:cs typeface="Courier New" pitchFamily="49" charset="0"/>
              </a:rPr>
              <a:t> </a:t>
            </a:r>
            <a:r>
              <a:rPr lang="sv-SE" sz="1600" b="1" dirty="0">
                <a:solidFill>
                  <a:schemeClr val="tx1"/>
                </a:solidFill>
                <a:latin typeface="Courier New" pitchFamily="49" charset="0"/>
                <a:cs typeface="Courier New" pitchFamily="49" charset="0"/>
              </a:rPr>
              <a:t>= </a:t>
            </a:r>
            <a:r>
              <a:rPr lang="sv-SE" sz="1600" b="1" dirty="0" err="1" smtClean="0">
                <a:solidFill>
                  <a:schemeClr val="tx1"/>
                </a:solidFill>
                <a:latin typeface="Courier New" pitchFamily="49" charset="0"/>
                <a:cs typeface="Courier New" pitchFamily="49" charset="0"/>
              </a:rPr>
              <a:t>LNU.util.shapes</a:t>
            </a:r>
            <a:r>
              <a:rPr lang="sv-SE" sz="1600" b="1" dirty="0" smtClean="0">
                <a:solidFill>
                  <a:schemeClr val="tx1"/>
                </a:solidFill>
                <a:latin typeface="Courier New" pitchFamily="49" charset="0"/>
                <a:cs typeface="Courier New" pitchFamily="49" charset="0"/>
              </a:rPr>
              <a:t> </a:t>
            </a:r>
            <a:r>
              <a:rPr lang="sv-SE" sz="1600" b="1" dirty="0">
                <a:solidFill>
                  <a:schemeClr val="tx1"/>
                </a:solidFill>
                <a:latin typeface="Courier New" pitchFamily="49" charset="0"/>
                <a:cs typeface="Courier New" pitchFamily="49" charset="0"/>
              </a:rPr>
              <a:t>|| {};</a:t>
            </a:r>
          </a:p>
          <a:p>
            <a:pPr>
              <a:defRPr/>
            </a:pPr>
            <a:endParaRPr lang="sv-SE" sz="1600" b="1" dirty="0" smtClean="0">
              <a:solidFill>
                <a:schemeClr val="tx1"/>
              </a:solidFill>
              <a:latin typeface="Courier New" pitchFamily="49" charset="0"/>
              <a:cs typeface="Courier New" pitchFamily="49" charset="0"/>
            </a:endParaRPr>
          </a:p>
          <a:p>
            <a:pPr>
              <a:defRPr/>
            </a:pPr>
            <a:r>
              <a:rPr lang="sv-SE" sz="1600" b="1" dirty="0" err="1" smtClean="0">
                <a:solidFill>
                  <a:schemeClr val="tx1"/>
                </a:solidFill>
                <a:latin typeface="Courier New" pitchFamily="49" charset="0"/>
                <a:cs typeface="Courier New" pitchFamily="49" charset="0"/>
              </a:rPr>
              <a:t>LNU.util.shapes.sayHello</a:t>
            </a:r>
            <a:r>
              <a:rPr lang="sv-SE" sz="1600" b="1" dirty="0" smtClean="0">
                <a:solidFill>
                  <a:schemeClr val="tx1"/>
                </a:solidFill>
                <a:latin typeface="Courier New" pitchFamily="49" charset="0"/>
                <a:cs typeface="Courier New" pitchFamily="49" charset="0"/>
              </a:rPr>
              <a:t> = </a:t>
            </a:r>
            <a:r>
              <a:rPr lang="sv-SE" sz="1600" b="1" dirty="0" err="1" smtClean="0">
                <a:solidFill>
                  <a:schemeClr val="tx1"/>
                </a:solidFill>
                <a:latin typeface="Courier New" pitchFamily="49" charset="0"/>
                <a:cs typeface="Courier New" pitchFamily="49" charset="0"/>
              </a:rPr>
              <a:t>function</a:t>
            </a:r>
            <a:r>
              <a:rPr lang="sv-SE" sz="1600" b="1" dirty="0">
                <a:solidFill>
                  <a:schemeClr val="tx1"/>
                </a:solidFill>
                <a:latin typeface="Courier New" pitchFamily="49" charset="0"/>
                <a:cs typeface="Courier New" pitchFamily="49" charset="0"/>
              </a:rPr>
              <a:t>() { alert(”Hello World</a:t>
            </a:r>
            <a:r>
              <a:rPr lang="sv-SE" sz="1600" b="1" dirty="0" smtClean="0">
                <a:solidFill>
                  <a:schemeClr val="tx1"/>
                </a:solidFill>
                <a:latin typeface="Courier New" pitchFamily="49" charset="0"/>
                <a:cs typeface="Courier New" pitchFamily="49" charset="0"/>
              </a:rPr>
              <a:t>”); };</a:t>
            </a:r>
            <a:endParaRPr lang="sv-SE" sz="1600" b="1" dirty="0">
              <a:solidFill>
                <a:schemeClr val="tx1"/>
              </a:solidFill>
              <a:latin typeface="Courier New" pitchFamily="49" charset="0"/>
              <a:cs typeface="Courier New" pitchFamily="49" charset="0"/>
            </a:endParaRPr>
          </a:p>
          <a:p>
            <a:pPr>
              <a:defRPr/>
            </a:pPr>
            <a:endParaRPr lang="sv-SE" b="1" dirty="0">
              <a:solidFill>
                <a:schemeClr val="tx1"/>
              </a:solidFill>
              <a:latin typeface="Courier New" pitchFamily="49" charset="0"/>
              <a:cs typeface="Courier New" pitchFamily="49" charset="0"/>
            </a:endParaRPr>
          </a:p>
          <a:p>
            <a:pPr>
              <a:defRPr/>
            </a:pPr>
            <a:endParaRPr lang="sv-SE" b="1" dirty="0">
              <a:solidFill>
                <a:schemeClr val="tx1"/>
              </a:solidFill>
              <a:latin typeface="Courier New" pitchFamily="49" charset="0"/>
              <a:cs typeface="Courier New" pitchFamily="49" charset="0"/>
            </a:endParaRPr>
          </a:p>
        </p:txBody>
      </p:sp>
      <p:sp>
        <p:nvSpPr>
          <p:cNvPr id="6" name="Rectangle 5"/>
          <p:cNvSpPr/>
          <p:nvPr/>
        </p:nvSpPr>
        <p:spPr>
          <a:xfrm>
            <a:off x="228600" y="4285208"/>
            <a:ext cx="8458200" cy="444500"/>
          </a:xfrm>
          <a:prstGeom prst="rect">
            <a:avLst/>
          </a:prstGeom>
        </p:spPr>
        <p:style>
          <a:lnRef idx="1">
            <a:schemeClr val="accent2"/>
          </a:lnRef>
          <a:fillRef idx="2">
            <a:schemeClr val="accent2"/>
          </a:fillRef>
          <a:effectRef idx="1">
            <a:schemeClr val="accent2"/>
          </a:effectRef>
          <a:fontRef idx="minor">
            <a:schemeClr val="dk1"/>
          </a:fontRef>
        </p:style>
        <p:txBody>
          <a:bodyPr/>
          <a:lstStyle/>
          <a:p>
            <a:pPr>
              <a:defRPr/>
            </a:pPr>
            <a:r>
              <a:rPr lang="sv-SE" b="1" dirty="0" err="1" smtClean="0">
                <a:solidFill>
                  <a:schemeClr val="tx1"/>
                </a:solidFill>
                <a:latin typeface="Courier New" pitchFamily="49" charset="0"/>
                <a:cs typeface="Courier New" pitchFamily="49" charset="0"/>
              </a:rPr>
              <a:t>LNU.util.shapes.sayHello</a:t>
            </a:r>
            <a:r>
              <a:rPr lang="sv-SE" b="1" dirty="0">
                <a:solidFill>
                  <a:schemeClr val="tx1"/>
                </a:solidFill>
                <a:latin typeface="Courier New" pitchFamily="49" charset="0"/>
                <a:cs typeface="Courier New" pitchFamily="49" charset="0"/>
              </a:rPr>
              <a:t>();</a:t>
            </a:r>
          </a:p>
          <a:p>
            <a:pPr>
              <a:defRPr/>
            </a:pPr>
            <a:endParaRPr lang="sv-SE" b="1" dirty="0">
              <a:solidFill>
                <a:schemeClr val="tx1"/>
              </a:solidFill>
              <a:latin typeface="Courier New" pitchFamily="49" charset="0"/>
              <a:cs typeface="Courier New" pitchFamily="49" charset="0"/>
            </a:endParaRPr>
          </a:p>
        </p:txBody>
      </p:sp>
      <p:sp>
        <p:nvSpPr>
          <p:cNvPr id="7" name="TextBox 9"/>
          <p:cNvSpPr txBox="1">
            <a:spLocks noChangeArrowheads="1"/>
          </p:cNvSpPr>
          <p:nvPr/>
        </p:nvSpPr>
        <p:spPr bwMode="auto">
          <a:xfrm>
            <a:off x="228600" y="3976969"/>
            <a:ext cx="4230645" cy="369332"/>
          </a:xfrm>
          <a:prstGeom prst="rect">
            <a:avLst/>
          </a:prstGeom>
          <a:noFill/>
          <a:ln w="9525">
            <a:noFill/>
            <a:miter lim="800000"/>
            <a:headEnd/>
            <a:tailEnd/>
          </a:ln>
        </p:spPr>
        <p:txBody>
          <a:bodyPr wrap="none">
            <a:spAutoFit/>
          </a:bodyPr>
          <a:lstStyle/>
          <a:p>
            <a:r>
              <a:rPr lang="sv-SE" dirty="0">
                <a:latin typeface="Minya Nouvelle" charset="0"/>
              </a:rPr>
              <a:t>Vi kommer nu åt vår funktion genom:</a:t>
            </a:r>
          </a:p>
        </p:txBody>
      </p:sp>
      <p:sp>
        <p:nvSpPr>
          <p:cNvPr id="8" name="TextBox 7"/>
          <p:cNvSpPr txBox="1">
            <a:spLocks noChangeArrowheads="1"/>
          </p:cNvSpPr>
          <p:nvPr/>
        </p:nvSpPr>
        <p:spPr bwMode="auto">
          <a:xfrm>
            <a:off x="228600" y="5080456"/>
            <a:ext cx="7101624" cy="369332"/>
          </a:xfrm>
          <a:prstGeom prst="rect">
            <a:avLst/>
          </a:prstGeom>
          <a:noFill/>
          <a:ln w="9525">
            <a:noFill/>
            <a:miter lim="800000"/>
            <a:headEnd/>
            <a:tailEnd/>
          </a:ln>
        </p:spPr>
        <p:txBody>
          <a:bodyPr wrap="none">
            <a:spAutoFit/>
          </a:bodyPr>
          <a:lstStyle/>
          <a:p>
            <a:r>
              <a:rPr lang="sv-SE" dirty="0">
                <a:latin typeface="Minya Nouvelle" charset="0"/>
              </a:rPr>
              <a:t>Men om vi vill stoppa in </a:t>
            </a:r>
            <a:r>
              <a:rPr lang="sv-SE" dirty="0" smtClean="0">
                <a:latin typeface="Minya Nouvelle" charset="0"/>
              </a:rPr>
              <a:t>t.ex. en rektangelklass </a:t>
            </a:r>
            <a:r>
              <a:rPr lang="sv-SE" dirty="0">
                <a:latin typeface="Minya Nouvelle" charset="0"/>
              </a:rPr>
              <a:t>i namnrymden? </a:t>
            </a:r>
          </a:p>
        </p:txBody>
      </p:sp>
      <p:pic>
        <p:nvPicPr>
          <p:cNvPr id="10242" name="Picture 2" descr="P:\Icons\48x48\shadow\packa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4408" y="265583"/>
            <a:ext cx="6096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6614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err="1" smtClean="0"/>
              <a:t>Namespaces</a:t>
            </a:r>
            <a:endParaRPr lang="sv-SE" dirty="0"/>
          </a:p>
        </p:txBody>
      </p:sp>
      <p:sp>
        <p:nvSpPr>
          <p:cNvPr id="5" name="Rectangle 4"/>
          <p:cNvSpPr/>
          <p:nvPr/>
        </p:nvSpPr>
        <p:spPr>
          <a:xfrm>
            <a:off x="228600" y="1279996"/>
            <a:ext cx="8458200" cy="3543300"/>
          </a:xfrm>
          <a:prstGeom prst="rect">
            <a:avLst/>
          </a:prstGeom>
          <a:ln/>
        </p:spPr>
        <p:style>
          <a:lnRef idx="1">
            <a:schemeClr val="accent2"/>
          </a:lnRef>
          <a:fillRef idx="2">
            <a:schemeClr val="accent2"/>
          </a:fillRef>
          <a:effectRef idx="1">
            <a:schemeClr val="accent2"/>
          </a:effectRef>
          <a:fontRef idx="minor">
            <a:schemeClr val="dk1"/>
          </a:fontRef>
        </p:style>
        <p:txBody>
          <a:bodyPr/>
          <a:lstStyle/>
          <a:p>
            <a:pPr>
              <a:defRPr/>
            </a:pPr>
            <a:r>
              <a:rPr lang="sv-SE" sz="1400" b="1" dirty="0">
                <a:solidFill>
                  <a:schemeClr val="tx1"/>
                </a:solidFill>
                <a:latin typeface="Courier New" pitchFamily="49" charset="0"/>
                <a:cs typeface="Courier New" pitchFamily="49" charset="0"/>
              </a:rPr>
              <a:t>var LNU = LNU || {};</a:t>
            </a:r>
          </a:p>
          <a:p>
            <a:pPr>
              <a:defRPr/>
            </a:pPr>
            <a:r>
              <a:rPr lang="sv-SE" sz="1400" b="1" dirty="0" err="1">
                <a:solidFill>
                  <a:schemeClr val="tx1"/>
                </a:solidFill>
                <a:latin typeface="Courier New" pitchFamily="49" charset="0"/>
                <a:cs typeface="Courier New" pitchFamily="49" charset="0"/>
              </a:rPr>
              <a:t>LNU.util</a:t>
            </a:r>
            <a:r>
              <a:rPr lang="sv-SE" sz="1400" b="1" dirty="0">
                <a:solidFill>
                  <a:schemeClr val="tx1"/>
                </a:solidFill>
                <a:latin typeface="Courier New" pitchFamily="49" charset="0"/>
                <a:cs typeface="Courier New" pitchFamily="49" charset="0"/>
              </a:rPr>
              <a:t> = </a:t>
            </a:r>
            <a:r>
              <a:rPr lang="sv-SE" sz="1400" b="1" dirty="0" err="1">
                <a:solidFill>
                  <a:schemeClr val="tx1"/>
                </a:solidFill>
                <a:latin typeface="Courier New" pitchFamily="49" charset="0"/>
                <a:cs typeface="Courier New" pitchFamily="49" charset="0"/>
              </a:rPr>
              <a:t>LNU.util</a:t>
            </a:r>
            <a:r>
              <a:rPr lang="sv-SE" sz="1400" b="1" dirty="0">
                <a:solidFill>
                  <a:schemeClr val="tx1"/>
                </a:solidFill>
                <a:latin typeface="Courier New" pitchFamily="49" charset="0"/>
                <a:cs typeface="Courier New" pitchFamily="49" charset="0"/>
              </a:rPr>
              <a:t> || {};</a:t>
            </a:r>
          </a:p>
          <a:p>
            <a:pPr>
              <a:defRPr/>
            </a:pPr>
            <a:r>
              <a:rPr lang="sv-SE" sz="1400" b="1" dirty="0" err="1">
                <a:solidFill>
                  <a:schemeClr val="tx1"/>
                </a:solidFill>
                <a:latin typeface="Courier New" pitchFamily="49" charset="0"/>
                <a:cs typeface="Courier New" pitchFamily="49" charset="0"/>
              </a:rPr>
              <a:t>LNU.util.shapes</a:t>
            </a:r>
            <a:r>
              <a:rPr lang="sv-SE" sz="1400" b="1" dirty="0">
                <a:solidFill>
                  <a:schemeClr val="tx1"/>
                </a:solidFill>
                <a:latin typeface="Courier New" pitchFamily="49" charset="0"/>
                <a:cs typeface="Courier New" pitchFamily="49" charset="0"/>
              </a:rPr>
              <a:t> = </a:t>
            </a:r>
            <a:r>
              <a:rPr lang="sv-SE" sz="1400" b="1" dirty="0" err="1">
                <a:solidFill>
                  <a:schemeClr val="tx1"/>
                </a:solidFill>
                <a:latin typeface="Courier New" pitchFamily="49" charset="0"/>
                <a:cs typeface="Courier New" pitchFamily="49" charset="0"/>
              </a:rPr>
              <a:t>LNU.util.shapes</a:t>
            </a:r>
            <a:r>
              <a:rPr lang="sv-SE" sz="1400" b="1" dirty="0">
                <a:solidFill>
                  <a:schemeClr val="tx1"/>
                </a:solidFill>
                <a:latin typeface="Courier New" pitchFamily="49" charset="0"/>
                <a:cs typeface="Courier New" pitchFamily="49" charset="0"/>
              </a:rPr>
              <a:t> || {};</a:t>
            </a:r>
          </a:p>
          <a:p>
            <a:pPr>
              <a:defRPr/>
            </a:pPr>
            <a:endParaRPr lang="sv-SE" sz="1400" b="1" dirty="0" smtClean="0">
              <a:solidFill>
                <a:schemeClr val="tx1"/>
              </a:solidFill>
              <a:latin typeface="Courier New" pitchFamily="49" charset="0"/>
              <a:cs typeface="Courier New" pitchFamily="49" charset="0"/>
            </a:endParaRPr>
          </a:p>
          <a:p>
            <a:pPr>
              <a:defRPr/>
            </a:pPr>
            <a:r>
              <a:rPr lang="sv-SE" sz="1400" b="1" dirty="0" err="1" smtClean="0">
                <a:solidFill>
                  <a:schemeClr val="tx1"/>
                </a:solidFill>
                <a:latin typeface="Courier New" pitchFamily="49" charset="0"/>
                <a:cs typeface="Courier New" pitchFamily="49" charset="0"/>
              </a:rPr>
              <a:t>LNU.util.shape.Rectangle</a:t>
            </a:r>
            <a:r>
              <a:rPr lang="sv-SE" sz="1400" b="1" dirty="0" smtClean="0">
                <a:solidFill>
                  <a:schemeClr val="tx1"/>
                </a:solidFill>
                <a:latin typeface="Courier New" pitchFamily="49" charset="0"/>
                <a:cs typeface="Courier New" pitchFamily="49" charset="0"/>
              </a:rPr>
              <a:t> = function(</a:t>
            </a:r>
            <a:r>
              <a:rPr lang="sv-SE" sz="1400" b="1" dirty="0" err="1" smtClean="0">
                <a:solidFill>
                  <a:schemeClr val="tx1"/>
                </a:solidFill>
                <a:latin typeface="Courier New" pitchFamily="49" charset="0"/>
                <a:cs typeface="Courier New" pitchFamily="49" charset="0"/>
              </a:rPr>
              <a:t>width</a:t>
            </a:r>
            <a:r>
              <a:rPr lang="sv-SE" sz="1400" b="1" dirty="0" smtClean="0">
                <a:solidFill>
                  <a:schemeClr val="tx1"/>
                </a:solidFill>
                <a:latin typeface="Courier New" pitchFamily="49" charset="0"/>
                <a:cs typeface="Courier New" pitchFamily="49" charset="0"/>
              </a:rPr>
              <a:t>, </a:t>
            </a:r>
            <a:r>
              <a:rPr lang="sv-SE" sz="1400" b="1" dirty="0" err="1" smtClean="0">
                <a:solidFill>
                  <a:schemeClr val="tx1"/>
                </a:solidFill>
                <a:latin typeface="Courier New" pitchFamily="49" charset="0"/>
                <a:cs typeface="Courier New" pitchFamily="49" charset="0"/>
              </a:rPr>
              <a:t>height</a:t>
            </a:r>
            <a:r>
              <a:rPr lang="sv-SE" sz="1400" b="1" dirty="0" smtClean="0">
                <a:solidFill>
                  <a:schemeClr val="tx1"/>
                </a:solidFill>
                <a:latin typeface="Courier New" pitchFamily="49" charset="0"/>
                <a:cs typeface="Courier New" pitchFamily="49" charset="0"/>
              </a:rPr>
              <a:t>) </a:t>
            </a:r>
          </a:p>
          <a:p>
            <a:pPr>
              <a:defRPr/>
            </a:pPr>
            <a:r>
              <a:rPr lang="sv-SE" sz="1400" b="1" dirty="0" smtClean="0">
                <a:solidFill>
                  <a:schemeClr val="tx1"/>
                </a:solidFill>
                <a:latin typeface="Courier New" pitchFamily="49" charset="0"/>
                <a:cs typeface="Courier New" pitchFamily="49" charset="0"/>
              </a:rPr>
              <a:t>{</a:t>
            </a:r>
          </a:p>
          <a:p>
            <a:pPr>
              <a:defRPr/>
            </a:pPr>
            <a:r>
              <a:rPr lang="sv-SE" sz="1400" b="1" dirty="0" smtClean="0">
                <a:solidFill>
                  <a:schemeClr val="tx1"/>
                </a:solidFill>
                <a:latin typeface="Courier New" pitchFamily="49" charset="0"/>
                <a:cs typeface="Courier New" pitchFamily="49" charset="0"/>
              </a:rPr>
              <a:t>   </a:t>
            </a:r>
            <a:r>
              <a:rPr lang="sv-SE" sz="1400" b="1" dirty="0" err="1" smtClean="0">
                <a:solidFill>
                  <a:schemeClr val="tx1"/>
                </a:solidFill>
                <a:latin typeface="Courier New" pitchFamily="49" charset="0"/>
                <a:cs typeface="Courier New" pitchFamily="49" charset="0"/>
              </a:rPr>
              <a:t>this.width</a:t>
            </a:r>
            <a:r>
              <a:rPr lang="sv-SE" sz="1400" b="1" dirty="0" smtClean="0">
                <a:solidFill>
                  <a:schemeClr val="tx1"/>
                </a:solidFill>
                <a:latin typeface="Courier New" pitchFamily="49" charset="0"/>
                <a:cs typeface="Courier New" pitchFamily="49" charset="0"/>
              </a:rPr>
              <a:t> = </a:t>
            </a:r>
            <a:r>
              <a:rPr lang="sv-SE" sz="1400" b="1" dirty="0" err="1" smtClean="0">
                <a:solidFill>
                  <a:schemeClr val="tx1"/>
                </a:solidFill>
                <a:latin typeface="Courier New" pitchFamily="49" charset="0"/>
                <a:cs typeface="Courier New" pitchFamily="49" charset="0"/>
              </a:rPr>
              <a:t>width</a:t>
            </a:r>
            <a:r>
              <a:rPr lang="sv-SE" sz="1400" b="1" dirty="0" smtClean="0">
                <a:solidFill>
                  <a:schemeClr val="tx1"/>
                </a:solidFill>
                <a:latin typeface="Courier New" pitchFamily="49" charset="0"/>
                <a:cs typeface="Courier New" pitchFamily="49" charset="0"/>
              </a:rPr>
              <a:t>;</a:t>
            </a:r>
          </a:p>
          <a:p>
            <a:pPr>
              <a:defRPr/>
            </a:pPr>
            <a:r>
              <a:rPr lang="sv-SE" sz="1400" b="1" dirty="0" smtClean="0">
                <a:solidFill>
                  <a:schemeClr val="tx1"/>
                </a:solidFill>
                <a:latin typeface="Courier New" pitchFamily="49" charset="0"/>
                <a:cs typeface="Courier New" pitchFamily="49" charset="0"/>
              </a:rPr>
              <a:t>   </a:t>
            </a:r>
            <a:r>
              <a:rPr lang="sv-SE" sz="1400" b="1" dirty="0" err="1" smtClean="0">
                <a:solidFill>
                  <a:schemeClr val="tx1"/>
                </a:solidFill>
                <a:latin typeface="Courier New" pitchFamily="49" charset="0"/>
                <a:cs typeface="Courier New" pitchFamily="49" charset="0"/>
              </a:rPr>
              <a:t>this.height</a:t>
            </a:r>
            <a:r>
              <a:rPr lang="sv-SE" sz="1400" b="1" dirty="0" smtClean="0">
                <a:solidFill>
                  <a:schemeClr val="tx1"/>
                </a:solidFill>
                <a:latin typeface="Courier New" pitchFamily="49" charset="0"/>
                <a:cs typeface="Courier New" pitchFamily="49" charset="0"/>
              </a:rPr>
              <a:t> = </a:t>
            </a:r>
            <a:r>
              <a:rPr lang="sv-SE" sz="1400" b="1" dirty="0" err="1" smtClean="0">
                <a:solidFill>
                  <a:schemeClr val="tx1"/>
                </a:solidFill>
                <a:latin typeface="Courier New" pitchFamily="49" charset="0"/>
                <a:cs typeface="Courier New" pitchFamily="49" charset="0"/>
              </a:rPr>
              <a:t>height</a:t>
            </a:r>
            <a:r>
              <a:rPr lang="sv-SE" sz="1400" b="1" dirty="0" smtClean="0">
                <a:solidFill>
                  <a:schemeClr val="tx1"/>
                </a:solidFill>
                <a:latin typeface="Courier New" pitchFamily="49" charset="0"/>
                <a:cs typeface="Courier New" pitchFamily="49" charset="0"/>
              </a:rPr>
              <a:t>;</a:t>
            </a:r>
          </a:p>
          <a:p>
            <a:pPr>
              <a:defRPr/>
            </a:pPr>
            <a:r>
              <a:rPr lang="sv-SE" sz="1400" b="1" dirty="0" smtClean="0">
                <a:solidFill>
                  <a:schemeClr val="tx1"/>
                </a:solidFill>
                <a:latin typeface="Courier New" pitchFamily="49" charset="0"/>
                <a:cs typeface="Courier New" pitchFamily="49" charset="0"/>
              </a:rPr>
              <a:t>}</a:t>
            </a:r>
          </a:p>
          <a:p>
            <a:pPr>
              <a:defRPr/>
            </a:pPr>
            <a:endParaRPr lang="sv-SE" sz="1400" b="1" dirty="0" smtClean="0">
              <a:solidFill>
                <a:schemeClr val="tx1"/>
              </a:solidFill>
              <a:latin typeface="Courier New" pitchFamily="49" charset="0"/>
              <a:cs typeface="Courier New" pitchFamily="49" charset="0"/>
            </a:endParaRPr>
          </a:p>
          <a:p>
            <a:pPr>
              <a:defRPr/>
            </a:pPr>
            <a:r>
              <a:rPr lang="sv-SE" sz="1400" b="1" dirty="0" err="1" smtClean="0">
                <a:solidFill>
                  <a:schemeClr val="tx1"/>
                </a:solidFill>
                <a:latin typeface="Courier New" pitchFamily="49" charset="0"/>
                <a:cs typeface="Courier New" pitchFamily="49" charset="0"/>
              </a:rPr>
              <a:t>LNU.util.shape.Rectangle.prototype.getArea</a:t>
            </a:r>
            <a:r>
              <a:rPr lang="sv-SE" sz="1400" b="1" dirty="0" smtClean="0">
                <a:solidFill>
                  <a:schemeClr val="tx1"/>
                </a:solidFill>
                <a:latin typeface="Courier New" pitchFamily="49" charset="0"/>
                <a:cs typeface="Courier New" pitchFamily="49" charset="0"/>
              </a:rPr>
              <a:t> = function()</a:t>
            </a:r>
          </a:p>
          <a:p>
            <a:pPr>
              <a:defRPr/>
            </a:pPr>
            <a:r>
              <a:rPr lang="sv-SE" sz="1400" b="1" dirty="0" smtClean="0">
                <a:solidFill>
                  <a:schemeClr val="tx1"/>
                </a:solidFill>
                <a:latin typeface="Courier New" pitchFamily="49" charset="0"/>
                <a:cs typeface="Courier New" pitchFamily="49" charset="0"/>
              </a:rPr>
              <a:t>{</a:t>
            </a:r>
          </a:p>
          <a:p>
            <a:pPr>
              <a:defRPr/>
            </a:pPr>
            <a:r>
              <a:rPr lang="sv-SE" sz="1400" b="1" dirty="0" smtClean="0">
                <a:solidFill>
                  <a:schemeClr val="tx1"/>
                </a:solidFill>
                <a:latin typeface="Courier New" pitchFamily="49" charset="0"/>
                <a:cs typeface="Courier New" pitchFamily="49" charset="0"/>
              </a:rPr>
              <a:t>	</a:t>
            </a:r>
            <a:r>
              <a:rPr lang="sv-SE" sz="1400" b="1" dirty="0" err="1" smtClean="0">
                <a:solidFill>
                  <a:schemeClr val="tx1"/>
                </a:solidFill>
                <a:latin typeface="Courier New" pitchFamily="49" charset="0"/>
                <a:cs typeface="Courier New" pitchFamily="49" charset="0"/>
              </a:rPr>
              <a:t>return</a:t>
            </a:r>
            <a:r>
              <a:rPr lang="sv-SE" sz="1400" b="1" dirty="0" smtClean="0">
                <a:solidFill>
                  <a:schemeClr val="tx1"/>
                </a:solidFill>
                <a:latin typeface="Courier New" pitchFamily="49" charset="0"/>
                <a:cs typeface="Courier New" pitchFamily="49" charset="0"/>
              </a:rPr>
              <a:t> (</a:t>
            </a:r>
            <a:r>
              <a:rPr lang="sv-SE" sz="1400" b="1" dirty="0" err="1" smtClean="0">
                <a:solidFill>
                  <a:schemeClr val="tx1"/>
                </a:solidFill>
                <a:latin typeface="Courier New" pitchFamily="49" charset="0"/>
                <a:cs typeface="Courier New" pitchFamily="49" charset="0"/>
              </a:rPr>
              <a:t>this.width</a:t>
            </a:r>
            <a:r>
              <a:rPr lang="sv-SE" sz="1400" b="1" dirty="0" smtClean="0">
                <a:solidFill>
                  <a:schemeClr val="tx1"/>
                </a:solidFill>
                <a:latin typeface="Courier New" pitchFamily="49" charset="0"/>
                <a:cs typeface="Courier New" pitchFamily="49" charset="0"/>
              </a:rPr>
              <a:t> * </a:t>
            </a:r>
            <a:r>
              <a:rPr lang="sv-SE" sz="1400" b="1" dirty="0" err="1" smtClean="0">
                <a:solidFill>
                  <a:schemeClr val="tx1"/>
                </a:solidFill>
                <a:latin typeface="Courier New" pitchFamily="49" charset="0"/>
                <a:cs typeface="Courier New" pitchFamily="49" charset="0"/>
              </a:rPr>
              <a:t>this.height</a:t>
            </a:r>
            <a:r>
              <a:rPr lang="sv-SE" sz="1400" b="1" dirty="0" smtClean="0">
                <a:solidFill>
                  <a:schemeClr val="tx1"/>
                </a:solidFill>
                <a:latin typeface="Courier New" pitchFamily="49" charset="0"/>
                <a:cs typeface="Courier New" pitchFamily="49" charset="0"/>
              </a:rPr>
              <a:t>);	</a:t>
            </a:r>
          </a:p>
          <a:p>
            <a:pPr>
              <a:defRPr/>
            </a:pPr>
            <a:r>
              <a:rPr lang="sv-SE" sz="1400" b="1" dirty="0" smtClean="0">
                <a:solidFill>
                  <a:schemeClr val="tx1"/>
                </a:solidFill>
                <a:latin typeface="Courier New" pitchFamily="49" charset="0"/>
                <a:cs typeface="Courier New" pitchFamily="49" charset="0"/>
              </a:rPr>
              <a:t>}</a:t>
            </a:r>
          </a:p>
          <a:p>
            <a:pPr>
              <a:defRPr/>
            </a:pPr>
            <a:endParaRPr lang="sv-SE" b="1" dirty="0">
              <a:solidFill>
                <a:schemeClr val="tx1"/>
              </a:solidFill>
              <a:latin typeface="Courier New" pitchFamily="49" charset="0"/>
              <a:cs typeface="Courier New" pitchFamily="49" charset="0"/>
            </a:endParaRPr>
          </a:p>
          <a:p>
            <a:pPr>
              <a:defRPr/>
            </a:pPr>
            <a:r>
              <a:rPr lang="sv-SE" sz="2800" b="1" dirty="0">
                <a:solidFill>
                  <a:schemeClr val="tx1"/>
                </a:solidFill>
                <a:latin typeface="Courier New" pitchFamily="49" charset="0"/>
                <a:cs typeface="Courier New" pitchFamily="49" charset="0"/>
              </a:rPr>
              <a:t>	</a:t>
            </a:r>
          </a:p>
          <a:p>
            <a:pPr>
              <a:defRPr/>
            </a:pPr>
            <a:r>
              <a:rPr lang="sv-SE" b="1" dirty="0">
                <a:solidFill>
                  <a:schemeClr val="tx1"/>
                </a:solidFill>
                <a:latin typeface="Courier New" pitchFamily="49" charset="0"/>
                <a:cs typeface="Courier New" pitchFamily="49" charset="0"/>
              </a:rPr>
              <a:t>    	</a:t>
            </a:r>
          </a:p>
          <a:p>
            <a:pPr>
              <a:defRPr/>
            </a:pPr>
            <a:endParaRPr lang="sv-SE" b="1" dirty="0">
              <a:solidFill>
                <a:schemeClr val="tx1"/>
              </a:solidFill>
              <a:latin typeface="Courier New" pitchFamily="49" charset="0"/>
              <a:cs typeface="Courier New" pitchFamily="49" charset="0"/>
            </a:endParaRPr>
          </a:p>
        </p:txBody>
      </p:sp>
      <p:sp>
        <p:nvSpPr>
          <p:cNvPr id="6" name="Rectangle 5"/>
          <p:cNvSpPr/>
          <p:nvPr/>
        </p:nvSpPr>
        <p:spPr>
          <a:xfrm>
            <a:off x="228600" y="5017740"/>
            <a:ext cx="8458200" cy="444500"/>
          </a:xfrm>
          <a:prstGeom prst="rect">
            <a:avLst/>
          </a:prstGeom>
        </p:spPr>
        <p:style>
          <a:lnRef idx="1">
            <a:schemeClr val="accent2"/>
          </a:lnRef>
          <a:fillRef idx="2">
            <a:schemeClr val="accent2"/>
          </a:fillRef>
          <a:effectRef idx="1">
            <a:schemeClr val="accent2"/>
          </a:effectRef>
          <a:fontRef idx="minor">
            <a:schemeClr val="dk1"/>
          </a:fontRef>
        </p:style>
        <p:txBody>
          <a:bodyPr/>
          <a:lstStyle/>
          <a:p>
            <a:pPr>
              <a:defRPr/>
            </a:pPr>
            <a:r>
              <a:rPr lang="sv-SE" b="1" dirty="0">
                <a:solidFill>
                  <a:schemeClr val="tx1"/>
                </a:solidFill>
                <a:latin typeface="Courier New" pitchFamily="49" charset="0"/>
                <a:cs typeface="Courier New" pitchFamily="49" charset="0"/>
              </a:rPr>
              <a:t>var </a:t>
            </a:r>
            <a:r>
              <a:rPr lang="sv-SE" b="1" dirty="0" smtClean="0">
                <a:solidFill>
                  <a:schemeClr val="tx1"/>
                </a:solidFill>
                <a:latin typeface="Courier New" pitchFamily="49" charset="0"/>
                <a:cs typeface="Courier New" pitchFamily="49" charset="0"/>
              </a:rPr>
              <a:t>rect1 </a:t>
            </a:r>
            <a:r>
              <a:rPr lang="sv-SE" b="1" dirty="0">
                <a:solidFill>
                  <a:schemeClr val="tx1"/>
                </a:solidFill>
                <a:latin typeface="Courier New" pitchFamily="49" charset="0"/>
                <a:cs typeface="Courier New" pitchFamily="49" charset="0"/>
              </a:rPr>
              <a:t>= new </a:t>
            </a:r>
            <a:r>
              <a:rPr lang="sv-SE" b="1" dirty="0" err="1" smtClean="0">
                <a:solidFill>
                  <a:schemeClr val="tx1"/>
                </a:solidFill>
                <a:latin typeface="Courier New" pitchFamily="49" charset="0"/>
                <a:cs typeface="Courier New" pitchFamily="49" charset="0"/>
              </a:rPr>
              <a:t>LNU.util.shapes.Rectangle</a:t>
            </a:r>
            <a:r>
              <a:rPr lang="sv-SE" b="1" dirty="0" smtClean="0">
                <a:solidFill>
                  <a:schemeClr val="tx1"/>
                </a:solidFill>
                <a:latin typeface="Courier New" pitchFamily="49" charset="0"/>
                <a:cs typeface="Courier New" pitchFamily="49" charset="0"/>
              </a:rPr>
              <a:t>(10, 20);</a:t>
            </a:r>
            <a:endParaRPr lang="sv-SE" b="1" dirty="0">
              <a:solidFill>
                <a:schemeClr val="tx1"/>
              </a:solidFill>
              <a:latin typeface="Courier New" pitchFamily="49" charset="0"/>
              <a:cs typeface="Courier New" pitchFamily="49" charset="0"/>
            </a:endParaRPr>
          </a:p>
          <a:p>
            <a:pPr>
              <a:defRPr/>
            </a:pPr>
            <a:endParaRPr lang="sv-SE" b="1" dirty="0">
              <a:solidFill>
                <a:schemeClr val="tx1"/>
              </a:solidFill>
              <a:latin typeface="Courier New" pitchFamily="49" charset="0"/>
              <a:cs typeface="Courier New" pitchFamily="49" charset="0"/>
            </a:endParaRPr>
          </a:p>
        </p:txBody>
      </p:sp>
      <p:pic>
        <p:nvPicPr>
          <p:cNvPr id="7" name="Picture 2" descr="P:\Icons\48x48\shadow\packa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4408" y="265583"/>
            <a:ext cx="6096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93149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sv-SE"/>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750" y="295016"/>
            <a:ext cx="8687829" cy="512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47036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09" name="Picture 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6586" y="1129308"/>
            <a:ext cx="2647950" cy="108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p:txBody>
          <a:bodyPr/>
          <a:lstStyle/>
          <a:p>
            <a:r>
              <a:rPr lang="sv-SE" dirty="0" smtClean="0"/>
              <a:t>Få hjälp</a:t>
            </a:r>
            <a:endParaRPr lang="sv-SE" dirty="0"/>
          </a:p>
        </p:txBody>
      </p:sp>
      <p:pic>
        <p:nvPicPr>
          <p:cNvPr id="4" name="Picture 7" descr="PPT8C73.jpg"/>
          <p:cNvPicPr>
            <a:picLocks noChangeAspect="1"/>
          </p:cNvPicPr>
          <p:nvPr/>
        </p:nvPicPr>
        <p:blipFill>
          <a:blip r:embed="rId3" cstate="print"/>
          <a:srcRect/>
          <a:stretch>
            <a:fillRect/>
          </a:stretch>
        </p:blipFill>
        <p:spPr bwMode="auto">
          <a:xfrm>
            <a:off x="2607530" y="5258662"/>
            <a:ext cx="590760" cy="109400"/>
          </a:xfrm>
          <a:prstGeom prst="rect">
            <a:avLst/>
          </a:prstGeom>
          <a:noFill/>
          <a:ln w="9525">
            <a:noFill/>
            <a:miter lim="800000"/>
            <a:headEnd/>
            <a:tailEnd/>
          </a:ln>
        </p:spPr>
      </p:pic>
      <p:pic>
        <p:nvPicPr>
          <p:cNvPr id="5" name="Picture 8" descr="PPT7BE1.jpg"/>
          <p:cNvPicPr>
            <a:picLocks noChangeAspect="1"/>
          </p:cNvPicPr>
          <p:nvPr/>
        </p:nvPicPr>
        <p:blipFill>
          <a:blip r:embed="rId4" cstate="print"/>
          <a:srcRect/>
          <a:stretch>
            <a:fillRect/>
          </a:stretch>
        </p:blipFill>
        <p:spPr bwMode="auto">
          <a:xfrm>
            <a:off x="306220" y="1032399"/>
            <a:ext cx="2404663" cy="800187"/>
          </a:xfrm>
          <a:prstGeom prst="rect">
            <a:avLst/>
          </a:prstGeom>
          <a:noFill/>
          <a:ln w="9525">
            <a:noFill/>
            <a:miter lim="800000"/>
            <a:headEnd/>
            <a:tailEnd/>
          </a:ln>
        </p:spPr>
      </p:pic>
      <p:pic>
        <p:nvPicPr>
          <p:cNvPr id="6" name="Picture 9" descr="PPT62D6.jpg"/>
          <p:cNvPicPr>
            <a:picLocks noChangeAspect="1"/>
          </p:cNvPicPr>
          <p:nvPr/>
        </p:nvPicPr>
        <p:blipFill>
          <a:blip r:embed="rId5" cstate="print"/>
          <a:srcRect/>
          <a:stretch>
            <a:fillRect/>
          </a:stretch>
        </p:blipFill>
        <p:spPr bwMode="auto">
          <a:xfrm>
            <a:off x="732986" y="4532784"/>
            <a:ext cx="1977897" cy="218855"/>
          </a:xfrm>
          <a:prstGeom prst="rect">
            <a:avLst/>
          </a:prstGeom>
          <a:noFill/>
          <a:ln w="9525">
            <a:noFill/>
            <a:miter lim="800000"/>
            <a:headEnd/>
            <a:tailEnd/>
          </a:ln>
        </p:spPr>
      </p:pic>
      <p:pic>
        <p:nvPicPr>
          <p:cNvPr id="8" name="Picture 11" descr="PPT5EB3.jpg"/>
          <p:cNvPicPr>
            <a:picLocks noChangeAspect="1"/>
          </p:cNvPicPr>
          <p:nvPr/>
        </p:nvPicPr>
        <p:blipFill>
          <a:blip r:embed="rId6" cstate="print"/>
          <a:srcRect/>
          <a:stretch>
            <a:fillRect/>
          </a:stretch>
        </p:blipFill>
        <p:spPr bwMode="auto">
          <a:xfrm>
            <a:off x="275784" y="4786784"/>
            <a:ext cx="1690651" cy="724955"/>
          </a:xfrm>
          <a:prstGeom prst="rect">
            <a:avLst/>
          </a:prstGeom>
          <a:noFill/>
          <a:ln w="9525">
            <a:noFill/>
            <a:miter lim="800000"/>
            <a:headEnd/>
            <a:tailEnd/>
          </a:ln>
        </p:spPr>
      </p:pic>
      <p:pic>
        <p:nvPicPr>
          <p:cNvPr id="11" name="Picture 14" descr="PPT3D90.jpg"/>
          <p:cNvPicPr>
            <a:picLocks noChangeAspect="1"/>
          </p:cNvPicPr>
          <p:nvPr/>
        </p:nvPicPr>
        <p:blipFill>
          <a:blip r:embed="rId7" cstate="print"/>
          <a:srcRect/>
          <a:stretch>
            <a:fillRect/>
          </a:stretch>
        </p:blipFill>
        <p:spPr bwMode="auto">
          <a:xfrm>
            <a:off x="269435" y="2119784"/>
            <a:ext cx="2330800" cy="649725"/>
          </a:xfrm>
          <a:prstGeom prst="rect">
            <a:avLst/>
          </a:prstGeom>
          <a:noFill/>
          <a:ln w="9525">
            <a:noFill/>
            <a:miter lim="800000"/>
            <a:headEnd/>
            <a:tailEnd/>
          </a:ln>
        </p:spPr>
      </p:pic>
      <p:pic>
        <p:nvPicPr>
          <p:cNvPr id="13" name="Picture 16" descr="PPTD1F4.jpg"/>
          <p:cNvPicPr>
            <a:picLocks noChangeAspect="1"/>
          </p:cNvPicPr>
          <p:nvPr/>
        </p:nvPicPr>
        <p:blipFill>
          <a:blip r:embed="rId8" cstate="print"/>
          <a:srcRect/>
          <a:stretch>
            <a:fillRect/>
          </a:stretch>
        </p:blipFill>
        <p:spPr bwMode="auto">
          <a:xfrm>
            <a:off x="2710883" y="3721596"/>
            <a:ext cx="5309957" cy="1162664"/>
          </a:xfrm>
          <a:prstGeom prst="rect">
            <a:avLst/>
          </a:prstGeom>
          <a:noFill/>
          <a:ln w="9525">
            <a:noFill/>
            <a:miter lim="800000"/>
            <a:headEnd/>
            <a:tailEnd/>
          </a:ln>
        </p:spPr>
      </p:pic>
      <p:pic>
        <p:nvPicPr>
          <p:cNvPr id="16" name="Picture 3" descr="PPT7EE8.jpg"/>
          <p:cNvPicPr>
            <a:picLocks noChangeAspect="1"/>
          </p:cNvPicPr>
          <p:nvPr/>
        </p:nvPicPr>
        <p:blipFill>
          <a:blip r:embed="rId9" cstate="print"/>
          <a:srcRect/>
          <a:stretch>
            <a:fillRect/>
          </a:stretch>
        </p:blipFill>
        <p:spPr bwMode="auto">
          <a:xfrm>
            <a:off x="2637986" y="1484784"/>
            <a:ext cx="1983368" cy="820704"/>
          </a:xfrm>
          <a:prstGeom prst="rect">
            <a:avLst/>
          </a:prstGeom>
          <a:noFill/>
          <a:ln w="9525">
            <a:noFill/>
            <a:miter lim="800000"/>
            <a:headEnd/>
            <a:tailEnd/>
          </a:ln>
        </p:spPr>
      </p:pic>
      <p:pic>
        <p:nvPicPr>
          <p:cNvPr id="8195"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66435" y="2286145"/>
            <a:ext cx="2934022" cy="10669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8"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6271" y="2934123"/>
            <a:ext cx="1209675" cy="122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9" name="Picture 7"/>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237998" y="3181189"/>
            <a:ext cx="782390" cy="236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01" name="Picture 9" descr="The YUI Library"/>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123820" y="1989888"/>
            <a:ext cx="2476500" cy="1533526"/>
          </a:xfrm>
          <a:prstGeom prst="rect">
            <a:avLst/>
          </a:prstGeom>
          <a:noFill/>
          <a:extLst>
            <a:ext uri="{909E8E84-426E-40DD-AFC4-6F175D3DCCD1}">
              <a14:hiddenFill xmlns:a14="http://schemas.microsoft.com/office/drawing/2010/main">
                <a:solidFill>
                  <a:srgbClr val="FFFFFF"/>
                </a:solidFill>
              </a14:hiddenFill>
            </a:ext>
          </a:extLst>
        </p:spPr>
      </p:pic>
      <p:pic>
        <p:nvPicPr>
          <p:cNvPr id="8204" name="Picture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732240" y="3284184"/>
            <a:ext cx="1789013" cy="10187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05" name="Picture 1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355976" y="5075850"/>
            <a:ext cx="4270797" cy="365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07" name="Picture 15" descr="JavascriptMVC"/>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32986" y="409227"/>
            <a:ext cx="2457450" cy="485775"/>
          </a:xfrm>
          <a:prstGeom prst="rect">
            <a:avLst/>
          </a:prstGeom>
          <a:noFill/>
          <a:extLst>
            <a:ext uri="{909E8E84-426E-40DD-AFC4-6F175D3DCCD1}">
              <a14:hiddenFill xmlns:a14="http://schemas.microsoft.com/office/drawing/2010/main">
                <a:solidFill>
                  <a:srgbClr val="FFFFFF"/>
                </a:solidFill>
              </a14:hiddenFill>
            </a:ext>
          </a:extLst>
        </p:spPr>
      </p:pic>
      <p:pic>
        <p:nvPicPr>
          <p:cNvPr id="8208" name="Picture 1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732240" y="265212"/>
            <a:ext cx="1997798" cy="583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524831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Postludium</a:t>
            </a:r>
            <a:endParaRPr lang="sv-SE" dirty="0"/>
          </a:p>
        </p:txBody>
      </p:sp>
      <p:sp>
        <p:nvSpPr>
          <p:cNvPr id="4" name="TextBox 3"/>
          <p:cNvSpPr txBox="1"/>
          <p:nvPr/>
        </p:nvSpPr>
        <p:spPr>
          <a:xfrm>
            <a:off x="2247107" y="1419081"/>
            <a:ext cx="1425390" cy="646331"/>
          </a:xfrm>
          <a:prstGeom prst="rect">
            <a:avLst/>
          </a:prstGeom>
          <a:noFill/>
        </p:spPr>
        <p:txBody>
          <a:bodyPr wrap="none" rtlCol="0">
            <a:spAutoFit/>
          </a:bodyPr>
          <a:lstStyle/>
          <a:p>
            <a:r>
              <a:rPr lang="sv-SE" dirty="0" smtClean="0">
                <a:latin typeface="Minya Nouvelle" pitchFamily="2" charset="0"/>
              </a:rPr>
              <a:t>Kapitel 1-14</a:t>
            </a:r>
          </a:p>
          <a:p>
            <a:r>
              <a:rPr lang="sv-SE" dirty="0" smtClean="0">
                <a:latin typeface="Minya Nouvelle" pitchFamily="2" charset="0"/>
              </a:rPr>
              <a:t>Kapitel 17-</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4" y="2641476"/>
            <a:ext cx="5919167" cy="2215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descr="V:\wp_webbteknik\pics\proj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1129308"/>
            <a:ext cx="1584176" cy="19978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6299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fade">
                                      <p:cBhvr>
                                        <p:cTn id="7"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Postludium</a:t>
            </a:r>
            <a:endParaRPr lang="sv-S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129308"/>
            <a:ext cx="3456384" cy="418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4339494" y="2139161"/>
            <a:ext cx="2855269" cy="646331"/>
          </a:xfrm>
          <a:prstGeom prst="rect">
            <a:avLst/>
          </a:prstGeom>
          <a:noFill/>
        </p:spPr>
        <p:txBody>
          <a:bodyPr wrap="none" rtlCol="0">
            <a:spAutoFit/>
          </a:bodyPr>
          <a:lstStyle/>
          <a:p>
            <a:r>
              <a:rPr lang="sv-SE" b="1" dirty="0" err="1" smtClean="0">
                <a:latin typeface="Minya Nouvelle" pitchFamily="2" charset="0"/>
              </a:rPr>
              <a:t>Restpass</a:t>
            </a:r>
            <a:r>
              <a:rPr lang="sv-SE" b="1" dirty="0" smtClean="0">
                <a:latin typeface="Minya Nouvelle" pitchFamily="2" charset="0"/>
              </a:rPr>
              <a:t>:</a:t>
            </a:r>
          </a:p>
          <a:p>
            <a:r>
              <a:rPr lang="sv-SE" dirty="0" smtClean="0">
                <a:latin typeface="Minya Nouvelle" pitchFamily="2" charset="0"/>
              </a:rPr>
              <a:t>Första veckan i nästa LP.</a:t>
            </a:r>
            <a:endParaRPr lang="sv-SE" dirty="0">
              <a:latin typeface="Minya Nouvelle" pitchFamily="2" charset="0"/>
            </a:endParaRPr>
          </a:p>
        </p:txBody>
      </p:sp>
      <p:sp>
        <p:nvSpPr>
          <p:cNvPr id="6" name="TextBox 5"/>
          <p:cNvSpPr txBox="1"/>
          <p:nvPr/>
        </p:nvSpPr>
        <p:spPr>
          <a:xfrm>
            <a:off x="4355976" y="1348814"/>
            <a:ext cx="2597186" cy="646331"/>
          </a:xfrm>
          <a:prstGeom prst="rect">
            <a:avLst/>
          </a:prstGeom>
          <a:noFill/>
        </p:spPr>
        <p:txBody>
          <a:bodyPr wrap="none" rtlCol="0">
            <a:spAutoFit/>
          </a:bodyPr>
          <a:lstStyle/>
          <a:p>
            <a:r>
              <a:rPr lang="sv-SE" b="1" dirty="0" smtClean="0">
                <a:latin typeface="Minya Nouvelle" pitchFamily="2" charset="0"/>
              </a:rPr>
              <a:t>Projektredovisningar:</a:t>
            </a:r>
          </a:p>
          <a:p>
            <a:r>
              <a:rPr lang="sv-SE" dirty="0" smtClean="0">
                <a:latin typeface="Minya Nouvelle" pitchFamily="2" charset="0"/>
              </a:rPr>
              <a:t>v1202</a:t>
            </a:r>
            <a:endParaRPr lang="sv-SE" dirty="0">
              <a:latin typeface="Minya Nouvelle" pitchFamily="2" charset="0"/>
            </a:endParaRPr>
          </a:p>
        </p:txBody>
      </p:sp>
    </p:spTree>
    <p:extLst>
      <p:ext uri="{BB962C8B-B14F-4D97-AF65-F5344CB8AC3E}">
        <p14:creationId xmlns:p14="http://schemas.microsoft.com/office/powerpoint/2010/main" val="4087994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E13 – </a:t>
            </a:r>
            <a:r>
              <a:rPr lang="sv-SE" dirty="0" err="1"/>
              <a:t>Behind</a:t>
            </a:r>
            <a:r>
              <a:rPr lang="sv-SE" dirty="0"/>
              <a:t> the </a:t>
            </a:r>
            <a:r>
              <a:rPr lang="sv-SE" dirty="0" err="1"/>
              <a:t>Wild</a:t>
            </a:r>
            <a:endParaRPr lang="sv-SE" sz="3200" dirty="0"/>
          </a:p>
        </p:txBody>
      </p:sp>
      <p:sp>
        <p:nvSpPr>
          <p:cNvPr id="4" name="TextBox 3"/>
          <p:cNvSpPr txBox="1"/>
          <p:nvPr/>
        </p:nvSpPr>
        <p:spPr>
          <a:xfrm>
            <a:off x="1403648" y="1378601"/>
            <a:ext cx="3517310" cy="5109091"/>
          </a:xfrm>
          <a:prstGeom prst="rect">
            <a:avLst/>
          </a:prstGeom>
          <a:noFill/>
        </p:spPr>
        <p:txBody>
          <a:bodyPr wrap="none" rtlCol="0">
            <a:spAutoFit/>
          </a:bodyPr>
          <a:lstStyle/>
          <a:p>
            <a:r>
              <a:rPr lang="sv-SE" sz="2800" b="1" dirty="0" smtClean="0">
                <a:latin typeface="Minya Nouvelle" pitchFamily="2" charset="0"/>
              </a:rPr>
              <a:t>Dagens agenda</a:t>
            </a:r>
          </a:p>
          <a:p>
            <a:endParaRPr lang="sv-SE" sz="2800" dirty="0" smtClean="0">
              <a:latin typeface="Minya Nouvelle" pitchFamily="2" charset="0"/>
            </a:endParaRPr>
          </a:p>
          <a:p>
            <a:pPr marL="285750" indent="-285750">
              <a:buFont typeface="Arial" charset="0"/>
              <a:buChar char="•"/>
            </a:pPr>
            <a:r>
              <a:rPr lang="sv-SE" dirty="0" smtClean="0">
                <a:latin typeface="Minya Nouvelle" pitchFamily="2" charset="0"/>
              </a:rPr>
              <a:t>Cookies</a:t>
            </a:r>
          </a:p>
          <a:p>
            <a:pPr marL="285750" indent="-285750">
              <a:buFont typeface="Arial" charset="0"/>
              <a:buChar char="•"/>
            </a:pPr>
            <a:r>
              <a:rPr lang="sv-SE" dirty="0" err="1" smtClean="0">
                <a:latin typeface="Minya Nouvelle" pitchFamily="2" charset="0"/>
              </a:rPr>
              <a:t>Context</a:t>
            </a:r>
            <a:r>
              <a:rPr lang="sv-SE" dirty="0" smtClean="0">
                <a:latin typeface="Minya Nouvelle" pitchFamily="2" charset="0"/>
              </a:rPr>
              <a:t>/ändra </a:t>
            </a:r>
            <a:r>
              <a:rPr lang="sv-SE" dirty="0" err="1" smtClean="0">
                <a:latin typeface="Minya Nouvelle" pitchFamily="2" charset="0"/>
              </a:rPr>
              <a:t>context</a:t>
            </a:r>
            <a:endParaRPr lang="sv-SE" dirty="0" smtClean="0">
              <a:latin typeface="Minya Nouvelle" pitchFamily="2" charset="0"/>
            </a:endParaRPr>
          </a:p>
          <a:p>
            <a:pPr marL="285750" indent="-285750">
              <a:buFont typeface="Arial" charset="0"/>
              <a:buChar char="•"/>
            </a:pPr>
            <a:r>
              <a:rPr lang="sv-SE" dirty="0" err="1" smtClean="0">
                <a:latin typeface="Minya Nouvelle" pitchFamily="2" charset="0"/>
              </a:rPr>
              <a:t>Augmentation</a:t>
            </a:r>
            <a:r>
              <a:rPr lang="sv-SE" dirty="0" smtClean="0">
                <a:latin typeface="Minya Nouvelle" pitchFamily="2" charset="0"/>
              </a:rPr>
              <a:t> (förstärkning)</a:t>
            </a:r>
          </a:p>
          <a:p>
            <a:pPr marL="285750" indent="-285750">
              <a:buFont typeface="Arial" charset="0"/>
              <a:buChar char="•"/>
            </a:pPr>
            <a:r>
              <a:rPr lang="sv-SE" dirty="0" smtClean="0">
                <a:latin typeface="Minya Nouvelle" pitchFamily="2" charset="0"/>
              </a:rPr>
              <a:t>Klassiskt arv</a:t>
            </a:r>
          </a:p>
          <a:p>
            <a:pPr marL="285750" indent="-285750">
              <a:buFont typeface="Arial" charset="0"/>
              <a:buChar char="•"/>
            </a:pPr>
            <a:r>
              <a:rPr lang="sv-SE" dirty="0" smtClean="0">
                <a:latin typeface="Minya Nouvelle" pitchFamily="2" charset="0"/>
              </a:rPr>
              <a:t>Att låna metoder</a:t>
            </a:r>
          </a:p>
          <a:p>
            <a:pPr marL="285750" indent="-285750">
              <a:buFont typeface="Arial" charset="0"/>
              <a:buChar char="•"/>
            </a:pPr>
            <a:r>
              <a:rPr lang="sv-SE" dirty="0" err="1" smtClean="0">
                <a:latin typeface="Minya Nouvelle" pitchFamily="2" charset="0"/>
              </a:rPr>
              <a:t>Namespaces</a:t>
            </a:r>
            <a:endParaRPr lang="sv-SE" dirty="0" smtClean="0">
              <a:latin typeface="Minya Nouvelle" pitchFamily="2" charset="0"/>
            </a:endParaRPr>
          </a:p>
          <a:p>
            <a:pPr marL="285750" indent="-285750">
              <a:buFont typeface="Arial" charset="0"/>
              <a:buChar char="•"/>
            </a:pPr>
            <a:r>
              <a:rPr lang="sv-SE" dirty="0" smtClean="0">
                <a:latin typeface="Minya Nouvelle" pitchFamily="2" charset="0"/>
              </a:rPr>
              <a:t>Postludium</a:t>
            </a: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p:txBody>
      </p:sp>
      <p:pic>
        <p:nvPicPr>
          <p:cNvPr id="5" name="Picture 2" descr="P:\Icons\128x128\shadow\scroll_preferenc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2280" y="500856"/>
            <a:ext cx="1646237" cy="16462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Postludium</a:t>
            </a:r>
            <a:endParaRPr lang="sv-SE" dirty="0"/>
          </a:p>
        </p:txBody>
      </p:sp>
      <p:grpSp>
        <p:nvGrpSpPr>
          <p:cNvPr id="23" name="Group 22"/>
          <p:cNvGrpSpPr/>
          <p:nvPr/>
        </p:nvGrpSpPr>
        <p:grpSpPr>
          <a:xfrm>
            <a:off x="467544" y="1726258"/>
            <a:ext cx="8266925" cy="2643410"/>
            <a:chOff x="467544" y="1654250"/>
            <a:chExt cx="8266925" cy="2643410"/>
          </a:xfrm>
        </p:grpSpPr>
        <p:sp>
          <p:nvSpPr>
            <p:cNvPr id="25" name="Rectangle 24"/>
            <p:cNvSpPr/>
            <p:nvPr/>
          </p:nvSpPr>
          <p:spPr>
            <a:xfrm>
              <a:off x="467544" y="1705372"/>
              <a:ext cx="1786205" cy="115212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sv-SE" dirty="0" smtClean="0"/>
                <a:t>HTML/CSS</a:t>
              </a:r>
            </a:p>
            <a:p>
              <a:pPr algn="ctr"/>
              <a:r>
                <a:rPr lang="sv-SE" sz="1400" i="1" dirty="0" err="1" smtClean="0"/>
                <a:t>Webbteknisk</a:t>
              </a:r>
              <a:r>
                <a:rPr lang="sv-SE" sz="1400" i="1" dirty="0" smtClean="0"/>
                <a:t> introduktion</a:t>
              </a:r>
              <a:endParaRPr lang="sv-SE" sz="1400" i="1" dirty="0"/>
            </a:p>
          </p:txBody>
        </p:sp>
        <p:sp>
          <p:nvSpPr>
            <p:cNvPr id="26" name="Rectangle 25"/>
            <p:cNvSpPr/>
            <p:nvPr/>
          </p:nvSpPr>
          <p:spPr>
            <a:xfrm>
              <a:off x="1187624" y="3361556"/>
              <a:ext cx="1656184" cy="93610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sv-SE" sz="1600" dirty="0" smtClean="0"/>
                <a:t>Objektorienterad programmering</a:t>
              </a:r>
            </a:p>
          </p:txBody>
        </p:sp>
        <p:sp>
          <p:nvSpPr>
            <p:cNvPr id="27" name="Rectangle 26"/>
            <p:cNvSpPr/>
            <p:nvPr/>
          </p:nvSpPr>
          <p:spPr>
            <a:xfrm>
              <a:off x="2627784" y="1705372"/>
              <a:ext cx="1786205" cy="115212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sv-SE" dirty="0" smtClean="0"/>
                <a:t>JavaScript, DOM</a:t>
              </a:r>
            </a:p>
            <a:p>
              <a:pPr algn="ctr"/>
              <a:r>
                <a:rPr lang="sv-SE" sz="1400" i="1" dirty="0" smtClean="0"/>
                <a:t>Webbteknik I</a:t>
              </a:r>
              <a:endParaRPr lang="sv-SE" sz="1400" i="1" dirty="0"/>
            </a:p>
          </p:txBody>
        </p:sp>
        <p:sp>
          <p:nvSpPr>
            <p:cNvPr id="28" name="Rectangle 27"/>
            <p:cNvSpPr/>
            <p:nvPr/>
          </p:nvSpPr>
          <p:spPr>
            <a:xfrm>
              <a:off x="4802019" y="1705372"/>
              <a:ext cx="1786205" cy="115212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sv-SE" dirty="0" smtClean="0"/>
                <a:t>JS-API:ER</a:t>
              </a:r>
              <a:br>
                <a:rPr lang="sv-SE" dirty="0" smtClean="0"/>
              </a:br>
              <a:r>
                <a:rPr lang="sv-SE" dirty="0" err="1" smtClean="0"/>
                <a:t>Webb-API:er</a:t>
              </a:r>
              <a:r>
                <a:rPr lang="sv-SE" dirty="0" smtClean="0"/>
                <a:t/>
              </a:r>
              <a:br>
                <a:rPr lang="sv-SE" dirty="0" smtClean="0"/>
              </a:br>
              <a:r>
                <a:rPr lang="sv-SE" dirty="0" err="1" smtClean="0"/>
                <a:t>Mashup</a:t>
              </a:r>
              <a:endParaRPr lang="sv-SE" dirty="0" smtClean="0"/>
            </a:p>
            <a:p>
              <a:pPr algn="ctr"/>
              <a:r>
                <a:rPr lang="sv-SE" sz="1400" i="1" dirty="0" smtClean="0"/>
                <a:t>Webbteknik II</a:t>
              </a:r>
              <a:endParaRPr lang="sv-SE" sz="1400" i="1" dirty="0"/>
            </a:p>
          </p:txBody>
        </p:sp>
        <p:sp>
          <p:nvSpPr>
            <p:cNvPr id="29" name="Rectangle 28"/>
            <p:cNvSpPr/>
            <p:nvPr/>
          </p:nvSpPr>
          <p:spPr>
            <a:xfrm>
              <a:off x="6948264" y="1705372"/>
              <a:ext cx="1786205" cy="115212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sv-SE" dirty="0" smtClean="0"/>
                <a:t>Avancerad JS</a:t>
              </a:r>
            </a:p>
            <a:p>
              <a:pPr algn="ctr"/>
              <a:r>
                <a:rPr lang="sv-SE" sz="1400" i="1" dirty="0" smtClean="0"/>
                <a:t>RIA-utveckling </a:t>
              </a:r>
              <a:br>
                <a:rPr lang="sv-SE" sz="1400" i="1" dirty="0" smtClean="0"/>
              </a:br>
              <a:r>
                <a:rPr lang="sv-SE" sz="1400" i="1" dirty="0" smtClean="0"/>
                <a:t>med JS</a:t>
              </a:r>
              <a:endParaRPr lang="sv-SE" sz="1400" i="1" dirty="0"/>
            </a:p>
          </p:txBody>
        </p:sp>
        <p:sp>
          <p:nvSpPr>
            <p:cNvPr id="30" name="Rectangle 29"/>
            <p:cNvSpPr/>
            <p:nvPr/>
          </p:nvSpPr>
          <p:spPr>
            <a:xfrm>
              <a:off x="5652120" y="3361556"/>
              <a:ext cx="1656184" cy="93610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sv-SE" sz="1600" dirty="0" smtClean="0"/>
                <a:t>OOAD</a:t>
              </a:r>
            </a:p>
          </p:txBody>
        </p:sp>
        <p:cxnSp>
          <p:nvCxnSpPr>
            <p:cNvPr id="31" name="Straight Arrow Connector 30"/>
            <p:cNvCxnSpPr>
              <a:stCxn id="26" idx="0"/>
              <a:endCxn id="27" idx="2"/>
            </p:cNvCxnSpPr>
            <p:nvPr/>
          </p:nvCxnSpPr>
          <p:spPr>
            <a:xfrm flipV="1">
              <a:off x="2015716" y="2857500"/>
              <a:ext cx="1505171" cy="50405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6444208" y="2857500"/>
              <a:ext cx="1505171" cy="50405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3419872" y="3361556"/>
              <a:ext cx="1656184" cy="93610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sv-SE" sz="1600" dirty="0" smtClean="0"/>
                <a:t>PHP</a:t>
              </a:r>
            </a:p>
          </p:txBody>
        </p:sp>
        <p:cxnSp>
          <p:nvCxnSpPr>
            <p:cNvPr id="34" name="Straight Arrow Connector 33"/>
            <p:cNvCxnSpPr/>
            <p:nvPr/>
          </p:nvCxnSpPr>
          <p:spPr>
            <a:xfrm flipV="1">
              <a:off x="4218957" y="2857500"/>
              <a:ext cx="1505171" cy="50405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Right Arrow 34"/>
            <p:cNvSpPr/>
            <p:nvPr/>
          </p:nvSpPr>
          <p:spPr>
            <a:xfrm>
              <a:off x="2253749" y="2137420"/>
              <a:ext cx="446043" cy="36004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sv-SE"/>
            </a:p>
          </p:txBody>
        </p:sp>
        <p:sp>
          <p:nvSpPr>
            <p:cNvPr id="36" name="Right Arrow 35"/>
            <p:cNvSpPr/>
            <p:nvPr/>
          </p:nvSpPr>
          <p:spPr>
            <a:xfrm>
              <a:off x="4413989" y="2137420"/>
              <a:ext cx="446043" cy="36004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sv-SE"/>
            </a:p>
          </p:txBody>
        </p:sp>
        <p:sp>
          <p:nvSpPr>
            <p:cNvPr id="37" name="Right Arrow 36"/>
            <p:cNvSpPr/>
            <p:nvPr/>
          </p:nvSpPr>
          <p:spPr>
            <a:xfrm>
              <a:off x="6588224" y="2137420"/>
              <a:ext cx="446043" cy="36004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sv-SE"/>
            </a:p>
          </p:txBody>
        </p:sp>
        <p:pic>
          <p:nvPicPr>
            <p:cNvPr id="38" name="Picture 2" descr="P:\Icons\32x32\shadow\check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0597" y="1654250"/>
              <a:ext cx="411163" cy="411162"/>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 descr="P:\Icons\32x32\shadow\check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6661" y="3310434"/>
              <a:ext cx="411163" cy="411162"/>
            </a:xfrm>
            <a:prstGeom prst="rect">
              <a:avLst/>
            </a:prstGeom>
            <a:noFill/>
            <a:extLst>
              <a:ext uri="{909E8E84-426E-40DD-AFC4-6F175D3DCCD1}">
                <a14:hiddenFill xmlns:a14="http://schemas.microsoft.com/office/drawing/2010/main">
                  <a:solidFill>
                    <a:srgbClr val="FFFFFF"/>
                  </a:solidFill>
                </a14:hiddenFill>
              </a:ext>
            </a:extLst>
          </p:spPr>
        </p:pic>
      </p:grpSp>
      <p:pic>
        <p:nvPicPr>
          <p:cNvPr id="44" name="Picture 2" descr="P:\Icons\32x32\shadow\check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0837" y="1747143"/>
            <a:ext cx="411163" cy="411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46748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467544" y="1829048"/>
            <a:ext cx="4397124" cy="1460500"/>
          </a:xfrm>
        </p:spPr>
        <p:txBody>
          <a:bodyPr/>
          <a:lstStyle/>
          <a:p>
            <a:r>
              <a:rPr lang="en-US" b="1" dirty="0" smtClean="0"/>
              <a:t>“</a:t>
            </a:r>
            <a:r>
              <a:rPr lang="sv-SE" b="1" dirty="0" err="1"/>
              <a:t>I’m</a:t>
            </a:r>
            <a:r>
              <a:rPr lang="sv-SE" b="1" dirty="0"/>
              <a:t> </a:t>
            </a:r>
            <a:r>
              <a:rPr lang="sv-SE" b="1" dirty="0" err="1"/>
              <a:t>your</a:t>
            </a:r>
            <a:r>
              <a:rPr lang="sv-SE" b="1" dirty="0"/>
              <a:t> </a:t>
            </a:r>
            <a:r>
              <a:rPr lang="sv-SE" b="1" dirty="0" err="1"/>
              <a:t>father</a:t>
            </a:r>
            <a:r>
              <a:rPr lang="sv-SE" b="1" dirty="0"/>
              <a:t>, </a:t>
            </a:r>
            <a:r>
              <a:rPr lang="sv-SE" b="1" dirty="0" smtClean="0"/>
              <a:t>John”</a:t>
            </a:r>
            <a:endParaRPr lang="sv-SE" b="1" dirty="0"/>
          </a:p>
          <a:p>
            <a:endParaRPr lang="en-US" b="1" dirty="0"/>
          </a:p>
          <a:p>
            <a:endParaRPr lang="en-US" b="1" dirty="0"/>
          </a:p>
        </p:txBody>
      </p:sp>
      <p:pic>
        <p:nvPicPr>
          <p:cNvPr id="3074" name="Picture 2" descr="http://crockfordfacts.com/crockfor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4668" y="300612"/>
            <a:ext cx="3955804" cy="51491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79512" y="5224472"/>
            <a:ext cx="2917786" cy="369332"/>
          </a:xfrm>
          <a:prstGeom prst="rect">
            <a:avLst/>
          </a:prstGeom>
          <a:noFill/>
        </p:spPr>
        <p:txBody>
          <a:bodyPr wrap="none" rtlCol="0">
            <a:spAutoFit/>
          </a:bodyPr>
          <a:lstStyle/>
          <a:p>
            <a:r>
              <a:rPr lang="sv-SE" dirty="0">
                <a:latin typeface="Minya Nouvelle" pitchFamily="2" charset="0"/>
              </a:rPr>
              <a:t>Källa: </a:t>
            </a:r>
            <a:r>
              <a:rPr lang="sv-SE" dirty="0" smtClean="0">
                <a:latin typeface="Minya Nouvelle" pitchFamily="2" charset="0"/>
              </a:rPr>
              <a:t>crockfordfacts.com</a:t>
            </a:r>
          </a:p>
        </p:txBody>
      </p:sp>
      <p:pic>
        <p:nvPicPr>
          <p:cNvPr id="1026" name="Picture 2" descr="Santa Hat Clip A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1950" y="344535"/>
            <a:ext cx="1299091" cy="9007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73305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Cookies</a:t>
            </a:r>
            <a:endParaRPr lang="sv-SE" dirty="0"/>
          </a:p>
        </p:txBody>
      </p:sp>
      <p:pic>
        <p:nvPicPr>
          <p:cNvPr id="4" name="Picture 2" descr="P:\Icons\128x128\shadow\cookies.png"/>
          <p:cNvPicPr>
            <a:picLocks noChangeAspect="1" noChangeArrowheads="1"/>
          </p:cNvPicPr>
          <p:nvPr/>
        </p:nvPicPr>
        <p:blipFill>
          <a:blip r:embed="rId3" cstate="print"/>
          <a:srcRect/>
          <a:stretch>
            <a:fillRect/>
          </a:stretch>
        </p:blipFill>
        <p:spPr bwMode="auto">
          <a:xfrm>
            <a:off x="8276868" y="265212"/>
            <a:ext cx="611254" cy="611254"/>
          </a:xfrm>
          <a:prstGeom prst="rect">
            <a:avLst/>
          </a:prstGeom>
          <a:noFill/>
        </p:spPr>
      </p:pic>
      <p:sp>
        <p:nvSpPr>
          <p:cNvPr id="5" name="TextBox 4"/>
          <p:cNvSpPr txBox="1"/>
          <p:nvPr/>
        </p:nvSpPr>
        <p:spPr>
          <a:xfrm>
            <a:off x="381000" y="3745403"/>
            <a:ext cx="6248400" cy="1200329"/>
          </a:xfrm>
          <a:prstGeom prst="rect">
            <a:avLst/>
          </a:prstGeom>
          <a:noFill/>
        </p:spPr>
        <p:txBody>
          <a:bodyPr wrap="square" rtlCol="0">
            <a:spAutoFit/>
          </a:bodyPr>
          <a:lstStyle/>
          <a:p>
            <a:r>
              <a:rPr lang="sv-SE" dirty="0" smtClean="0">
                <a:latin typeface="Minya Nouvelle" charset="0"/>
              </a:rPr>
              <a:t>Undvik att använda mer än 20 cookies per domän</a:t>
            </a:r>
          </a:p>
          <a:p>
            <a:r>
              <a:rPr lang="sv-SE" dirty="0" smtClean="0">
                <a:latin typeface="Minya Nouvelle" charset="0"/>
              </a:rPr>
              <a:t>Håll dig under 4095 tecken per cookie</a:t>
            </a:r>
          </a:p>
          <a:p>
            <a:endParaRPr lang="sv-SE" dirty="0" smtClean="0">
              <a:latin typeface="Minya Nouvelle" charset="0"/>
            </a:endParaRPr>
          </a:p>
          <a:p>
            <a:r>
              <a:rPr lang="sv-SE" dirty="0" smtClean="0">
                <a:latin typeface="Minya Nouvelle" charset="0"/>
              </a:rPr>
              <a:t>Du kommer åt cookies via </a:t>
            </a:r>
            <a:r>
              <a:rPr lang="sv-SE" b="1" dirty="0" err="1" smtClean="0">
                <a:latin typeface="Minya Nouvelle" charset="0"/>
              </a:rPr>
              <a:t>document.cookie</a:t>
            </a:r>
            <a:endParaRPr lang="sv-SE" b="1" dirty="0">
              <a:latin typeface="Minya Nouvelle" charset="0"/>
            </a:endParaRPr>
          </a:p>
        </p:txBody>
      </p:sp>
      <p:sp>
        <p:nvSpPr>
          <p:cNvPr id="7" name="TextBox 6"/>
          <p:cNvSpPr txBox="1"/>
          <p:nvPr/>
        </p:nvSpPr>
        <p:spPr>
          <a:xfrm>
            <a:off x="6017797" y="1849388"/>
            <a:ext cx="2451312" cy="1477328"/>
          </a:xfrm>
          <a:prstGeom prst="rect">
            <a:avLst/>
          </a:prstGeom>
          <a:noFill/>
        </p:spPr>
        <p:txBody>
          <a:bodyPr wrap="none" rtlCol="0">
            <a:spAutoFit/>
          </a:bodyPr>
          <a:lstStyle/>
          <a:p>
            <a:r>
              <a:rPr lang="sv-SE" b="1" dirty="0" smtClean="0"/>
              <a:t>Alternativ:</a:t>
            </a:r>
          </a:p>
          <a:p>
            <a:r>
              <a:rPr lang="sv-SE" i="1" dirty="0" smtClean="0"/>
              <a:t>IP-adress</a:t>
            </a:r>
          </a:p>
          <a:p>
            <a:r>
              <a:rPr lang="sv-SE" i="1" dirty="0" smtClean="0"/>
              <a:t>URL</a:t>
            </a:r>
          </a:p>
          <a:p>
            <a:r>
              <a:rPr lang="sv-SE" i="1" dirty="0" smtClean="0"/>
              <a:t>&lt;input </a:t>
            </a:r>
            <a:r>
              <a:rPr lang="sv-SE" i="1" dirty="0" err="1" smtClean="0"/>
              <a:t>type=”hidden</a:t>
            </a:r>
            <a:r>
              <a:rPr lang="sv-SE" i="1" dirty="0" smtClean="0"/>
              <a:t>” /&gt;</a:t>
            </a:r>
          </a:p>
          <a:p>
            <a:r>
              <a:rPr lang="sv-SE" i="1" dirty="0" smtClean="0"/>
              <a:t>Web </a:t>
            </a:r>
            <a:r>
              <a:rPr lang="sv-SE" i="1" dirty="0" err="1" smtClean="0"/>
              <a:t>Storage</a:t>
            </a:r>
            <a:endParaRPr lang="sv-SE" i="1" dirty="0"/>
          </a:p>
        </p:txBody>
      </p:sp>
      <p:pic>
        <p:nvPicPr>
          <p:cNvPr id="92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1371228"/>
            <a:ext cx="4828570" cy="2278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rot="21231203">
            <a:off x="4508482" y="4803841"/>
            <a:ext cx="4556119" cy="403187"/>
          </a:xfrm>
          <a:prstGeom prst="rect">
            <a:avLst/>
          </a:prstGeom>
          <a:noFill/>
        </p:spPr>
        <p:txBody>
          <a:bodyPr wrap="none" lIns="109728" tIns="54864" rIns="109728" bIns="54864" rtlCol="0">
            <a:spAutoFit/>
          </a:bodyPr>
          <a:lstStyle/>
          <a:p>
            <a:r>
              <a:rPr lang="sv-SE" sz="1900" dirty="0">
                <a:latin typeface="Minya Nouvelle" charset="0"/>
              </a:rPr>
              <a:t>Lagen om elektronisk kommunikation</a:t>
            </a:r>
          </a:p>
        </p:txBody>
      </p:sp>
    </p:spTree>
    <p:extLst>
      <p:ext uri="{BB962C8B-B14F-4D97-AF65-F5344CB8AC3E}">
        <p14:creationId xmlns:p14="http://schemas.microsoft.com/office/powerpoint/2010/main" val="1181114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err="1" smtClean="0"/>
              <a:t>Context</a:t>
            </a:r>
            <a:endParaRPr lang="sv-SE" dirty="0"/>
          </a:p>
        </p:txBody>
      </p:sp>
      <p:sp>
        <p:nvSpPr>
          <p:cNvPr id="4" name="TextBox 3"/>
          <p:cNvSpPr txBox="1">
            <a:spLocks noChangeArrowheads="1"/>
          </p:cNvSpPr>
          <p:nvPr/>
        </p:nvSpPr>
        <p:spPr bwMode="auto">
          <a:xfrm>
            <a:off x="228600" y="1150794"/>
            <a:ext cx="5480411" cy="338554"/>
          </a:xfrm>
          <a:prstGeom prst="rect">
            <a:avLst/>
          </a:prstGeom>
          <a:noFill/>
          <a:ln w="9525">
            <a:noFill/>
            <a:miter lim="800000"/>
            <a:headEnd/>
            <a:tailEnd/>
          </a:ln>
        </p:spPr>
        <p:txBody>
          <a:bodyPr wrap="none">
            <a:spAutoFit/>
          </a:bodyPr>
          <a:lstStyle/>
          <a:p>
            <a:r>
              <a:rPr lang="sv-SE" sz="1600" b="1" dirty="0">
                <a:solidFill>
                  <a:srgbClr val="1B09FF"/>
                </a:solidFill>
              </a:rPr>
              <a:t>this.</a:t>
            </a:r>
            <a:r>
              <a:rPr lang="sv-SE" sz="1600" dirty="0"/>
              <a:t> </a:t>
            </a:r>
            <a:r>
              <a:rPr lang="sv-SE" sz="1600" dirty="0">
                <a:latin typeface="Minya Nouvelle" charset="0"/>
              </a:rPr>
              <a:t>refererar alltid till det objekt som exekverar koden.</a:t>
            </a:r>
          </a:p>
        </p:txBody>
      </p:sp>
      <p:sp>
        <p:nvSpPr>
          <p:cNvPr id="5" name="Rectangle 4"/>
          <p:cNvSpPr/>
          <p:nvPr/>
        </p:nvSpPr>
        <p:spPr>
          <a:xfrm>
            <a:off x="304800" y="1445344"/>
            <a:ext cx="8458200" cy="2276252"/>
          </a:xfrm>
          <a:prstGeom prst="rect">
            <a:avLst/>
          </a:prstGeom>
        </p:spPr>
        <p:style>
          <a:lnRef idx="1">
            <a:schemeClr val="accent2"/>
          </a:lnRef>
          <a:fillRef idx="2">
            <a:schemeClr val="accent2"/>
          </a:fillRef>
          <a:effectRef idx="1">
            <a:schemeClr val="accent2"/>
          </a:effectRef>
          <a:fontRef idx="minor">
            <a:schemeClr val="dk1"/>
          </a:fontRef>
        </p:style>
        <p:txBody>
          <a:bodyPr/>
          <a:lstStyle/>
          <a:p>
            <a:pPr>
              <a:defRPr/>
            </a:pPr>
            <a:r>
              <a:rPr lang="sv-SE" sz="1400" b="1" dirty="0" err="1">
                <a:solidFill>
                  <a:schemeClr val="tx1"/>
                </a:solidFill>
                <a:latin typeface="Courier New" pitchFamily="49" charset="0"/>
                <a:cs typeface="Courier New" pitchFamily="49" charset="0"/>
              </a:rPr>
              <a:t>window.onload</a:t>
            </a:r>
            <a:r>
              <a:rPr lang="sv-SE" sz="1400" b="1" dirty="0">
                <a:solidFill>
                  <a:schemeClr val="tx1"/>
                </a:solidFill>
                <a:latin typeface="Courier New" pitchFamily="49" charset="0"/>
                <a:cs typeface="Courier New" pitchFamily="49" charset="0"/>
              </a:rPr>
              <a:t> = </a:t>
            </a:r>
            <a:r>
              <a:rPr lang="sv-SE" sz="1400" b="1" dirty="0" err="1">
                <a:solidFill>
                  <a:schemeClr val="tx1"/>
                </a:solidFill>
                <a:latin typeface="Courier New" pitchFamily="49" charset="0"/>
                <a:cs typeface="Courier New" pitchFamily="49" charset="0"/>
              </a:rPr>
              <a:t>myObject.myMethod</a:t>
            </a:r>
            <a:r>
              <a:rPr lang="sv-SE" sz="1400" b="1" dirty="0">
                <a:solidFill>
                  <a:schemeClr val="tx1"/>
                </a:solidFill>
                <a:latin typeface="Courier New" pitchFamily="49" charset="0"/>
                <a:cs typeface="Courier New" pitchFamily="49" charset="0"/>
              </a:rPr>
              <a:t>;</a:t>
            </a:r>
          </a:p>
          <a:p>
            <a:pPr>
              <a:defRPr/>
            </a:pPr>
            <a:endParaRPr lang="sv-SE" sz="1400" b="1" dirty="0">
              <a:solidFill>
                <a:schemeClr val="tx1"/>
              </a:solidFill>
              <a:latin typeface="Courier New" pitchFamily="49" charset="0"/>
              <a:cs typeface="Courier New" pitchFamily="49" charset="0"/>
            </a:endParaRPr>
          </a:p>
          <a:p>
            <a:pPr>
              <a:defRPr/>
            </a:pPr>
            <a:r>
              <a:rPr lang="sv-SE" sz="1400" b="1" dirty="0">
                <a:solidFill>
                  <a:schemeClr val="tx1"/>
                </a:solidFill>
                <a:latin typeface="Courier New" pitchFamily="49" charset="0"/>
                <a:cs typeface="Courier New" pitchFamily="49" charset="0"/>
              </a:rPr>
              <a:t>var </a:t>
            </a:r>
            <a:r>
              <a:rPr lang="sv-SE" sz="1400" b="1" dirty="0" err="1">
                <a:solidFill>
                  <a:schemeClr val="tx1"/>
                </a:solidFill>
                <a:latin typeface="Courier New" pitchFamily="49" charset="0"/>
                <a:cs typeface="Courier New" pitchFamily="49" charset="0"/>
              </a:rPr>
              <a:t>myObject</a:t>
            </a:r>
            <a:r>
              <a:rPr lang="sv-SE" sz="1400" b="1" dirty="0">
                <a:solidFill>
                  <a:schemeClr val="tx1"/>
                </a:solidFill>
                <a:latin typeface="Courier New" pitchFamily="49" charset="0"/>
                <a:cs typeface="Courier New" pitchFamily="49" charset="0"/>
              </a:rPr>
              <a:t> = {</a:t>
            </a:r>
          </a:p>
          <a:p>
            <a:pPr>
              <a:defRPr/>
            </a:pPr>
            <a:r>
              <a:rPr lang="sv-SE" sz="1400" b="1" dirty="0">
                <a:solidFill>
                  <a:schemeClr val="tx1"/>
                </a:solidFill>
                <a:latin typeface="Courier New" pitchFamily="49" charset="0"/>
                <a:cs typeface="Courier New" pitchFamily="49" charset="0"/>
              </a:rPr>
              <a:t>   </a:t>
            </a:r>
            <a:r>
              <a:rPr lang="sv-SE" sz="1400" b="1" dirty="0" err="1">
                <a:solidFill>
                  <a:schemeClr val="tx1"/>
                </a:solidFill>
                <a:latin typeface="Courier New" pitchFamily="49" charset="0"/>
                <a:cs typeface="Courier New" pitchFamily="49" charset="0"/>
              </a:rPr>
              <a:t>myMethod</a:t>
            </a:r>
            <a:r>
              <a:rPr lang="sv-SE" sz="1400" b="1" dirty="0">
                <a:solidFill>
                  <a:schemeClr val="tx1"/>
                </a:solidFill>
                <a:latin typeface="Courier New" pitchFamily="49" charset="0"/>
                <a:cs typeface="Courier New" pitchFamily="49" charset="0"/>
              </a:rPr>
              <a:t>: </a:t>
            </a:r>
            <a:r>
              <a:rPr lang="sv-SE" sz="1400" b="1" dirty="0" err="1">
                <a:solidFill>
                  <a:schemeClr val="tx1"/>
                </a:solidFill>
                <a:latin typeface="Courier New" pitchFamily="49" charset="0"/>
                <a:cs typeface="Courier New" pitchFamily="49" charset="0"/>
              </a:rPr>
              <a:t>function</a:t>
            </a:r>
            <a:r>
              <a:rPr lang="sv-SE" sz="1400" b="1" dirty="0">
                <a:solidFill>
                  <a:schemeClr val="tx1"/>
                </a:solidFill>
                <a:latin typeface="Courier New" pitchFamily="49" charset="0"/>
                <a:cs typeface="Courier New" pitchFamily="49" charset="0"/>
              </a:rPr>
              <a:t>() {</a:t>
            </a:r>
          </a:p>
          <a:p>
            <a:pPr>
              <a:defRPr/>
            </a:pPr>
            <a:r>
              <a:rPr lang="sv-SE" sz="1400" b="1" dirty="0">
                <a:solidFill>
                  <a:schemeClr val="tx1"/>
                </a:solidFill>
                <a:latin typeface="Courier New" pitchFamily="49" charset="0"/>
                <a:cs typeface="Courier New" pitchFamily="49" charset="0"/>
              </a:rPr>
              <a:t>      </a:t>
            </a:r>
            <a:r>
              <a:rPr lang="sv-SE" sz="1400" b="1" dirty="0">
                <a:solidFill>
                  <a:schemeClr val="accent2">
                    <a:lumMod val="75000"/>
                  </a:schemeClr>
                </a:solidFill>
                <a:latin typeface="Courier New" pitchFamily="49" charset="0"/>
                <a:cs typeface="Courier New" pitchFamily="49" charset="0"/>
              </a:rPr>
              <a:t>// this hänvisar nu till </a:t>
            </a:r>
            <a:r>
              <a:rPr lang="sv-SE" sz="1400" b="1" dirty="0" err="1">
                <a:solidFill>
                  <a:schemeClr val="accent2">
                    <a:lumMod val="75000"/>
                  </a:schemeClr>
                </a:solidFill>
                <a:latin typeface="Courier New" pitchFamily="49" charset="0"/>
                <a:cs typeface="Courier New" pitchFamily="49" charset="0"/>
              </a:rPr>
              <a:t>Window-objektet</a:t>
            </a:r>
            <a:r>
              <a:rPr lang="sv-SE" sz="1400" b="1" dirty="0">
                <a:solidFill>
                  <a:schemeClr val="accent2">
                    <a:lumMod val="75000"/>
                  </a:schemeClr>
                </a:solidFill>
                <a:latin typeface="Courier New" pitchFamily="49" charset="0"/>
                <a:cs typeface="Courier New" pitchFamily="49" charset="0"/>
              </a:rPr>
              <a:t> som är det</a:t>
            </a:r>
            <a:br>
              <a:rPr lang="sv-SE" sz="1400" b="1" dirty="0">
                <a:solidFill>
                  <a:schemeClr val="accent2">
                    <a:lumMod val="75000"/>
                  </a:schemeClr>
                </a:solidFill>
                <a:latin typeface="Courier New" pitchFamily="49" charset="0"/>
                <a:cs typeface="Courier New" pitchFamily="49" charset="0"/>
              </a:rPr>
            </a:br>
            <a:r>
              <a:rPr lang="sv-SE" sz="1400" b="1" dirty="0">
                <a:solidFill>
                  <a:schemeClr val="accent2">
                    <a:lumMod val="75000"/>
                  </a:schemeClr>
                </a:solidFill>
                <a:latin typeface="Courier New" pitchFamily="49" charset="0"/>
                <a:cs typeface="Courier New" pitchFamily="49" charset="0"/>
              </a:rPr>
              <a:t>      // objekt som exekverar metoden i </a:t>
            </a:r>
            <a:r>
              <a:rPr lang="sv-SE" sz="1400" b="1" dirty="0" err="1">
                <a:solidFill>
                  <a:schemeClr val="accent2">
                    <a:lumMod val="75000"/>
                  </a:schemeClr>
                </a:solidFill>
                <a:latin typeface="Courier New" pitchFamily="49" charset="0"/>
                <a:cs typeface="Courier New" pitchFamily="49" charset="0"/>
              </a:rPr>
              <a:t>myObject</a:t>
            </a:r>
            <a:r>
              <a:rPr lang="sv-SE" sz="1400" b="1" dirty="0">
                <a:solidFill>
                  <a:schemeClr val="accent2">
                    <a:lumMod val="75000"/>
                  </a:schemeClr>
                </a:solidFill>
                <a:latin typeface="Courier New" pitchFamily="49" charset="0"/>
                <a:cs typeface="Courier New" pitchFamily="49" charset="0"/>
              </a:rPr>
              <a:t>.</a:t>
            </a:r>
          </a:p>
          <a:p>
            <a:pPr>
              <a:defRPr/>
            </a:pPr>
            <a:r>
              <a:rPr lang="sv-SE" sz="1400" b="1" dirty="0" smtClean="0">
                <a:solidFill>
                  <a:schemeClr val="tx1"/>
                </a:solidFill>
                <a:latin typeface="Courier New" pitchFamily="49" charset="0"/>
                <a:cs typeface="Courier New" pitchFamily="49" charset="0"/>
              </a:rPr>
              <a:t>      alert(</a:t>
            </a:r>
            <a:r>
              <a:rPr lang="sv-SE" sz="1400" b="1" dirty="0" err="1" smtClean="0">
                <a:solidFill>
                  <a:schemeClr val="tx1"/>
                </a:solidFill>
                <a:latin typeface="Courier New" pitchFamily="49" charset="0"/>
                <a:cs typeface="Courier New" pitchFamily="49" charset="0"/>
              </a:rPr>
              <a:t>this</a:t>
            </a:r>
            <a:r>
              <a:rPr lang="sv-SE" sz="1400" b="1" dirty="0" smtClean="0">
                <a:solidFill>
                  <a:schemeClr val="tx1"/>
                </a:solidFill>
                <a:latin typeface="Courier New" pitchFamily="49" charset="0"/>
                <a:cs typeface="Courier New" pitchFamily="49" charset="0"/>
              </a:rPr>
              <a:t> </a:t>
            </a:r>
            <a:r>
              <a:rPr lang="sv-SE" sz="1400" b="1" dirty="0">
                <a:solidFill>
                  <a:schemeClr val="tx1"/>
                </a:solidFill>
                <a:latin typeface="Courier New" pitchFamily="49" charset="0"/>
                <a:cs typeface="Courier New" pitchFamily="49" charset="0"/>
              </a:rPr>
              <a:t>=== </a:t>
            </a:r>
            <a:r>
              <a:rPr lang="sv-SE" sz="1400" b="1" dirty="0" err="1">
                <a:solidFill>
                  <a:schemeClr val="tx1"/>
                </a:solidFill>
                <a:latin typeface="Courier New" pitchFamily="49" charset="0"/>
                <a:cs typeface="Courier New" pitchFamily="49" charset="0"/>
              </a:rPr>
              <a:t>window</a:t>
            </a:r>
            <a:r>
              <a:rPr lang="sv-SE" sz="1400" b="1" dirty="0" smtClean="0">
                <a:solidFill>
                  <a:schemeClr val="tx1"/>
                </a:solidFill>
                <a:latin typeface="Courier New" pitchFamily="49" charset="0"/>
                <a:cs typeface="Courier New" pitchFamily="49" charset="0"/>
              </a:rPr>
              <a:t>); //</a:t>
            </a:r>
            <a:r>
              <a:rPr lang="sv-SE" sz="1400" b="1" dirty="0" err="1" smtClean="0">
                <a:solidFill>
                  <a:schemeClr val="tx1"/>
                </a:solidFill>
                <a:latin typeface="Courier New" pitchFamily="49" charset="0"/>
                <a:cs typeface="Courier New" pitchFamily="49" charset="0"/>
              </a:rPr>
              <a:t>true</a:t>
            </a:r>
            <a:endParaRPr lang="sv-SE" sz="1400" b="1" dirty="0">
              <a:solidFill>
                <a:schemeClr val="tx1"/>
              </a:solidFill>
              <a:latin typeface="Courier New" pitchFamily="49" charset="0"/>
              <a:cs typeface="Courier New" pitchFamily="49" charset="0"/>
            </a:endParaRPr>
          </a:p>
          <a:p>
            <a:pPr>
              <a:defRPr/>
            </a:pPr>
            <a:r>
              <a:rPr lang="sv-SE" sz="1400" b="1" dirty="0">
                <a:solidFill>
                  <a:schemeClr val="tx1"/>
                </a:solidFill>
                <a:latin typeface="Courier New" pitchFamily="49" charset="0"/>
                <a:cs typeface="Courier New" pitchFamily="49" charset="0"/>
              </a:rPr>
              <a:t>   }</a:t>
            </a:r>
          </a:p>
          <a:p>
            <a:pPr>
              <a:defRPr/>
            </a:pPr>
            <a:r>
              <a:rPr lang="sv-SE" sz="1400" b="1" dirty="0">
                <a:solidFill>
                  <a:schemeClr val="tx1"/>
                </a:solidFill>
                <a:latin typeface="Courier New" pitchFamily="49" charset="0"/>
                <a:cs typeface="Courier New" pitchFamily="49" charset="0"/>
              </a:rPr>
              <a:t>}</a:t>
            </a:r>
          </a:p>
        </p:txBody>
      </p:sp>
      <p:sp>
        <p:nvSpPr>
          <p:cNvPr id="6" name="Rectangle 5"/>
          <p:cNvSpPr/>
          <p:nvPr/>
        </p:nvSpPr>
        <p:spPr>
          <a:xfrm>
            <a:off x="304800" y="3887812"/>
            <a:ext cx="8458200" cy="1633984"/>
          </a:xfrm>
          <a:prstGeom prst="rect">
            <a:avLst/>
          </a:prstGeom>
        </p:spPr>
        <p:style>
          <a:lnRef idx="1">
            <a:schemeClr val="accent2"/>
          </a:lnRef>
          <a:fillRef idx="2">
            <a:schemeClr val="accent2"/>
          </a:fillRef>
          <a:effectRef idx="1">
            <a:schemeClr val="accent2"/>
          </a:effectRef>
          <a:fontRef idx="minor">
            <a:schemeClr val="dk1"/>
          </a:fontRef>
        </p:style>
        <p:txBody>
          <a:bodyPr/>
          <a:lstStyle/>
          <a:p>
            <a:pPr>
              <a:defRPr/>
            </a:pPr>
            <a:r>
              <a:rPr lang="sv-SE" sz="1400" b="1" dirty="0" err="1">
                <a:solidFill>
                  <a:schemeClr val="tx1"/>
                </a:solidFill>
                <a:latin typeface="Courier New" pitchFamily="49" charset="0"/>
                <a:cs typeface="Courier New" pitchFamily="49" charset="0"/>
              </a:rPr>
              <a:t>myHyperlink.onclick</a:t>
            </a:r>
            <a:r>
              <a:rPr lang="sv-SE" sz="1400" b="1" dirty="0">
                <a:solidFill>
                  <a:schemeClr val="tx1"/>
                </a:solidFill>
                <a:latin typeface="Courier New" pitchFamily="49" charset="0"/>
                <a:cs typeface="Courier New" pitchFamily="49" charset="0"/>
              </a:rPr>
              <a:t> = </a:t>
            </a:r>
            <a:r>
              <a:rPr lang="sv-SE" sz="1400" b="1" dirty="0" err="1">
                <a:solidFill>
                  <a:schemeClr val="tx1"/>
                </a:solidFill>
                <a:latin typeface="Courier New" pitchFamily="49" charset="0"/>
                <a:cs typeface="Courier New" pitchFamily="49" charset="0"/>
              </a:rPr>
              <a:t>myObject.handleMouseClick</a:t>
            </a:r>
            <a:r>
              <a:rPr lang="sv-SE" sz="1400" b="1" dirty="0">
                <a:solidFill>
                  <a:schemeClr val="tx1"/>
                </a:solidFill>
                <a:latin typeface="Courier New" pitchFamily="49" charset="0"/>
                <a:cs typeface="Courier New" pitchFamily="49" charset="0"/>
              </a:rPr>
              <a:t>;</a:t>
            </a:r>
          </a:p>
          <a:p>
            <a:pPr>
              <a:defRPr/>
            </a:pPr>
            <a:r>
              <a:rPr lang="sv-SE" sz="1400" b="1" dirty="0">
                <a:solidFill>
                  <a:schemeClr val="tx1"/>
                </a:solidFill>
                <a:latin typeface="Courier New" pitchFamily="49" charset="0"/>
                <a:cs typeface="Courier New" pitchFamily="49" charset="0"/>
              </a:rPr>
              <a:t>var </a:t>
            </a:r>
            <a:r>
              <a:rPr lang="sv-SE" sz="1400" b="1" dirty="0" err="1">
                <a:solidFill>
                  <a:schemeClr val="tx1"/>
                </a:solidFill>
                <a:latin typeface="Courier New" pitchFamily="49" charset="0"/>
                <a:cs typeface="Courier New" pitchFamily="49" charset="0"/>
              </a:rPr>
              <a:t>myObject</a:t>
            </a:r>
            <a:r>
              <a:rPr lang="sv-SE" sz="1400" b="1" dirty="0">
                <a:solidFill>
                  <a:schemeClr val="tx1"/>
                </a:solidFill>
                <a:latin typeface="Courier New" pitchFamily="49" charset="0"/>
                <a:cs typeface="Courier New" pitchFamily="49" charset="0"/>
              </a:rPr>
              <a:t> = {</a:t>
            </a:r>
          </a:p>
          <a:p>
            <a:pPr>
              <a:defRPr/>
            </a:pPr>
            <a:r>
              <a:rPr lang="sv-SE" sz="1400" b="1" dirty="0">
                <a:solidFill>
                  <a:schemeClr val="tx1"/>
                </a:solidFill>
                <a:latin typeface="Courier New" pitchFamily="49" charset="0"/>
                <a:cs typeface="Courier New" pitchFamily="49" charset="0"/>
              </a:rPr>
              <a:t>   </a:t>
            </a:r>
            <a:r>
              <a:rPr lang="sv-SE" sz="1400" b="1" dirty="0" err="1">
                <a:solidFill>
                  <a:schemeClr val="tx1"/>
                </a:solidFill>
                <a:latin typeface="Courier New" pitchFamily="49" charset="0"/>
                <a:cs typeface="Courier New" pitchFamily="49" charset="0"/>
              </a:rPr>
              <a:t>handleMouseClick</a:t>
            </a:r>
            <a:r>
              <a:rPr lang="sv-SE" sz="1400" b="1" dirty="0">
                <a:solidFill>
                  <a:schemeClr val="tx1"/>
                </a:solidFill>
                <a:latin typeface="Courier New" pitchFamily="49" charset="0"/>
                <a:cs typeface="Courier New" pitchFamily="49" charset="0"/>
              </a:rPr>
              <a:t>: </a:t>
            </a:r>
            <a:r>
              <a:rPr lang="sv-SE" sz="1400" b="1" dirty="0" err="1">
                <a:solidFill>
                  <a:schemeClr val="tx1"/>
                </a:solidFill>
                <a:latin typeface="Courier New" pitchFamily="49" charset="0"/>
                <a:cs typeface="Courier New" pitchFamily="49" charset="0"/>
              </a:rPr>
              <a:t>function</a:t>
            </a:r>
            <a:r>
              <a:rPr lang="sv-SE" sz="1400" b="1" dirty="0">
                <a:solidFill>
                  <a:schemeClr val="tx1"/>
                </a:solidFill>
                <a:latin typeface="Courier New" pitchFamily="49" charset="0"/>
                <a:cs typeface="Courier New" pitchFamily="49" charset="0"/>
              </a:rPr>
              <a:t>() {</a:t>
            </a:r>
          </a:p>
          <a:p>
            <a:pPr>
              <a:defRPr/>
            </a:pPr>
            <a:r>
              <a:rPr lang="sv-SE" sz="1400" b="1" dirty="0">
                <a:solidFill>
                  <a:schemeClr val="accent2">
                    <a:lumMod val="75000"/>
                  </a:schemeClr>
                </a:solidFill>
                <a:latin typeface="Courier New" pitchFamily="49" charset="0"/>
                <a:cs typeface="Courier New" pitchFamily="49" charset="0"/>
              </a:rPr>
              <a:t>	// På samma sätt refererar nu this till a-taggen.</a:t>
            </a:r>
            <a:r>
              <a:rPr lang="sv-SE" sz="1400" b="1" dirty="0">
                <a:solidFill>
                  <a:schemeClr val="tx1"/>
                </a:solidFill>
                <a:latin typeface="Courier New" pitchFamily="49" charset="0"/>
                <a:cs typeface="Courier New" pitchFamily="49" charset="0"/>
              </a:rPr>
              <a:t/>
            </a:r>
            <a:br>
              <a:rPr lang="sv-SE" sz="1400" b="1" dirty="0">
                <a:solidFill>
                  <a:schemeClr val="tx1"/>
                </a:solidFill>
                <a:latin typeface="Courier New" pitchFamily="49" charset="0"/>
                <a:cs typeface="Courier New" pitchFamily="49" charset="0"/>
              </a:rPr>
            </a:br>
            <a:r>
              <a:rPr lang="sv-SE" sz="1400" b="1" dirty="0">
                <a:solidFill>
                  <a:schemeClr val="tx1"/>
                </a:solidFill>
                <a:latin typeface="Courier New" pitchFamily="49" charset="0"/>
                <a:cs typeface="Courier New" pitchFamily="49" charset="0"/>
              </a:rPr>
              <a:t>	</a:t>
            </a:r>
            <a:r>
              <a:rPr lang="sv-SE" sz="1400" b="1" dirty="0" err="1">
                <a:solidFill>
                  <a:schemeClr val="tx1"/>
                </a:solidFill>
                <a:latin typeface="Courier New" pitchFamily="49" charset="0"/>
                <a:cs typeface="Courier New" pitchFamily="49" charset="0"/>
              </a:rPr>
              <a:t>this.href</a:t>
            </a:r>
            <a:r>
              <a:rPr lang="sv-SE" sz="1400" b="1" dirty="0">
                <a:solidFill>
                  <a:schemeClr val="tx1"/>
                </a:solidFill>
                <a:latin typeface="Courier New" pitchFamily="49" charset="0"/>
                <a:cs typeface="Courier New" pitchFamily="49" charset="0"/>
              </a:rPr>
              <a:t> = ”</a:t>
            </a:r>
            <a:r>
              <a:rPr lang="sv-SE" sz="1400" b="1" dirty="0" err="1">
                <a:solidFill>
                  <a:schemeClr val="tx1"/>
                </a:solidFill>
                <a:latin typeface="Courier New" pitchFamily="49" charset="0"/>
                <a:cs typeface="Courier New" pitchFamily="49" charset="0"/>
              </a:rPr>
              <a:t>goToThisPage.html</a:t>
            </a:r>
            <a:r>
              <a:rPr lang="sv-SE" sz="1400" b="1" dirty="0">
                <a:solidFill>
                  <a:schemeClr val="tx1"/>
                </a:solidFill>
                <a:latin typeface="Courier New" pitchFamily="49" charset="0"/>
                <a:cs typeface="Courier New" pitchFamily="49" charset="0"/>
              </a:rPr>
              <a:t>”;</a:t>
            </a:r>
          </a:p>
          <a:p>
            <a:pPr>
              <a:defRPr/>
            </a:pPr>
            <a:r>
              <a:rPr lang="sv-SE" sz="1400" b="1" dirty="0">
                <a:solidFill>
                  <a:schemeClr val="tx1"/>
                </a:solidFill>
                <a:latin typeface="Courier New" pitchFamily="49" charset="0"/>
                <a:cs typeface="Courier New" pitchFamily="49" charset="0"/>
              </a:rPr>
              <a:t>   }</a:t>
            </a:r>
          </a:p>
          <a:p>
            <a:pPr>
              <a:defRPr/>
            </a:pPr>
            <a:r>
              <a:rPr lang="sv-SE" sz="1400" b="1" dirty="0" smtClean="0">
                <a:solidFill>
                  <a:schemeClr val="tx1"/>
                </a:solidFill>
                <a:latin typeface="Courier New" pitchFamily="49" charset="0"/>
                <a:cs typeface="Courier New" pitchFamily="49" charset="0"/>
              </a:rPr>
              <a:t>}</a:t>
            </a:r>
            <a:endParaRPr lang="sv-SE" sz="1400" b="1" dirty="0">
              <a:solidFill>
                <a:schemeClr val="tx1"/>
              </a:solidFill>
              <a:latin typeface="Courier New" pitchFamily="49" charset="0"/>
              <a:cs typeface="Courier New" pitchFamily="49" charset="0"/>
            </a:endParaRPr>
          </a:p>
          <a:p>
            <a:pPr>
              <a:defRPr/>
            </a:pPr>
            <a:endParaRPr lang="sv-SE" b="1" dirty="0">
              <a:solidFill>
                <a:schemeClr val="tx1"/>
              </a:solidFill>
              <a:latin typeface="Courier New" pitchFamily="49" charset="0"/>
              <a:cs typeface="Courier New" pitchFamily="49" charset="0"/>
            </a:endParaRPr>
          </a:p>
        </p:txBody>
      </p:sp>
      <p:pic>
        <p:nvPicPr>
          <p:cNvPr id="12290" name="Picture 2" descr="P:\Icons\48x48\shadow\element_int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4408" y="213545"/>
            <a:ext cx="617537" cy="617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8081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Ändra </a:t>
            </a:r>
            <a:r>
              <a:rPr lang="sv-SE" dirty="0" err="1" smtClean="0"/>
              <a:t>context</a:t>
            </a:r>
            <a:endParaRPr lang="sv-SE" dirty="0"/>
          </a:p>
        </p:txBody>
      </p:sp>
      <p:sp>
        <p:nvSpPr>
          <p:cNvPr id="4" name="TextBox 3"/>
          <p:cNvSpPr txBox="1">
            <a:spLocks noChangeArrowheads="1"/>
          </p:cNvSpPr>
          <p:nvPr/>
        </p:nvSpPr>
        <p:spPr bwMode="auto">
          <a:xfrm>
            <a:off x="228600" y="1336040"/>
            <a:ext cx="8915400" cy="369332"/>
          </a:xfrm>
          <a:prstGeom prst="rect">
            <a:avLst/>
          </a:prstGeom>
          <a:noFill/>
          <a:ln w="9525">
            <a:noFill/>
            <a:miter lim="800000"/>
            <a:headEnd/>
            <a:tailEnd/>
          </a:ln>
        </p:spPr>
        <p:txBody>
          <a:bodyPr>
            <a:spAutoFit/>
          </a:bodyPr>
          <a:lstStyle/>
          <a:p>
            <a:r>
              <a:rPr lang="sv-SE" b="1" dirty="0">
                <a:latin typeface="Minya Nouvelle" charset="0"/>
              </a:rPr>
              <a:t>Med metoden call() kan vi tala om i vilken </a:t>
            </a:r>
            <a:r>
              <a:rPr lang="sv-SE" b="1" dirty="0" err="1">
                <a:latin typeface="Minya Nouvelle" charset="0"/>
              </a:rPr>
              <a:t>context</a:t>
            </a:r>
            <a:r>
              <a:rPr lang="sv-SE" b="1" dirty="0">
                <a:latin typeface="Minya Nouvelle" charset="0"/>
              </a:rPr>
              <a:t> en funktion ska anropas:</a:t>
            </a:r>
            <a:endParaRPr lang="sv-SE" dirty="0">
              <a:latin typeface="Minya Nouvelle" charset="0"/>
            </a:endParaRPr>
          </a:p>
        </p:txBody>
      </p:sp>
      <p:sp>
        <p:nvSpPr>
          <p:cNvPr id="5" name="Rectangle 4"/>
          <p:cNvSpPr/>
          <p:nvPr/>
        </p:nvSpPr>
        <p:spPr>
          <a:xfrm>
            <a:off x="304800" y="1795636"/>
            <a:ext cx="8458200" cy="2286000"/>
          </a:xfrm>
          <a:prstGeom prst="rect">
            <a:avLst/>
          </a:prstGeom>
        </p:spPr>
        <p:style>
          <a:lnRef idx="1">
            <a:schemeClr val="accent2"/>
          </a:lnRef>
          <a:fillRef idx="2">
            <a:schemeClr val="accent2"/>
          </a:fillRef>
          <a:effectRef idx="1">
            <a:schemeClr val="accent2"/>
          </a:effectRef>
          <a:fontRef idx="minor">
            <a:schemeClr val="dk1"/>
          </a:fontRef>
        </p:style>
        <p:txBody>
          <a:bodyPr/>
          <a:lstStyle/>
          <a:p>
            <a:pPr>
              <a:defRPr/>
            </a:pPr>
            <a:r>
              <a:rPr lang="sv-SE" sz="1600" b="1" dirty="0" err="1">
                <a:solidFill>
                  <a:schemeClr val="tx1"/>
                </a:solidFill>
                <a:latin typeface="Courier New" pitchFamily="49" charset="0"/>
                <a:cs typeface="Courier New" pitchFamily="49" charset="0"/>
              </a:rPr>
              <a:t>function</a:t>
            </a:r>
            <a:r>
              <a:rPr lang="sv-SE" sz="1600" b="1" dirty="0">
                <a:solidFill>
                  <a:schemeClr val="tx1"/>
                </a:solidFill>
                <a:latin typeface="Courier New" pitchFamily="49" charset="0"/>
                <a:cs typeface="Courier New" pitchFamily="49" charset="0"/>
              </a:rPr>
              <a:t> </a:t>
            </a:r>
            <a:r>
              <a:rPr lang="sv-SE" sz="1600" b="1" dirty="0" err="1">
                <a:solidFill>
                  <a:schemeClr val="tx1"/>
                </a:solidFill>
                <a:latin typeface="Courier New" pitchFamily="49" charset="0"/>
                <a:cs typeface="Courier New" pitchFamily="49" charset="0"/>
              </a:rPr>
              <a:t>changeColor</a:t>
            </a:r>
            <a:r>
              <a:rPr lang="sv-SE" sz="1600" b="1" dirty="0">
                <a:solidFill>
                  <a:schemeClr val="tx1"/>
                </a:solidFill>
                <a:latin typeface="Courier New" pitchFamily="49" charset="0"/>
                <a:cs typeface="Courier New" pitchFamily="49" charset="0"/>
              </a:rPr>
              <a:t>(</a:t>
            </a:r>
            <a:r>
              <a:rPr lang="sv-SE" sz="1600" b="1" dirty="0" err="1">
                <a:solidFill>
                  <a:schemeClr val="tx1"/>
                </a:solidFill>
                <a:latin typeface="Courier New" pitchFamily="49" charset="0"/>
                <a:cs typeface="Courier New" pitchFamily="49" charset="0"/>
              </a:rPr>
              <a:t>color</a:t>
            </a:r>
            <a:r>
              <a:rPr lang="sv-SE" sz="1600" b="1" dirty="0">
                <a:solidFill>
                  <a:schemeClr val="tx1"/>
                </a:solidFill>
                <a:latin typeface="Courier New" pitchFamily="49" charset="0"/>
                <a:cs typeface="Courier New" pitchFamily="49" charset="0"/>
              </a:rPr>
              <a:t>)</a:t>
            </a:r>
          </a:p>
          <a:p>
            <a:pPr>
              <a:defRPr/>
            </a:pPr>
            <a:r>
              <a:rPr lang="sv-SE" sz="1600" b="1" dirty="0">
                <a:solidFill>
                  <a:schemeClr val="tx1"/>
                </a:solidFill>
                <a:latin typeface="Courier New" pitchFamily="49" charset="0"/>
                <a:cs typeface="Courier New" pitchFamily="49" charset="0"/>
              </a:rPr>
              <a:t>{</a:t>
            </a:r>
          </a:p>
          <a:p>
            <a:pPr>
              <a:defRPr/>
            </a:pPr>
            <a:r>
              <a:rPr lang="sv-SE" sz="1600" b="1" dirty="0">
                <a:solidFill>
                  <a:schemeClr val="tx1"/>
                </a:solidFill>
                <a:latin typeface="Courier New" pitchFamily="49" charset="0"/>
                <a:cs typeface="Courier New" pitchFamily="49" charset="0"/>
              </a:rPr>
              <a:t>   </a:t>
            </a:r>
            <a:r>
              <a:rPr lang="sv-SE" sz="1600" b="1" dirty="0" err="1">
                <a:solidFill>
                  <a:schemeClr val="tx1"/>
                </a:solidFill>
                <a:latin typeface="Courier New" pitchFamily="49" charset="0"/>
                <a:cs typeface="Courier New" pitchFamily="49" charset="0"/>
              </a:rPr>
              <a:t>this.style.color</a:t>
            </a:r>
            <a:r>
              <a:rPr lang="sv-SE" sz="1600" b="1" dirty="0">
                <a:solidFill>
                  <a:schemeClr val="tx1"/>
                </a:solidFill>
                <a:latin typeface="Courier New" pitchFamily="49" charset="0"/>
                <a:cs typeface="Courier New" pitchFamily="49" charset="0"/>
              </a:rPr>
              <a:t> = </a:t>
            </a:r>
            <a:r>
              <a:rPr lang="sv-SE" sz="1600" b="1" dirty="0" err="1">
                <a:solidFill>
                  <a:schemeClr val="tx1"/>
                </a:solidFill>
                <a:latin typeface="Courier New" pitchFamily="49" charset="0"/>
                <a:cs typeface="Courier New" pitchFamily="49" charset="0"/>
              </a:rPr>
              <a:t>color</a:t>
            </a:r>
            <a:r>
              <a:rPr lang="sv-SE" sz="1600" b="1" dirty="0">
                <a:solidFill>
                  <a:schemeClr val="tx1"/>
                </a:solidFill>
                <a:latin typeface="Courier New" pitchFamily="49" charset="0"/>
                <a:cs typeface="Courier New" pitchFamily="49" charset="0"/>
              </a:rPr>
              <a:t>;</a:t>
            </a:r>
          </a:p>
          <a:p>
            <a:pPr>
              <a:defRPr/>
            </a:pPr>
            <a:r>
              <a:rPr lang="sv-SE" sz="1600" b="1" dirty="0">
                <a:solidFill>
                  <a:schemeClr val="tx1"/>
                </a:solidFill>
                <a:latin typeface="Courier New" pitchFamily="49" charset="0"/>
                <a:cs typeface="Courier New" pitchFamily="49" charset="0"/>
              </a:rPr>
              <a:t>}</a:t>
            </a:r>
          </a:p>
          <a:p>
            <a:pPr>
              <a:defRPr/>
            </a:pPr>
            <a:endParaRPr lang="sv-SE" sz="1600" b="1" dirty="0">
              <a:solidFill>
                <a:schemeClr val="tx1"/>
              </a:solidFill>
              <a:latin typeface="Courier New" pitchFamily="49" charset="0"/>
              <a:cs typeface="Courier New" pitchFamily="49" charset="0"/>
            </a:endParaRPr>
          </a:p>
          <a:p>
            <a:pPr>
              <a:defRPr/>
            </a:pPr>
            <a:r>
              <a:rPr lang="sv-SE" sz="1600" b="1" dirty="0">
                <a:solidFill>
                  <a:schemeClr val="tx1"/>
                </a:solidFill>
                <a:latin typeface="Courier New" pitchFamily="49" charset="0"/>
                <a:cs typeface="Courier New" pitchFamily="49" charset="0"/>
              </a:rPr>
              <a:t>var </a:t>
            </a:r>
            <a:r>
              <a:rPr lang="sv-SE" sz="1600" b="1" dirty="0" err="1">
                <a:solidFill>
                  <a:schemeClr val="tx1"/>
                </a:solidFill>
                <a:latin typeface="Courier New" pitchFamily="49" charset="0"/>
                <a:cs typeface="Courier New" pitchFamily="49" charset="0"/>
              </a:rPr>
              <a:t>body</a:t>
            </a:r>
            <a:r>
              <a:rPr lang="sv-SE" sz="1600" b="1" dirty="0">
                <a:solidFill>
                  <a:schemeClr val="tx1"/>
                </a:solidFill>
                <a:latin typeface="Courier New" pitchFamily="49" charset="0"/>
                <a:cs typeface="Courier New" pitchFamily="49" charset="0"/>
              </a:rPr>
              <a:t> = </a:t>
            </a:r>
            <a:r>
              <a:rPr lang="sv-SE" sz="1600" b="1" dirty="0" err="1" smtClean="0">
                <a:solidFill>
                  <a:schemeClr val="tx1"/>
                </a:solidFill>
                <a:latin typeface="Courier New" pitchFamily="49" charset="0"/>
                <a:cs typeface="Courier New" pitchFamily="49" charset="0"/>
              </a:rPr>
              <a:t>document.getElementsByTagName</a:t>
            </a:r>
            <a:r>
              <a:rPr lang="sv-SE" sz="1600" b="1" dirty="0">
                <a:solidFill>
                  <a:schemeClr val="tx1"/>
                </a:solidFill>
                <a:latin typeface="Courier New" pitchFamily="49" charset="0"/>
                <a:cs typeface="Courier New" pitchFamily="49" charset="0"/>
              </a:rPr>
              <a:t>(”</a:t>
            </a:r>
            <a:r>
              <a:rPr lang="sv-SE" sz="1600" b="1" dirty="0" err="1">
                <a:solidFill>
                  <a:schemeClr val="tx1"/>
                </a:solidFill>
                <a:latin typeface="Courier New" pitchFamily="49" charset="0"/>
                <a:cs typeface="Courier New" pitchFamily="49" charset="0"/>
              </a:rPr>
              <a:t>body</a:t>
            </a:r>
            <a:r>
              <a:rPr lang="sv-SE" sz="1600" b="1" dirty="0">
                <a:solidFill>
                  <a:schemeClr val="tx1"/>
                </a:solidFill>
                <a:latin typeface="Courier New" pitchFamily="49" charset="0"/>
                <a:cs typeface="Courier New" pitchFamily="49" charset="0"/>
              </a:rPr>
              <a:t>”)[0];</a:t>
            </a:r>
          </a:p>
          <a:p>
            <a:pPr>
              <a:defRPr/>
            </a:pPr>
            <a:endParaRPr lang="sv-SE" sz="1600" b="1" dirty="0">
              <a:solidFill>
                <a:schemeClr val="tx1"/>
              </a:solidFill>
              <a:latin typeface="Courier New" pitchFamily="49" charset="0"/>
              <a:cs typeface="Courier New" pitchFamily="49" charset="0"/>
            </a:endParaRPr>
          </a:p>
          <a:p>
            <a:pPr>
              <a:defRPr/>
            </a:pPr>
            <a:r>
              <a:rPr lang="sv-SE" sz="1600" b="1" dirty="0" err="1">
                <a:solidFill>
                  <a:schemeClr val="tx1"/>
                </a:solidFill>
                <a:latin typeface="Courier New" pitchFamily="49" charset="0"/>
                <a:cs typeface="Courier New" pitchFamily="49" charset="0"/>
              </a:rPr>
              <a:t>changeColor.</a:t>
            </a:r>
            <a:r>
              <a:rPr lang="sv-SE" b="1" dirty="0" err="1">
                <a:solidFill>
                  <a:schemeClr val="tx1"/>
                </a:solidFill>
                <a:latin typeface="Courier New" pitchFamily="49" charset="0"/>
                <a:cs typeface="Courier New" pitchFamily="49" charset="0"/>
              </a:rPr>
              <a:t>call</a:t>
            </a:r>
            <a:r>
              <a:rPr lang="sv-SE" sz="1600" b="1" dirty="0">
                <a:solidFill>
                  <a:schemeClr val="tx1"/>
                </a:solidFill>
                <a:latin typeface="Courier New" pitchFamily="49" charset="0"/>
                <a:cs typeface="Courier New" pitchFamily="49" charset="0"/>
              </a:rPr>
              <a:t>(</a:t>
            </a:r>
            <a:r>
              <a:rPr lang="sv-SE" sz="1600" b="1" dirty="0" err="1">
                <a:solidFill>
                  <a:schemeClr val="tx1"/>
                </a:solidFill>
                <a:latin typeface="Courier New" pitchFamily="49" charset="0"/>
                <a:cs typeface="Courier New" pitchFamily="49" charset="0"/>
              </a:rPr>
              <a:t>body</a:t>
            </a:r>
            <a:r>
              <a:rPr lang="sv-SE" sz="1600" b="1" dirty="0">
                <a:solidFill>
                  <a:schemeClr val="tx1"/>
                </a:solidFill>
                <a:latin typeface="Courier New" pitchFamily="49" charset="0"/>
                <a:cs typeface="Courier New" pitchFamily="49" charset="0"/>
              </a:rPr>
              <a:t>, ”red”);</a:t>
            </a:r>
          </a:p>
        </p:txBody>
      </p:sp>
      <p:sp>
        <p:nvSpPr>
          <p:cNvPr id="6" name="TextBox 5"/>
          <p:cNvSpPr txBox="1">
            <a:spLocks noChangeArrowheads="1"/>
          </p:cNvSpPr>
          <p:nvPr/>
        </p:nvSpPr>
        <p:spPr bwMode="auto">
          <a:xfrm>
            <a:off x="228600" y="4116476"/>
            <a:ext cx="8915400" cy="1477328"/>
          </a:xfrm>
          <a:prstGeom prst="rect">
            <a:avLst/>
          </a:prstGeom>
          <a:noFill/>
          <a:ln w="9525">
            <a:noFill/>
            <a:miter lim="800000"/>
            <a:headEnd/>
            <a:tailEnd/>
          </a:ln>
        </p:spPr>
        <p:txBody>
          <a:bodyPr>
            <a:spAutoFit/>
          </a:bodyPr>
          <a:lstStyle/>
          <a:p>
            <a:r>
              <a:rPr lang="sv-SE" b="1" dirty="0">
                <a:latin typeface="Minya Nouvelle" charset="0"/>
              </a:rPr>
              <a:t>Första argumentet talar om vilken </a:t>
            </a:r>
            <a:r>
              <a:rPr lang="sv-SE" b="1" dirty="0" err="1">
                <a:latin typeface="Minya Nouvelle" charset="0"/>
              </a:rPr>
              <a:t>context</a:t>
            </a:r>
            <a:r>
              <a:rPr lang="sv-SE" b="1" dirty="0">
                <a:latin typeface="Minya Nouvelle" charset="0"/>
              </a:rPr>
              <a:t> som gäller och </a:t>
            </a:r>
            <a:r>
              <a:rPr lang="sv-SE" b="1" dirty="0" err="1">
                <a:latin typeface="Minya Nouvelle" charset="0"/>
              </a:rPr>
              <a:t>restrerande</a:t>
            </a:r>
            <a:r>
              <a:rPr lang="sv-SE" b="1" dirty="0">
                <a:latin typeface="Minya Nouvelle" charset="0"/>
              </a:rPr>
              <a:t> parametrar är de parametrar som ska skickas till funktionen.</a:t>
            </a:r>
          </a:p>
          <a:p>
            <a:endParaRPr lang="sv-SE" b="1" dirty="0">
              <a:latin typeface="Minya Nouvelle" charset="0"/>
            </a:endParaRPr>
          </a:p>
          <a:p>
            <a:r>
              <a:rPr lang="sv-SE" dirty="0">
                <a:latin typeface="Minya Nouvelle" charset="0"/>
              </a:rPr>
              <a:t>(Det går även att använda .</a:t>
            </a:r>
            <a:r>
              <a:rPr lang="sv-SE" dirty="0" err="1">
                <a:latin typeface="Minya Nouvelle" charset="0"/>
              </a:rPr>
              <a:t>apply</a:t>
            </a:r>
            <a:r>
              <a:rPr lang="sv-SE" dirty="0">
                <a:latin typeface="Minya Nouvelle" charset="0"/>
              </a:rPr>
              <a:t>() som gör samma sak </a:t>
            </a:r>
            <a:br>
              <a:rPr lang="sv-SE" dirty="0">
                <a:latin typeface="Minya Nouvelle" charset="0"/>
              </a:rPr>
            </a:br>
            <a:r>
              <a:rPr lang="sv-SE" dirty="0">
                <a:latin typeface="Minya Nouvelle" charset="0"/>
              </a:rPr>
              <a:t>men tar parametrarna som en </a:t>
            </a:r>
            <a:r>
              <a:rPr lang="sv-SE" dirty="0" err="1">
                <a:latin typeface="Minya Nouvelle" charset="0"/>
              </a:rPr>
              <a:t>array</a:t>
            </a:r>
            <a:r>
              <a:rPr lang="sv-SE" dirty="0">
                <a:latin typeface="Minya Nouvelle" charset="0"/>
              </a:rPr>
              <a:t>)</a:t>
            </a:r>
          </a:p>
        </p:txBody>
      </p:sp>
      <p:pic>
        <p:nvPicPr>
          <p:cNvPr id="7" name="Picture 2" descr="P:\Icons\48x48\shadow\element_int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4408" y="213545"/>
            <a:ext cx="617537" cy="617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4241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err="1" smtClean="0"/>
              <a:t>Augmentation</a:t>
            </a:r>
            <a:endParaRPr lang="sv-SE" dirty="0"/>
          </a:p>
        </p:txBody>
      </p:sp>
      <p:sp>
        <p:nvSpPr>
          <p:cNvPr id="4" name="Rectangle 3"/>
          <p:cNvSpPr/>
          <p:nvPr/>
        </p:nvSpPr>
        <p:spPr>
          <a:xfrm>
            <a:off x="323528" y="1201316"/>
            <a:ext cx="5865912" cy="4106545"/>
          </a:xfrm>
          <a:prstGeom prst="rect">
            <a:avLst/>
          </a:prstGeom>
        </p:spPr>
        <p:style>
          <a:lnRef idx="1">
            <a:schemeClr val="accent2"/>
          </a:lnRef>
          <a:fillRef idx="2">
            <a:schemeClr val="accent2"/>
          </a:fillRef>
          <a:effectRef idx="1">
            <a:schemeClr val="accent2"/>
          </a:effectRef>
          <a:fontRef idx="minor">
            <a:schemeClr val="dk1"/>
          </a:fontRef>
        </p:style>
        <p:txBody>
          <a:bodyPr/>
          <a:lstStyle/>
          <a:p>
            <a:pPr>
              <a:defRPr/>
            </a:pPr>
            <a:r>
              <a:rPr lang="sv-SE" sz="1600" b="1" dirty="0" err="1">
                <a:solidFill>
                  <a:schemeClr val="tx1"/>
                </a:solidFill>
                <a:latin typeface="Courier New" pitchFamily="49" charset="0"/>
                <a:cs typeface="Courier New" pitchFamily="49" charset="0"/>
              </a:rPr>
              <a:t>function</a:t>
            </a:r>
            <a:r>
              <a:rPr lang="sv-SE" sz="1600" b="1" dirty="0">
                <a:solidFill>
                  <a:schemeClr val="tx1"/>
                </a:solidFill>
                <a:latin typeface="Courier New" pitchFamily="49" charset="0"/>
                <a:cs typeface="Courier New" pitchFamily="49" charset="0"/>
              </a:rPr>
              <a:t> Bear(</a:t>
            </a:r>
            <a:r>
              <a:rPr lang="sv-SE" sz="1600" b="1" dirty="0" err="1">
                <a:solidFill>
                  <a:schemeClr val="tx1"/>
                </a:solidFill>
                <a:latin typeface="Courier New" pitchFamily="49" charset="0"/>
                <a:cs typeface="Courier New" pitchFamily="49" charset="0"/>
              </a:rPr>
              <a:t>strength</a:t>
            </a:r>
            <a:r>
              <a:rPr lang="sv-SE" sz="1600" b="1" dirty="0">
                <a:solidFill>
                  <a:schemeClr val="tx1"/>
                </a:solidFill>
                <a:latin typeface="Courier New" pitchFamily="49" charset="0"/>
                <a:cs typeface="Courier New" pitchFamily="49" charset="0"/>
              </a:rPr>
              <a:t>){</a:t>
            </a:r>
          </a:p>
          <a:p>
            <a:pPr>
              <a:defRPr/>
            </a:pPr>
            <a:r>
              <a:rPr lang="sv-SE" sz="1600" b="1" dirty="0" smtClean="0">
                <a:solidFill>
                  <a:schemeClr val="tx1"/>
                </a:solidFill>
                <a:latin typeface="Courier New" pitchFamily="49" charset="0"/>
                <a:cs typeface="Courier New" pitchFamily="49" charset="0"/>
              </a:rPr>
              <a:t>   </a:t>
            </a:r>
            <a:r>
              <a:rPr lang="sv-SE" sz="1600" b="1" dirty="0" err="1">
                <a:solidFill>
                  <a:schemeClr val="tx1"/>
                </a:solidFill>
                <a:latin typeface="Courier New" pitchFamily="49" charset="0"/>
                <a:cs typeface="Courier New" pitchFamily="49" charset="0"/>
              </a:rPr>
              <a:t>this.strength</a:t>
            </a:r>
            <a:r>
              <a:rPr lang="sv-SE" sz="1600" b="1" dirty="0">
                <a:solidFill>
                  <a:schemeClr val="tx1"/>
                </a:solidFill>
                <a:latin typeface="Courier New" pitchFamily="49" charset="0"/>
                <a:cs typeface="Courier New" pitchFamily="49" charset="0"/>
              </a:rPr>
              <a:t> = </a:t>
            </a:r>
            <a:r>
              <a:rPr lang="sv-SE" sz="1600" b="1" dirty="0" err="1">
                <a:solidFill>
                  <a:schemeClr val="tx1"/>
                </a:solidFill>
                <a:latin typeface="Courier New" pitchFamily="49" charset="0"/>
                <a:cs typeface="Courier New" pitchFamily="49" charset="0"/>
              </a:rPr>
              <a:t>strength</a:t>
            </a:r>
            <a:r>
              <a:rPr lang="sv-SE" sz="1600" b="1" dirty="0">
                <a:solidFill>
                  <a:schemeClr val="tx1"/>
                </a:solidFill>
                <a:latin typeface="Courier New" pitchFamily="49" charset="0"/>
                <a:cs typeface="Courier New" pitchFamily="49" charset="0"/>
              </a:rPr>
              <a:t>;</a:t>
            </a:r>
          </a:p>
          <a:p>
            <a:pPr>
              <a:defRPr/>
            </a:pPr>
            <a:r>
              <a:rPr lang="sv-SE" sz="1600" b="1" dirty="0" smtClean="0">
                <a:solidFill>
                  <a:schemeClr val="tx1"/>
                </a:solidFill>
                <a:latin typeface="Courier New" pitchFamily="49" charset="0"/>
                <a:cs typeface="Courier New" pitchFamily="49" charset="0"/>
              </a:rPr>
              <a:t>}</a:t>
            </a:r>
            <a:endParaRPr lang="sv-SE" sz="1600" b="1" dirty="0">
              <a:solidFill>
                <a:schemeClr val="tx1"/>
              </a:solidFill>
              <a:latin typeface="Courier New" pitchFamily="49" charset="0"/>
              <a:cs typeface="Courier New" pitchFamily="49" charset="0"/>
            </a:endParaRPr>
          </a:p>
          <a:p>
            <a:pPr>
              <a:defRPr/>
            </a:pPr>
            <a:endParaRPr lang="sv-SE" sz="1600" b="1" dirty="0">
              <a:solidFill>
                <a:schemeClr val="tx1"/>
              </a:solidFill>
              <a:latin typeface="Courier New" pitchFamily="49" charset="0"/>
              <a:cs typeface="Courier New" pitchFamily="49" charset="0"/>
            </a:endParaRPr>
          </a:p>
          <a:p>
            <a:pPr>
              <a:defRPr/>
            </a:pPr>
            <a:r>
              <a:rPr lang="sv-SE" sz="1600" b="1" dirty="0">
                <a:solidFill>
                  <a:schemeClr val="tx1"/>
                </a:solidFill>
                <a:latin typeface="Courier New" pitchFamily="49" charset="0"/>
                <a:cs typeface="Courier New" pitchFamily="49" charset="0"/>
              </a:rPr>
              <a:t>var </a:t>
            </a:r>
            <a:r>
              <a:rPr lang="sv-SE" sz="1600" b="1" dirty="0" err="1">
                <a:solidFill>
                  <a:schemeClr val="tx1"/>
                </a:solidFill>
                <a:latin typeface="Courier New" pitchFamily="49" charset="0"/>
                <a:cs typeface="Courier New" pitchFamily="49" charset="0"/>
              </a:rPr>
              <a:t>oldBear</a:t>
            </a:r>
            <a:r>
              <a:rPr lang="sv-SE" sz="1600" b="1" dirty="0">
                <a:solidFill>
                  <a:schemeClr val="tx1"/>
                </a:solidFill>
                <a:latin typeface="Courier New" pitchFamily="49" charset="0"/>
                <a:cs typeface="Courier New" pitchFamily="49" charset="0"/>
              </a:rPr>
              <a:t> = new Bear(10);</a:t>
            </a:r>
          </a:p>
          <a:p>
            <a:pPr>
              <a:defRPr/>
            </a:pPr>
            <a:r>
              <a:rPr lang="sv-SE" sz="1600" b="1" dirty="0">
                <a:solidFill>
                  <a:schemeClr val="tx1"/>
                </a:solidFill>
                <a:latin typeface="Courier New" pitchFamily="49" charset="0"/>
                <a:cs typeface="Courier New" pitchFamily="49" charset="0"/>
              </a:rPr>
              <a:t>var </a:t>
            </a:r>
            <a:r>
              <a:rPr lang="sv-SE" sz="1600" b="1" dirty="0" err="1">
                <a:solidFill>
                  <a:schemeClr val="tx1"/>
                </a:solidFill>
                <a:latin typeface="Courier New" pitchFamily="49" charset="0"/>
                <a:cs typeface="Courier New" pitchFamily="49" charset="0"/>
              </a:rPr>
              <a:t>strongBear</a:t>
            </a:r>
            <a:r>
              <a:rPr lang="sv-SE" sz="1600" b="1" dirty="0">
                <a:solidFill>
                  <a:schemeClr val="tx1"/>
                </a:solidFill>
                <a:latin typeface="Courier New" pitchFamily="49" charset="0"/>
                <a:cs typeface="Courier New" pitchFamily="49" charset="0"/>
              </a:rPr>
              <a:t> = new Bear(200);</a:t>
            </a:r>
          </a:p>
          <a:p>
            <a:pPr>
              <a:defRPr/>
            </a:pPr>
            <a:endParaRPr lang="sv-SE" sz="1600" b="1" dirty="0">
              <a:solidFill>
                <a:schemeClr val="tx1"/>
              </a:solidFill>
              <a:latin typeface="Courier New" pitchFamily="49" charset="0"/>
              <a:cs typeface="Courier New" pitchFamily="49" charset="0"/>
            </a:endParaRPr>
          </a:p>
          <a:p>
            <a:pPr>
              <a:defRPr/>
            </a:pPr>
            <a:r>
              <a:rPr lang="sv-SE" sz="1600" b="1" dirty="0" err="1">
                <a:solidFill>
                  <a:schemeClr val="tx1"/>
                </a:solidFill>
                <a:latin typeface="Courier New" pitchFamily="49" charset="0"/>
                <a:cs typeface="Courier New" pitchFamily="49" charset="0"/>
              </a:rPr>
              <a:t>strongBear.addStrength</a:t>
            </a:r>
            <a:r>
              <a:rPr lang="sv-SE" sz="1600" b="1" dirty="0">
                <a:solidFill>
                  <a:schemeClr val="tx1"/>
                </a:solidFill>
                <a:latin typeface="Courier New" pitchFamily="49" charset="0"/>
                <a:cs typeface="Courier New" pitchFamily="49" charset="0"/>
              </a:rPr>
              <a:t> = </a:t>
            </a:r>
            <a:r>
              <a:rPr lang="sv-SE" sz="1600" b="1" dirty="0" err="1">
                <a:solidFill>
                  <a:schemeClr val="tx1"/>
                </a:solidFill>
                <a:latin typeface="Courier New" pitchFamily="49" charset="0"/>
                <a:cs typeface="Courier New" pitchFamily="49" charset="0"/>
              </a:rPr>
              <a:t>function</a:t>
            </a:r>
            <a:r>
              <a:rPr lang="sv-SE" sz="1600" b="1" dirty="0">
                <a:solidFill>
                  <a:schemeClr val="tx1"/>
                </a:solidFill>
                <a:latin typeface="Courier New" pitchFamily="49" charset="0"/>
                <a:cs typeface="Courier New" pitchFamily="49" charset="0"/>
              </a:rPr>
              <a:t>(){</a:t>
            </a:r>
          </a:p>
          <a:p>
            <a:pPr>
              <a:defRPr/>
            </a:pPr>
            <a:r>
              <a:rPr lang="sv-SE" sz="1600" b="1" dirty="0" smtClean="0">
                <a:solidFill>
                  <a:schemeClr val="tx1"/>
                </a:solidFill>
                <a:latin typeface="Courier New" pitchFamily="49" charset="0"/>
                <a:cs typeface="Courier New" pitchFamily="49" charset="0"/>
              </a:rPr>
              <a:t>    </a:t>
            </a:r>
            <a:r>
              <a:rPr lang="sv-SE" sz="1600" b="1" dirty="0" err="1" smtClean="0">
                <a:solidFill>
                  <a:schemeClr val="tx1"/>
                </a:solidFill>
                <a:latin typeface="Courier New" pitchFamily="49" charset="0"/>
                <a:cs typeface="Courier New" pitchFamily="49" charset="0"/>
              </a:rPr>
              <a:t>this.strength</a:t>
            </a:r>
            <a:r>
              <a:rPr lang="sv-SE" sz="1600" b="1" dirty="0" smtClean="0">
                <a:solidFill>
                  <a:schemeClr val="tx1"/>
                </a:solidFill>
                <a:latin typeface="Courier New" pitchFamily="49" charset="0"/>
                <a:cs typeface="Courier New" pitchFamily="49" charset="0"/>
              </a:rPr>
              <a:t> </a:t>
            </a:r>
            <a:r>
              <a:rPr lang="sv-SE" sz="1600" b="1" dirty="0">
                <a:solidFill>
                  <a:schemeClr val="tx1"/>
                </a:solidFill>
                <a:latin typeface="Courier New" pitchFamily="49" charset="0"/>
                <a:cs typeface="Courier New" pitchFamily="49" charset="0"/>
              </a:rPr>
              <a:t>+= 100;</a:t>
            </a:r>
          </a:p>
          <a:p>
            <a:pPr>
              <a:defRPr/>
            </a:pPr>
            <a:r>
              <a:rPr lang="sv-SE" sz="1600" b="1" dirty="0" smtClean="0">
                <a:solidFill>
                  <a:schemeClr val="tx1"/>
                </a:solidFill>
                <a:latin typeface="Courier New" pitchFamily="49" charset="0"/>
                <a:cs typeface="Courier New" pitchFamily="49" charset="0"/>
              </a:rPr>
              <a:t>};</a:t>
            </a:r>
            <a:endParaRPr lang="sv-SE" sz="1600" b="1" dirty="0">
              <a:solidFill>
                <a:schemeClr val="tx1"/>
              </a:solidFill>
              <a:latin typeface="Courier New" pitchFamily="49" charset="0"/>
              <a:cs typeface="Courier New" pitchFamily="49" charset="0"/>
            </a:endParaRPr>
          </a:p>
          <a:p>
            <a:pPr>
              <a:defRPr/>
            </a:pPr>
            <a:endParaRPr lang="sv-SE" sz="1600" b="1" dirty="0">
              <a:solidFill>
                <a:schemeClr val="tx1"/>
              </a:solidFill>
              <a:latin typeface="Courier New" pitchFamily="49" charset="0"/>
              <a:cs typeface="Courier New" pitchFamily="49" charset="0"/>
            </a:endParaRPr>
          </a:p>
          <a:p>
            <a:pPr>
              <a:defRPr/>
            </a:pPr>
            <a:r>
              <a:rPr lang="sv-SE" sz="1600" b="1" dirty="0">
                <a:solidFill>
                  <a:schemeClr val="tx1"/>
                </a:solidFill>
                <a:latin typeface="Courier New" pitchFamily="49" charset="0"/>
                <a:cs typeface="Courier New" pitchFamily="49" charset="0"/>
              </a:rPr>
              <a:t>console.log(</a:t>
            </a:r>
            <a:r>
              <a:rPr lang="sv-SE" sz="1600" b="1" dirty="0" err="1">
                <a:solidFill>
                  <a:schemeClr val="tx1"/>
                </a:solidFill>
                <a:latin typeface="Courier New" pitchFamily="49" charset="0"/>
                <a:cs typeface="Courier New" pitchFamily="49" charset="0"/>
              </a:rPr>
              <a:t>oldBear.strength</a:t>
            </a:r>
            <a:r>
              <a:rPr lang="sv-SE" sz="1600" b="1" dirty="0" smtClean="0">
                <a:solidFill>
                  <a:schemeClr val="tx1"/>
                </a:solidFill>
                <a:latin typeface="Courier New" pitchFamily="49" charset="0"/>
                <a:cs typeface="Courier New" pitchFamily="49" charset="0"/>
              </a:rPr>
              <a:t>); //10</a:t>
            </a:r>
            <a:endParaRPr lang="sv-SE" sz="1600" b="1" dirty="0">
              <a:solidFill>
                <a:schemeClr val="tx1"/>
              </a:solidFill>
              <a:latin typeface="Courier New" pitchFamily="49" charset="0"/>
              <a:cs typeface="Courier New" pitchFamily="49" charset="0"/>
            </a:endParaRPr>
          </a:p>
          <a:p>
            <a:pPr>
              <a:defRPr/>
            </a:pPr>
            <a:r>
              <a:rPr lang="sv-SE" sz="1600" b="1" dirty="0">
                <a:solidFill>
                  <a:schemeClr val="tx1"/>
                </a:solidFill>
                <a:latin typeface="Courier New" pitchFamily="49" charset="0"/>
                <a:cs typeface="Courier New" pitchFamily="49" charset="0"/>
              </a:rPr>
              <a:t>console.log(</a:t>
            </a:r>
            <a:r>
              <a:rPr lang="sv-SE" sz="1600" b="1" dirty="0" err="1">
                <a:solidFill>
                  <a:schemeClr val="tx1"/>
                </a:solidFill>
                <a:latin typeface="Courier New" pitchFamily="49" charset="0"/>
                <a:cs typeface="Courier New" pitchFamily="49" charset="0"/>
              </a:rPr>
              <a:t>strongBear.strength</a:t>
            </a:r>
            <a:r>
              <a:rPr lang="sv-SE" sz="1600" b="1" dirty="0" smtClean="0">
                <a:solidFill>
                  <a:schemeClr val="tx1"/>
                </a:solidFill>
                <a:latin typeface="Courier New" pitchFamily="49" charset="0"/>
                <a:cs typeface="Courier New" pitchFamily="49" charset="0"/>
              </a:rPr>
              <a:t>); //200</a:t>
            </a:r>
            <a:endParaRPr lang="sv-SE" sz="1600" b="1" dirty="0">
              <a:solidFill>
                <a:schemeClr val="tx1"/>
              </a:solidFill>
              <a:latin typeface="Courier New" pitchFamily="49" charset="0"/>
              <a:cs typeface="Courier New" pitchFamily="49" charset="0"/>
            </a:endParaRPr>
          </a:p>
          <a:p>
            <a:pPr>
              <a:defRPr/>
            </a:pPr>
            <a:r>
              <a:rPr lang="sv-SE" sz="1600" b="1" dirty="0" err="1" smtClean="0">
                <a:solidFill>
                  <a:schemeClr val="tx1"/>
                </a:solidFill>
                <a:latin typeface="Courier New" pitchFamily="49" charset="0"/>
                <a:cs typeface="Courier New" pitchFamily="49" charset="0"/>
              </a:rPr>
              <a:t>strongBear.addStrength</a:t>
            </a:r>
            <a:r>
              <a:rPr lang="sv-SE" sz="1600" b="1" dirty="0" smtClean="0">
                <a:solidFill>
                  <a:schemeClr val="tx1"/>
                </a:solidFill>
                <a:latin typeface="Courier New" pitchFamily="49" charset="0"/>
                <a:cs typeface="Courier New" pitchFamily="49" charset="0"/>
              </a:rPr>
              <a:t>(); </a:t>
            </a:r>
            <a:endParaRPr lang="sv-SE" sz="1600" b="1" dirty="0">
              <a:solidFill>
                <a:schemeClr val="tx1"/>
              </a:solidFill>
              <a:latin typeface="Courier New" pitchFamily="49" charset="0"/>
              <a:cs typeface="Courier New" pitchFamily="49" charset="0"/>
            </a:endParaRPr>
          </a:p>
          <a:p>
            <a:pPr>
              <a:defRPr/>
            </a:pPr>
            <a:r>
              <a:rPr lang="sv-SE" sz="1600" b="1" dirty="0" smtClean="0">
                <a:solidFill>
                  <a:schemeClr val="tx1"/>
                </a:solidFill>
                <a:latin typeface="Courier New" pitchFamily="49" charset="0"/>
                <a:cs typeface="Courier New" pitchFamily="49" charset="0"/>
              </a:rPr>
              <a:t>console.log(</a:t>
            </a:r>
            <a:r>
              <a:rPr lang="sv-SE" sz="1600" b="1" dirty="0" err="1" smtClean="0">
                <a:solidFill>
                  <a:schemeClr val="tx1"/>
                </a:solidFill>
                <a:latin typeface="Courier New" pitchFamily="49" charset="0"/>
                <a:cs typeface="Courier New" pitchFamily="49" charset="0"/>
              </a:rPr>
              <a:t>oldBear.strength</a:t>
            </a:r>
            <a:r>
              <a:rPr lang="sv-SE" sz="1600" b="1" dirty="0" smtClean="0">
                <a:solidFill>
                  <a:schemeClr val="tx1"/>
                </a:solidFill>
                <a:latin typeface="Courier New" pitchFamily="49" charset="0"/>
                <a:cs typeface="Courier New" pitchFamily="49" charset="0"/>
              </a:rPr>
              <a:t>); //10</a:t>
            </a:r>
            <a:endParaRPr lang="sv-SE" sz="1600" b="1" dirty="0">
              <a:solidFill>
                <a:schemeClr val="tx1"/>
              </a:solidFill>
              <a:latin typeface="Courier New" pitchFamily="49" charset="0"/>
              <a:cs typeface="Courier New" pitchFamily="49" charset="0"/>
            </a:endParaRPr>
          </a:p>
          <a:p>
            <a:pPr>
              <a:defRPr/>
            </a:pPr>
            <a:r>
              <a:rPr lang="sv-SE" sz="1600" b="1" dirty="0">
                <a:solidFill>
                  <a:schemeClr val="tx1"/>
                </a:solidFill>
                <a:latin typeface="Courier New" pitchFamily="49" charset="0"/>
                <a:cs typeface="Courier New" pitchFamily="49" charset="0"/>
              </a:rPr>
              <a:t>console.log(</a:t>
            </a:r>
            <a:r>
              <a:rPr lang="sv-SE" sz="1600" b="1" dirty="0" err="1">
                <a:solidFill>
                  <a:schemeClr val="tx1"/>
                </a:solidFill>
                <a:latin typeface="Courier New" pitchFamily="49" charset="0"/>
                <a:cs typeface="Courier New" pitchFamily="49" charset="0"/>
              </a:rPr>
              <a:t>strongBear.strength</a:t>
            </a:r>
            <a:r>
              <a:rPr lang="sv-SE" sz="1600" b="1" dirty="0" smtClean="0">
                <a:solidFill>
                  <a:schemeClr val="tx1"/>
                </a:solidFill>
                <a:latin typeface="Courier New" pitchFamily="49" charset="0"/>
                <a:cs typeface="Courier New" pitchFamily="49" charset="0"/>
              </a:rPr>
              <a:t>); //300</a:t>
            </a:r>
          </a:p>
        </p:txBody>
      </p:sp>
      <p:pic>
        <p:nvPicPr>
          <p:cNvPr id="11267" name="Picture 3" descr="P:\Icons\48x48\shadow\cube_yellow_ad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2544" y="267610"/>
            <a:ext cx="617537" cy="617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25011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err="1" smtClean="0"/>
              <a:t>Augmentation</a:t>
            </a:r>
            <a:endParaRPr lang="sv-SE" dirty="0"/>
          </a:p>
        </p:txBody>
      </p:sp>
      <p:sp>
        <p:nvSpPr>
          <p:cNvPr id="3" name="Subtitle 2"/>
          <p:cNvSpPr>
            <a:spLocks noGrp="1"/>
          </p:cNvSpPr>
          <p:nvPr>
            <p:ph type="subTitle" idx="1"/>
          </p:nvPr>
        </p:nvSpPr>
        <p:spPr>
          <a:xfrm>
            <a:off x="395536" y="1273324"/>
            <a:ext cx="7344816" cy="3888432"/>
          </a:xfrm>
        </p:spPr>
        <p:txBody>
          <a:bodyPr/>
          <a:lstStyle/>
          <a:p>
            <a:r>
              <a:rPr lang="sv-SE" dirty="0"/>
              <a:t>Vi kan till och med </a:t>
            </a:r>
            <a:r>
              <a:rPr lang="sv-SE" dirty="0" smtClean="0"/>
              <a:t>förstärka, bygga ut </a:t>
            </a:r>
            <a:r>
              <a:rPr lang="sv-SE" dirty="0"/>
              <a:t>alla inbyggda </a:t>
            </a:r>
            <a:r>
              <a:rPr lang="sv-SE" dirty="0" smtClean="0"/>
              <a:t>objekt!</a:t>
            </a:r>
            <a:endParaRPr lang="sv-SE" dirty="0"/>
          </a:p>
          <a:p>
            <a:endParaRPr lang="sv-SE" dirty="0"/>
          </a:p>
          <a:p>
            <a:r>
              <a:rPr lang="sv-SE" dirty="0"/>
              <a:t>Till exempel skulle vi kunna skapa en egen </a:t>
            </a:r>
            <a:r>
              <a:rPr lang="sv-SE" b="1" dirty="0" err="1" smtClean="0"/>
              <a:t>getElementsByClassName</a:t>
            </a:r>
            <a:r>
              <a:rPr lang="sv-SE" dirty="0" smtClean="0"/>
              <a:t> </a:t>
            </a:r>
            <a:r>
              <a:rPr lang="sv-SE" dirty="0"/>
              <a:t>på </a:t>
            </a:r>
            <a:r>
              <a:rPr lang="sv-SE" dirty="0" err="1" smtClean="0"/>
              <a:t>document</a:t>
            </a:r>
            <a:r>
              <a:rPr lang="sv-SE" dirty="0" smtClean="0"/>
              <a:t>-objektet för de webbläsare som ej stödjer denna funktion.</a:t>
            </a:r>
          </a:p>
          <a:p>
            <a:endParaRPr lang="sv-SE" dirty="0"/>
          </a:p>
          <a:p>
            <a:r>
              <a:rPr lang="sv-SE" dirty="0" smtClean="0"/>
              <a:t>Var dock väldigt försiktig med att lägga till funktionalitet på de inbyggda objekten. </a:t>
            </a:r>
            <a:endParaRPr lang="sv-SE" dirty="0"/>
          </a:p>
          <a:p>
            <a:endParaRPr lang="sv-SE" dirty="0"/>
          </a:p>
        </p:txBody>
      </p:sp>
      <p:pic>
        <p:nvPicPr>
          <p:cNvPr id="4" name="Picture 3" descr="P:\Icons\48x48\shadow\cube_yellow_ad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2544" y="267610"/>
            <a:ext cx="617537" cy="617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77313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b="1" dirty="0" smtClean="0"/>
              <a:t>Klass</a:t>
            </a:r>
            <a:r>
              <a:rPr lang="sv-SE" dirty="0" smtClean="0"/>
              <a:t>iskt arv</a:t>
            </a:r>
            <a:endParaRPr lang="sv-SE" dirty="0"/>
          </a:p>
        </p:txBody>
      </p:sp>
      <p:pic>
        <p:nvPicPr>
          <p:cNvPr id="4" name="Picture 3" descr="PPT41E.png"/>
          <p:cNvPicPr>
            <a:picLocks noChangeAspect="1"/>
          </p:cNvPicPr>
          <p:nvPr/>
        </p:nvPicPr>
        <p:blipFill>
          <a:blip r:embed="rId2" cstate="print"/>
          <a:stretch>
            <a:fillRect/>
          </a:stretch>
        </p:blipFill>
        <p:spPr>
          <a:xfrm>
            <a:off x="6334944" y="3683124"/>
            <a:ext cx="1063376" cy="1292333"/>
          </a:xfrm>
          <a:prstGeom prst="rect">
            <a:avLst/>
          </a:prstGeom>
        </p:spPr>
      </p:pic>
      <p:pic>
        <p:nvPicPr>
          <p:cNvPr id="5" name="Picture 4" descr="PPT875D.png"/>
          <p:cNvPicPr>
            <a:picLocks noChangeAspect="1"/>
          </p:cNvPicPr>
          <p:nvPr/>
        </p:nvPicPr>
        <p:blipFill>
          <a:blip r:embed="rId3" cstate="print"/>
          <a:stretch>
            <a:fillRect/>
          </a:stretch>
        </p:blipFill>
        <p:spPr>
          <a:xfrm>
            <a:off x="467544" y="3073524"/>
            <a:ext cx="1853862" cy="1429562"/>
          </a:xfrm>
          <a:prstGeom prst="rect">
            <a:avLst/>
          </a:prstGeom>
        </p:spPr>
      </p:pic>
      <p:pic>
        <p:nvPicPr>
          <p:cNvPr id="6" name="Picture 5" descr="PPTAC8A.png"/>
          <p:cNvPicPr>
            <a:picLocks noChangeAspect="1"/>
          </p:cNvPicPr>
          <p:nvPr/>
        </p:nvPicPr>
        <p:blipFill>
          <a:blip r:embed="rId4" cstate="print"/>
          <a:stretch>
            <a:fillRect/>
          </a:stretch>
        </p:blipFill>
        <p:spPr>
          <a:xfrm>
            <a:off x="2601144" y="3454524"/>
            <a:ext cx="2029106" cy="1206219"/>
          </a:xfrm>
          <a:prstGeom prst="rect">
            <a:avLst/>
          </a:prstGeom>
        </p:spPr>
      </p:pic>
      <p:pic>
        <p:nvPicPr>
          <p:cNvPr id="7" name="Picture 6" descr="PPT80F9.png"/>
          <p:cNvPicPr>
            <a:picLocks noChangeAspect="1"/>
          </p:cNvPicPr>
          <p:nvPr/>
        </p:nvPicPr>
        <p:blipFill>
          <a:blip r:embed="rId5" cstate="print"/>
          <a:stretch>
            <a:fillRect/>
          </a:stretch>
        </p:blipFill>
        <p:spPr>
          <a:xfrm>
            <a:off x="4658544" y="3378324"/>
            <a:ext cx="671838" cy="787010"/>
          </a:xfrm>
          <a:prstGeom prst="rect">
            <a:avLst/>
          </a:prstGeom>
        </p:spPr>
      </p:pic>
      <p:pic>
        <p:nvPicPr>
          <p:cNvPr id="8" name="Picture 7" descr="PPT3D94.png"/>
          <p:cNvPicPr>
            <a:picLocks noChangeAspect="1"/>
          </p:cNvPicPr>
          <p:nvPr/>
        </p:nvPicPr>
        <p:blipFill>
          <a:blip r:embed="rId6" cstate="print"/>
          <a:stretch>
            <a:fillRect/>
          </a:stretch>
        </p:blipFill>
        <p:spPr>
          <a:xfrm>
            <a:off x="5649144" y="3302124"/>
            <a:ext cx="1021448" cy="720457"/>
          </a:xfrm>
          <a:prstGeom prst="rect">
            <a:avLst/>
          </a:prstGeom>
        </p:spPr>
      </p:pic>
      <p:pic>
        <p:nvPicPr>
          <p:cNvPr id="9" name="Picture 8" descr="PPTD4E5.png"/>
          <p:cNvPicPr>
            <a:picLocks noChangeAspect="1"/>
          </p:cNvPicPr>
          <p:nvPr/>
        </p:nvPicPr>
        <p:blipFill>
          <a:blip r:embed="rId7" cstate="print"/>
          <a:stretch>
            <a:fillRect/>
          </a:stretch>
        </p:blipFill>
        <p:spPr>
          <a:xfrm>
            <a:off x="7630344" y="3606924"/>
            <a:ext cx="969788" cy="844286"/>
          </a:xfrm>
          <a:prstGeom prst="rect">
            <a:avLst/>
          </a:prstGeom>
        </p:spPr>
      </p:pic>
      <p:sp>
        <p:nvSpPr>
          <p:cNvPr id="10" name="TextBox 9"/>
          <p:cNvSpPr txBox="1"/>
          <p:nvPr/>
        </p:nvSpPr>
        <p:spPr>
          <a:xfrm>
            <a:off x="3419872" y="1201316"/>
            <a:ext cx="1728192"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endParaRPr lang="sv-SE" dirty="0" smtClean="0">
              <a:latin typeface="Minya Nouvelle" pitchFamily="2" charset="0"/>
            </a:endParaRPr>
          </a:p>
          <a:p>
            <a:pPr algn="ctr"/>
            <a:r>
              <a:rPr lang="sv-SE" dirty="0" smtClean="0">
                <a:latin typeface="Minya Nouvelle" pitchFamily="2" charset="0"/>
              </a:rPr>
              <a:t>Djur</a:t>
            </a:r>
          </a:p>
          <a:p>
            <a:endParaRPr lang="sv-SE" dirty="0">
              <a:latin typeface="Minya Nouvelle" pitchFamily="2" charset="0"/>
            </a:endParaRPr>
          </a:p>
        </p:txBody>
      </p:sp>
      <p:cxnSp>
        <p:nvCxnSpPr>
          <p:cNvPr id="12" name="Straight Connector 11"/>
          <p:cNvCxnSpPr/>
          <p:nvPr/>
        </p:nvCxnSpPr>
        <p:spPr>
          <a:xfrm flipV="1">
            <a:off x="1259632" y="2124646"/>
            <a:ext cx="2356065" cy="948878"/>
          </a:xfrm>
          <a:prstGeom prst="line">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6" idx="0"/>
          </p:cNvCxnSpPr>
          <p:nvPr/>
        </p:nvCxnSpPr>
        <p:spPr>
          <a:xfrm flipV="1">
            <a:off x="3615697" y="2124646"/>
            <a:ext cx="164215" cy="1329878"/>
          </a:xfrm>
          <a:prstGeom prst="line">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7" idx="0"/>
          </p:cNvCxnSpPr>
          <p:nvPr/>
        </p:nvCxnSpPr>
        <p:spPr>
          <a:xfrm flipH="1" flipV="1">
            <a:off x="4139952" y="2124646"/>
            <a:ext cx="854511" cy="1253678"/>
          </a:xfrm>
          <a:prstGeom prst="line">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8" idx="0"/>
          </p:cNvCxnSpPr>
          <p:nvPr/>
        </p:nvCxnSpPr>
        <p:spPr>
          <a:xfrm flipH="1" flipV="1">
            <a:off x="4499992" y="2124646"/>
            <a:ext cx="1659876" cy="1177478"/>
          </a:xfrm>
          <a:prstGeom prst="line">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flipV="1">
            <a:off x="4994463" y="2124646"/>
            <a:ext cx="2241833" cy="1558478"/>
          </a:xfrm>
          <a:prstGeom prst="line">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9" idx="0"/>
          </p:cNvCxnSpPr>
          <p:nvPr/>
        </p:nvCxnSpPr>
        <p:spPr>
          <a:xfrm flipH="1" flipV="1">
            <a:off x="5148064" y="2124646"/>
            <a:ext cx="2967174" cy="1482278"/>
          </a:xfrm>
          <a:prstGeom prst="line">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23" name="Picture 3" descr="P:\Icons\48x48\shadow\graph_edge_directed.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44408" y="260163"/>
            <a:ext cx="617538" cy="617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26924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”Superklassen”</a:t>
            </a:r>
            <a:endParaRPr lang="sv-SE" dirty="0"/>
          </a:p>
        </p:txBody>
      </p:sp>
      <p:sp>
        <p:nvSpPr>
          <p:cNvPr id="4" name="Rectangle 3"/>
          <p:cNvSpPr/>
          <p:nvPr/>
        </p:nvSpPr>
        <p:spPr>
          <a:xfrm>
            <a:off x="228600" y="1254135"/>
            <a:ext cx="8458200" cy="3043525"/>
          </a:xfrm>
          <a:prstGeom prst="rect">
            <a:avLst/>
          </a:prstGeom>
        </p:spPr>
        <p:style>
          <a:lnRef idx="1">
            <a:schemeClr val="accent2"/>
          </a:lnRef>
          <a:fillRef idx="2">
            <a:schemeClr val="accent2"/>
          </a:fillRef>
          <a:effectRef idx="1">
            <a:schemeClr val="accent2"/>
          </a:effectRef>
          <a:fontRef idx="minor">
            <a:schemeClr val="dk1"/>
          </a:fontRef>
        </p:style>
        <p:txBody>
          <a:bodyPr/>
          <a:lstStyle/>
          <a:p>
            <a:pPr>
              <a:defRPr/>
            </a:pPr>
            <a:r>
              <a:rPr lang="sv-SE" sz="1600" b="1" dirty="0" smtClean="0">
                <a:solidFill>
                  <a:schemeClr val="tx1"/>
                </a:solidFill>
                <a:latin typeface="Courier New" pitchFamily="49" charset="0"/>
                <a:cs typeface="Courier New" pitchFamily="49" charset="0"/>
              </a:rPr>
              <a:t>function Animal(</a:t>
            </a:r>
            <a:r>
              <a:rPr lang="sv-SE" sz="1600" b="1" dirty="0" err="1" smtClean="0">
                <a:solidFill>
                  <a:schemeClr val="tx1"/>
                </a:solidFill>
                <a:latin typeface="Courier New" pitchFamily="49" charset="0"/>
                <a:cs typeface="Courier New" pitchFamily="49" charset="0"/>
              </a:rPr>
              <a:t>name</a:t>
            </a:r>
            <a:r>
              <a:rPr lang="sv-SE" sz="1600" b="1" dirty="0" smtClean="0">
                <a:solidFill>
                  <a:schemeClr val="tx1"/>
                </a:solidFill>
                <a:latin typeface="Courier New" pitchFamily="49" charset="0"/>
                <a:cs typeface="Courier New" pitchFamily="49" charset="0"/>
              </a:rPr>
              <a:t>){</a:t>
            </a:r>
          </a:p>
          <a:p>
            <a:pPr>
              <a:defRPr/>
            </a:pPr>
            <a:r>
              <a:rPr lang="sv-SE" sz="1600" b="1" dirty="0" smtClean="0">
                <a:solidFill>
                  <a:schemeClr val="tx1"/>
                </a:solidFill>
                <a:latin typeface="Courier New" pitchFamily="49" charset="0"/>
                <a:cs typeface="Courier New" pitchFamily="49" charset="0"/>
              </a:rPr>
              <a:t>	</a:t>
            </a:r>
            <a:r>
              <a:rPr lang="sv-SE" sz="1600" b="1" dirty="0" err="1" smtClean="0">
                <a:solidFill>
                  <a:schemeClr val="tx1"/>
                </a:solidFill>
                <a:latin typeface="Courier New" pitchFamily="49" charset="0"/>
                <a:cs typeface="Courier New" pitchFamily="49" charset="0"/>
              </a:rPr>
              <a:t>this.name</a:t>
            </a:r>
            <a:r>
              <a:rPr lang="sv-SE" sz="1600" b="1" dirty="0" smtClean="0">
                <a:solidFill>
                  <a:schemeClr val="tx1"/>
                </a:solidFill>
                <a:latin typeface="Courier New" pitchFamily="49" charset="0"/>
                <a:cs typeface="Courier New" pitchFamily="49" charset="0"/>
              </a:rPr>
              <a:t> = </a:t>
            </a:r>
            <a:r>
              <a:rPr lang="sv-SE" sz="1600" b="1" dirty="0" err="1" smtClean="0">
                <a:solidFill>
                  <a:schemeClr val="tx1"/>
                </a:solidFill>
                <a:latin typeface="Courier New" pitchFamily="49" charset="0"/>
                <a:cs typeface="Courier New" pitchFamily="49" charset="0"/>
              </a:rPr>
              <a:t>name</a:t>
            </a:r>
            <a:r>
              <a:rPr lang="sv-SE" sz="1600" b="1" dirty="0" smtClean="0">
                <a:solidFill>
                  <a:schemeClr val="tx1"/>
                </a:solidFill>
                <a:latin typeface="Courier New" pitchFamily="49" charset="0"/>
                <a:cs typeface="Courier New" pitchFamily="49" charset="0"/>
              </a:rPr>
              <a:t>;	</a:t>
            </a:r>
          </a:p>
          <a:p>
            <a:pPr>
              <a:defRPr/>
            </a:pPr>
            <a:r>
              <a:rPr lang="sv-SE" sz="1600" b="1" dirty="0" smtClean="0">
                <a:solidFill>
                  <a:schemeClr val="tx1"/>
                </a:solidFill>
                <a:latin typeface="Courier New" pitchFamily="49" charset="0"/>
                <a:cs typeface="Courier New" pitchFamily="49" charset="0"/>
              </a:rPr>
              <a:t>}</a:t>
            </a:r>
          </a:p>
          <a:p>
            <a:pPr>
              <a:defRPr/>
            </a:pPr>
            <a:endParaRPr lang="sv-SE" sz="1600" b="1" dirty="0" smtClean="0">
              <a:solidFill>
                <a:schemeClr val="tx1"/>
              </a:solidFill>
              <a:latin typeface="Courier New" pitchFamily="49" charset="0"/>
              <a:cs typeface="Courier New" pitchFamily="49" charset="0"/>
            </a:endParaRPr>
          </a:p>
          <a:p>
            <a:pPr>
              <a:defRPr/>
            </a:pPr>
            <a:r>
              <a:rPr lang="sv-SE" sz="1600" b="1" dirty="0" err="1" smtClean="0">
                <a:solidFill>
                  <a:schemeClr val="tx1"/>
                </a:solidFill>
                <a:latin typeface="Courier New" pitchFamily="49" charset="0"/>
                <a:cs typeface="Courier New" pitchFamily="49" charset="0"/>
              </a:rPr>
              <a:t>Animal.prototype.scream</a:t>
            </a:r>
            <a:r>
              <a:rPr lang="sv-SE" sz="1600" b="1" dirty="0" smtClean="0">
                <a:solidFill>
                  <a:schemeClr val="tx1"/>
                </a:solidFill>
                <a:latin typeface="Courier New" pitchFamily="49" charset="0"/>
                <a:cs typeface="Courier New" pitchFamily="49" charset="0"/>
              </a:rPr>
              <a:t> = function(){</a:t>
            </a:r>
          </a:p>
          <a:p>
            <a:pPr>
              <a:defRPr/>
            </a:pPr>
            <a:r>
              <a:rPr lang="sv-SE" sz="1600" b="1" dirty="0" smtClean="0">
                <a:solidFill>
                  <a:schemeClr val="tx1"/>
                </a:solidFill>
                <a:latin typeface="Courier New" pitchFamily="49" charset="0"/>
                <a:cs typeface="Courier New" pitchFamily="49" charset="0"/>
              </a:rPr>
              <a:t>	console.log("</a:t>
            </a:r>
            <a:r>
              <a:rPr lang="sv-SE" sz="1600" b="1" dirty="0" err="1" smtClean="0">
                <a:solidFill>
                  <a:schemeClr val="tx1"/>
                </a:solidFill>
                <a:latin typeface="Courier New" pitchFamily="49" charset="0"/>
                <a:cs typeface="Courier New" pitchFamily="49" charset="0"/>
              </a:rPr>
              <a:t>Wooooaaaa</a:t>
            </a:r>
            <a:r>
              <a:rPr lang="sv-SE" sz="1600" b="1" dirty="0" smtClean="0">
                <a:solidFill>
                  <a:schemeClr val="tx1"/>
                </a:solidFill>
                <a:latin typeface="Courier New" pitchFamily="49" charset="0"/>
                <a:cs typeface="Courier New" pitchFamily="49" charset="0"/>
              </a:rPr>
              <a:t> säger "+this.name);</a:t>
            </a:r>
          </a:p>
          <a:p>
            <a:pPr>
              <a:defRPr/>
            </a:pPr>
            <a:r>
              <a:rPr lang="sv-SE" sz="1600" b="1" dirty="0" smtClean="0">
                <a:solidFill>
                  <a:schemeClr val="tx1"/>
                </a:solidFill>
                <a:latin typeface="Courier New" pitchFamily="49" charset="0"/>
                <a:cs typeface="Courier New" pitchFamily="49" charset="0"/>
              </a:rPr>
              <a:t>};</a:t>
            </a:r>
          </a:p>
          <a:p>
            <a:pPr>
              <a:defRPr/>
            </a:pPr>
            <a:endParaRPr lang="sv-SE" sz="1600" b="1" dirty="0" smtClean="0">
              <a:solidFill>
                <a:schemeClr val="tx1"/>
              </a:solidFill>
              <a:latin typeface="Courier New" pitchFamily="49" charset="0"/>
              <a:cs typeface="Courier New" pitchFamily="49" charset="0"/>
            </a:endParaRPr>
          </a:p>
          <a:p>
            <a:pPr>
              <a:defRPr/>
            </a:pPr>
            <a:r>
              <a:rPr lang="sv-SE" sz="1600" b="1" dirty="0" err="1" smtClean="0">
                <a:solidFill>
                  <a:schemeClr val="tx1"/>
                </a:solidFill>
                <a:latin typeface="Courier New" pitchFamily="49" charset="0"/>
                <a:cs typeface="Courier New" pitchFamily="49" charset="0"/>
              </a:rPr>
              <a:t>Animal.prototype.getName</a:t>
            </a:r>
            <a:r>
              <a:rPr lang="sv-SE" sz="1600" b="1" dirty="0" smtClean="0">
                <a:solidFill>
                  <a:schemeClr val="tx1"/>
                </a:solidFill>
                <a:latin typeface="Courier New" pitchFamily="49" charset="0"/>
                <a:cs typeface="Courier New" pitchFamily="49" charset="0"/>
              </a:rPr>
              <a:t> = function(){</a:t>
            </a:r>
          </a:p>
          <a:p>
            <a:pPr>
              <a:defRPr/>
            </a:pPr>
            <a:r>
              <a:rPr lang="sv-SE" sz="1600" b="1" dirty="0" smtClean="0">
                <a:solidFill>
                  <a:schemeClr val="tx1"/>
                </a:solidFill>
                <a:latin typeface="Courier New" pitchFamily="49" charset="0"/>
                <a:cs typeface="Courier New" pitchFamily="49" charset="0"/>
              </a:rPr>
              <a:t>	</a:t>
            </a:r>
            <a:r>
              <a:rPr lang="sv-SE" sz="1600" b="1" dirty="0" err="1" smtClean="0">
                <a:solidFill>
                  <a:schemeClr val="tx1"/>
                </a:solidFill>
                <a:latin typeface="Courier New" pitchFamily="49" charset="0"/>
                <a:cs typeface="Courier New" pitchFamily="49" charset="0"/>
              </a:rPr>
              <a:t>return</a:t>
            </a:r>
            <a:r>
              <a:rPr lang="sv-SE" sz="1600" b="1" dirty="0" smtClean="0">
                <a:solidFill>
                  <a:schemeClr val="tx1"/>
                </a:solidFill>
                <a:latin typeface="Courier New" pitchFamily="49" charset="0"/>
                <a:cs typeface="Courier New" pitchFamily="49" charset="0"/>
              </a:rPr>
              <a:t> this.name;	</a:t>
            </a:r>
          </a:p>
          <a:p>
            <a:pPr>
              <a:defRPr/>
            </a:pPr>
            <a:r>
              <a:rPr lang="sv-SE" sz="1600" b="1" dirty="0" smtClean="0">
                <a:solidFill>
                  <a:schemeClr val="tx1"/>
                </a:solidFill>
                <a:latin typeface="Courier New" pitchFamily="49" charset="0"/>
                <a:cs typeface="Courier New" pitchFamily="49" charset="0"/>
              </a:rPr>
              <a:t>};</a:t>
            </a:r>
          </a:p>
        </p:txBody>
      </p:sp>
      <p:pic>
        <p:nvPicPr>
          <p:cNvPr id="5" name="Picture 5" descr="C:\temp\471aa5c9.png"/>
          <p:cNvPicPr>
            <a:picLocks noChangeAspect="1" noChangeArrowheads="1"/>
          </p:cNvPicPr>
          <p:nvPr/>
        </p:nvPicPr>
        <p:blipFill>
          <a:blip r:embed="rId3" cstate="print"/>
          <a:srcRect/>
          <a:stretch>
            <a:fillRect/>
          </a:stretch>
        </p:blipFill>
        <p:spPr bwMode="auto">
          <a:xfrm>
            <a:off x="7164288" y="1057300"/>
            <a:ext cx="1704975" cy="2409825"/>
          </a:xfrm>
          <a:prstGeom prst="rect">
            <a:avLst/>
          </a:prstGeom>
          <a:noFill/>
        </p:spPr>
      </p:pic>
      <p:pic>
        <p:nvPicPr>
          <p:cNvPr id="6" name="Picture 3" descr="P:\Icons\48x48\shadow\graph_edge_directe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44408" y="260163"/>
            <a:ext cx="617538" cy="617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545898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olidFill>
            <a:srgbClr val="FF0000"/>
          </a:solidFill>
          <a:tailEnd type="arrow"/>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dirty="0" smtClean="0">
            <a:latin typeface="Minya Nouvelle" pitchFamily="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101205</TotalTime>
  <Words>868</Words>
  <Application>Microsoft Office PowerPoint</Application>
  <PresentationFormat>On-screen Show (16:10)</PresentationFormat>
  <Paragraphs>226</Paragraphs>
  <Slides>21</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Courier New</vt:lpstr>
      <vt:lpstr>Minya Nouvelle</vt:lpstr>
      <vt:lpstr>Office Theme</vt:lpstr>
      <vt:lpstr>E13 – "Behind the Wild"</vt:lpstr>
      <vt:lpstr>E13 – Behind the Wild</vt:lpstr>
      <vt:lpstr>Cookies</vt:lpstr>
      <vt:lpstr>Context</vt:lpstr>
      <vt:lpstr>Ändra context</vt:lpstr>
      <vt:lpstr>Augmentation</vt:lpstr>
      <vt:lpstr>Augmentation</vt:lpstr>
      <vt:lpstr>Klassiskt arv</vt:lpstr>
      <vt:lpstr>”Superklassen”</vt:lpstr>
      <vt:lpstr>Subklassen</vt:lpstr>
      <vt:lpstr>Användning</vt:lpstr>
      <vt:lpstr>Nackdelar, klassiskt arv</vt:lpstr>
      <vt:lpstr>Att låna metoder</vt:lpstr>
      <vt:lpstr>Namespaces</vt:lpstr>
      <vt:lpstr>Namespaces</vt:lpstr>
      <vt:lpstr>PowerPoint Presentation</vt:lpstr>
      <vt:lpstr>Få hjälp</vt:lpstr>
      <vt:lpstr>Postludium</vt:lpstr>
      <vt:lpstr>Postludium</vt:lpstr>
      <vt:lpstr>Postludium</vt:lpstr>
      <vt:lpstr>PowerPoint Presentation</vt:lpstr>
    </vt:vector>
  </TitlesOfParts>
  <Company>Högskolan i Kalmar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thajo</dc:creator>
  <cp:lastModifiedBy>Johan Leitet</cp:lastModifiedBy>
  <cp:revision>5198</cp:revision>
  <dcterms:created xsi:type="dcterms:W3CDTF">2009-01-05T10:26:14Z</dcterms:created>
  <dcterms:modified xsi:type="dcterms:W3CDTF">2011-12-14T08:05:55Z</dcterms:modified>
</cp:coreProperties>
</file>