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85" r:id="rId2"/>
    <p:sldId id="268" r:id="rId3"/>
    <p:sldId id="354" r:id="rId4"/>
    <p:sldId id="355" r:id="rId5"/>
    <p:sldId id="358" r:id="rId6"/>
    <p:sldId id="359" r:id="rId7"/>
    <p:sldId id="360" r:id="rId8"/>
    <p:sldId id="362" r:id="rId9"/>
    <p:sldId id="364" r:id="rId10"/>
    <p:sldId id="363" r:id="rId11"/>
    <p:sldId id="386" r:id="rId12"/>
    <p:sldId id="387" r:id="rId13"/>
    <p:sldId id="365" r:id="rId14"/>
    <p:sldId id="367" r:id="rId15"/>
    <p:sldId id="370" r:id="rId16"/>
    <p:sldId id="371" r:id="rId17"/>
    <p:sldId id="372" r:id="rId18"/>
    <p:sldId id="373" r:id="rId19"/>
    <p:sldId id="374" r:id="rId20"/>
    <p:sldId id="375" r:id="rId21"/>
    <p:sldId id="378" r:id="rId22"/>
    <p:sldId id="379" r:id="rId23"/>
    <p:sldId id="380" r:id="rId24"/>
    <p:sldId id="377" r:id="rId25"/>
    <p:sldId id="382" r:id="rId26"/>
    <p:sldId id="381" r:id="rId27"/>
    <p:sldId id="361" r:id="rId28"/>
    <p:sldId id="384" r:id="rId29"/>
  </p:sldIdLst>
  <p:sldSz cx="9144000" cy="5715000" type="screen16x10"/>
  <p:notesSz cx="7099300" cy="102346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5FF"/>
    <a:srgbClr val="FFFFFF"/>
    <a:srgbClr val="FFF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4371" autoAdjust="0"/>
  </p:normalViewPr>
  <p:slideViewPr>
    <p:cSldViewPr>
      <p:cViewPr varScale="1">
        <p:scale>
          <a:sx n="123" d="100"/>
          <a:sy n="123" d="100"/>
        </p:scale>
        <p:origin x="-1248" y="-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55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r">
              <a:defRPr sz="1300"/>
            </a:lvl1pPr>
          </a:lstStyle>
          <a:p>
            <a:fld id="{D591C14E-198E-48A7-ABEC-7FB80E868E55}" type="datetimeFigureOut">
              <a:rPr lang="sv-SE" smtClean="0"/>
              <a:pPr/>
              <a:t>2013-11-25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r">
              <a:defRPr sz="1300"/>
            </a:lvl1pPr>
          </a:lstStyle>
          <a:p>
            <a:fld id="{45890A60-9DEB-43B0-9C46-E1F0138C5C4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4000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BB863-C913-48B5-BD1A-638D82A0C76B}" type="datetimeFigureOut">
              <a:rPr lang="sv-SE" smtClean="0"/>
              <a:pPr/>
              <a:t>2013-11-25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2DC32-3504-46EA-A4CB-95ED6A325ED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408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://www.youtube.com/watch?v=Y2Y0U-2qJMs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Relationship Id="rId3" Type="http://schemas.openxmlformats.org/officeDocument/2006/relationships/hyperlink" Target="http://video.yahoo.com/watch/111582/992708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>
                <a:hlinkClick r:id="rId3"/>
              </a:rPr>
              <a:t>http://www.youtube.com/watch?v=Y2Y0U-2qJMs</a:t>
            </a:r>
            <a:r>
              <a:rPr lang="sv-SE" dirty="0" smtClean="0"/>
              <a:t> -7:33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177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Det går att komma åt dessa konstanter</a:t>
            </a:r>
            <a:r>
              <a:rPr lang="sv-SE" baseline="0" dirty="0" smtClean="0"/>
              <a:t> via </a:t>
            </a:r>
            <a:r>
              <a:rPr lang="sv-SE" baseline="0" dirty="0" err="1" smtClean="0"/>
              <a:t>Node.TEXT_NODE</a:t>
            </a:r>
            <a:r>
              <a:rPr lang="sv-SE" baseline="0" dirty="0" smtClean="0"/>
              <a:t> i alla webbläsare IE &gt;=8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3639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if(!</a:t>
            </a:r>
            <a:r>
              <a:rPr lang="en-US" dirty="0" err="1" smtClean="0"/>
              <a:t>NodeList.prototype.forEach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NodeList.prototype.forEach</a:t>
            </a:r>
            <a:r>
              <a:rPr lang="en-US" dirty="0" smtClean="0"/>
              <a:t> = </a:t>
            </a:r>
            <a:r>
              <a:rPr lang="en-US" dirty="0" err="1" smtClean="0"/>
              <a:t>Array.prototype.forEach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nodes = </a:t>
            </a:r>
            <a:r>
              <a:rPr lang="en-US" dirty="0" err="1" smtClean="0"/>
              <a:t>document.querySelectorAll</a:t>
            </a:r>
            <a:r>
              <a:rPr lang="en-US" dirty="0" smtClean="0"/>
              <a:t>("#</a:t>
            </a:r>
            <a:r>
              <a:rPr lang="en-US" dirty="0" err="1" smtClean="0"/>
              <a:t>kalle</a:t>
            </a:r>
            <a:r>
              <a:rPr lang="en-US" dirty="0" smtClean="0"/>
              <a:t> li");</a:t>
            </a:r>
          </a:p>
          <a:p>
            <a:endParaRPr lang="en-US" dirty="0" smtClean="0"/>
          </a:p>
          <a:p>
            <a:r>
              <a:rPr lang="en-US" dirty="0" err="1" smtClean="0"/>
              <a:t>nodes.forEach</a:t>
            </a:r>
            <a:r>
              <a:rPr lang="en-US" dirty="0" smtClean="0"/>
              <a:t>( </a:t>
            </a:r>
            <a:r>
              <a:rPr lang="en-US" dirty="0" err="1" smtClean="0"/>
              <a:t>doSomething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doSomething</a:t>
            </a:r>
            <a:r>
              <a:rPr lang="en-US" dirty="0" smtClean="0"/>
              <a:t> (node){</a:t>
            </a:r>
          </a:p>
          <a:p>
            <a:r>
              <a:rPr lang="en-US" dirty="0" smtClean="0"/>
              <a:t>    alert(</a:t>
            </a:r>
            <a:r>
              <a:rPr lang="en-US" dirty="0" err="1" smtClean="0"/>
              <a:t>node.nodeName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smtClean="0"/>
              <a:t>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2570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Observera att alla</a:t>
            </a:r>
            <a:r>
              <a:rPr lang="sv-SE" baseline="0" dirty="0" smtClean="0"/>
              <a:t> pekarna är read </a:t>
            </a:r>
            <a:r>
              <a:rPr lang="sv-SE" baseline="0" dirty="0" err="1" smtClean="0"/>
              <a:t>only</a:t>
            </a:r>
            <a:r>
              <a:rPr lang="sv-SE" baseline="0" dirty="0" smtClean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6180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Observera</a:t>
            </a:r>
            <a:r>
              <a:rPr lang="sv-SE" baseline="0" dirty="0" smtClean="0"/>
              <a:t> att det finns fler metoder på #textnoden: </a:t>
            </a:r>
            <a:r>
              <a:rPr lang="sv-SE" baseline="0" dirty="0" err="1" smtClean="0"/>
              <a:t>deleteData</a:t>
            </a:r>
            <a:r>
              <a:rPr lang="sv-SE" baseline="0" dirty="0" smtClean="0"/>
              <a:t>(), </a:t>
            </a:r>
            <a:r>
              <a:rPr lang="sv-SE" baseline="0" dirty="0" err="1" smtClean="0"/>
              <a:t>inserData</a:t>
            </a:r>
            <a:r>
              <a:rPr lang="sv-SE" baseline="0" dirty="0" smtClean="0"/>
              <a:t>(), </a:t>
            </a:r>
            <a:r>
              <a:rPr lang="sv-SE" baseline="0" dirty="0" err="1" smtClean="0"/>
              <a:t>replaceData</a:t>
            </a:r>
            <a:r>
              <a:rPr lang="sv-SE" baseline="0" dirty="0" smtClean="0"/>
              <a:t>(), </a:t>
            </a:r>
            <a:r>
              <a:rPr lang="sv-SE" baseline="0" dirty="0" err="1" smtClean="0"/>
              <a:t>splitText</a:t>
            </a:r>
            <a:r>
              <a:rPr lang="sv-SE" baseline="0" dirty="0" smtClean="0"/>
              <a:t>(), </a:t>
            </a:r>
            <a:r>
              <a:rPr lang="sv-SE" baseline="0" dirty="0" err="1" smtClean="0"/>
              <a:t>substringData</a:t>
            </a:r>
            <a:r>
              <a:rPr lang="sv-SE" baseline="0" dirty="0" smtClean="0"/>
              <a:t>(),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4982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Efter denna föreläsning kan man titta på:</a:t>
            </a:r>
          </a:p>
          <a:p>
            <a:r>
              <a:rPr lang="sv-SE" smtClean="0">
                <a:hlinkClick r:id="rId3"/>
              </a:rPr>
              <a:t>http://video.yahoo.com/watch/111582/992708</a:t>
            </a:r>
            <a:r>
              <a:rPr lang="sv-SE" smtClean="0"/>
              <a:t> 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1471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428608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2910" y="285732"/>
            <a:ext cx="7772400" cy="773912"/>
          </a:xfrm>
          <a:prstGeom prst="rect">
            <a:avLst/>
          </a:prstGeom>
        </p:spPr>
        <p:txBody>
          <a:bodyPr/>
          <a:lstStyle>
            <a:lvl1pPr>
              <a:defRPr>
                <a:latin typeface="Minya Nouvelle" pitchFamily="2" charset="0"/>
              </a:defRPr>
            </a:lvl1pPr>
          </a:lstStyle>
          <a:p>
            <a:r>
              <a:rPr lang="en-US" dirty="0" smtClean="0"/>
              <a:t>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7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28596" y="1000112"/>
            <a:ext cx="8215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142844" y="142856"/>
            <a:ext cx="8858312" cy="5429287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  <a:effectLst>
            <a:outerShdw blurRad="101600" dist="12700" dir="5400000" sx="102000" sy="102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029" name="Group 5"/>
          <p:cNvGrpSpPr>
            <a:grpSpLocks noChangeAspect="1"/>
          </p:cNvGrpSpPr>
          <p:nvPr/>
        </p:nvGrpSpPr>
        <p:grpSpPr bwMode="auto">
          <a:xfrm>
            <a:off x="5286380" y="1142988"/>
            <a:ext cx="3466540" cy="4572012"/>
            <a:chOff x="-834" y="-63"/>
            <a:chExt cx="2032" cy="2680"/>
          </a:xfrm>
        </p:grpSpPr>
        <p:sp>
          <p:nvSpPr>
            <p:cNvPr id="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0" name="Rectangle 6"/>
            <p:cNvSpPr>
              <a:spLocks noChangeArrowheads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647" y="413"/>
              <a:ext cx="924" cy="2204"/>
            </a:xfrm>
            <a:custGeom>
              <a:avLst/>
              <a:gdLst/>
              <a:ahLst/>
              <a:cxnLst>
                <a:cxn ang="0">
                  <a:pos x="113" y="2"/>
                </a:cxn>
                <a:cxn ang="0">
                  <a:pos x="272" y="18"/>
                </a:cxn>
                <a:cxn ang="0">
                  <a:pos x="469" y="44"/>
                </a:cxn>
                <a:cxn ang="0">
                  <a:pos x="649" y="81"/>
                </a:cxn>
                <a:cxn ang="0">
                  <a:pos x="825" y="138"/>
                </a:cxn>
                <a:cxn ang="0">
                  <a:pos x="990" y="219"/>
                </a:cxn>
                <a:cxn ang="0">
                  <a:pos x="1143" y="332"/>
                </a:cxn>
                <a:cxn ang="0">
                  <a:pos x="1283" y="483"/>
                </a:cxn>
                <a:cxn ang="0">
                  <a:pos x="1406" y="676"/>
                </a:cxn>
                <a:cxn ang="0">
                  <a:pos x="1510" y="920"/>
                </a:cxn>
                <a:cxn ang="0">
                  <a:pos x="1591" y="1220"/>
                </a:cxn>
                <a:cxn ang="0">
                  <a:pos x="1648" y="1583"/>
                </a:cxn>
                <a:cxn ang="0">
                  <a:pos x="1679" y="2013"/>
                </a:cxn>
                <a:cxn ang="0">
                  <a:pos x="1679" y="2518"/>
                </a:cxn>
                <a:cxn ang="0">
                  <a:pos x="1694" y="2985"/>
                </a:cxn>
                <a:cxn ang="0">
                  <a:pos x="1720" y="3394"/>
                </a:cxn>
                <a:cxn ang="0">
                  <a:pos x="1752" y="3743"/>
                </a:cxn>
                <a:cxn ang="0">
                  <a:pos x="1786" y="4026"/>
                </a:cxn>
                <a:cxn ang="0">
                  <a:pos x="1817" y="4234"/>
                </a:cxn>
                <a:cxn ang="0">
                  <a:pos x="1840" y="4364"/>
                </a:cxn>
                <a:cxn ang="0">
                  <a:pos x="1848" y="4408"/>
                </a:cxn>
                <a:cxn ang="0">
                  <a:pos x="914" y="4403"/>
                </a:cxn>
                <a:cxn ang="0">
                  <a:pos x="922" y="4369"/>
                </a:cxn>
                <a:cxn ang="0">
                  <a:pos x="942" y="4299"/>
                </a:cxn>
                <a:cxn ang="0">
                  <a:pos x="971" y="4182"/>
                </a:cxn>
                <a:cxn ang="0">
                  <a:pos x="1012" y="4010"/>
                </a:cxn>
                <a:cxn ang="0">
                  <a:pos x="1067" y="3774"/>
                </a:cxn>
                <a:cxn ang="0">
                  <a:pos x="1138" y="3466"/>
                </a:cxn>
                <a:cxn ang="0">
                  <a:pos x="1226" y="3077"/>
                </a:cxn>
                <a:cxn ang="0">
                  <a:pos x="1325" y="2596"/>
                </a:cxn>
                <a:cxn ang="0">
                  <a:pos x="1388" y="2153"/>
                </a:cxn>
                <a:cxn ang="0">
                  <a:pos x="1413" y="1769"/>
                </a:cxn>
                <a:cxn ang="0">
                  <a:pos x="1403" y="1441"/>
                </a:cxn>
                <a:cxn ang="0">
                  <a:pos x="1367" y="1163"/>
                </a:cxn>
                <a:cxn ang="0">
                  <a:pos x="1309" y="933"/>
                </a:cxn>
                <a:cxn ang="0">
                  <a:pos x="1234" y="743"/>
                </a:cxn>
                <a:cxn ang="0">
                  <a:pos x="1148" y="590"/>
                </a:cxn>
                <a:cxn ang="0">
                  <a:pos x="1055" y="470"/>
                </a:cxn>
                <a:cxn ang="0">
                  <a:pos x="964" y="379"/>
                </a:cxn>
                <a:cxn ang="0">
                  <a:pos x="878" y="309"/>
                </a:cxn>
                <a:cxn ang="0">
                  <a:pos x="781" y="245"/>
                </a:cxn>
                <a:cxn ang="0">
                  <a:pos x="581" y="153"/>
                </a:cxn>
                <a:cxn ang="0">
                  <a:pos x="411" y="114"/>
                </a:cxn>
                <a:cxn ang="0">
                  <a:pos x="297" y="104"/>
                </a:cxn>
                <a:cxn ang="0">
                  <a:pos x="245" y="99"/>
                </a:cxn>
                <a:cxn ang="0">
                  <a:pos x="193" y="85"/>
                </a:cxn>
                <a:cxn ang="0">
                  <a:pos x="130" y="67"/>
                </a:cxn>
                <a:cxn ang="0">
                  <a:pos x="47" y="39"/>
                </a:cxn>
                <a:cxn ang="0">
                  <a:pos x="0" y="10"/>
                </a:cxn>
                <a:cxn ang="0">
                  <a:pos x="27" y="0"/>
                </a:cxn>
              </a:cxnLst>
              <a:rect l="0" t="0" r="r" b="b"/>
              <a:pathLst>
                <a:path w="1848" h="4408">
                  <a:moveTo>
                    <a:pt x="27" y="0"/>
                  </a:moveTo>
                  <a:lnTo>
                    <a:pt x="76" y="0"/>
                  </a:lnTo>
                  <a:lnTo>
                    <a:pt x="113" y="2"/>
                  </a:lnTo>
                  <a:lnTo>
                    <a:pt x="157" y="5"/>
                  </a:lnTo>
                  <a:lnTo>
                    <a:pt x="211" y="11"/>
                  </a:lnTo>
                  <a:lnTo>
                    <a:pt x="272" y="18"/>
                  </a:lnTo>
                  <a:lnTo>
                    <a:pt x="346" y="26"/>
                  </a:lnTo>
                  <a:lnTo>
                    <a:pt x="407" y="34"/>
                  </a:lnTo>
                  <a:lnTo>
                    <a:pt x="469" y="44"/>
                  </a:lnTo>
                  <a:lnTo>
                    <a:pt x="529" y="54"/>
                  </a:lnTo>
                  <a:lnTo>
                    <a:pt x="589" y="67"/>
                  </a:lnTo>
                  <a:lnTo>
                    <a:pt x="649" y="81"/>
                  </a:lnTo>
                  <a:lnTo>
                    <a:pt x="709" y="98"/>
                  </a:lnTo>
                  <a:lnTo>
                    <a:pt x="766" y="115"/>
                  </a:lnTo>
                  <a:lnTo>
                    <a:pt x="825" y="138"/>
                  </a:lnTo>
                  <a:lnTo>
                    <a:pt x="880" y="161"/>
                  </a:lnTo>
                  <a:lnTo>
                    <a:pt x="935" y="189"/>
                  </a:lnTo>
                  <a:lnTo>
                    <a:pt x="990" y="219"/>
                  </a:lnTo>
                  <a:lnTo>
                    <a:pt x="1042" y="254"/>
                  </a:lnTo>
                  <a:lnTo>
                    <a:pt x="1094" y="291"/>
                  </a:lnTo>
                  <a:lnTo>
                    <a:pt x="1143" y="332"/>
                  </a:lnTo>
                  <a:lnTo>
                    <a:pt x="1192" y="377"/>
                  </a:lnTo>
                  <a:lnTo>
                    <a:pt x="1239" y="427"/>
                  </a:lnTo>
                  <a:lnTo>
                    <a:pt x="1283" y="483"/>
                  </a:lnTo>
                  <a:lnTo>
                    <a:pt x="1327" y="541"/>
                  </a:lnTo>
                  <a:lnTo>
                    <a:pt x="1367" y="606"/>
                  </a:lnTo>
                  <a:lnTo>
                    <a:pt x="1406" y="676"/>
                  </a:lnTo>
                  <a:lnTo>
                    <a:pt x="1444" y="752"/>
                  </a:lnTo>
                  <a:lnTo>
                    <a:pt x="1478" y="834"/>
                  </a:lnTo>
                  <a:lnTo>
                    <a:pt x="1510" y="920"/>
                  </a:lnTo>
                  <a:lnTo>
                    <a:pt x="1539" y="1014"/>
                  </a:lnTo>
                  <a:lnTo>
                    <a:pt x="1567" y="1113"/>
                  </a:lnTo>
                  <a:lnTo>
                    <a:pt x="1591" y="1220"/>
                  </a:lnTo>
                  <a:lnTo>
                    <a:pt x="1614" y="1334"/>
                  </a:lnTo>
                  <a:lnTo>
                    <a:pt x="1632" y="1454"/>
                  </a:lnTo>
                  <a:lnTo>
                    <a:pt x="1648" y="1583"/>
                  </a:lnTo>
                  <a:lnTo>
                    <a:pt x="1661" y="1717"/>
                  </a:lnTo>
                  <a:lnTo>
                    <a:pt x="1673" y="1862"/>
                  </a:lnTo>
                  <a:lnTo>
                    <a:pt x="1679" y="2013"/>
                  </a:lnTo>
                  <a:lnTo>
                    <a:pt x="1682" y="2172"/>
                  </a:lnTo>
                  <a:lnTo>
                    <a:pt x="1682" y="2341"/>
                  </a:lnTo>
                  <a:lnTo>
                    <a:pt x="1679" y="2518"/>
                  </a:lnTo>
                  <a:lnTo>
                    <a:pt x="1682" y="2679"/>
                  </a:lnTo>
                  <a:lnTo>
                    <a:pt x="1687" y="2835"/>
                  </a:lnTo>
                  <a:lnTo>
                    <a:pt x="1694" y="2985"/>
                  </a:lnTo>
                  <a:lnTo>
                    <a:pt x="1702" y="3128"/>
                  </a:lnTo>
                  <a:lnTo>
                    <a:pt x="1710" y="3264"/>
                  </a:lnTo>
                  <a:lnTo>
                    <a:pt x="1720" y="3394"/>
                  </a:lnTo>
                  <a:lnTo>
                    <a:pt x="1729" y="3518"/>
                  </a:lnTo>
                  <a:lnTo>
                    <a:pt x="1741" y="3635"/>
                  </a:lnTo>
                  <a:lnTo>
                    <a:pt x="1752" y="3743"/>
                  </a:lnTo>
                  <a:lnTo>
                    <a:pt x="1764" y="3846"/>
                  </a:lnTo>
                  <a:lnTo>
                    <a:pt x="1775" y="3940"/>
                  </a:lnTo>
                  <a:lnTo>
                    <a:pt x="1786" y="4026"/>
                  </a:lnTo>
                  <a:lnTo>
                    <a:pt x="1798" y="4104"/>
                  </a:lnTo>
                  <a:lnTo>
                    <a:pt x="1807" y="4172"/>
                  </a:lnTo>
                  <a:lnTo>
                    <a:pt x="1817" y="4234"/>
                  </a:lnTo>
                  <a:lnTo>
                    <a:pt x="1825" y="4286"/>
                  </a:lnTo>
                  <a:lnTo>
                    <a:pt x="1833" y="4330"/>
                  </a:lnTo>
                  <a:lnTo>
                    <a:pt x="1840" y="4364"/>
                  </a:lnTo>
                  <a:lnTo>
                    <a:pt x="1845" y="4389"/>
                  </a:lnTo>
                  <a:lnTo>
                    <a:pt x="1846" y="4403"/>
                  </a:lnTo>
                  <a:lnTo>
                    <a:pt x="1848" y="4408"/>
                  </a:lnTo>
                  <a:lnTo>
                    <a:pt x="912" y="4408"/>
                  </a:lnTo>
                  <a:lnTo>
                    <a:pt x="912" y="4406"/>
                  </a:lnTo>
                  <a:lnTo>
                    <a:pt x="914" y="4403"/>
                  </a:lnTo>
                  <a:lnTo>
                    <a:pt x="916" y="4395"/>
                  </a:lnTo>
                  <a:lnTo>
                    <a:pt x="919" y="4384"/>
                  </a:lnTo>
                  <a:lnTo>
                    <a:pt x="922" y="4369"/>
                  </a:lnTo>
                  <a:lnTo>
                    <a:pt x="929" y="4351"/>
                  </a:lnTo>
                  <a:lnTo>
                    <a:pt x="934" y="4327"/>
                  </a:lnTo>
                  <a:lnTo>
                    <a:pt x="942" y="4299"/>
                  </a:lnTo>
                  <a:lnTo>
                    <a:pt x="950" y="4265"/>
                  </a:lnTo>
                  <a:lnTo>
                    <a:pt x="960" y="4226"/>
                  </a:lnTo>
                  <a:lnTo>
                    <a:pt x="971" y="4182"/>
                  </a:lnTo>
                  <a:lnTo>
                    <a:pt x="982" y="4132"/>
                  </a:lnTo>
                  <a:lnTo>
                    <a:pt x="997" y="4073"/>
                  </a:lnTo>
                  <a:lnTo>
                    <a:pt x="1012" y="4010"/>
                  </a:lnTo>
                  <a:lnTo>
                    <a:pt x="1028" y="3938"/>
                  </a:lnTo>
                  <a:lnTo>
                    <a:pt x="1047" y="3860"/>
                  </a:lnTo>
                  <a:lnTo>
                    <a:pt x="1067" y="3774"/>
                  </a:lnTo>
                  <a:lnTo>
                    <a:pt x="1088" y="3680"/>
                  </a:lnTo>
                  <a:lnTo>
                    <a:pt x="1112" y="3578"/>
                  </a:lnTo>
                  <a:lnTo>
                    <a:pt x="1138" y="3466"/>
                  </a:lnTo>
                  <a:lnTo>
                    <a:pt x="1164" y="3345"/>
                  </a:lnTo>
                  <a:lnTo>
                    <a:pt x="1193" y="3217"/>
                  </a:lnTo>
                  <a:lnTo>
                    <a:pt x="1226" y="3077"/>
                  </a:lnTo>
                  <a:lnTo>
                    <a:pt x="1258" y="2928"/>
                  </a:lnTo>
                  <a:lnTo>
                    <a:pt x="1294" y="2759"/>
                  </a:lnTo>
                  <a:lnTo>
                    <a:pt x="1325" y="2596"/>
                  </a:lnTo>
                  <a:lnTo>
                    <a:pt x="1351" y="2442"/>
                  </a:lnTo>
                  <a:lnTo>
                    <a:pt x="1370" y="2294"/>
                  </a:lnTo>
                  <a:lnTo>
                    <a:pt x="1388" y="2153"/>
                  </a:lnTo>
                  <a:lnTo>
                    <a:pt x="1400" y="2018"/>
                  </a:lnTo>
                  <a:lnTo>
                    <a:pt x="1408" y="1890"/>
                  </a:lnTo>
                  <a:lnTo>
                    <a:pt x="1413" y="1769"/>
                  </a:lnTo>
                  <a:lnTo>
                    <a:pt x="1413" y="1654"/>
                  </a:lnTo>
                  <a:lnTo>
                    <a:pt x="1409" y="1544"/>
                  </a:lnTo>
                  <a:lnTo>
                    <a:pt x="1403" y="1441"/>
                  </a:lnTo>
                  <a:lnTo>
                    <a:pt x="1395" y="1342"/>
                  </a:lnTo>
                  <a:lnTo>
                    <a:pt x="1382" y="1251"/>
                  </a:lnTo>
                  <a:lnTo>
                    <a:pt x="1367" y="1163"/>
                  </a:lnTo>
                  <a:lnTo>
                    <a:pt x="1349" y="1082"/>
                  </a:lnTo>
                  <a:lnTo>
                    <a:pt x="1330" y="1004"/>
                  </a:lnTo>
                  <a:lnTo>
                    <a:pt x="1309" y="933"/>
                  </a:lnTo>
                  <a:lnTo>
                    <a:pt x="1284" y="864"/>
                  </a:lnTo>
                  <a:lnTo>
                    <a:pt x="1260" y="801"/>
                  </a:lnTo>
                  <a:lnTo>
                    <a:pt x="1234" y="743"/>
                  </a:lnTo>
                  <a:lnTo>
                    <a:pt x="1206" y="687"/>
                  </a:lnTo>
                  <a:lnTo>
                    <a:pt x="1177" y="637"/>
                  </a:lnTo>
                  <a:lnTo>
                    <a:pt x="1148" y="590"/>
                  </a:lnTo>
                  <a:lnTo>
                    <a:pt x="1117" y="548"/>
                  </a:lnTo>
                  <a:lnTo>
                    <a:pt x="1086" y="507"/>
                  </a:lnTo>
                  <a:lnTo>
                    <a:pt x="1055" y="470"/>
                  </a:lnTo>
                  <a:lnTo>
                    <a:pt x="1025" y="437"/>
                  </a:lnTo>
                  <a:lnTo>
                    <a:pt x="994" y="406"/>
                  </a:lnTo>
                  <a:lnTo>
                    <a:pt x="964" y="379"/>
                  </a:lnTo>
                  <a:lnTo>
                    <a:pt x="935" y="353"/>
                  </a:lnTo>
                  <a:lnTo>
                    <a:pt x="906" y="330"/>
                  </a:lnTo>
                  <a:lnTo>
                    <a:pt x="878" y="309"/>
                  </a:lnTo>
                  <a:lnTo>
                    <a:pt x="851" y="291"/>
                  </a:lnTo>
                  <a:lnTo>
                    <a:pt x="802" y="258"/>
                  </a:lnTo>
                  <a:lnTo>
                    <a:pt x="781" y="245"/>
                  </a:lnTo>
                  <a:lnTo>
                    <a:pt x="713" y="208"/>
                  </a:lnTo>
                  <a:lnTo>
                    <a:pt x="646" y="177"/>
                  </a:lnTo>
                  <a:lnTo>
                    <a:pt x="581" y="153"/>
                  </a:lnTo>
                  <a:lnTo>
                    <a:pt x="519" y="135"/>
                  </a:lnTo>
                  <a:lnTo>
                    <a:pt x="463" y="122"/>
                  </a:lnTo>
                  <a:lnTo>
                    <a:pt x="411" y="114"/>
                  </a:lnTo>
                  <a:lnTo>
                    <a:pt x="363" y="107"/>
                  </a:lnTo>
                  <a:lnTo>
                    <a:pt x="326" y="106"/>
                  </a:lnTo>
                  <a:lnTo>
                    <a:pt x="297" y="104"/>
                  </a:lnTo>
                  <a:lnTo>
                    <a:pt x="264" y="104"/>
                  </a:lnTo>
                  <a:lnTo>
                    <a:pt x="256" y="102"/>
                  </a:lnTo>
                  <a:lnTo>
                    <a:pt x="245" y="99"/>
                  </a:lnTo>
                  <a:lnTo>
                    <a:pt x="230" y="94"/>
                  </a:lnTo>
                  <a:lnTo>
                    <a:pt x="212" y="91"/>
                  </a:lnTo>
                  <a:lnTo>
                    <a:pt x="193" y="85"/>
                  </a:lnTo>
                  <a:lnTo>
                    <a:pt x="173" y="80"/>
                  </a:lnTo>
                  <a:lnTo>
                    <a:pt x="151" y="73"/>
                  </a:lnTo>
                  <a:lnTo>
                    <a:pt x="130" y="67"/>
                  </a:lnTo>
                  <a:lnTo>
                    <a:pt x="107" y="59"/>
                  </a:lnTo>
                  <a:lnTo>
                    <a:pt x="65" y="46"/>
                  </a:lnTo>
                  <a:lnTo>
                    <a:pt x="47" y="39"/>
                  </a:lnTo>
                  <a:lnTo>
                    <a:pt x="8" y="20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3" y="5"/>
                  </a:lnTo>
                  <a:lnTo>
                    <a:pt x="11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auto">
            <a:xfrm>
              <a:off x="644" y="1287"/>
              <a:ext cx="383" cy="383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20"/>
                </a:cxn>
                <a:cxn ang="0">
                  <a:pos x="559" y="43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2" y="608"/>
                </a:cxn>
                <a:cxn ang="0">
                  <a:pos x="653" y="653"/>
                </a:cxn>
                <a:cxn ang="0">
                  <a:pos x="609" y="691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5" y="761"/>
                </a:cxn>
                <a:cxn ang="0">
                  <a:pos x="384" y="766"/>
                </a:cxn>
                <a:cxn ang="0">
                  <a:pos x="322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6">
                  <a:moveTo>
                    <a:pt x="384" y="0"/>
                  </a:moveTo>
                  <a:lnTo>
                    <a:pt x="445" y="5"/>
                  </a:lnTo>
                  <a:lnTo>
                    <a:pt x="504" y="20"/>
                  </a:lnTo>
                  <a:lnTo>
                    <a:pt x="559" y="43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2" y="608"/>
                  </a:lnTo>
                  <a:lnTo>
                    <a:pt x="653" y="653"/>
                  </a:lnTo>
                  <a:lnTo>
                    <a:pt x="609" y="691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5" y="761"/>
                  </a:lnTo>
                  <a:lnTo>
                    <a:pt x="384" y="766"/>
                  </a:lnTo>
                  <a:lnTo>
                    <a:pt x="322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auto">
            <a:xfrm>
              <a:off x="243" y="1048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20"/>
                </a:cxn>
                <a:cxn ang="0">
                  <a:pos x="557" y="42"/>
                </a:cxn>
                <a:cxn ang="0">
                  <a:pos x="607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7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1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20"/>
                  </a:lnTo>
                  <a:lnTo>
                    <a:pt x="557" y="42"/>
                  </a:lnTo>
                  <a:lnTo>
                    <a:pt x="607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7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1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257" y="1515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10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1" y="322"/>
                </a:cxn>
                <a:cxn ang="0">
                  <a:pos x="765" y="383"/>
                </a:cxn>
                <a:cxn ang="0">
                  <a:pos x="761" y="445"/>
                </a:cxn>
                <a:cxn ang="0">
                  <a:pos x="746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10" y="692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2"/>
                </a:cxn>
                <a:cxn ang="0">
                  <a:pos x="113" y="653"/>
                </a:cxn>
                <a:cxn ang="0">
                  <a:pos x="74" y="609"/>
                </a:cxn>
                <a:cxn ang="0">
                  <a:pos x="43" y="559"/>
                </a:cxn>
                <a:cxn ang="0">
                  <a:pos x="20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4" y="157"/>
                </a:cxn>
                <a:cxn ang="0">
                  <a:pos x="113" y="112"/>
                </a:cxn>
                <a:cxn ang="0">
                  <a:pos x="156" y="75"/>
                </a:cxn>
                <a:cxn ang="0">
                  <a:pos x="207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10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1" y="322"/>
                  </a:lnTo>
                  <a:lnTo>
                    <a:pt x="765" y="383"/>
                  </a:lnTo>
                  <a:lnTo>
                    <a:pt x="761" y="445"/>
                  </a:lnTo>
                  <a:lnTo>
                    <a:pt x="746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10" y="692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2"/>
                  </a:lnTo>
                  <a:lnTo>
                    <a:pt x="113" y="653"/>
                  </a:lnTo>
                  <a:lnTo>
                    <a:pt x="74" y="609"/>
                  </a:lnTo>
                  <a:lnTo>
                    <a:pt x="43" y="559"/>
                  </a:lnTo>
                  <a:lnTo>
                    <a:pt x="20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4" y="157"/>
                  </a:lnTo>
                  <a:lnTo>
                    <a:pt x="113" y="112"/>
                  </a:lnTo>
                  <a:lnTo>
                    <a:pt x="156" y="75"/>
                  </a:lnTo>
                  <a:lnTo>
                    <a:pt x="207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5" name="Freeform 11"/>
            <p:cNvSpPr>
              <a:spLocks/>
            </p:cNvSpPr>
            <p:nvPr userDrawn="1"/>
          </p:nvSpPr>
          <p:spPr bwMode="auto">
            <a:xfrm>
              <a:off x="612" y="774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1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1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1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1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1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1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186" y="584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8" y="690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20" y="502"/>
                </a:cxn>
                <a:cxn ang="0">
                  <a:pos x="5" y="443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8" y="690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20" y="502"/>
                  </a:lnTo>
                  <a:lnTo>
                    <a:pt x="5" y="443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556" y="308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4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4"/>
                </a:cxn>
                <a:cxn ang="0">
                  <a:pos x="653" y="112"/>
                </a:cxn>
                <a:cxn ang="0">
                  <a:pos x="691" y="157"/>
                </a:cxn>
                <a:cxn ang="0">
                  <a:pos x="723" y="207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9"/>
                </a:cxn>
                <a:cxn ang="0">
                  <a:pos x="653" y="653"/>
                </a:cxn>
                <a:cxn ang="0">
                  <a:pos x="608" y="692"/>
                </a:cxn>
                <a:cxn ang="0">
                  <a:pos x="557" y="723"/>
                </a:cxn>
                <a:cxn ang="0">
                  <a:pos x="502" y="745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2" y="207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4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4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4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4"/>
                  </a:lnTo>
                  <a:lnTo>
                    <a:pt x="653" y="112"/>
                  </a:lnTo>
                  <a:lnTo>
                    <a:pt x="691" y="157"/>
                  </a:lnTo>
                  <a:lnTo>
                    <a:pt x="723" y="207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9"/>
                  </a:lnTo>
                  <a:lnTo>
                    <a:pt x="653" y="653"/>
                  </a:lnTo>
                  <a:lnTo>
                    <a:pt x="608" y="692"/>
                  </a:lnTo>
                  <a:lnTo>
                    <a:pt x="557" y="723"/>
                  </a:lnTo>
                  <a:lnTo>
                    <a:pt x="502" y="745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2" y="207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4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967" y="1089"/>
              <a:ext cx="223" cy="224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9"/>
                </a:cxn>
                <a:cxn ang="0">
                  <a:pos x="382" y="65"/>
                </a:cxn>
                <a:cxn ang="0">
                  <a:pos x="409" y="99"/>
                </a:cxn>
                <a:cxn ang="0">
                  <a:pos x="429" y="136"/>
                </a:cxn>
                <a:cxn ang="0">
                  <a:pos x="442" y="179"/>
                </a:cxn>
                <a:cxn ang="0">
                  <a:pos x="447" y="224"/>
                </a:cxn>
                <a:cxn ang="0">
                  <a:pos x="442" y="270"/>
                </a:cxn>
                <a:cxn ang="0">
                  <a:pos x="429" y="312"/>
                </a:cxn>
                <a:cxn ang="0">
                  <a:pos x="409" y="349"/>
                </a:cxn>
                <a:cxn ang="0">
                  <a:pos x="382" y="383"/>
                </a:cxn>
                <a:cxn ang="0">
                  <a:pos x="349" y="409"/>
                </a:cxn>
                <a:cxn ang="0">
                  <a:pos x="310" y="430"/>
                </a:cxn>
                <a:cxn ang="0">
                  <a:pos x="268" y="443"/>
                </a:cxn>
                <a:cxn ang="0">
                  <a:pos x="223" y="448"/>
                </a:cxn>
                <a:cxn ang="0">
                  <a:pos x="177" y="443"/>
                </a:cxn>
                <a:cxn ang="0">
                  <a:pos x="137" y="430"/>
                </a:cxn>
                <a:cxn ang="0">
                  <a:pos x="98" y="409"/>
                </a:cxn>
                <a:cxn ang="0">
                  <a:pos x="65" y="383"/>
                </a:cxn>
                <a:cxn ang="0">
                  <a:pos x="37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7" y="99"/>
                </a:cxn>
                <a:cxn ang="0">
                  <a:pos x="65" y="65"/>
                </a:cxn>
                <a:cxn ang="0">
                  <a:pos x="98" y="39"/>
                </a:cxn>
                <a:cxn ang="0">
                  <a:pos x="137" y="18"/>
                </a:cxn>
                <a:cxn ang="0">
                  <a:pos x="177" y="5"/>
                </a:cxn>
                <a:cxn ang="0">
                  <a:pos x="223" y="0"/>
                </a:cxn>
              </a:cxnLst>
              <a:rect l="0" t="0" r="r" b="b"/>
              <a:pathLst>
                <a:path w="447" h="448">
                  <a:moveTo>
                    <a:pt x="223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9"/>
                  </a:lnTo>
                  <a:lnTo>
                    <a:pt x="382" y="65"/>
                  </a:lnTo>
                  <a:lnTo>
                    <a:pt x="409" y="99"/>
                  </a:lnTo>
                  <a:lnTo>
                    <a:pt x="429" y="136"/>
                  </a:lnTo>
                  <a:lnTo>
                    <a:pt x="442" y="179"/>
                  </a:lnTo>
                  <a:lnTo>
                    <a:pt x="447" y="224"/>
                  </a:lnTo>
                  <a:lnTo>
                    <a:pt x="442" y="270"/>
                  </a:lnTo>
                  <a:lnTo>
                    <a:pt x="429" y="312"/>
                  </a:lnTo>
                  <a:lnTo>
                    <a:pt x="409" y="349"/>
                  </a:lnTo>
                  <a:lnTo>
                    <a:pt x="382" y="383"/>
                  </a:lnTo>
                  <a:lnTo>
                    <a:pt x="349" y="409"/>
                  </a:lnTo>
                  <a:lnTo>
                    <a:pt x="310" y="430"/>
                  </a:lnTo>
                  <a:lnTo>
                    <a:pt x="268" y="443"/>
                  </a:lnTo>
                  <a:lnTo>
                    <a:pt x="223" y="448"/>
                  </a:lnTo>
                  <a:lnTo>
                    <a:pt x="177" y="443"/>
                  </a:lnTo>
                  <a:lnTo>
                    <a:pt x="137" y="430"/>
                  </a:lnTo>
                  <a:lnTo>
                    <a:pt x="98" y="409"/>
                  </a:lnTo>
                  <a:lnTo>
                    <a:pt x="65" y="383"/>
                  </a:lnTo>
                  <a:lnTo>
                    <a:pt x="37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7" y="99"/>
                  </a:lnTo>
                  <a:lnTo>
                    <a:pt x="65" y="65"/>
                  </a:lnTo>
                  <a:lnTo>
                    <a:pt x="98" y="39"/>
                  </a:lnTo>
                  <a:lnTo>
                    <a:pt x="137" y="18"/>
                  </a:lnTo>
                  <a:lnTo>
                    <a:pt x="177" y="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-9" y="-63"/>
              <a:ext cx="224" cy="223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70" y="5"/>
                </a:cxn>
                <a:cxn ang="0">
                  <a:pos x="312" y="18"/>
                </a:cxn>
                <a:cxn ang="0">
                  <a:pos x="350" y="37"/>
                </a:cxn>
                <a:cxn ang="0">
                  <a:pos x="384" y="65"/>
                </a:cxn>
                <a:cxn ang="0">
                  <a:pos x="410" y="97"/>
                </a:cxn>
                <a:cxn ang="0">
                  <a:pos x="431" y="136"/>
                </a:cxn>
                <a:cxn ang="0">
                  <a:pos x="444" y="179"/>
                </a:cxn>
                <a:cxn ang="0">
                  <a:pos x="449" y="224"/>
                </a:cxn>
                <a:cxn ang="0">
                  <a:pos x="444" y="270"/>
                </a:cxn>
                <a:cxn ang="0">
                  <a:pos x="431" y="310"/>
                </a:cxn>
                <a:cxn ang="0">
                  <a:pos x="410" y="349"/>
                </a:cxn>
                <a:cxn ang="0">
                  <a:pos x="384" y="382"/>
                </a:cxn>
                <a:cxn ang="0">
                  <a:pos x="350" y="409"/>
                </a:cxn>
                <a:cxn ang="0">
                  <a:pos x="312" y="429"/>
                </a:cxn>
                <a:cxn ang="0">
                  <a:pos x="270" y="442"/>
                </a:cxn>
                <a:cxn ang="0">
                  <a:pos x="224" y="447"/>
                </a:cxn>
                <a:cxn ang="0">
                  <a:pos x="179" y="442"/>
                </a:cxn>
                <a:cxn ang="0">
                  <a:pos x="137" y="429"/>
                </a:cxn>
                <a:cxn ang="0">
                  <a:pos x="99" y="409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0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9" y="97"/>
                </a:cxn>
                <a:cxn ang="0">
                  <a:pos x="65" y="65"/>
                </a:cxn>
                <a:cxn ang="0">
                  <a:pos x="99" y="37"/>
                </a:cxn>
                <a:cxn ang="0">
                  <a:pos x="137" y="18"/>
                </a:cxn>
                <a:cxn ang="0">
                  <a:pos x="179" y="5"/>
                </a:cxn>
                <a:cxn ang="0">
                  <a:pos x="224" y="0"/>
                </a:cxn>
              </a:cxnLst>
              <a:rect l="0" t="0" r="r" b="b"/>
              <a:pathLst>
                <a:path w="449" h="447">
                  <a:moveTo>
                    <a:pt x="224" y="0"/>
                  </a:moveTo>
                  <a:lnTo>
                    <a:pt x="270" y="5"/>
                  </a:lnTo>
                  <a:lnTo>
                    <a:pt x="312" y="18"/>
                  </a:lnTo>
                  <a:lnTo>
                    <a:pt x="350" y="37"/>
                  </a:lnTo>
                  <a:lnTo>
                    <a:pt x="384" y="65"/>
                  </a:lnTo>
                  <a:lnTo>
                    <a:pt x="410" y="97"/>
                  </a:lnTo>
                  <a:lnTo>
                    <a:pt x="431" y="136"/>
                  </a:lnTo>
                  <a:lnTo>
                    <a:pt x="444" y="179"/>
                  </a:lnTo>
                  <a:lnTo>
                    <a:pt x="449" y="224"/>
                  </a:lnTo>
                  <a:lnTo>
                    <a:pt x="444" y="270"/>
                  </a:lnTo>
                  <a:lnTo>
                    <a:pt x="431" y="310"/>
                  </a:lnTo>
                  <a:lnTo>
                    <a:pt x="410" y="349"/>
                  </a:lnTo>
                  <a:lnTo>
                    <a:pt x="384" y="382"/>
                  </a:lnTo>
                  <a:lnTo>
                    <a:pt x="350" y="409"/>
                  </a:lnTo>
                  <a:lnTo>
                    <a:pt x="312" y="429"/>
                  </a:lnTo>
                  <a:lnTo>
                    <a:pt x="270" y="442"/>
                  </a:lnTo>
                  <a:lnTo>
                    <a:pt x="224" y="447"/>
                  </a:lnTo>
                  <a:lnTo>
                    <a:pt x="179" y="442"/>
                  </a:lnTo>
                  <a:lnTo>
                    <a:pt x="137" y="429"/>
                  </a:lnTo>
                  <a:lnTo>
                    <a:pt x="99" y="409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0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9" y="97"/>
                  </a:lnTo>
                  <a:lnTo>
                    <a:pt x="65" y="65"/>
                  </a:lnTo>
                  <a:lnTo>
                    <a:pt x="99" y="37"/>
                  </a:lnTo>
                  <a:lnTo>
                    <a:pt x="137" y="18"/>
                  </a:lnTo>
                  <a:lnTo>
                    <a:pt x="179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-397" y="140"/>
              <a:ext cx="223" cy="223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8"/>
                </a:cxn>
                <a:cxn ang="0">
                  <a:pos x="382" y="65"/>
                </a:cxn>
                <a:cxn ang="0">
                  <a:pos x="409" y="98"/>
                </a:cxn>
                <a:cxn ang="0">
                  <a:pos x="429" y="137"/>
                </a:cxn>
                <a:cxn ang="0">
                  <a:pos x="442" y="177"/>
                </a:cxn>
                <a:cxn ang="0">
                  <a:pos x="447" y="223"/>
                </a:cxn>
                <a:cxn ang="0">
                  <a:pos x="442" y="268"/>
                </a:cxn>
                <a:cxn ang="0">
                  <a:pos x="429" y="311"/>
                </a:cxn>
                <a:cxn ang="0">
                  <a:pos x="409" y="350"/>
                </a:cxn>
                <a:cxn ang="0">
                  <a:pos x="382" y="382"/>
                </a:cxn>
                <a:cxn ang="0">
                  <a:pos x="349" y="410"/>
                </a:cxn>
                <a:cxn ang="0">
                  <a:pos x="310" y="429"/>
                </a:cxn>
                <a:cxn ang="0">
                  <a:pos x="268" y="442"/>
                </a:cxn>
                <a:cxn ang="0">
                  <a:pos x="222" y="447"/>
                </a:cxn>
                <a:cxn ang="0">
                  <a:pos x="177" y="442"/>
                </a:cxn>
                <a:cxn ang="0">
                  <a:pos x="136" y="429"/>
                </a:cxn>
                <a:cxn ang="0">
                  <a:pos x="97" y="410"/>
                </a:cxn>
                <a:cxn ang="0">
                  <a:pos x="65" y="382"/>
                </a:cxn>
                <a:cxn ang="0">
                  <a:pos x="37" y="350"/>
                </a:cxn>
                <a:cxn ang="0">
                  <a:pos x="18" y="311"/>
                </a:cxn>
                <a:cxn ang="0">
                  <a:pos x="5" y="268"/>
                </a:cxn>
                <a:cxn ang="0">
                  <a:pos x="0" y="223"/>
                </a:cxn>
                <a:cxn ang="0">
                  <a:pos x="5" y="177"/>
                </a:cxn>
                <a:cxn ang="0">
                  <a:pos x="18" y="137"/>
                </a:cxn>
                <a:cxn ang="0">
                  <a:pos x="37" y="98"/>
                </a:cxn>
                <a:cxn ang="0">
                  <a:pos x="65" y="65"/>
                </a:cxn>
                <a:cxn ang="0">
                  <a:pos x="97" y="38"/>
                </a:cxn>
                <a:cxn ang="0">
                  <a:pos x="136" y="18"/>
                </a:cxn>
                <a:cxn ang="0">
                  <a:pos x="177" y="5"/>
                </a:cxn>
                <a:cxn ang="0">
                  <a:pos x="222" y="0"/>
                </a:cxn>
              </a:cxnLst>
              <a:rect l="0" t="0" r="r" b="b"/>
              <a:pathLst>
                <a:path w="447" h="447">
                  <a:moveTo>
                    <a:pt x="222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8"/>
                  </a:lnTo>
                  <a:lnTo>
                    <a:pt x="382" y="65"/>
                  </a:lnTo>
                  <a:lnTo>
                    <a:pt x="409" y="98"/>
                  </a:lnTo>
                  <a:lnTo>
                    <a:pt x="429" y="137"/>
                  </a:lnTo>
                  <a:lnTo>
                    <a:pt x="442" y="177"/>
                  </a:lnTo>
                  <a:lnTo>
                    <a:pt x="447" y="223"/>
                  </a:lnTo>
                  <a:lnTo>
                    <a:pt x="442" y="268"/>
                  </a:lnTo>
                  <a:lnTo>
                    <a:pt x="429" y="311"/>
                  </a:lnTo>
                  <a:lnTo>
                    <a:pt x="409" y="350"/>
                  </a:lnTo>
                  <a:lnTo>
                    <a:pt x="382" y="382"/>
                  </a:lnTo>
                  <a:lnTo>
                    <a:pt x="349" y="410"/>
                  </a:lnTo>
                  <a:lnTo>
                    <a:pt x="310" y="429"/>
                  </a:lnTo>
                  <a:lnTo>
                    <a:pt x="268" y="442"/>
                  </a:lnTo>
                  <a:lnTo>
                    <a:pt x="222" y="447"/>
                  </a:lnTo>
                  <a:lnTo>
                    <a:pt x="177" y="442"/>
                  </a:lnTo>
                  <a:lnTo>
                    <a:pt x="136" y="429"/>
                  </a:lnTo>
                  <a:lnTo>
                    <a:pt x="97" y="410"/>
                  </a:lnTo>
                  <a:lnTo>
                    <a:pt x="65" y="382"/>
                  </a:lnTo>
                  <a:lnTo>
                    <a:pt x="37" y="350"/>
                  </a:lnTo>
                  <a:lnTo>
                    <a:pt x="18" y="311"/>
                  </a:lnTo>
                  <a:lnTo>
                    <a:pt x="5" y="268"/>
                  </a:lnTo>
                  <a:lnTo>
                    <a:pt x="0" y="223"/>
                  </a:lnTo>
                  <a:lnTo>
                    <a:pt x="5" y="177"/>
                  </a:lnTo>
                  <a:lnTo>
                    <a:pt x="18" y="137"/>
                  </a:lnTo>
                  <a:lnTo>
                    <a:pt x="37" y="98"/>
                  </a:lnTo>
                  <a:lnTo>
                    <a:pt x="65" y="65"/>
                  </a:lnTo>
                  <a:lnTo>
                    <a:pt x="97" y="38"/>
                  </a:lnTo>
                  <a:lnTo>
                    <a:pt x="136" y="18"/>
                  </a:lnTo>
                  <a:lnTo>
                    <a:pt x="177" y="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auto">
            <a:xfrm>
              <a:off x="-734" y="872"/>
              <a:ext cx="224" cy="224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69" y="5"/>
                </a:cxn>
                <a:cxn ang="0">
                  <a:pos x="312" y="18"/>
                </a:cxn>
                <a:cxn ang="0">
                  <a:pos x="349" y="39"/>
                </a:cxn>
                <a:cxn ang="0">
                  <a:pos x="381" y="65"/>
                </a:cxn>
                <a:cxn ang="0">
                  <a:pos x="409" y="99"/>
                </a:cxn>
                <a:cxn ang="0">
                  <a:pos x="430" y="137"/>
                </a:cxn>
                <a:cxn ang="0">
                  <a:pos x="443" y="179"/>
                </a:cxn>
                <a:cxn ang="0">
                  <a:pos x="448" y="224"/>
                </a:cxn>
                <a:cxn ang="0">
                  <a:pos x="443" y="270"/>
                </a:cxn>
                <a:cxn ang="0">
                  <a:pos x="430" y="312"/>
                </a:cxn>
                <a:cxn ang="0">
                  <a:pos x="409" y="349"/>
                </a:cxn>
                <a:cxn ang="0">
                  <a:pos x="381" y="382"/>
                </a:cxn>
                <a:cxn ang="0">
                  <a:pos x="349" y="410"/>
                </a:cxn>
                <a:cxn ang="0">
                  <a:pos x="312" y="431"/>
                </a:cxn>
                <a:cxn ang="0">
                  <a:pos x="269" y="444"/>
                </a:cxn>
                <a:cxn ang="0">
                  <a:pos x="224" y="448"/>
                </a:cxn>
                <a:cxn ang="0">
                  <a:pos x="178" y="444"/>
                </a:cxn>
                <a:cxn ang="0">
                  <a:pos x="136" y="431"/>
                </a:cxn>
                <a:cxn ang="0">
                  <a:pos x="99" y="410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7"/>
                </a:cxn>
                <a:cxn ang="0">
                  <a:pos x="39" y="99"/>
                </a:cxn>
                <a:cxn ang="0">
                  <a:pos x="65" y="65"/>
                </a:cxn>
                <a:cxn ang="0">
                  <a:pos x="99" y="39"/>
                </a:cxn>
                <a:cxn ang="0">
                  <a:pos x="136" y="18"/>
                </a:cxn>
                <a:cxn ang="0">
                  <a:pos x="178" y="5"/>
                </a:cxn>
                <a:cxn ang="0">
                  <a:pos x="224" y="0"/>
                </a:cxn>
              </a:cxnLst>
              <a:rect l="0" t="0" r="r" b="b"/>
              <a:pathLst>
                <a:path w="448" h="448">
                  <a:moveTo>
                    <a:pt x="224" y="0"/>
                  </a:moveTo>
                  <a:lnTo>
                    <a:pt x="269" y="5"/>
                  </a:lnTo>
                  <a:lnTo>
                    <a:pt x="312" y="18"/>
                  </a:lnTo>
                  <a:lnTo>
                    <a:pt x="349" y="39"/>
                  </a:lnTo>
                  <a:lnTo>
                    <a:pt x="381" y="65"/>
                  </a:lnTo>
                  <a:lnTo>
                    <a:pt x="409" y="99"/>
                  </a:lnTo>
                  <a:lnTo>
                    <a:pt x="430" y="137"/>
                  </a:lnTo>
                  <a:lnTo>
                    <a:pt x="443" y="179"/>
                  </a:lnTo>
                  <a:lnTo>
                    <a:pt x="448" y="224"/>
                  </a:lnTo>
                  <a:lnTo>
                    <a:pt x="443" y="270"/>
                  </a:lnTo>
                  <a:lnTo>
                    <a:pt x="430" y="312"/>
                  </a:lnTo>
                  <a:lnTo>
                    <a:pt x="409" y="349"/>
                  </a:lnTo>
                  <a:lnTo>
                    <a:pt x="381" y="382"/>
                  </a:lnTo>
                  <a:lnTo>
                    <a:pt x="349" y="410"/>
                  </a:lnTo>
                  <a:lnTo>
                    <a:pt x="312" y="431"/>
                  </a:lnTo>
                  <a:lnTo>
                    <a:pt x="269" y="444"/>
                  </a:lnTo>
                  <a:lnTo>
                    <a:pt x="224" y="448"/>
                  </a:lnTo>
                  <a:lnTo>
                    <a:pt x="178" y="444"/>
                  </a:lnTo>
                  <a:lnTo>
                    <a:pt x="136" y="431"/>
                  </a:lnTo>
                  <a:lnTo>
                    <a:pt x="99" y="410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7"/>
                  </a:lnTo>
                  <a:lnTo>
                    <a:pt x="39" y="99"/>
                  </a:lnTo>
                  <a:lnTo>
                    <a:pt x="65" y="65"/>
                  </a:lnTo>
                  <a:lnTo>
                    <a:pt x="99" y="39"/>
                  </a:lnTo>
                  <a:lnTo>
                    <a:pt x="136" y="18"/>
                  </a:lnTo>
                  <a:lnTo>
                    <a:pt x="178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266" y="-2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7" y="75"/>
                </a:cxn>
                <a:cxn ang="0">
                  <a:pos x="653" y="112"/>
                </a:cxn>
                <a:cxn ang="0">
                  <a:pos x="690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0" y="609"/>
                </a:cxn>
                <a:cxn ang="0">
                  <a:pos x="653" y="653"/>
                </a:cxn>
                <a:cxn ang="0">
                  <a:pos x="607" y="692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5"/>
                </a:cxn>
                <a:cxn ang="0">
                  <a:pos x="206" y="42"/>
                </a:cxn>
                <a:cxn ang="0">
                  <a:pos x="261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7" y="75"/>
                  </a:lnTo>
                  <a:lnTo>
                    <a:pt x="653" y="112"/>
                  </a:lnTo>
                  <a:lnTo>
                    <a:pt x="690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0" y="609"/>
                  </a:lnTo>
                  <a:lnTo>
                    <a:pt x="653" y="653"/>
                  </a:lnTo>
                  <a:lnTo>
                    <a:pt x="607" y="692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5"/>
                  </a:lnTo>
                  <a:lnTo>
                    <a:pt x="206" y="42"/>
                  </a:lnTo>
                  <a:lnTo>
                    <a:pt x="261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-94" y="242"/>
              <a:ext cx="382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1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1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-834" y="247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1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2" y="607"/>
                </a:cxn>
                <a:cxn ang="0">
                  <a:pos x="653" y="653"/>
                </a:cxn>
                <a:cxn ang="0">
                  <a:pos x="609" y="690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7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3"/>
                </a:cxn>
                <a:cxn ang="0">
                  <a:pos x="0" y="381"/>
                </a:cxn>
                <a:cxn ang="0">
                  <a:pos x="5" y="320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1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2" y="607"/>
                  </a:lnTo>
                  <a:lnTo>
                    <a:pt x="653" y="653"/>
                  </a:lnTo>
                  <a:lnTo>
                    <a:pt x="609" y="690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7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3"/>
                  </a:lnTo>
                  <a:lnTo>
                    <a:pt x="0" y="381"/>
                  </a:lnTo>
                  <a:lnTo>
                    <a:pt x="5" y="320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auto">
            <a:xfrm>
              <a:off x="-503" y="607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0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0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6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0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0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6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-369" y="1046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4" y="157"/>
                </a:cxn>
                <a:cxn ang="0">
                  <a:pos x="112" y="112"/>
                </a:cxn>
                <a:cxn ang="0">
                  <a:pos x="157" y="75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4" y="157"/>
                  </a:lnTo>
                  <a:lnTo>
                    <a:pt x="112" y="112"/>
                  </a:lnTo>
                  <a:lnTo>
                    <a:pt x="157" y="75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-797" y="1149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20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20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20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20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8" name="Freeform 24"/>
            <p:cNvSpPr>
              <a:spLocks/>
            </p:cNvSpPr>
            <p:nvPr userDrawn="1"/>
          </p:nvSpPr>
          <p:spPr bwMode="auto">
            <a:xfrm>
              <a:off x="-450" y="1492"/>
              <a:ext cx="383" cy="382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4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5" y="760"/>
                </a:cxn>
                <a:cxn ang="0">
                  <a:pos x="384" y="765"/>
                </a:cxn>
                <a:cxn ang="0">
                  <a:pos x="322" y="760"/>
                </a:cxn>
                <a:cxn ang="0">
                  <a:pos x="263" y="745"/>
                </a:cxn>
                <a:cxn ang="0">
                  <a:pos x="208" y="723"/>
                </a:cxn>
                <a:cxn ang="0">
                  <a:pos x="158" y="692"/>
                </a:cxn>
                <a:cxn ang="0">
                  <a:pos x="112" y="653"/>
                </a:cxn>
                <a:cxn ang="0">
                  <a:pos x="75" y="609"/>
                </a:cxn>
                <a:cxn ang="0">
                  <a:pos x="43" y="559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5" y="157"/>
                </a:cxn>
                <a:cxn ang="0">
                  <a:pos x="112" y="112"/>
                </a:cxn>
                <a:cxn ang="0">
                  <a:pos x="158" y="74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5">
                  <a:moveTo>
                    <a:pt x="384" y="0"/>
                  </a:moveTo>
                  <a:lnTo>
                    <a:pt x="445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4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5" y="760"/>
                  </a:lnTo>
                  <a:lnTo>
                    <a:pt x="384" y="765"/>
                  </a:lnTo>
                  <a:lnTo>
                    <a:pt x="322" y="760"/>
                  </a:lnTo>
                  <a:lnTo>
                    <a:pt x="263" y="745"/>
                  </a:lnTo>
                  <a:lnTo>
                    <a:pt x="208" y="723"/>
                  </a:lnTo>
                  <a:lnTo>
                    <a:pt x="158" y="692"/>
                  </a:lnTo>
                  <a:lnTo>
                    <a:pt x="112" y="653"/>
                  </a:lnTo>
                  <a:lnTo>
                    <a:pt x="75" y="609"/>
                  </a:lnTo>
                  <a:lnTo>
                    <a:pt x="43" y="559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5" y="157"/>
                  </a:lnTo>
                  <a:lnTo>
                    <a:pt x="112" y="112"/>
                  </a:lnTo>
                  <a:lnTo>
                    <a:pt x="158" y="74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200" dirty="0" smtClean="0"/>
              <a:t>E06 –</a:t>
            </a:r>
            <a:r>
              <a:rPr lang="sv-SE" sz="3200" b="1" dirty="0" smtClean="0"/>
              <a:t> "</a:t>
            </a:r>
            <a:r>
              <a:rPr lang="sv-SE" sz="3200" b="1" dirty="0" err="1" smtClean="0"/>
              <a:t>Why</a:t>
            </a:r>
            <a:r>
              <a:rPr lang="sv-SE" sz="3200" b="1" dirty="0" smtClean="0"/>
              <a:t> </a:t>
            </a:r>
            <a:r>
              <a:rPr lang="sv-SE" sz="3200" b="1" dirty="0" err="1" smtClean="0"/>
              <a:t>We</a:t>
            </a:r>
            <a:r>
              <a:rPr lang="sv-SE" sz="3200" b="1" dirty="0" smtClean="0"/>
              <a:t> Fight</a:t>
            </a:r>
            <a:r>
              <a:rPr lang="sv-SE" sz="4000" b="1" dirty="0" smtClean="0"/>
              <a:t>"</a:t>
            </a:r>
            <a:endParaRPr lang="sv-SE" sz="4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201316"/>
            <a:ext cx="41835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Föreläsning </a:t>
            </a:r>
            <a:r>
              <a:rPr lang="sv-SE" sz="2800" b="1" dirty="0">
                <a:latin typeface="Minya Nouvelle" pitchFamily="2" charset="0"/>
              </a:rPr>
              <a:t>6</a:t>
            </a:r>
            <a:r>
              <a:rPr lang="sv-SE" sz="2800" b="1" dirty="0" smtClean="0">
                <a:latin typeface="Minya Nouvelle" pitchFamily="2" charset="0"/>
              </a:rPr>
              <a:t>, </a:t>
            </a:r>
            <a:r>
              <a:rPr lang="sv-SE" sz="2800" b="1" dirty="0" smtClean="0">
                <a:latin typeface="Minya Nouvelle" pitchFamily="2" charset="0"/>
              </a:rPr>
              <a:t>HT2013</a:t>
            </a:r>
            <a:endParaRPr lang="sv-SE" sz="2800" b="1" dirty="0" smtClean="0">
              <a:latin typeface="Minya Nouvelle" pitchFamily="2" charset="0"/>
            </a:endParaRPr>
          </a:p>
          <a:p>
            <a:r>
              <a:rPr lang="sv-SE" sz="2800" dirty="0" err="1" smtClean="0">
                <a:latin typeface="Minya Nouvelle" pitchFamily="2" charset="0"/>
              </a:rPr>
              <a:t>Document</a:t>
            </a:r>
            <a:r>
              <a:rPr lang="sv-SE" sz="2800" dirty="0" smtClean="0">
                <a:latin typeface="Minya Nouvelle" pitchFamily="2" charset="0"/>
              </a:rPr>
              <a:t> </a:t>
            </a:r>
            <a:r>
              <a:rPr lang="sv-SE" sz="2800" dirty="0" err="1" smtClean="0">
                <a:latin typeface="Minya Nouvelle" pitchFamily="2" charset="0"/>
              </a:rPr>
              <a:t>Object</a:t>
            </a:r>
            <a:r>
              <a:rPr lang="sv-SE" sz="2800" dirty="0" smtClean="0">
                <a:latin typeface="Minya Nouvelle" pitchFamily="2" charset="0"/>
              </a:rPr>
              <a:t> </a:t>
            </a:r>
            <a:r>
              <a:rPr lang="sv-SE" sz="2800" dirty="0" err="1">
                <a:latin typeface="Minya Nouvelle" pitchFamily="2" charset="0"/>
              </a:rPr>
              <a:t>M</a:t>
            </a:r>
            <a:r>
              <a:rPr lang="sv-SE" sz="2800" dirty="0" err="1" smtClean="0">
                <a:latin typeface="Minya Nouvelle" pitchFamily="2" charset="0"/>
              </a:rPr>
              <a:t>odel</a:t>
            </a:r>
            <a:endParaRPr lang="sv-SE" sz="2800" dirty="0" smtClean="0">
              <a:latin typeface="Minya Nouvelle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512" y="48754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 smtClean="0">
                <a:latin typeface="Minya Nouvelle" pitchFamily="2" charset="0"/>
              </a:rPr>
              <a:t>Kurs:</a:t>
            </a:r>
            <a:endParaRPr lang="sv-SE" b="1" dirty="0">
              <a:latin typeface="Minya Nouvelle" pitchFamily="2" charset="0"/>
            </a:endParaRPr>
          </a:p>
          <a:p>
            <a:r>
              <a:rPr lang="sv-SE" dirty="0" smtClean="0">
                <a:latin typeface="Minya Nouvelle" pitchFamily="2" charset="0"/>
              </a:rPr>
              <a:t>1dv403 Webbteknik I</a:t>
            </a:r>
            <a:endParaRPr lang="sv-SE" dirty="0">
              <a:latin typeface="Minya Nouvelle" pitchFamily="2" charset="0"/>
            </a:endParaRPr>
          </a:p>
        </p:txBody>
      </p:sp>
      <p:pic>
        <p:nvPicPr>
          <p:cNvPr id="115714" name="Picture 2" descr="C:\Dropbox\Avatar\Avatar228x2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137420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15810" y="482771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latin typeface="Minya Nouvelle" pitchFamily="2" charset="0"/>
              </a:rPr>
              <a:t>Johan Leitet</a:t>
            </a:r>
          </a:p>
        </p:txBody>
      </p:sp>
    </p:spTree>
    <p:extLst>
      <p:ext uri="{BB962C8B-B14F-4D97-AF65-F5344CB8AC3E}">
        <p14:creationId xmlns:p14="http://schemas.microsoft.com/office/powerpoint/2010/main" val="753718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265212"/>
            <a:ext cx="6400800" cy="252028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2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&gt;Flash / 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Thunder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div 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topMenu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"&gt;</a:t>
            </a:r>
            <a:endParaRPr lang="sv-SE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 id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sv-SE" sz="1200" b="1" dirty="0" err="1" smtClean="0">
                <a:latin typeface="Courier New" pitchFamily="49" charset="0"/>
                <a:cs typeface="Courier New" pitchFamily="49" charset="0"/>
              </a:rPr>
              <a:t>mainNav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"&gt;</a:t>
            </a:r>
            <a:endParaRPr lang="sv-SE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it-IT" sz="1200" dirty="0" smtClean="0">
                <a:latin typeface="Courier New" pitchFamily="49" charset="0"/>
                <a:cs typeface="Courier New" pitchFamily="49" charset="0"/>
              </a:rPr>
              <a:t>             &lt;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li&gt;&lt;a href</a:t>
            </a:r>
            <a:r>
              <a:rPr lang="it-IT" sz="1200" dirty="0" smtClean="0">
                <a:latin typeface="Courier New" pitchFamily="49" charset="0"/>
                <a:cs typeface="Courier New" pitchFamily="49" charset="0"/>
              </a:rPr>
              <a:t>="#"&gt;VAT69&lt;/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a&gt;&lt;/li</a:t>
            </a:r>
            <a:r>
              <a:rPr lang="it-IT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it-IT" sz="12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&lt;li&gt;&lt;a href</a:t>
            </a:r>
            <a:r>
              <a:rPr lang="it-IT" sz="1200" dirty="0" smtClean="0">
                <a:latin typeface="Courier New" pitchFamily="49" charset="0"/>
                <a:cs typeface="Courier New" pitchFamily="49" charset="0"/>
              </a:rPr>
              <a:t>="#"&gt;Coffey&lt;/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a&gt;&lt;/li&gt;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       &lt;/</a:t>
            </a:r>
            <a:r>
              <a:rPr lang="sv-SE" sz="12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    &lt;/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19672" y="3001516"/>
            <a:ext cx="6048672" cy="23568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node1 =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document.getElementBy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mainNav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console.log(node1.nodeName); // UL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console.log(node1.nodeType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// 1</a:t>
            </a:r>
          </a:p>
          <a:p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node2 =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document.getElement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ByTagName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("li");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console.log(node2.length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 // 2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console.log(node2[0].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nodeName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); //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LI</a:t>
            </a:r>
          </a:p>
        </p:txBody>
      </p:sp>
      <p:pic>
        <p:nvPicPr>
          <p:cNvPr id="6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264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Selectors</a:t>
            </a:r>
            <a:r>
              <a:rPr lang="sv-SE" dirty="0" smtClean="0"/>
              <a:t> API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08" y="1036960"/>
            <a:ext cx="7962108" cy="1460500"/>
          </a:xfrm>
        </p:spPr>
        <p:txBody>
          <a:bodyPr/>
          <a:lstStyle/>
          <a:p>
            <a:r>
              <a:rPr lang="sv-SE" dirty="0" smtClean="0"/>
              <a:t>I nyare webbläsare kan vi hämta ut noder med </a:t>
            </a:r>
            <a:r>
              <a:rPr lang="sv-SE" dirty="0" err="1" smtClean="0"/>
              <a:t>CSS-selektorer</a:t>
            </a:r>
            <a:r>
              <a:rPr lang="sv-SE" dirty="0" smtClean="0"/>
              <a:t>:</a:t>
            </a:r>
            <a:endParaRPr lang="sv-SE" dirty="0"/>
          </a:p>
        </p:txBody>
      </p:sp>
      <p:graphicFrame>
        <p:nvGraphicFramePr>
          <p:cNvPr id="4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446315"/>
              </p:ext>
            </p:extLst>
          </p:nvPr>
        </p:nvGraphicFramePr>
        <p:xfrm>
          <a:off x="394146" y="1921396"/>
          <a:ext cx="8282310" cy="1944623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727772"/>
                <a:gridCol w="4554538"/>
              </a:tblGrid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document.querySelector</a:t>
                      </a:r>
                      <a:r>
                        <a:rPr kumimoji="0" lang="sv-SE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kumimoji="0" lang="sv-SE" sz="12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selector</a:t>
                      </a:r>
                      <a:r>
                        <a:rPr kumimoji="0" lang="sv-SE" sz="12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sv-SE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br>
                        <a:rPr kumimoji="0" lang="sv-SE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</a:br>
                      <a:endParaRPr kumimoji="0" lang="sv-SE" sz="1200" b="1" u="none" strike="noStrike" cap="none" normalizeH="0" baseline="0" dirty="0" smtClean="0">
                        <a:ln>
                          <a:noFill/>
                        </a:ln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node.querySelector</a:t>
                      </a:r>
                      <a:r>
                        <a:rPr kumimoji="0" lang="sv-S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kumimoji="0" lang="sv-SE" sz="12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selector</a:t>
                      </a:r>
                      <a:r>
                        <a:rPr kumimoji="0" lang="sv-S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Returnerar första nod som stämmer mot selektorn.</a:t>
                      </a:r>
                      <a:b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Kastar undantag vid syntaxfel eller okänd selektor.</a:t>
                      </a:r>
                      <a:b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endParaRPr kumimoji="0" lang="sv-SE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Internet Explorer 8+</a:t>
                      </a:r>
                    </a:p>
                  </a:txBody>
                  <a:tcPr marT="38100" marB="38100" horzOverflow="overflow"/>
                </a:tc>
              </a:tr>
              <a:tr h="779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1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document.querySelectorAll</a:t>
                      </a:r>
                      <a: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kumimoji="0" lang="sv-SE" sz="11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selector</a:t>
                      </a:r>
                      <a:r>
                        <a:rPr kumimoji="0" lang="sv-SE" sz="11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b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</a:br>
                      <a:endParaRPr kumimoji="0" lang="sv-SE" sz="1100" b="1" u="none" strike="noStrike" cap="none" normalizeH="0" baseline="0" dirty="0" smtClean="0">
                        <a:ln>
                          <a:noFill/>
                        </a:ln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node.querySelectorAll</a:t>
                      </a:r>
                      <a:r>
                        <a:rPr kumimoji="0" lang="sv-S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kumimoji="0" lang="sv-SE" sz="11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selector</a:t>
                      </a:r>
                      <a:r>
                        <a:rPr kumimoji="0" lang="sv-S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)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Returnerar alla noder som stämmer mot selektorn.</a:t>
                      </a:r>
                      <a:b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Kastar undantag vid syntaxfel eller okänd selektor.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/>
                      </a:r>
                      <a:b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sv-SE" sz="140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Internet Explorer 8+</a:t>
                      </a:r>
                      <a:endParaRPr kumimoji="0" lang="sv-S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nya Nouvelle" charset="0"/>
                      </a:endParaRPr>
                    </a:p>
                  </a:txBody>
                  <a:tcPr marT="38100" marB="38100" horzOverflow="overflow"/>
                </a:tc>
              </a:tr>
            </a:tbl>
          </a:graphicData>
        </a:graphic>
      </p:graphicFrame>
      <p:pic>
        <p:nvPicPr>
          <p:cNvPr id="6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08304" y="523376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Minya Nouvelle" pitchFamily="2" charset="0"/>
              </a:rPr>
              <a:t>Zakas</a:t>
            </a:r>
            <a:r>
              <a:rPr lang="sv-SE" dirty="0" smtClean="0">
                <a:latin typeface="Minya Nouvelle" pitchFamily="2" charset="0"/>
              </a:rPr>
              <a:t>: Kap. 11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99592" y="3937620"/>
            <a:ext cx="7128792" cy="10607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articles = 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document.querySelectorAll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("#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.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article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articles.length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83937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NodeList</a:t>
            </a:r>
            <a:r>
              <a:rPr lang="en-US" dirty="0" smtClean="0"/>
              <a:t> != Array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1903" y="5140944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/en-US/docs/Web/API/</a:t>
            </a:r>
            <a:r>
              <a:rPr lang="en-US" dirty="0" err="1"/>
              <a:t>NodeList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345332"/>
            <a:ext cx="6360492" cy="300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18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99592" y="2866792"/>
            <a:ext cx="7344816" cy="100811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Nodträdet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3923928" y="1129308"/>
            <a:ext cx="129614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Node</a:t>
            </a:r>
            <a:endParaRPr lang="sv-SE" sz="2400" dirty="0" smtClean="0">
              <a:latin typeface="Minya Nouvell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154824"/>
            <a:ext cx="129614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Node</a:t>
            </a:r>
            <a:endParaRPr lang="sv-SE" sz="2400" dirty="0" smtClean="0">
              <a:latin typeface="Minya Nouvelle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3928" y="3154824"/>
            <a:ext cx="129614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Node</a:t>
            </a:r>
            <a:endParaRPr lang="sv-SE" sz="2400" dirty="0" smtClean="0">
              <a:latin typeface="Minya Nouvelle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2240" y="3145056"/>
            <a:ext cx="129614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Node</a:t>
            </a:r>
            <a:endParaRPr lang="sv-SE" sz="2400" dirty="0" smtClean="0">
              <a:latin typeface="Minya Nouvelle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386561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childNodes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20072" y="3226832"/>
            <a:ext cx="151216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220072" y="3514864"/>
            <a:ext cx="151216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11760" y="3226832"/>
            <a:ext cx="151216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411760" y="3514864"/>
            <a:ext cx="151216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4" idx="2"/>
          </p:cNvCxnSpPr>
          <p:nvPr/>
        </p:nvCxnSpPr>
        <p:spPr>
          <a:xfrm flipV="1">
            <a:off x="4572000" y="1590973"/>
            <a:ext cx="0" cy="15638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403648" y="1210608"/>
            <a:ext cx="2520280" cy="19442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051720" y="1498640"/>
            <a:ext cx="1872208" cy="16464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220072" y="1498640"/>
            <a:ext cx="1800200" cy="16464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20072" y="1210608"/>
            <a:ext cx="2448272" cy="19344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9384374">
            <a:off x="1789851" y="184888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firstChild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2289033">
            <a:off x="5849070" y="1899447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lastChild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48064" y="2950347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nextSibling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20072" y="3453889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previousSibling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39752" y="2938800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nextSibling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11760" y="3442342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previousSibling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2543193">
            <a:off x="5112980" y="211547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parentNode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5400000">
            <a:off x="3965750" y="218853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parentNode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rot="19200739">
            <a:off x="2491690" y="211035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parentNode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9" name="Picture 3" descr="P:\Icons\48x48\shadow\text_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819168"/>
              </p:ext>
            </p:extLst>
          </p:nvPr>
        </p:nvGraphicFramePr>
        <p:xfrm>
          <a:off x="1115616" y="4441676"/>
          <a:ext cx="7104062" cy="838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879725"/>
                <a:gridCol w="4224337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nodeName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Namn på en nod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nodeType</a:t>
                      </a:r>
                      <a:endParaRPr kumimoji="0" lang="en-US" sz="1300" b="0" i="1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Ett nummer som visar typ av nod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nodeValue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Ger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texten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på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textnoder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787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 animBg="1"/>
      <p:bldP spid="7" grpId="0" animBg="1"/>
      <p:bldP spid="9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27584" y="3073524"/>
            <a:ext cx="4680520" cy="100811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document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2627784" y="1273324"/>
            <a:ext cx="194421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document</a:t>
            </a:r>
            <a:endParaRPr lang="sv-SE" sz="2400" dirty="0" smtClean="0">
              <a:latin typeface="Minya Nouvell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4" y="3331939"/>
            <a:ext cx="194421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smtClean="0">
                <a:latin typeface="Minya Nouvelle" pitchFamily="2" charset="0"/>
              </a:rPr>
              <a:t>HTML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300192" y="1273324"/>
            <a:ext cx="2232248" cy="194421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endParaRPr lang="sv-SE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200" dirty="0">
                <a:latin typeface="Courier New" pitchFamily="49" charset="0"/>
                <a:cs typeface="Courier New" pitchFamily="49" charset="0"/>
              </a:rPr>
              <a:t>html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&gt;...&lt;/</a:t>
            </a:r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    ...</a:t>
            </a:r>
          </a:p>
          <a:p>
            <a:r>
              <a:rPr lang="sv-SE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sv-SE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3344313"/>
            <a:ext cx="1944216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000" dirty="0" err="1" smtClean="0">
                <a:latin typeface="Minya Nouvelle" pitchFamily="2" charset="0"/>
              </a:rPr>
              <a:t>DocumentType</a:t>
            </a:r>
            <a:endParaRPr lang="sv-SE" sz="2000" dirty="0" smtClean="0">
              <a:latin typeface="Minya Nouvelle" pitchFamily="2" charset="0"/>
            </a:endParaRPr>
          </a:p>
        </p:txBody>
      </p: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3491880" y="1734989"/>
            <a:ext cx="828092" cy="15969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3688758">
            <a:off x="2822214" y="2364788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documentElement</a:t>
            </a:r>
            <a:endParaRPr lang="sv-SE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195736" y="4297660"/>
            <a:ext cx="4680520" cy="100811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/>
          <p:cNvSpPr txBox="1"/>
          <p:nvPr/>
        </p:nvSpPr>
        <p:spPr>
          <a:xfrm>
            <a:off x="4716016" y="4556075"/>
            <a:ext cx="194421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smtClean="0">
                <a:latin typeface="Minya Nouvelle" pitchFamily="2" charset="0"/>
              </a:rPr>
              <a:t>BODY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11760" y="4568449"/>
            <a:ext cx="1944216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000" dirty="0" smtClean="0">
                <a:latin typeface="Minya Nouvelle" pitchFamily="2" charset="0"/>
              </a:rPr>
              <a:t>HEAD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211960" y="1734989"/>
            <a:ext cx="1584176" cy="282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3652352">
            <a:off x="4439551" y="229213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body</a:t>
            </a:r>
            <a:endParaRPr lang="sv-SE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258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HTML-element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3275856" y="1345332"/>
            <a:ext cx="194421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smtClean="0">
                <a:latin typeface="Minya Nouvelle" pitchFamily="2" charset="0"/>
              </a:rPr>
              <a:t>IMG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1129308"/>
            <a:ext cx="13083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A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BR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BUTTON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DIV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FORM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H1, H2...H6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HEAD</a:t>
            </a:r>
            <a:b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</a:b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LI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P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...</a:t>
            </a:r>
          </a:p>
        </p:txBody>
      </p:sp>
      <p:sp>
        <p:nvSpPr>
          <p:cNvPr id="7" name="Freeform 6"/>
          <p:cNvSpPr/>
          <p:nvPr/>
        </p:nvSpPr>
        <p:spPr>
          <a:xfrm>
            <a:off x="5364088" y="1251407"/>
            <a:ext cx="1728978" cy="2565219"/>
          </a:xfrm>
          <a:custGeom>
            <a:avLst/>
            <a:gdLst>
              <a:gd name="connsiteX0" fmla="*/ 1699592 w 1728978"/>
              <a:gd name="connsiteY0" fmla="*/ 2565219 h 2565219"/>
              <a:gd name="connsiteX1" fmla="*/ 1620079 w 1728978"/>
              <a:gd name="connsiteY1" fmla="*/ 398489 h 2565219"/>
              <a:gd name="connsiteX2" fmla="*/ 815009 w 1728978"/>
              <a:gd name="connsiteY2" fmla="*/ 923 h 2565219"/>
              <a:gd name="connsiteX3" fmla="*/ 0 w 1728978"/>
              <a:gd name="connsiteY3" fmla="*/ 289158 h 256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978" h="2565219">
                <a:moveTo>
                  <a:pt x="1699592" y="2565219"/>
                </a:moveTo>
                <a:cubicBezTo>
                  <a:pt x="1733550" y="1695545"/>
                  <a:pt x="1767509" y="825872"/>
                  <a:pt x="1620079" y="398489"/>
                </a:cubicBezTo>
                <a:cubicBezTo>
                  <a:pt x="1472649" y="-28894"/>
                  <a:pt x="1085022" y="19145"/>
                  <a:pt x="815009" y="923"/>
                </a:cubicBezTo>
                <a:cubicBezTo>
                  <a:pt x="544996" y="-17299"/>
                  <a:pt x="173935" y="239462"/>
                  <a:pt x="0" y="289158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aphicFrame>
        <p:nvGraphicFramePr>
          <p:cNvPr id="9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919495"/>
              </p:ext>
            </p:extLst>
          </p:nvPr>
        </p:nvGraphicFramePr>
        <p:xfrm>
          <a:off x="827584" y="2281436"/>
          <a:ext cx="5832648" cy="27940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364341"/>
                <a:gridCol w="3468307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nodeName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"IMG", "P", "BR" etc...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nodeType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nodeValue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null</a:t>
                      </a: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parentNode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Document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eller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Element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nodeegenskapen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id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title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nodeegenskapen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title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lang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nodeegenskapen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lang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dir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nodeegenskapen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dir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className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nodeegenskapen</a:t>
                      </a:r>
                      <a:r>
                        <a:rPr kumimoji="0" 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class</a:t>
                      </a:r>
                      <a:endParaRPr kumimoji="0" lang="en-US" sz="13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</a:tbl>
          </a:graphicData>
        </a:graphic>
      </p:graphicFrame>
      <p:pic>
        <p:nvPicPr>
          <p:cNvPr id="10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26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Attribut</a:t>
            </a:r>
            <a:endParaRPr lang="sv-SE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755576" y="1273324"/>
            <a:ext cx="7704856" cy="50405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&lt;div id="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Airborne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eget_attribut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="test"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="ab"&gt;</a:t>
            </a:r>
            <a:endParaRPr lang="sv-SE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19672" y="2065412"/>
            <a:ext cx="6048672" cy="16561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Airborne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alert(node.id);  		//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Airborne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node.eget_attribut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);// 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ndefined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node.class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 	//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undefined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node.className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 	// ab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4208" y="2497460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I IE: "test"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4072344"/>
            <a:ext cx="8233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Vi kommer enbart åt attribut som är definierade i HTML via .attributnamn.</a:t>
            </a:r>
          </a:p>
          <a:p>
            <a:r>
              <a:rPr lang="sv-SE" dirty="0" smtClean="0">
                <a:latin typeface="Minya Nouvelle" pitchFamily="2" charset="0"/>
              </a:rPr>
              <a:t>Vi måste dessutom se upp med vissa attributnamn.</a:t>
            </a:r>
          </a:p>
        </p:txBody>
      </p:sp>
      <p:sp>
        <p:nvSpPr>
          <p:cNvPr id="10" name="Freeform 9"/>
          <p:cNvSpPr/>
          <p:nvPr/>
        </p:nvSpPr>
        <p:spPr>
          <a:xfrm>
            <a:off x="5796136" y="2785492"/>
            <a:ext cx="1162878" cy="268162"/>
          </a:xfrm>
          <a:custGeom>
            <a:avLst/>
            <a:gdLst>
              <a:gd name="connsiteX0" fmla="*/ 1162878 w 1162878"/>
              <a:gd name="connsiteY0" fmla="*/ 0 h 268162"/>
              <a:gd name="connsiteX1" fmla="*/ 964095 w 1162878"/>
              <a:gd name="connsiteY1" fmla="*/ 258418 h 268162"/>
              <a:gd name="connsiteX2" fmla="*/ 0 w 1162878"/>
              <a:gd name="connsiteY2" fmla="*/ 188844 h 26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2878" h="268162">
                <a:moveTo>
                  <a:pt x="1162878" y="0"/>
                </a:moveTo>
                <a:cubicBezTo>
                  <a:pt x="1096617" y="86139"/>
                  <a:pt x="1157908" y="226944"/>
                  <a:pt x="964095" y="258418"/>
                </a:cubicBezTo>
                <a:cubicBezTo>
                  <a:pt x="770282" y="289892"/>
                  <a:pt x="385141" y="239368"/>
                  <a:pt x="0" y="188844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1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175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Attribut</a:t>
            </a:r>
            <a:endParaRPr lang="sv-SE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755576" y="1489348"/>
            <a:ext cx="7704856" cy="50405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&lt;div id="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Airborne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eget_attribut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="test"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="ab"&gt;</a:t>
            </a:r>
            <a:endParaRPr lang="sv-SE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19672" y="2425452"/>
            <a:ext cx="6048672" cy="16561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Airborne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node.</a:t>
            </a:r>
            <a:r>
              <a:rPr lang="sv-SE" sz="1400" b="1" dirty="0" err="1"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("id"));		//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Airborne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eget_attribut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")); // test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"));		// ab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9" y="1057300"/>
            <a:ext cx="593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W3C har ett standardiserat sätt att jobba med attribut: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25810" y="4513684"/>
            <a:ext cx="8286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v-SE" dirty="0" err="1"/>
              <a:t>setAttribute</a:t>
            </a:r>
            <a:r>
              <a:rPr lang="sv-SE" dirty="0"/>
              <a:t> fungerar inte i </a:t>
            </a:r>
            <a:r>
              <a:rPr lang="sv-SE" dirty="0" smtClean="0"/>
              <a:t>IE (7 eller tidigare) </a:t>
            </a:r>
            <a:r>
              <a:rPr lang="sv-SE" dirty="0"/>
              <a:t>för </a:t>
            </a:r>
            <a:r>
              <a:rPr lang="sv-SE" dirty="0" smtClean="0"/>
              <a:t>"</a:t>
            </a:r>
            <a:r>
              <a:rPr lang="sv-SE" dirty="0" err="1" smtClean="0"/>
              <a:t>class</a:t>
            </a:r>
            <a:r>
              <a:rPr lang="sv-SE" dirty="0" smtClean="0"/>
              <a:t>" </a:t>
            </a:r>
            <a:r>
              <a:rPr lang="sv-SE" dirty="0"/>
              <a:t>eller </a:t>
            </a:r>
            <a:r>
              <a:rPr lang="sv-SE" dirty="0" smtClean="0"/>
              <a:t>"style". </a:t>
            </a:r>
            <a:endParaRPr lang="sv-SE" dirty="0"/>
          </a:p>
        </p:txBody>
      </p:sp>
      <p:pic>
        <p:nvPicPr>
          <p:cNvPr id="9" name="Picture 10" descr="http://www.favbrowser.com/wp-content/uploads/2010/08/internetexplorer7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41676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:\Icons\48x48\shadow\war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873724"/>
            <a:ext cx="366986" cy="36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331640" y="4864432"/>
            <a:ext cx="8286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v-SE" dirty="0" err="1" smtClean="0"/>
              <a:t>removeAttribute</a:t>
            </a:r>
            <a:r>
              <a:rPr lang="sv-SE" dirty="0" smtClean="0"/>
              <a:t> är ej implementerat i IE6 eller tidigare.</a:t>
            </a:r>
            <a:endParaRPr lang="sv-SE" dirty="0"/>
          </a:p>
        </p:txBody>
      </p:sp>
      <p:pic>
        <p:nvPicPr>
          <p:cNvPr id="12" name="Picture 3" descr="P:\Icons\48x48\shadow\text_tre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091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Attribut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5536" y="1757040"/>
            <a:ext cx="6400800" cy="1460500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sv-SE" dirty="0" err="1" smtClean="0"/>
              <a:t>getAttribute</a:t>
            </a:r>
            <a:r>
              <a:rPr lang="sv-SE" dirty="0" smtClean="0"/>
              <a:t>("attributnamn");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err="1" smtClean="0"/>
              <a:t>setAttribute</a:t>
            </a:r>
            <a:r>
              <a:rPr lang="sv-SE" dirty="0" smtClean="0"/>
              <a:t>("attributnamn", "värde");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err="1" smtClean="0"/>
              <a:t>removeAttribute</a:t>
            </a:r>
            <a:r>
              <a:rPr lang="sv-SE" dirty="0" smtClean="0"/>
              <a:t>("attributnamn");</a:t>
            </a:r>
            <a:endParaRPr lang="sv-SE" dirty="0"/>
          </a:p>
          <a:p>
            <a:pPr marL="342900" indent="-342900">
              <a:buFont typeface="Arial" charset="0"/>
              <a:buChar char="•"/>
            </a:pPr>
            <a:endParaRPr lang="sv-SE" dirty="0"/>
          </a:p>
        </p:txBody>
      </p:sp>
      <p:pic>
        <p:nvPicPr>
          <p:cNvPr id="4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132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Skapa element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985292"/>
            <a:ext cx="8640960" cy="1460500"/>
          </a:xfrm>
        </p:spPr>
        <p:txBody>
          <a:bodyPr/>
          <a:lstStyle/>
          <a:p>
            <a:r>
              <a:rPr lang="sv-SE" sz="2000" dirty="0" smtClean="0"/>
              <a:t>Skapar nya noder gör vi med </a:t>
            </a:r>
            <a:r>
              <a:rPr lang="sv-SE" sz="2000" dirty="0" err="1" smtClean="0"/>
              <a:t>document.</a:t>
            </a:r>
            <a:r>
              <a:rPr lang="sv-SE" sz="2000" b="1" dirty="0" err="1" smtClean="0"/>
              <a:t>createElement</a:t>
            </a:r>
            <a:r>
              <a:rPr lang="sv-SE" sz="2000" dirty="0" smtClean="0"/>
              <a:t>("</a:t>
            </a:r>
            <a:r>
              <a:rPr lang="sv-SE" sz="2000" dirty="0" err="1" smtClean="0"/>
              <a:t>nodenamn</a:t>
            </a:r>
            <a:r>
              <a:rPr lang="sv-SE" sz="2000" dirty="0" smtClean="0"/>
              <a:t>")</a:t>
            </a:r>
            <a:endParaRPr lang="sv-SE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75656" y="1561356"/>
            <a:ext cx="6048672" cy="15121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var div =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("div");</a:t>
            </a:r>
          </a:p>
          <a:p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div.id = "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Malarkey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div.className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redHair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";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4484067"/>
            <a:ext cx="237626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DIV#Malarkey</a:t>
            </a:r>
            <a:endParaRPr lang="sv-SE" sz="2400" dirty="0" smtClean="0">
              <a:latin typeface="Minya Nouvelle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420" y="2836640"/>
            <a:ext cx="2356940" cy="261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395536" y="3433564"/>
            <a:ext cx="4608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Koden ovans skapar bara elementet. </a:t>
            </a:r>
          </a:p>
          <a:p>
            <a:r>
              <a:rPr lang="sv-SE" dirty="0" smtClean="0">
                <a:latin typeface="Minya Nouvelle" pitchFamily="2" charset="0"/>
              </a:rPr>
              <a:t>Det är fortfarande utanför vårt dokument.</a:t>
            </a:r>
          </a:p>
        </p:txBody>
      </p:sp>
      <p:pic>
        <p:nvPicPr>
          <p:cNvPr id="58" name="Picture 3" descr="P:\Icons\48x48\shadow\text_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742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E06 – </a:t>
            </a:r>
            <a:r>
              <a:rPr lang="en-US" sz="3200" b="1" dirty="0" smtClean="0"/>
              <a:t>Why We Fight</a:t>
            </a:r>
            <a:endParaRPr lang="sv-SE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378601"/>
            <a:ext cx="2678938" cy="621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Dagens agenda</a:t>
            </a:r>
          </a:p>
          <a:p>
            <a:endParaRPr lang="sv-SE" sz="2800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Våra lager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JavaScript </a:t>
            </a:r>
            <a:r>
              <a:rPr lang="sv-SE" dirty="0" err="1" smtClean="0">
                <a:latin typeface="Minya Nouvelle" pitchFamily="2" charset="0"/>
              </a:rPr>
              <a:t>engines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DOM och BOM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DOM-strukturen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Nodtyper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Navigering i noder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document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Jobba med attribut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Skapa element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Textnoder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innerHTML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</p:txBody>
      </p:sp>
      <p:pic>
        <p:nvPicPr>
          <p:cNvPr id="5" name="Picture 2" descr="P:\Icons\128x128\shadow\scroll_prefere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00856"/>
            <a:ext cx="1646237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Lägga till noder</a:t>
            </a:r>
            <a:endParaRPr lang="sv-SE" dirty="0"/>
          </a:p>
        </p:txBody>
      </p:sp>
      <p:graphicFrame>
        <p:nvGraphicFramePr>
          <p:cNvPr id="4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336986"/>
              </p:ext>
            </p:extLst>
          </p:nvPr>
        </p:nvGraphicFramePr>
        <p:xfrm>
          <a:off x="899592" y="1273324"/>
          <a:ext cx="7200800" cy="19761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911546"/>
                <a:gridCol w="3289254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node.appendChild</a:t>
                      </a:r>
                      <a:r>
                        <a:rPr kumimoji="0" lang="sv-SE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sv-SE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newNode</a:t>
                      </a:r>
                      <a:r>
                        <a:rPr kumimoji="0" lang="sv-SE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3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Lägger till </a:t>
                      </a: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newNode</a:t>
                      </a: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sist i </a:t>
                      </a: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node.childNodes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node.insertBefore</a:t>
                      </a: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newNode</a:t>
                      </a: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beforeNode</a:t>
                      </a: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Lägger till </a:t>
                      </a: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newNode</a:t>
                      </a: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innan </a:t>
                      </a: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beforeNode</a:t>
                      </a: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 </a:t>
                      </a:r>
                      <a:r>
                        <a:rPr kumimoji="0" lang="sv-SE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node.childNodes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node.replaceChild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newNode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oldNode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Ersätter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oldNode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med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newNode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node.childNodes</a:t>
                      </a:r>
                      <a:endParaRPr kumimoji="0" lang="en-US" sz="13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node.removeChild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oldNode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)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Tar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bort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oldNode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från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node.childNodes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node.cloneNode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bool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)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Klonar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node, true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gör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att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samtliga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undernoder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också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klonas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</a:tbl>
          </a:graphicData>
        </a:graphic>
      </p:graphicFrame>
      <p:sp>
        <p:nvSpPr>
          <p:cNvPr id="7" name="Subtitle 2"/>
          <p:cNvSpPr txBox="1">
            <a:spLocks/>
          </p:cNvSpPr>
          <p:nvPr/>
        </p:nvSpPr>
        <p:spPr>
          <a:xfrm>
            <a:off x="395536" y="4801716"/>
            <a:ext cx="7272808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document.body.insertBefore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(div,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document.body.firstChild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95536" y="3721596"/>
            <a:ext cx="41044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document.body.appendChild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(div);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3361556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Lägga till sist i </a:t>
            </a:r>
            <a:r>
              <a:rPr lang="sv-SE" dirty="0" err="1" smtClean="0">
                <a:latin typeface="Minya Nouvelle" pitchFamily="2" charset="0"/>
              </a:rPr>
              <a:t>body</a:t>
            </a:r>
            <a:r>
              <a:rPr lang="sv-SE" dirty="0" smtClean="0">
                <a:latin typeface="Minya Nouvelle" pitchFamily="2" charset="0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4360376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Lägga till först i </a:t>
            </a:r>
            <a:r>
              <a:rPr lang="sv-SE" dirty="0" err="1" smtClean="0">
                <a:latin typeface="Minya Nouvelle" pitchFamily="2" charset="0"/>
              </a:rPr>
              <a:t>body</a:t>
            </a:r>
            <a:r>
              <a:rPr lang="sv-SE" dirty="0" smtClean="0">
                <a:latin typeface="Minya Nouvelle" pitchFamily="2" charset="0"/>
              </a:rPr>
              <a:t>:</a:t>
            </a:r>
          </a:p>
        </p:txBody>
      </p:sp>
      <p:pic>
        <p:nvPicPr>
          <p:cNvPr id="11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932040" y="3721596"/>
            <a:ext cx="237626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DIV#Malarkey</a:t>
            </a:r>
            <a:endParaRPr lang="sv-SE" sz="2400" dirty="0" smtClean="0">
              <a:latin typeface="Minya Nouve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807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Textnoder</a:t>
            </a:r>
            <a:endParaRPr lang="sv-SE" dirty="0"/>
          </a:p>
        </p:txBody>
      </p:sp>
      <p:pic>
        <p:nvPicPr>
          <p:cNvPr id="4" name="Picture 3" descr="P:\Icons\48x48\shadow\text_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277296"/>
              </p:ext>
            </p:extLst>
          </p:nvPr>
        </p:nvGraphicFramePr>
        <p:xfrm>
          <a:off x="323528" y="1129308"/>
          <a:ext cx="3240360" cy="16764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440160"/>
                <a:gridCol w="18002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nodeName</a:t>
                      </a:r>
                      <a:endParaRPr kumimoji="0" lang="en-US" sz="13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#text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nodeType</a:t>
                      </a:r>
                      <a:endParaRPr kumimoji="0" lang="en-US" sz="13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nodeValue</a:t>
                      </a:r>
                      <a:endParaRPr kumimoji="0" lang="en-US" sz="13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texten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noden</a:t>
                      </a:r>
                      <a:endParaRPr kumimoji="0" lang="en-US" sz="13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parentNode</a:t>
                      </a:r>
                      <a:endParaRPr kumimoji="0" lang="en-US" sz="13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Ett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Element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childNodes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i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finns</a:t>
                      </a:r>
                      <a:r>
                        <a:rPr kumimoji="0" lang="en-US" sz="130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300" i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ej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appendData</a:t>
                      </a:r>
                      <a:r>
                        <a:rPr kumimoji="0" 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300" b="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text</a:t>
                      </a:r>
                      <a:r>
                        <a:rPr kumimoji="0" lang="en-US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3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Lägger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till </a:t>
                      </a:r>
                      <a:r>
                        <a:rPr kumimoji="0" lang="en-US" sz="13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text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till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slutet</a:t>
                      </a:r>
                      <a:endParaRPr kumimoji="0" lang="en-US" sz="13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38100" marB="38100" horzOverflow="overflow"/>
                </a:tc>
              </a:tr>
            </a:tbl>
          </a:graphicData>
        </a:graphic>
      </p:graphicFrame>
      <p:sp>
        <p:nvSpPr>
          <p:cNvPr id="6" name="Subtitle 2"/>
          <p:cNvSpPr txBox="1">
            <a:spLocks/>
          </p:cNvSpPr>
          <p:nvPr/>
        </p:nvSpPr>
        <p:spPr>
          <a:xfrm>
            <a:off x="323528" y="3217540"/>
            <a:ext cx="8538418" cy="17281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div =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("Bull");</a:t>
            </a:r>
          </a:p>
          <a:p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div.firstChild.nodeValue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 = "Hello 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Again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";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// "Hello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Again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// Ger: "&amp;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lt;strong&amp;gt;Hello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Again&amp;lt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strong&amp;gt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;"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err="1">
                <a:latin typeface="Courier New" pitchFamily="49" charset="0"/>
                <a:cs typeface="Courier New" pitchFamily="49" charset="0"/>
              </a:rPr>
              <a:t>div.firstChild.nodeValue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"&lt;strong&gt;Hello 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Again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&lt;/strong&gt;";</a:t>
            </a:r>
            <a:endParaRPr lang="sv-SE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707904" y="1129308"/>
            <a:ext cx="5132229" cy="122413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&lt;div id="Ron"&gt;&lt;/div&gt;       // ej #text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div 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="Ross"&gt; &lt;/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div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     // #text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&lt;div id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="Bull"&gt;Hello&lt;/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div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 // #text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722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Skapa textnoder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985292"/>
            <a:ext cx="8640960" cy="576064"/>
          </a:xfrm>
        </p:spPr>
        <p:txBody>
          <a:bodyPr/>
          <a:lstStyle/>
          <a:p>
            <a:r>
              <a:rPr lang="sv-SE" sz="2000" dirty="0" smtClean="0"/>
              <a:t>Skapar nya textnoder gör vi med </a:t>
            </a:r>
            <a:r>
              <a:rPr lang="sv-SE" sz="2000" dirty="0" err="1" smtClean="0"/>
              <a:t>document.</a:t>
            </a:r>
            <a:r>
              <a:rPr lang="sv-SE" sz="2000" b="1" dirty="0" err="1" smtClean="0"/>
              <a:t>createTextNode</a:t>
            </a:r>
            <a:r>
              <a:rPr lang="sv-SE" sz="2000" dirty="0" smtClean="0"/>
              <a:t>("text")</a:t>
            </a:r>
            <a:endParaRPr lang="sv-SE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75656" y="1561356"/>
            <a:ext cx="6552728" cy="15121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var div =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("div");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var text =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document.createTextNode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("Hello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Again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div.appendChild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(text);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1880" y="3496280"/>
            <a:ext cx="237626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smtClean="0">
                <a:latin typeface="Minya Nouvelle" pitchFamily="2" charset="0"/>
              </a:rPr>
              <a:t>DIV</a:t>
            </a:r>
          </a:p>
        </p:txBody>
      </p:sp>
      <p:pic>
        <p:nvPicPr>
          <p:cNvPr id="58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23928" y="4504392"/>
            <a:ext cx="15121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dirty="0" smtClean="0">
                <a:latin typeface="Minya Nouvelle" pitchFamily="2" charset="0"/>
              </a:rPr>
              <a:t>#text</a:t>
            </a:r>
          </a:p>
        </p:txBody>
      </p:sp>
      <p:cxnSp>
        <p:nvCxnSpPr>
          <p:cNvPr id="7" name="Straight Arrow Connector 6"/>
          <p:cNvCxnSpPr>
            <a:stCxn id="5" idx="2"/>
            <a:endCxn id="9" idx="0"/>
          </p:cNvCxnSpPr>
          <p:nvPr/>
        </p:nvCxnSpPr>
        <p:spPr>
          <a:xfrm>
            <a:off x="4680012" y="3957945"/>
            <a:ext cx="0" cy="54644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400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Textnoder</a:t>
            </a:r>
            <a:endParaRPr lang="sv-SE" dirty="0"/>
          </a:p>
        </p:txBody>
      </p:sp>
      <p:pic>
        <p:nvPicPr>
          <p:cNvPr id="4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60856" y="1057300"/>
            <a:ext cx="4935524" cy="30469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&gt;Incident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&lt;h1&gt;Incident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&lt;p&gt;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="#"&gt;Last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&lt;/a&gt;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&lt;/p&gt;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&lt;p&gt;&lt;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photo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" alt="" /&gt;&lt;/p&gt;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0976" y="2054225"/>
            <a:ext cx="504056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1050" dirty="0" smtClean="0">
                <a:latin typeface="Minya Nouvelle" pitchFamily="2" charset="0"/>
              </a:rPr>
              <a:t>#text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9248" y="2315835"/>
            <a:ext cx="504056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1050" dirty="0" smtClean="0">
                <a:latin typeface="Minya Nouvelle" pitchFamily="2" charset="0"/>
              </a:rPr>
              <a:t>#text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68968" y="2577445"/>
            <a:ext cx="504056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1050" dirty="0" smtClean="0">
                <a:latin typeface="Minya Nouvelle" pitchFamily="2" charset="0"/>
              </a:rPr>
              <a:t>#text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81336" y="2803885"/>
            <a:ext cx="504056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1050" dirty="0" smtClean="0">
                <a:latin typeface="Minya Nouvelle" pitchFamily="2" charset="0"/>
              </a:rPr>
              <a:t>#text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60794" y="3041745"/>
            <a:ext cx="504056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1050" dirty="0" smtClean="0">
                <a:latin typeface="Minya Nouvelle" pitchFamily="2" charset="0"/>
              </a:rPr>
              <a:t>#text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16216" y="3275219"/>
            <a:ext cx="504056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1050" dirty="0" smtClean="0">
                <a:latin typeface="Minya Nouvelle" pitchFamily="2" charset="0"/>
              </a:rPr>
              <a:t>#text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23528" y="4441676"/>
            <a:ext cx="4392488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document.body.childNodes.length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 descr="C:\Users\tstjo\AppData\Local\Temp\SNAGHTML5621497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036" y="4441676"/>
            <a:ext cx="876300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tstjo\AppData\Local\Temp\SNAGHTML562197f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376" y="4506440"/>
            <a:ext cx="2144460" cy="73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ttp://www.favbrowser.com/wp-content/uploads/2010/08/internetexplorer7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186" y="4851420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macses.files.wordpress.com/2010/03/apple_safari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845" y="4804753"/>
            <a:ext cx="412573" cy="41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https://2002138315848640006-a-pressatgoogle-com-s-sites.googlegroups.com/a/pressatgoogle.com/chromepress/Home/google-chrome-chromium/images/chrome-256-medium.png?attachauth=ANoY7cqXW-gWwbYn-3rsDWvqEtLbE4_sLghHFnNhnIstJ9e16n6Lwq7qESQOnn_bDcbnfpRD1OI2gCDJCWKSZ93_rXUQSVhfxNUuI1ntPHlq1mKdw7o__jbWaF8DNnl9LL1kQxTH66_2l6XeXobx-c5H6ndfOwN4uMk8eun3vKudXwGlro_0ECjT1MbbEM54KbNMRddkAz-RO0BzLqwjMJxC4G87lD1mc3jtT2Vn4CCSd5IolcNcnftDOt1E_FuwdLpL3iUAj6wpWoEiAJ9IgmTvPPr0iHkEpg%3D%3D&amp;attredirects=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250" y="4809841"/>
            <a:ext cx="407485" cy="40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www.neowin.net/images/uploaded/Opera_256x25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418" y="4817016"/>
            <a:ext cx="388046" cy="3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http://frannie84.files.wordpress.com/2010/08/firefo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946" y="4848870"/>
            <a:ext cx="382922" cy="36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89903" y="517580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&lt;= 8</a:t>
            </a:r>
          </a:p>
        </p:txBody>
      </p:sp>
      <p:pic>
        <p:nvPicPr>
          <p:cNvPr id="21" name="Picture 10" descr="http://www.favbrowser.com/wp-content/uploads/2010/08/internetexplorer7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809031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617484" y="5154441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&gt;= 9</a:t>
            </a:r>
          </a:p>
        </p:txBody>
      </p:sp>
    </p:spTree>
    <p:extLst>
      <p:ext uri="{BB962C8B-B14F-4D97-AF65-F5344CB8AC3E}">
        <p14:creationId xmlns:p14="http://schemas.microsoft.com/office/powerpoint/2010/main" val="2268188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600" dirty="0" smtClean="0"/>
              <a:t>Utökning:</a:t>
            </a:r>
            <a:r>
              <a:rPr lang="sv-SE" dirty="0" smtClean="0"/>
              <a:t> </a:t>
            </a:r>
            <a:r>
              <a:rPr lang="sv-SE" dirty="0" err="1" smtClean="0"/>
              <a:t>innerHTML</a:t>
            </a:r>
            <a:endParaRPr lang="sv-SE" dirty="0"/>
          </a:p>
        </p:txBody>
      </p:sp>
      <p:pic>
        <p:nvPicPr>
          <p:cNvPr id="4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23528" y="985292"/>
            <a:ext cx="8640960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2000" dirty="0" err="1" smtClean="0"/>
              <a:t>innerHTML</a:t>
            </a:r>
            <a:r>
              <a:rPr lang="sv-SE" sz="2000" dirty="0" smtClean="0"/>
              <a:t> skapades av Microsoft och gör det enklare att lägga till element i DOM-strukturen</a:t>
            </a:r>
            <a:endParaRPr lang="sv-SE" sz="20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9552" y="1993404"/>
            <a:ext cx="8136904" cy="21602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var div = 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("Bull");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div.innerHTML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= "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&lt;p&gt;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Ersätter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hela innehållet i #Bull&lt;/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&gt;";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div.innerHTML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+=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p&gt;Lägger till ett nytt stycke 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sist.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&lt;/p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endParaRPr lang="sv-SE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div.innerHTML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p&gt;Lägger till ett nytt stycke 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först.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&gt;"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sv-SE" sz="1400" b="1" dirty="0" err="1" smtClean="0">
                <a:latin typeface="Courier New" pitchFamily="49" charset="0"/>
                <a:cs typeface="Courier New" pitchFamily="49" charset="0"/>
              </a:rPr>
              <a:t>div.innerHTML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23528" y="4297660"/>
            <a:ext cx="8640960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2000" dirty="0" smtClean="0"/>
              <a:t>Observera skillnaden mot </a:t>
            </a:r>
            <a:r>
              <a:rPr lang="sv-SE" sz="2000" dirty="0" err="1" smtClean="0"/>
              <a:t>node.nodeValue</a:t>
            </a:r>
            <a:r>
              <a:rPr lang="sv-SE" sz="2000" dirty="0" smtClean="0"/>
              <a:t> som enbart kan lägga till text.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1264410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innerHTML</a:t>
            </a:r>
            <a:endParaRPr lang="sv-S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9552" y="1633364"/>
            <a:ext cx="4068452" cy="936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= "&lt;p&gt;";</a:t>
            </a:r>
          </a:p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+= "Flash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Thunder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+= "&lt;/p&gt;";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436096" y="1849388"/>
            <a:ext cx="2952328" cy="50405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&lt;p&gt;&lt;/p&gt;Flash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Thunder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9552" y="3433564"/>
            <a:ext cx="4068452" cy="14401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tmpStr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= "&lt;p&gt;";</a:t>
            </a:r>
          </a:p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tmpStr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+= "Flash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Thunder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tmpStr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+= "&lt;/p&gt;";</a:t>
            </a:r>
          </a:p>
          <a:p>
            <a:endParaRPr lang="sv-S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node.innerHTML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tmpStr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436096" y="3649588"/>
            <a:ext cx="2952328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&lt;p&gt;Flash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Thunder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&lt;/p&gt;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788024" y="1921396"/>
            <a:ext cx="504056" cy="288032"/>
          </a:xfrm>
          <a:prstGeom prst="rightArrow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ight Arrow 8"/>
          <p:cNvSpPr/>
          <p:nvPr/>
        </p:nvSpPr>
        <p:spPr>
          <a:xfrm>
            <a:off x="4788024" y="3793604"/>
            <a:ext cx="504056" cy="288032"/>
          </a:xfrm>
          <a:prstGeom prst="rightArrow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/>
          <p:cNvSpPr txBox="1"/>
          <p:nvPr/>
        </p:nvSpPr>
        <p:spPr>
          <a:xfrm>
            <a:off x="467544" y="1129308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Observera att skillnaden mellan: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299222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Och:</a:t>
            </a:r>
          </a:p>
        </p:txBody>
      </p:sp>
      <p:pic>
        <p:nvPicPr>
          <p:cNvPr id="12" name="Picture 11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506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600" dirty="0" err="1"/>
              <a:t>innerHTML</a:t>
            </a:r>
            <a:r>
              <a:rPr lang="sv-SE" sz="3600" dirty="0"/>
              <a:t> eller </a:t>
            </a:r>
            <a:r>
              <a:rPr lang="sv-SE" sz="3600" dirty="0" err="1"/>
              <a:t>createElement</a:t>
            </a:r>
            <a:r>
              <a:rPr lang="sv-SE" sz="3600" dirty="0"/>
              <a:t>?</a:t>
            </a:r>
            <a:br>
              <a:rPr lang="sv-SE" sz="3600" dirty="0"/>
            </a:br>
            <a:endParaRPr lang="sv-SE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23528" y="1057300"/>
            <a:ext cx="8280920" cy="504056"/>
          </a:xfrm>
        </p:spPr>
        <p:txBody>
          <a:bodyPr/>
          <a:lstStyle/>
          <a:p>
            <a:r>
              <a:rPr lang="sv-SE" dirty="0" err="1" smtClean="0"/>
              <a:t>innerHTML</a:t>
            </a:r>
            <a:r>
              <a:rPr lang="sv-SE" dirty="0" smtClean="0"/>
              <a:t> generellt mer effektiv om den används rätt:</a:t>
            </a:r>
            <a:endParaRPr lang="sv-SE" dirty="0"/>
          </a:p>
        </p:txBody>
      </p:sp>
      <p:pic>
        <p:nvPicPr>
          <p:cNvPr id="5" name="Picture 4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513086" y="1849388"/>
            <a:ext cx="4896544" cy="936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for(var i=0; i &lt;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values.length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; i++){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ul.innerHTML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+= "&lt;li&gt;"+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values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[i]+"&lt;/li&gt;";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}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09748" y="3073524"/>
            <a:ext cx="4896544" cy="1584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htmlStr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= "";</a:t>
            </a: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for(var i=0; i &lt;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values.length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; i++){</a:t>
            </a:r>
          </a:p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htmlStr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+= "&lt;li&gt;"+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values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[i]+"&lt;/li&gt;";</a:t>
            </a: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ul.innerHTML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htmlStr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6137" y="1849388"/>
            <a:ext cx="3065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Ineffektivt, en HTML-parser måste skapas två gånger per </a:t>
            </a:r>
            <a:r>
              <a:rPr lang="sv-SE" dirty="0" err="1" smtClean="0">
                <a:latin typeface="Minya Nouvelle" pitchFamily="2" charset="0"/>
              </a:rPr>
              <a:t>iteraton</a:t>
            </a:r>
            <a:r>
              <a:rPr lang="sv-SE" dirty="0" smtClean="0">
                <a:latin typeface="Minya Nouvelle" pitchFamily="2" charset="0"/>
              </a:rPr>
              <a:t> (+=).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6136" y="3363297"/>
            <a:ext cx="306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Effektivt, parsern skapas bara en gång.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23528" y="1705372"/>
            <a:ext cx="5328592" cy="11521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5537" y="4873724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När vi härnäst tittar på event kommer vi att se fördelar med att använda </a:t>
            </a:r>
            <a:r>
              <a:rPr lang="sv-SE" dirty="0" err="1" smtClean="0">
                <a:latin typeface="Minya Nouvelle" pitchFamily="2" charset="0"/>
              </a:rPr>
              <a:t>createElement</a:t>
            </a:r>
            <a:endParaRPr lang="sv-SE" dirty="0" smtClean="0">
              <a:latin typeface="Minya Nouve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56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Till sist....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309677"/>
            <a:ext cx="8856984" cy="1460500"/>
          </a:xfrm>
        </p:spPr>
        <p:txBody>
          <a:bodyPr/>
          <a:lstStyle/>
          <a:p>
            <a:pPr algn="ctr"/>
            <a:r>
              <a:rPr lang="sv-SE" sz="3600" dirty="0" smtClean="0"/>
              <a:t>Vilken fågel är </a:t>
            </a:r>
          </a:p>
          <a:p>
            <a:pPr algn="ctr"/>
            <a:r>
              <a:rPr lang="sv-SE" sz="3600" dirty="0" smtClean="0"/>
              <a:t>bäst på JavaScript?</a:t>
            </a:r>
            <a:endParaRPr lang="sv-SE" sz="3600" dirty="0"/>
          </a:p>
        </p:txBody>
      </p:sp>
      <p:pic>
        <p:nvPicPr>
          <p:cNvPr id="6146" name="Picture 2" descr="http://wildlifegarden.se/fagelsidor/illustrationer/domherre/domherre_hane_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582" y="2988542"/>
            <a:ext cx="2699570" cy="195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5224472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Källa: </a:t>
            </a:r>
            <a:r>
              <a:rPr lang="sv-SE" dirty="0" smtClean="0">
                <a:latin typeface="Minya Nouvelle" pitchFamily="2" charset="0"/>
              </a:rPr>
              <a:t>hört på </a:t>
            </a:r>
            <a:r>
              <a:rPr lang="sv-SE" dirty="0" err="1" smtClean="0">
                <a:latin typeface="Minya Nouvelle" pitchFamily="2" charset="0"/>
              </a:rPr>
              <a:t>twitter</a:t>
            </a:r>
            <a:endParaRPr lang="sv-SE" dirty="0" smtClean="0">
              <a:latin typeface="Minya Nouve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021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9512" y="1829048"/>
            <a:ext cx="4501734" cy="1460500"/>
          </a:xfrm>
        </p:spPr>
        <p:txBody>
          <a:bodyPr/>
          <a:lstStyle/>
          <a:p>
            <a:r>
              <a:rPr lang="en-US" b="1" dirty="0"/>
              <a:t>Douglas </a:t>
            </a:r>
            <a:r>
              <a:rPr lang="en-US" b="1" dirty="0" err="1"/>
              <a:t>crockford</a:t>
            </a:r>
            <a:r>
              <a:rPr lang="en-US" b="1" dirty="0"/>
              <a:t> doesn't wait for </a:t>
            </a:r>
            <a:r>
              <a:rPr lang="en-US" b="1" dirty="0" err="1"/>
              <a:t>onDomReady</a:t>
            </a:r>
            <a:r>
              <a:rPr lang="en-US" b="1" dirty="0"/>
              <a:t>, the </a:t>
            </a:r>
            <a:r>
              <a:rPr lang="en-US" b="1" dirty="0" smtClean="0"/>
              <a:t>DOM </a:t>
            </a:r>
            <a:r>
              <a:rPr lang="en-US" b="1" dirty="0"/>
              <a:t>waits for him....</a:t>
            </a:r>
            <a:endParaRPr lang="sv-SE" b="1" dirty="0"/>
          </a:p>
        </p:txBody>
      </p:sp>
      <p:pic>
        <p:nvPicPr>
          <p:cNvPr id="3074" name="Picture 2" descr="http://crockfordfacts.com/crockfo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00612"/>
            <a:ext cx="3955804" cy="514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5224472"/>
            <a:ext cx="4047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Minya Nouvelle" pitchFamily="2" charset="0"/>
              </a:rPr>
              <a:t>Källa: http://</a:t>
            </a:r>
            <a:r>
              <a:rPr lang="sv-SE" sz="1600" dirty="0" smtClean="0">
                <a:latin typeface="Minya Nouvelle" pitchFamily="2" charset="0"/>
              </a:rPr>
              <a:t>twitter.com/crockfordfacts</a:t>
            </a:r>
          </a:p>
        </p:txBody>
      </p:sp>
    </p:spTree>
    <p:extLst>
      <p:ext uri="{BB962C8B-B14F-4D97-AF65-F5344CB8AC3E}">
        <p14:creationId xmlns:p14="http://schemas.microsoft.com/office/powerpoint/2010/main" val="354268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600" dirty="0" smtClean="0"/>
              <a:t>Hur ni kommer att jobba i vår</a:t>
            </a:r>
            <a:endParaRPr lang="sv-SE" sz="3600" dirty="0"/>
          </a:p>
        </p:txBody>
      </p:sp>
      <p:sp>
        <p:nvSpPr>
          <p:cNvPr id="54" name="AutoShape 4"/>
          <p:cNvSpPr>
            <a:spLocks noChangeArrowheads="1"/>
          </p:cNvSpPr>
          <p:nvPr/>
        </p:nvSpPr>
        <p:spPr bwMode="auto">
          <a:xfrm>
            <a:off x="928662" y="1129308"/>
            <a:ext cx="7236000" cy="4068000"/>
          </a:xfrm>
          <a:prstGeom prst="roundRect">
            <a:avLst>
              <a:gd name="adj" fmla="val 16667"/>
            </a:avLst>
          </a:prstGeom>
          <a:solidFill>
            <a:srgbClr val="2D2D8A">
              <a:lumMod val="5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55" name="Picture 15" descr="P:\Icons\128x128\shadow\da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13" y="2415196"/>
            <a:ext cx="1627187" cy="162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AutoShape 4"/>
          <p:cNvSpPr>
            <a:spLocks noChangeArrowheads="1"/>
          </p:cNvSpPr>
          <p:nvPr/>
        </p:nvSpPr>
        <p:spPr bwMode="auto">
          <a:xfrm>
            <a:off x="1042988" y="1257909"/>
            <a:ext cx="6985000" cy="3600450"/>
          </a:xfrm>
          <a:prstGeom prst="roundRect">
            <a:avLst>
              <a:gd name="adj" fmla="val 16667"/>
            </a:avLst>
          </a:prstGeom>
          <a:solidFill>
            <a:srgbClr val="2D2D8A">
              <a:lumMod val="75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1042988" y="4520221"/>
            <a:ext cx="6985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Dataåtkomstlager (DAL) 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(Ex. </a:t>
            </a:r>
            <a:r>
              <a:rPr kumimoji="0" lang="sv-S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C#-klasser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)</a:t>
            </a:r>
          </a:p>
        </p:txBody>
      </p:sp>
      <p:pic>
        <p:nvPicPr>
          <p:cNvPr id="58" name="Picture 16" descr="P:\Icons\128x128\shadow\data_in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50" y="2558071"/>
            <a:ext cx="1646238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AutoShape 9"/>
          <p:cNvSpPr>
            <a:spLocks noChangeArrowheads="1"/>
          </p:cNvSpPr>
          <p:nvPr/>
        </p:nvSpPr>
        <p:spPr bwMode="auto">
          <a:xfrm>
            <a:off x="1187450" y="1402371"/>
            <a:ext cx="6697663" cy="3097213"/>
          </a:xfrm>
          <a:prstGeom prst="roundRect">
            <a:avLst>
              <a:gd name="adj" fmla="val 16667"/>
            </a:avLst>
          </a:prstGeom>
          <a:solidFill>
            <a:srgbClr val="2D2D8A">
              <a:lumMod val="60000"/>
              <a:lumOff val="4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60" name="Picture 17" descr="P:\Icons\128x128\shadow\gear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4750" y="2272321"/>
            <a:ext cx="1627188" cy="162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Text Box 10"/>
          <p:cNvSpPr txBox="1">
            <a:spLocks noChangeArrowheads="1"/>
          </p:cNvSpPr>
          <p:nvPr/>
        </p:nvSpPr>
        <p:spPr bwMode="auto">
          <a:xfrm>
            <a:off x="1042988" y="4169384"/>
            <a:ext cx="6985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Affärslager (BLL) </a:t>
            </a:r>
            <a:r>
              <a: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(Ex. C#-klasser)</a:t>
            </a:r>
          </a:p>
        </p:txBody>
      </p:sp>
      <p:sp>
        <p:nvSpPr>
          <p:cNvPr id="62" name="AutoShape 11"/>
          <p:cNvSpPr>
            <a:spLocks noChangeArrowheads="1"/>
          </p:cNvSpPr>
          <p:nvPr/>
        </p:nvSpPr>
        <p:spPr bwMode="auto">
          <a:xfrm>
            <a:off x="1331913" y="1546834"/>
            <a:ext cx="6408737" cy="2592387"/>
          </a:xfrm>
          <a:prstGeom prst="roundRect">
            <a:avLst>
              <a:gd name="adj" fmla="val 16667"/>
            </a:avLst>
          </a:prstGeom>
          <a:solidFill>
            <a:srgbClr val="2D2D8A">
              <a:lumMod val="40000"/>
              <a:lumOff val="6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63" name="Picture 19" descr="P:\Icons\128x128\shadow\cube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14750" y="2058009"/>
            <a:ext cx="1627188" cy="162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AutoShape 13"/>
          <p:cNvSpPr>
            <a:spLocks noChangeArrowheads="1"/>
          </p:cNvSpPr>
          <p:nvPr/>
        </p:nvSpPr>
        <p:spPr bwMode="auto">
          <a:xfrm>
            <a:off x="1466828" y="1705574"/>
            <a:ext cx="6119813" cy="2016125"/>
          </a:xfrm>
          <a:prstGeom prst="roundRect">
            <a:avLst>
              <a:gd name="adj" fmla="val 16667"/>
            </a:avLst>
          </a:prstGeom>
          <a:solidFill>
            <a:srgbClr val="DAEDEF">
              <a:lumMod val="5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65" name="Picture 20" descr="P:\Icons\128x128\shadow\text_tre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9063" y="1986571"/>
            <a:ext cx="1217612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AutoShape 15"/>
          <p:cNvSpPr>
            <a:spLocks noChangeArrowheads="1"/>
          </p:cNvSpPr>
          <p:nvPr/>
        </p:nvSpPr>
        <p:spPr bwMode="auto">
          <a:xfrm>
            <a:off x="1622404" y="1830988"/>
            <a:ext cx="5832475" cy="1512888"/>
          </a:xfrm>
          <a:prstGeom prst="roundRect">
            <a:avLst>
              <a:gd name="adj" fmla="val 16667"/>
            </a:avLst>
          </a:prstGeom>
          <a:solidFill>
            <a:srgbClr val="BBE0E3">
              <a:lumMod val="75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67" name="Picture 21" descr="P:\Icons\128x128\shadow\palette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71938" y="1986571"/>
            <a:ext cx="9271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AutoShape 15"/>
          <p:cNvSpPr>
            <a:spLocks noChangeArrowheads="1"/>
          </p:cNvSpPr>
          <p:nvPr/>
        </p:nvSpPr>
        <p:spPr bwMode="auto">
          <a:xfrm>
            <a:off x="1742082" y="1973874"/>
            <a:ext cx="5616000" cy="972000"/>
          </a:xfrm>
          <a:prstGeom prst="roundRect">
            <a:avLst>
              <a:gd name="adj" fmla="val 16667"/>
            </a:avLst>
          </a:prstGeom>
          <a:solidFill>
            <a:srgbClr val="BBE0E3">
              <a:lumMod val="9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900113" y="2200884"/>
            <a:ext cx="69850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Uppförande </a:t>
            </a:r>
            <a:r>
              <a: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(Behavior)</a:t>
            </a:r>
            <a:br>
              <a: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JavaScript</a:t>
            </a:r>
          </a:p>
        </p:txBody>
      </p:sp>
      <p:sp>
        <p:nvSpPr>
          <p:cNvPr id="70" name="Text Box 6"/>
          <p:cNvSpPr txBox="1">
            <a:spLocks noChangeArrowheads="1"/>
          </p:cNvSpPr>
          <p:nvPr/>
        </p:nvSpPr>
        <p:spPr bwMode="auto">
          <a:xfrm>
            <a:off x="1025525" y="4863121"/>
            <a:ext cx="6985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Datalager 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(Ex. MSSQL)</a:t>
            </a:r>
          </a:p>
        </p:txBody>
      </p:sp>
      <p:sp>
        <p:nvSpPr>
          <p:cNvPr id="71" name="Text Box 10"/>
          <p:cNvSpPr txBox="1">
            <a:spLocks noChangeArrowheads="1"/>
          </p:cNvSpPr>
          <p:nvPr/>
        </p:nvSpPr>
        <p:spPr bwMode="auto">
          <a:xfrm>
            <a:off x="1041400" y="3772509"/>
            <a:ext cx="6985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Användargränsnittslager </a:t>
            </a:r>
            <a:r>
              <a: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(Ex. ASP.NET .aspx)</a:t>
            </a:r>
          </a:p>
        </p:txBody>
      </p:sp>
      <p:sp>
        <p:nvSpPr>
          <p:cNvPr id="72" name="Text Box 14"/>
          <p:cNvSpPr txBox="1">
            <a:spLocks noChangeArrowheads="1"/>
          </p:cNvSpPr>
          <p:nvPr/>
        </p:nvSpPr>
        <p:spPr bwMode="auto">
          <a:xfrm>
            <a:off x="1042988" y="2961296"/>
            <a:ext cx="6985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Presentation </a:t>
            </a:r>
            <a:r>
              <a: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(CSS)</a:t>
            </a:r>
          </a:p>
        </p:txBody>
      </p:sp>
      <p:sp>
        <p:nvSpPr>
          <p:cNvPr id="73" name="Text Box 12"/>
          <p:cNvSpPr txBox="1">
            <a:spLocks noChangeArrowheads="1"/>
          </p:cNvSpPr>
          <p:nvPr/>
        </p:nvSpPr>
        <p:spPr bwMode="auto">
          <a:xfrm>
            <a:off x="1042988" y="3383571"/>
            <a:ext cx="6985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Struktur </a:t>
            </a:r>
            <a:r>
              <a: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(HTML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</a:p>
        </p:txBody>
      </p:sp>
      <p:pic>
        <p:nvPicPr>
          <p:cNvPr id="74" name="Picture 22" descr="P:\Icons\128x128\shadow\magic-wan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15063" y="2129446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" name="Oval 74"/>
          <p:cNvSpPr/>
          <p:nvPr/>
        </p:nvSpPr>
        <p:spPr bwMode="auto">
          <a:xfrm>
            <a:off x="7072330" y="3701076"/>
            <a:ext cx="1836000" cy="1764000"/>
          </a:xfrm>
          <a:prstGeom prst="ellipse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97147" y="4282764"/>
            <a:ext cx="125867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800" b="1" i="0" u="none" strike="noStrike" kern="0" cap="none" spc="150" normalizeH="0" baseline="0" noProof="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</a:rPr>
              <a:t>Server</a:t>
            </a:r>
          </a:p>
        </p:txBody>
      </p:sp>
      <p:sp>
        <p:nvSpPr>
          <p:cNvPr id="77" name="Oval 76"/>
          <p:cNvSpPr/>
          <p:nvPr/>
        </p:nvSpPr>
        <p:spPr bwMode="auto">
          <a:xfrm>
            <a:off x="1357290" y="2772382"/>
            <a:ext cx="1008000" cy="972000"/>
          </a:xfrm>
          <a:prstGeom prst="ellipse">
            <a:avLst/>
          </a:prstGeom>
          <a:solidFill>
            <a:srgbClr val="BBE0E3">
              <a:lumMod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437641" y="3058134"/>
            <a:ext cx="85792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150" normalizeH="0" baseline="0" noProof="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</a:rPr>
              <a:t>Klient</a:t>
            </a:r>
          </a:p>
        </p:txBody>
      </p:sp>
    </p:spTree>
    <p:extLst>
      <p:ext uri="{BB962C8B-B14F-4D97-AF65-F5344CB8AC3E}">
        <p14:creationId xmlns:p14="http://schemas.microsoft.com/office/powerpoint/2010/main" val="2413675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1" grpId="0"/>
      <p:bldP spid="69" grpId="0"/>
      <p:bldP spid="70" grpId="0"/>
      <p:bldP spid="71" grpId="0"/>
      <p:bldP spid="72" grpId="0"/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JavaScript </a:t>
            </a:r>
            <a:r>
              <a:rPr lang="sv-SE" dirty="0" err="1" smtClean="0"/>
              <a:t>engine</a:t>
            </a:r>
            <a:endParaRPr lang="sv-SE" dirty="0"/>
          </a:p>
        </p:txBody>
      </p:sp>
      <p:pic>
        <p:nvPicPr>
          <p:cNvPr id="4" name="Picture 10" descr="http://www.favbrowser.com/wp-content/uploads/2010/08/internetexplorer7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7332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macses.files.wordpress.com/2010/03/apple_safa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202" y="1705372"/>
            <a:ext cx="825145" cy="82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2002138315848640006-a-pressatgoogle-com-s-sites.googlegroups.com/a/pressatgoogle.com/chromepress/Home/google-chrome-chromium/images/chrome-256-medium.png?attachauth=ANoY7cqXW-gWwbYn-3rsDWvqEtLbE4_sLghHFnNhnIstJ9e16n6Lwq7qESQOnn_bDcbnfpRD1OI2gCDJCWKSZ93_rXUQSVhfxNUuI1ntPHlq1mKdw7o__jbWaF8DNnl9LL1kQxTH66_2l6XeXobx-c5H6ndfOwN4uMk8eun3vKudXwGlro_0ECjT1MbbEM54KbNMRddkAz-RO0BzLqwjMJxC4G87lD1mc3jtT2Vn4CCSd5IolcNcnftDOt1E_FuwdLpL3iUAj6wpWoEiAJ9IgmTvPPr0iHkEpg%3D%3D&amp;attredirects=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25652"/>
            <a:ext cx="814970" cy="81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neowin.net/images/uploaded/Opera_256x25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202" y="3649616"/>
            <a:ext cx="776091" cy="77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frannie84.files.wordpress.com/2010/08/firefo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86" y="2676857"/>
            <a:ext cx="765844" cy="7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91680" y="2676857"/>
            <a:ext cx="254441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>
                <a:latin typeface="Minya Nouvelle" pitchFamily="2" charset="0"/>
              </a:rPr>
              <a:t>Jäger </a:t>
            </a:r>
            <a:r>
              <a:rPr lang="sv-SE" sz="2000" b="1" dirty="0" err="1" smtClean="0">
                <a:latin typeface="Minya Nouvelle" pitchFamily="2" charset="0"/>
              </a:rPr>
              <a:t>Monkey</a:t>
            </a:r>
            <a:r>
              <a:rPr lang="sv-SE" sz="2000" dirty="0" smtClean="0">
                <a:latin typeface="Minya Nouvelle" pitchFamily="2" charset="0"/>
              </a:rPr>
              <a:t> (FF4)</a:t>
            </a:r>
          </a:p>
          <a:p>
            <a:r>
              <a:rPr lang="sv-SE" sz="1600" b="1" dirty="0" err="1" smtClean="0">
                <a:latin typeface="Minya Nouvelle" pitchFamily="2" charset="0"/>
              </a:rPr>
              <a:t>Trace</a:t>
            </a:r>
            <a:r>
              <a:rPr lang="sv-SE" sz="1600" b="1" dirty="0" smtClean="0">
                <a:latin typeface="Minya Nouvelle" pitchFamily="2" charset="0"/>
              </a:rPr>
              <a:t> </a:t>
            </a:r>
            <a:r>
              <a:rPr lang="sv-SE" sz="1600" b="1" dirty="0" err="1" smtClean="0">
                <a:latin typeface="Minya Nouvelle" pitchFamily="2" charset="0"/>
              </a:rPr>
              <a:t>Monkey</a:t>
            </a:r>
            <a:r>
              <a:rPr lang="sv-SE" sz="1600" b="1" dirty="0" smtClean="0">
                <a:latin typeface="Minya Nouvelle" pitchFamily="2" charset="0"/>
              </a:rPr>
              <a:t> (FF3.5)</a:t>
            </a:r>
          </a:p>
          <a:p>
            <a:r>
              <a:rPr lang="sv-SE" sz="1400" dirty="0" err="1" smtClean="0">
                <a:latin typeface="Minya Nouvelle" pitchFamily="2" charset="0"/>
              </a:rPr>
              <a:t>SpiderMonkey</a:t>
            </a:r>
            <a:r>
              <a:rPr lang="sv-SE" sz="1400" dirty="0" smtClean="0">
                <a:latin typeface="Minya Nouvelle" pitchFamily="2" charset="0"/>
              </a:rPr>
              <a:t> (&lt; FF3.5)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91680" y="4225652"/>
            <a:ext cx="484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>
                <a:latin typeface="Minya Nouvelle" pitchFamily="2" charset="0"/>
              </a:rPr>
              <a:t>V8</a:t>
            </a:r>
            <a:endParaRPr lang="sv-SE" sz="1400" dirty="0" smtClean="0">
              <a:latin typeface="Minya Nouvelle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1680" y="1273324"/>
            <a:ext cx="2316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>
                <a:latin typeface="Minya Nouvelle" pitchFamily="2" charset="0"/>
              </a:rPr>
              <a:t>Chakra</a:t>
            </a:r>
            <a:r>
              <a:rPr lang="sv-SE" sz="2000" dirty="0" smtClean="0">
                <a:latin typeface="Minya Nouvelle" pitchFamily="2" charset="0"/>
              </a:rPr>
              <a:t> (IE9)</a:t>
            </a:r>
          </a:p>
          <a:p>
            <a:r>
              <a:rPr lang="sv-SE" sz="1600" b="1" dirty="0" err="1" smtClean="0">
                <a:latin typeface="Minya Nouvelle" pitchFamily="2" charset="0"/>
              </a:rPr>
              <a:t>JScript</a:t>
            </a:r>
            <a:r>
              <a:rPr lang="sv-SE" sz="1600" b="1" dirty="0" smtClean="0">
                <a:latin typeface="Minya Nouvelle" pitchFamily="2" charset="0"/>
              </a:rPr>
              <a:t> (Trident &lt;IE9)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8144" y="1721855"/>
            <a:ext cx="18549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>
                <a:latin typeface="Minya Nouvelle" pitchFamily="2" charset="0"/>
              </a:rPr>
              <a:t>Nitro </a:t>
            </a:r>
            <a:r>
              <a:rPr lang="sv-SE" sz="2000" dirty="0" smtClean="0">
                <a:latin typeface="Minya Nouvelle" pitchFamily="2" charset="0"/>
              </a:rPr>
              <a:t>(S5)</a:t>
            </a:r>
          </a:p>
          <a:p>
            <a:r>
              <a:rPr lang="sv-SE" sz="1600" b="1" dirty="0" err="1" smtClean="0">
                <a:latin typeface="Minya Nouvelle" pitchFamily="2" charset="0"/>
              </a:rPr>
              <a:t>SquirrelFish</a:t>
            </a:r>
            <a:r>
              <a:rPr lang="sv-SE" sz="1600" b="1" dirty="0" smtClean="0">
                <a:latin typeface="Minya Nouvelle" pitchFamily="2" charset="0"/>
              </a:rPr>
              <a:t> (S4)</a:t>
            </a:r>
          </a:p>
          <a:p>
            <a:r>
              <a:rPr lang="sv-SE" sz="1400" dirty="0" err="1" smtClean="0">
                <a:latin typeface="Minya Nouvelle" pitchFamily="2" charset="0"/>
              </a:rPr>
              <a:t>JavaScriptCore</a:t>
            </a:r>
            <a:endParaRPr lang="sv-SE" sz="1400" dirty="0" smtClean="0">
              <a:latin typeface="Minya Nouvelle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8144" y="3651910"/>
            <a:ext cx="18806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err="1" smtClean="0">
                <a:latin typeface="Minya Nouvelle" pitchFamily="2" charset="0"/>
              </a:rPr>
              <a:t>Carakan</a:t>
            </a:r>
            <a:r>
              <a:rPr lang="sv-SE" sz="2000" b="1" dirty="0" smtClean="0">
                <a:latin typeface="Minya Nouvelle" pitchFamily="2" charset="0"/>
              </a:rPr>
              <a:t> </a:t>
            </a:r>
            <a:r>
              <a:rPr lang="sv-SE" sz="2000" dirty="0" smtClean="0">
                <a:latin typeface="Minya Nouvelle" pitchFamily="2" charset="0"/>
              </a:rPr>
              <a:t>(10.5)</a:t>
            </a:r>
          </a:p>
          <a:p>
            <a:r>
              <a:rPr lang="sv-SE" sz="1600" b="1" dirty="0" smtClean="0">
                <a:latin typeface="Minya Nouvelle" pitchFamily="2" charset="0"/>
              </a:rPr>
              <a:t>Futhark </a:t>
            </a:r>
            <a:r>
              <a:rPr lang="sv-SE" sz="1600" dirty="0" smtClean="0">
                <a:latin typeface="Minya Nouvelle" pitchFamily="2" charset="0"/>
              </a:rPr>
              <a:t>(9.5)</a:t>
            </a:r>
          </a:p>
          <a:p>
            <a:r>
              <a:rPr lang="sv-SE" sz="1400" dirty="0" err="1" smtClean="0">
                <a:latin typeface="Minya Nouvelle" pitchFamily="2" charset="0"/>
              </a:rPr>
              <a:t>Linear</a:t>
            </a:r>
            <a:r>
              <a:rPr lang="sv-SE" sz="1400" dirty="0" smtClean="0">
                <a:latin typeface="Minya Nouvelle" pitchFamily="2" charset="0"/>
              </a:rPr>
              <a:t> B (7.0)</a:t>
            </a:r>
          </a:p>
          <a:p>
            <a:r>
              <a:rPr lang="sv-SE" sz="1200" dirty="0" err="1" smtClean="0">
                <a:latin typeface="Minya Nouvelle" pitchFamily="2" charset="0"/>
              </a:rPr>
              <a:t>Linear</a:t>
            </a:r>
            <a:r>
              <a:rPr lang="sv-SE" sz="1200" dirty="0" smtClean="0">
                <a:latin typeface="Minya Nouvelle" pitchFamily="2" charset="0"/>
              </a:rPr>
              <a:t> A (4.0)</a:t>
            </a:r>
          </a:p>
        </p:txBody>
      </p:sp>
      <p:pic>
        <p:nvPicPr>
          <p:cNvPr id="3074" name="Picture 2" descr="P:\Icons\48x48\shadow\gear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284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95736" y="1201316"/>
            <a:ext cx="4752528" cy="129614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DOM och BOM</a:t>
            </a:r>
            <a:endParaRPr lang="sv-SE" dirty="0"/>
          </a:p>
        </p:txBody>
      </p:sp>
      <p:pic>
        <p:nvPicPr>
          <p:cNvPr id="4" name="Picture 10" descr="http://www.favbrowser.com/wp-content/uploads/2010/08/internetexplorer7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17340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macses.files.wordpress.com/2010/03/apple_safa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447" y="1382185"/>
            <a:ext cx="825145" cy="82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2002138315848640006-a-pressatgoogle-com-s-sites.googlegroups.com/a/pressatgoogle.com/chromepress/Home/google-chrome-chromium/images/chrome-256-medium.png?attachauth=ANoY7cqXW-gWwbYn-3rsDWvqEtLbE4_sLghHFnNhnIstJ9e16n6Lwq7qESQOnn_bDcbnfpRD1OI2gCDJCWKSZ93_rXUQSVhfxNUuI1ntPHlq1mKdw7o__jbWaF8DNnl9LL1kQxTH66_2l6XeXobx-c5H6ndfOwN4uMk8eun3vKudXwGlro_0ECjT1MbbEM54KbNMRddkAz-RO0BzLqwjMJxC4G87lD1mc3jtT2Vn4CCSd5IolcNcnftDOt1E_FuwdLpL3iUAj6wpWoEiAJ9IgmTvPPr0iHkEpg%3D%3D&amp;attredirects=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391617"/>
            <a:ext cx="814970" cy="81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neowin.net/images/uploaded/Opera_256x25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592" y="1417340"/>
            <a:ext cx="776091" cy="77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frannie84.files.wordpress.com/2010/08/firefo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80932"/>
            <a:ext cx="765844" cy="7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27584" y="2785492"/>
            <a:ext cx="3062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smtClean="0">
                <a:latin typeface="Minya Nouvelle" pitchFamily="2" charset="0"/>
              </a:rPr>
              <a:t>DOM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47691" y="2800008"/>
            <a:ext cx="30687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BOM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1600" y="4225652"/>
            <a:ext cx="275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Minya Nouvelle" pitchFamily="2" charset="0"/>
              </a:rPr>
              <a:t>Document</a:t>
            </a:r>
            <a:r>
              <a:rPr lang="sv-SE" dirty="0" smtClean="0">
                <a:latin typeface="Minya Nouvelle" pitchFamily="2" charset="0"/>
              </a:rPr>
              <a:t> </a:t>
            </a:r>
            <a:r>
              <a:rPr lang="sv-SE" dirty="0" err="1" smtClean="0">
                <a:latin typeface="Minya Nouvelle" pitchFamily="2" charset="0"/>
              </a:rPr>
              <a:t>Object</a:t>
            </a:r>
            <a:r>
              <a:rPr lang="sv-SE" dirty="0" smtClean="0">
                <a:latin typeface="Minya Nouvelle" pitchFamily="2" charset="0"/>
              </a:rPr>
              <a:t> </a:t>
            </a:r>
            <a:r>
              <a:rPr lang="sv-SE" dirty="0" err="1" smtClean="0">
                <a:latin typeface="Minya Nouvelle" pitchFamily="2" charset="0"/>
              </a:rPr>
              <a:t>Model</a:t>
            </a:r>
            <a:endParaRPr lang="sv-SE" dirty="0" smtClean="0">
              <a:latin typeface="Minya Nouvelle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8589" y="4225652"/>
            <a:ext cx="251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Browser </a:t>
            </a:r>
            <a:r>
              <a:rPr lang="sv-SE" dirty="0" err="1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Object</a:t>
            </a:r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 </a:t>
            </a:r>
            <a:r>
              <a:rPr lang="sv-SE" dirty="0" err="1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Model</a:t>
            </a:r>
            <a:endParaRPr lang="sv-SE" dirty="0" smtClean="0">
              <a:solidFill>
                <a:schemeClr val="bg1">
                  <a:lumMod val="50000"/>
                </a:schemeClr>
              </a:solidFill>
              <a:latin typeface="Minya Nouvelle" pitchFamily="2" charset="0"/>
            </a:endParaRPr>
          </a:p>
        </p:txBody>
      </p:sp>
      <p:cxnSp>
        <p:nvCxnSpPr>
          <p:cNvPr id="15" name="Straight Arrow Connector 14"/>
          <p:cNvCxnSpPr>
            <a:stCxn id="9" idx="2"/>
          </p:cNvCxnSpPr>
          <p:nvPr/>
        </p:nvCxnSpPr>
        <p:spPr>
          <a:xfrm flipH="1">
            <a:off x="3203848" y="2497460"/>
            <a:ext cx="1368152" cy="3025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</p:cNvCxnSpPr>
          <p:nvPr/>
        </p:nvCxnSpPr>
        <p:spPr>
          <a:xfrm>
            <a:off x="4572000" y="2497460"/>
            <a:ext cx="1224136" cy="3025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 descr="P:\Icons\48x48\shadow\text_tre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4801716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:\Icons\48x48\shadow\window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4" y="4801715"/>
            <a:ext cx="617537" cy="6175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841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DOM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309677"/>
            <a:ext cx="7890100" cy="1460500"/>
          </a:xfrm>
        </p:spPr>
        <p:txBody>
          <a:bodyPr/>
          <a:lstStyle/>
          <a:p>
            <a:r>
              <a:rPr lang="sv-SE" b="1" dirty="0" smtClean="0"/>
              <a:t>DOM</a:t>
            </a:r>
            <a:r>
              <a:rPr lang="sv-SE" dirty="0" smtClean="0"/>
              <a:t> är </a:t>
            </a:r>
            <a:r>
              <a:rPr lang="sv-SE" dirty="0"/>
              <a:t>en standardiserad </a:t>
            </a:r>
            <a:r>
              <a:rPr lang="sv-SE" dirty="0" smtClean="0"/>
              <a:t>"modell" </a:t>
            </a:r>
            <a:r>
              <a:rPr lang="sv-SE" dirty="0"/>
              <a:t>av ett HTML-dokuments samtliga delar:</a:t>
            </a:r>
          </a:p>
          <a:p>
            <a:r>
              <a:rPr lang="sv-SE" dirty="0"/>
              <a:t>Bilder, formulär, tabeller, tabellrader, tabellceller o.s.v</a:t>
            </a:r>
            <a:r>
              <a:rPr lang="sv-SE" dirty="0" smtClean="0"/>
              <a:t>.</a:t>
            </a:r>
          </a:p>
          <a:p>
            <a:endParaRPr lang="sv-SE" dirty="0"/>
          </a:p>
          <a:p>
            <a:r>
              <a:rPr lang="sv-SE" b="1" dirty="0" smtClean="0"/>
              <a:t>DOM</a:t>
            </a:r>
            <a:r>
              <a:rPr lang="sv-SE" dirty="0" smtClean="0"/>
              <a:t> hanterar innehållet på en webbsida, inte något som rör webbläsaren, det är </a:t>
            </a:r>
            <a:r>
              <a:rPr lang="sv-SE" dirty="0" err="1" smtClean="0"/>
              <a:t>BOM:ens</a:t>
            </a:r>
            <a:r>
              <a:rPr lang="sv-SE" dirty="0" smtClean="0"/>
              <a:t> ansvar.</a:t>
            </a:r>
          </a:p>
          <a:p>
            <a:endParaRPr lang="sv-SE" dirty="0"/>
          </a:p>
          <a:p>
            <a:r>
              <a:rPr lang="sv-SE" dirty="0" smtClean="0"/>
              <a:t>Vi kommer att fokusera på DOM </a:t>
            </a:r>
            <a:r>
              <a:rPr lang="sv-SE" dirty="0" err="1" smtClean="0"/>
              <a:t>level</a:t>
            </a:r>
            <a:r>
              <a:rPr lang="sv-SE" dirty="0" smtClean="0"/>
              <a:t> 1. </a:t>
            </a:r>
          </a:p>
          <a:p>
            <a:r>
              <a:rPr lang="sv-SE" sz="1800" dirty="0" smtClean="0"/>
              <a:t>(</a:t>
            </a:r>
            <a:r>
              <a:rPr lang="sv-SE" sz="1800" dirty="0" err="1" smtClean="0"/>
              <a:t>Level</a:t>
            </a:r>
            <a:r>
              <a:rPr lang="sv-SE" sz="1800" dirty="0" smtClean="0"/>
              <a:t> 2 och 3 finns också)</a:t>
            </a:r>
            <a:endParaRPr lang="sv-SE" sz="1800" dirty="0"/>
          </a:p>
          <a:p>
            <a:endParaRPr lang="sv-SE" dirty="0"/>
          </a:p>
        </p:txBody>
      </p:sp>
      <p:pic>
        <p:nvPicPr>
          <p:cNvPr id="5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81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DOM-strukturen</a:t>
            </a:r>
            <a:endParaRPr lang="sv-SE" dirty="0"/>
          </a:p>
        </p:txBody>
      </p:sp>
      <p:sp>
        <p:nvSpPr>
          <p:cNvPr id="57" name="TextBox 56"/>
          <p:cNvSpPr txBox="1"/>
          <p:nvPr/>
        </p:nvSpPr>
        <p:spPr>
          <a:xfrm>
            <a:off x="3995936" y="2713484"/>
            <a:ext cx="4935524" cy="26161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&gt;Incident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&lt;h1&gt;Incident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&lt;p&gt;&lt;a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="#"&gt;Last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&lt;/a&gt;&lt;/p&gt;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  &lt;p&gt;&lt;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photo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" alt="" /&gt;&lt;/p&gt;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8" name="Picture 3" descr="P:\Icons\48x48\shadow\text_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01316"/>
            <a:ext cx="3654468" cy="4051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55776" y="1214090"/>
            <a:ext cx="6306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DOM delar in sidans delar i en trädstruktur. Varje del i trädet kallas </a:t>
            </a:r>
            <a:r>
              <a:rPr lang="sv-SE" b="1" dirty="0" smtClean="0">
                <a:latin typeface="Minya Nouvelle" pitchFamily="2" charset="0"/>
              </a:rPr>
              <a:t>nod</a:t>
            </a:r>
            <a:r>
              <a:rPr lang="sv-SE" dirty="0" smtClean="0">
                <a:latin typeface="Minya Nouvelle" pitchFamily="2" charset="0"/>
              </a:rPr>
              <a:t>. Noderna har familjerelationer till varandra, </a:t>
            </a:r>
            <a:r>
              <a:rPr lang="sv-SE" b="1" dirty="0" err="1" smtClean="0">
                <a:latin typeface="Minya Nouvelle" pitchFamily="2" charset="0"/>
              </a:rPr>
              <a:t>siblings</a:t>
            </a:r>
            <a:r>
              <a:rPr lang="sv-SE" b="1" dirty="0" smtClean="0">
                <a:latin typeface="Minya Nouvelle" pitchFamily="2" charset="0"/>
              </a:rPr>
              <a:t>, </a:t>
            </a:r>
            <a:r>
              <a:rPr lang="sv-SE" b="1" dirty="0" err="1" smtClean="0">
                <a:latin typeface="Minya Nouvelle" pitchFamily="2" charset="0"/>
              </a:rPr>
              <a:t>child</a:t>
            </a:r>
            <a:r>
              <a:rPr lang="sv-SE" b="1" dirty="0" smtClean="0">
                <a:latin typeface="Minya Nouvelle" pitchFamily="2" charset="0"/>
              </a:rPr>
              <a:t>, </a:t>
            </a:r>
            <a:r>
              <a:rPr lang="sv-SE" b="1" dirty="0" err="1" smtClean="0">
                <a:latin typeface="Minya Nouvelle" pitchFamily="2" charset="0"/>
              </a:rPr>
              <a:t>parents</a:t>
            </a:r>
            <a:r>
              <a:rPr lang="sv-SE" dirty="0" smtClean="0">
                <a:latin typeface="Minya Nouvelle" pitchFamily="2" charset="0"/>
              </a:rPr>
              <a:t>.</a:t>
            </a:r>
            <a:endParaRPr lang="sv-SE" b="1" dirty="0" smtClean="0">
              <a:latin typeface="Minya Nouve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849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12 </a:t>
            </a:r>
            <a:r>
              <a:rPr lang="sv-SE" dirty="0" err="1" smtClean="0"/>
              <a:t>nodetyper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345332"/>
            <a:ext cx="3816424" cy="345638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v-SE" b="1" dirty="0" smtClean="0"/>
              <a:t>ELEMENT</a:t>
            </a:r>
            <a:r>
              <a:rPr lang="sv-SE" b="1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b="1" dirty="0" smtClean="0"/>
              <a:t>NODE</a:t>
            </a:r>
            <a:endParaRPr lang="sv-SE" b="1" dirty="0"/>
          </a:p>
          <a:p>
            <a:pPr marL="457200" indent="-457200">
              <a:buFont typeface="+mj-lt"/>
              <a:buAutoNum type="arabicPeriod"/>
            </a:pPr>
            <a:r>
              <a:rPr lang="sv-SE" sz="1200" dirty="0" smtClean="0"/>
              <a:t>ATTRIBUTE</a:t>
            </a:r>
            <a:r>
              <a:rPr lang="sv-SE" sz="12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2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b="1" dirty="0" smtClean="0"/>
              <a:t>TEXT</a:t>
            </a:r>
            <a:r>
              <a:rPr lang="sv-SE" b="1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b="1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CDATA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SECTION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ENTITY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REFERENCE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ENTITY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PROCESSONG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INSTRUCTION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DOCUMENT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DOCUMENT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TYPE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CDATA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FRAGMENT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400" dirty="0" smtClean="0"/>
              <a:t>NOTATION</a:t>
            </a:r>
            <a:r>
              <a:rPr lang="sv-SE" sz="1400" dirty="0" smtClean="0">
                <a:solidFill>
                  <a:srgbClr val="000000"/>
                </a:solidFill>
                <a:latin typeface="Times New Roman"/>
              </a:rPr>
              <a:t>_</a:t>
            </a:r>
            <a:r>
              <a:rPr lang="sv-SE" sz="1400" dirty="0" smtClean="0"/>
              <a:t>NODE</a:t>
            </a:r>
            <a:endParaRPr lang="sv-SE" sz="1400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 smtClean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 smtClean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  <a:p>
            <a:pPr marL="457200" indent="-457200">
              <a:buFont typeface="+mj-lt"/>
              <a:buAutoNum type="arabicPeriod"/>
            </a:pPr>
            <a:endParaRPr lang="sv-SE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23928" y="1723370"/>
            <a:ext cx="5009705" cy="28623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minDOMNode.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nodeType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 === 1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  console.log("Ett element");</a:t>
            </a:r>
          </a:p>
          <a:p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minDOMNode.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nodeType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 === 3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    console.log("Du hittade text");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  <a:p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5" name="Picture 3" descr="P:\Icons\48x48\shadow\text_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382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Välja ut element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08" y="1036960"/>
            <a:ext cx="7962108" cy="1460500"/>
          </a:xfrm>
        </p:spPr>
        <p:txBody>
          <a:bodyPr/>
          <a:lstStyle/>
          <a:p>
            <a:r>
              <a:rPr lang="sv-SE" dirty="0" smtClean="0"/>
              <a:t>För att komma åt en eller flera noder i trädet kan vi t.ex. använda dessa metoder:</a:t>
            </a:r>
            <a:endParaRPr lang="sv-SE" dirty="0"/>
          </a:p>
        </p:txBody>
      </p:sp>
      <p:graphicFrame>
        <p:nvGraphicFramePr>
          <p:cNvPr id="4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397887"/>
              </p:ext>
            </p:extLst>
          </p:nvPr>
        </p:nvGraphicFramePr>
        <p:xfrm>
          <a:off x="394146" y="2042608"/>
          <a:ext cx="8282310" cy="2098146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727772"/>
                <a:gridCol w="4554538"/>
              </a:tblGrid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document.getElementById</a:t>
                      </a:r>
                      <a:r>
                        <a:rPr kumimoji="0" lang="sv-SE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kumimoji="0" lang="sv-SE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idvalue</a:t>
                      </a:r>
                      <a:r>
                        <a:rPr kumimoji="0" lang="sv-SE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Returnerar en referens till den nod i trädet som har det angivna </a:t>
                      </a:r>
                      <a:r>
                        <a:rPr kumimoji="0" lang="sv-SE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ID:t</a:t>
                      </a: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nya Nouvelle" charset="0"/>
                      </a:endParaRPr>
                    </a:p>
                  </a:txBody>
                  <a:tcPr marT="38100" marB="38100" horzOverflow="overflow"/>
                </a:tc>
              </a:tr>
              <a:tr h="779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11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document.getElementsByTagName</a:t>
                      </a:r>
                      <a: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0" lang="sv-SE" sz="11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tagname</a:t>
                      </a:r>
                      <a: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0" lang="en-US" sz="1100" b="1" u="none" strike="noStrike" cap="none" normalizeH="0" baseline="0" dirty="0" smtClean="0">
                        <a:ln>
                          <a:noFill/>
                        </a:ln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/>
                      </a:r>
                      <a:b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kumimoji="0" lang="sv-SE" sz="11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node.getElementsByTagName</a:t>
                      </a:r>
                      <a: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0" lang="sv-SE" sz="11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tagname</a:t>
                      </a:r>
                      <a:r>
                        <a:rPr kumimoji="0" lang="sv-SE" sz="11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Returnerar en </a:t>
                      </a:r>
                      <a:r>
                        <a:rPr kumimoji="0" lang="sv-SE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nodlista</a:t>
                      </a: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med noder (0 eller flera) med det angivna tagg-namnet.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Listan fungerar ungefär som en </a:t>
                      </a:r>
                      <a:r>
                        <a:rPr kumimoji="0" lang="sv-SE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array</a:t>
                      </a: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nya Nouvelle" charset="0"/>
                      </a:endParaRPr>
                    </a:p>
                  </a:txBody>
                  <a:tcPr marT="38100" marB="38100" horzOverflow="overflow"/>
                </a:tc>
              </a:tr>
              <a:tr h="779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document.getElementsByClassName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classname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node.getElementsByClassName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classname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Likt ovan men observera, Internet Explorer 9+</a:t>
                      </a:r>
                      <a:br>
                        <a:rPr kumimoji="0" lang="sv-SE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sv-SE" sz="140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(HTML5-utökning av DOM lvl1)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nya Nouvelle" charset="0"/>
                      </a:endParaRPr>
                    </a:p>
                  </a:txBody>
                  <a:tcPr marT="38100" marB="38100" horzOverflow="overflow"/>
                </a:tc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354308" y="4421336"/>
            <a:ext cx="7962108" cy="14605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Vi får </a:t>
            </a:r>
            <a:r>
              <a:rPr lang="sv-SE" dirty="0" err="1" smtClean="0"/>
              <a:t>refrenser</a:t>
            </a:r>
            <a:r>
              <a:rPr lang="sv-SE" dirty="0" smtClean="0"/>
              <a:t> till noderna direkt i </a:t>
            </a:r>
            <a:r>
              <a:rPr lang="sv-SE" dirty="0" err="1" smtClean="0"/>
              <a:t>DOMen</a:t>
            </a:r>
            <a:r>
              <a:rPr lang="sv-SE" dirty="0" smtClean="0"/>
              <a:t>. Vi får alltså </a:t>
            </a:r>
            <a:r>
              <a:rPr lang="sv-SE" u="sng" dirty="0" smtClean="0"/>
              <a:t>inte</a:t>
            </a:r>
            <a:r>
              <a:rPr lang="sv-SE" dirty="0" smtClean="0"/>
              <a:t> en kopia av noderna.</a:t>
            </a:r>
          </a:p>
        </p:txBody>
      </p:sp>
      <p:pic>
        <p:nvPicPr>
          <p:cNvPr id="6" name="Picture 3" descr="P:\Icons\48x48\shadow\tex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897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rgbClr val="FF0000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Minya Nouvelle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78555</TotalTime>
  <Words>1907</Words>
  <Application>Microsoft Macintosh PowerPoint</Application>
  <PresentationFormat>On-screen Show (16:10)</PresentationFormat>
  <Paragraphs>390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Minya Nouvelle</vt:lpstr>
      <vt:lpstr>Verdana</vt:lpstr>
      <vt:lpstr>Calibri</vt:lpstr>
      <vt:lpstr>Office Theme</vt:lpstr>
      <vt:lpstr>E06 – "Why We Fight"</vt:lpstr>
      <vt:lpstr>E06 – Why We Fight</vt:lpstr>
      <vt:lpstr>Hur ni kommer att jobba i vår</vt:lpstr>
      <vt:lpstr>JavaScript engine</vt:lpstr>
      <vt:lpstr>DOM och BOM</vt:lpstr>
      <vt:lpstr>DOM</vt:lpstr>
      <vt:lpstr>DOM-strukturen</vt:lpstr>
      <vt:lpstr>12 nodetyper</vt:lpstr>
      <vt:lpstr>Välja ut element</vt:lpstr>
      <vt:lpstr>PowerPoint Presentation</vt:lpstr>
      <vt:lpstr>Selectors API</vt:lpstr>
      <vt:lpstr>NodeList != Array</vt:lpstr>
      <vt:lpstr>Nodträdet</vt:lpstr>
      <vt:lpstr>document</vt:lpstr>
      <vt:lpstr>HTML-element</vt:lpstr>
      <vt:lpstr>Attribut</vt:lpstr>
      <vt:lpstr>Attribut</vt:lpstr>
      <vt:lpstr>Attribut</vt:lpstr>
      <vt:lpstr>Skapa element</vt:lpstr>
      <vt:lpstr>Lägga till noder</vt:lpstr>
      <vt:lpstr>Textnoder</vt:lpstr>
      <vt:lpstr>Skapa textnoder</vt:lpstr>
      <vt:lpstr>Textnoder</vt:lpstr>
      <vt:lpstr>Utökning: innerHTML</vt:lpstr>
      <vt:lpstr>innerHTML</vt:lpstr>
      <vt:lpstr>innerHTML eller createElement? </vt:lpstr>
      <vt:lpstr>Till sist....</vt:lpstr>
      <vt:lpstr>PowerPoint Presentation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thajo</dc:creator>
  <cp:lastModifiedBy>Johan Leitet</cp:lastModifiedBy>
  <cp:revision>5096</cp:revision>
  <dcterms:created xsi:type="dcterms:W3CDTF">2009-01-05T10:26:14Z</dcterms:created>
  <dcterms:modified xsi:type="dcterms:W3CDTF">2013-11-25T19:32:22Z</dcterms:modified>
</cp:coreProperties>
</file>