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8"/>
  </p:notesMasterIdLst>
  <p:handoutMasterIdLst>
    <p:handoutMasterId r:id="rId39"/>
  </p:handoutMasterIdLst>
  <p:sldIdLst>
    <p:sldId id="301" r:id="rId2"/>
    <p:sldId id="268" r:id="rId3"/>
    <p:sldId id="281" r:id="rId4"/>
    <p:sldId id="321" r:id="rId5"/>
    <p:sldId id="322" r:id="rId6"/>
    <p:sldId id="323" r:id="rId7"/>
    <p:sldId id="296" r:id="rId8"/>
    <p:sldId id="297" r:id="rId9"/>
    <p:sldId id="284" r:id="rId10"/>
    <p:sldId id="285" r:id="rId11"/>
    <p:sldId id="286" r:id="rId12"/>
    <p:sldId id="287" r:id="rId13"/>
    <p:sldId id="288" r:id="rId14"/>
    <p:sldId id="289" r:id="rId15"/>
    <p:sldId id="290" r:id="rId16"/>
    <p:sldId id="291" r:id="rId17"/>
    <p:sldId id="324" r:id="rId18"/>
    <p:sldId id="308" r:id="rId19"/>
    <p:sldId id="309" r:id="rId20"/>
    <p:sldId id="310" r:id="rId21"/>
    <p:sldId id="311" r:id="rId22"/>
    <p:sldId id="313" r:id="rId23"/>
    <p:sldId id="312" r:id="rId24"/>
    <p:sldId id="314" r:id="rId25"/>
    <p:sldId id="315" r:id="rId26"/>
    <p:sldId id="316" r:id="rId27"/>
    <p:sldId id="317" r:id="rId28"/>
    <p:sldId id="318" r:id="rId29"/>
    <p:sldId id="319" r:id="rId30"/>
    <p:sldId id="320" r:id="rId31"/>
    <p:sldId id="305" r:id="rId32"/>
    <p:sldId id="306" r:id="rId33"/>
    <p:sldId id="302" r:id="rId34"/>
    <p:sldId id="303" r:id="rId35"/>
    <p:sldId id="304" r:id="rId36"/>
    <p:sldId id="280" r:id="rId37"/>
  </p:sldIdLst>
  <p:sldSz cx="9144000" cy="5715000" type="screen16x10"/>
  <p:notesSz cx="7099300" cy="1023461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C5FF"/>
    <a:srgbClr val="FFFFFF"/>
    <a:srgbClr val="FFF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06" autoAdjust="0"/>
    <p:restoredTop sz="65401" autoAdjust="0"/>
  </p:normalViewPr>
  <p:slideViewPr>
    <p:cSldViewPr>
      <p:cViewPr varScale="1">
        <p:scale>
          <a:sx n="94" d="100"/>
          <a:sy n="94" d="100"/>
        </p:scale>
        <p:origin x="-1216" y="-10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14-12-08</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634000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14-12-08</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3534086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 Id="rId3" Type="http://schemas.openxmlformats.org/officeDocument/2006/relationships/hyperlink" Target="http://www.soft-amis.org/index.html?return=http://www.soft-amis.org/jsiner/inheritance.htm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1" dirty="0" smtClean="0"/>
              <a:t>Om lagen om elektronisk kommunikation</a:t>
            </a:r>
            <a:r>
              <a:rPr lang="sv-SE" b="1" baseline="0" dirty="0" smtClean="0"/>
              <a:t> och kakor:</a:t>
            </a:r>
            <a:endParaRPr lang="sv-SE" b="1" dirty="0" smtClean="0"/>
          </a:p>
          <a:p>
            <a:r>
              <a:rPr lang="sv-SE" dirty="0" smtClean="0"/>
              <a:t>http://www.pts.se/sv/Regler/Lagar/Lag-om-elektronisk-kommunikation/Cookies-kakor</a:t>
            </a:r>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3</a:t>
            </a:fld>
            <a:endParaRPr lang="sv-SE"/>
          </a:p>
        </p:txBody>
      </p:sp>
    </p:spTree>
    <p:extLst>
      <p:ext uri="{BB962C8B-B14F-4D97-AF65-F5344CB8AC3E}">
        <p14:creationId xmlns:p14="http://schemas.microsoft.com/office/powerpoint/2010/main" val="3803148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getElementsByClassName</a:t>
            </a:r>
            <a:r>
              <a:rPr lang="sv-SE" dirty="0" smtClean="0"/>
              <a:t> är supporterad</a:t>
            </a:r>
            <a:r>
              <a:rPr lang="sv-SE" baseline="0" dirty="0" smtClean="0"/>
              <a:t> från IE9, </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10</a:t>
            </a:fld>
            <a:endParaRPr lang="sv-SE"/>
          </a:p>
        </p:txBody>
      </p:sp>
    </p:spTree>
    <p:extLst>
      <p:ext uri="{BB962C8B-B14F-4D97-AF65-F5344CB8AC3E}">
        <p14:creationId xmlns:p14="http://schemas.microsoft.com/office/powerpoint/2010/main" val="1687798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12</a:t>
            </a:fld>
            <a:endParaRPr lang="sv-SE"/>
          </a:p>
        </p:txBody>
      </p:sp>
    </p:spTree>
    <p:extLst>
      <p:ext uri="{BB962C8B-B14F-4D97-AF65-F5344CB8AC3E}">
        <p14:creationId xmlns:p14="http://schemas.microsoft.com/office/powerpoint/2010/main" val="3530490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Den modell för arv som jag förevisar på denna föreläsning är visserligen enkel, men enkelheten kommer med ett pris. Modellen innebär bland annat att: Koden måste exekveras i rätt ordning. D.v.s. </a:t>
            </a:r>
            <a:r>
              <a:rPr lang="sv-SE" dirty="0" err="1" smtClean="0"/>
              <a:t>Basklassen</a:t>
            </a:r>
            <a:r>
              <a:rPr lang="sv-SE" dirty="0" smtClean="0"/>
              <a:t> måste länkas in före subklassen om dessa ligger i olika filer.</a:t>
            </a:r>
          </a:p>
          <a:p>
            <a:r>
              <a:rPr lang="sv-SE" dirty="0" smtClean="0"/>
              <a:t>Under initiering när arvet genomförs så </a:t>
            </a:r>
            <a:r>
              <a:rPr lang="sv-SE" dirty="0" err="1" smtClean="0"/>
              <a:t>instansieras</a:t>
            </a:r>
            <a:r>
              <a:rPr lang="sv-SE" dirty="0" smtClean="0"/>
              <a:t> ett objekt av </a:t>
            </a:r>
            <a:r>
              <a:rPr lang="sv-SE" dirty="0" err="1" smtClean="0"/>
              <a:t>basklassen</a:t>
            </a:r>
            <a:r>
              <a:rPr lang="sv-SE" dirty="0" smtClean="0"/>
              <a:t>. Detta betyder att </a:t>
            </a:r>
            <a:r>
              <a:rPr lang="sv-SE" dirty="0" err="1" smtClean="0"/>
              <a:t>konstrukorn</a:t>
            </a:r>
            <a:r>
              <a:rPr lang="sv-SE" dirty="0" smtClean="0"/>
              <a:t> kommer exekveras en gång.</a:t>
            </a:r>
          </a:p>
          <a:p>
            <a:r>
              <a:rPr lang="sv-SE" dirty="0" smtClean="0"/>
              <a:t>Punk 1 är inte så allvarlig i detta skede, det gäller helt enkelt att hålla tungan rätt i mun och </a:t>
            </a:r>
            <a:r>
              <a:rPr lang="sv-SE" dirty="0" err="1" smtClean="0"/>
              <a:t>länkan</a:t>
            </a:r>
            <a:r>
              <a:rPr lang="sv-SE" dirty="0" smtClean="0"/>
              <a:t> in </a:t>
            </a:r>
            <a:r>
              <a:rPr lang="sv-SE" dirty="0" err="1" smtClean="0"/>
              <a:t>js</a:t>
            </a:r>
            <a:r>
              <a:rPr lang="sv-SE" dirty="0" smtClean="0"/>
              <a:t>-filerna i rätt ordning. Värre blir det i riktigt stora projekt där en del av koden kanske </a:t>
            </a:r>
            <a:r>
              <a:rPr lang="sv-SE" dirty="0" err="1" smtClean="0"/>
              <a:t>t.o.m</a:t>
            </a:r>
            <a:r>
              <a:rPr lang="sv-SE" dirty="0" smtClean="0"/>
              <a:t> länkas in dynamiskt. </a:t>
            </a:r>
          </a:p>
          <a:p>
            <a:r>
              <a:rPr lang="sv-SE" dirty="0" smtClean="0"/>
              <a:t>Punkt 2 är dock lite viktigare att tänka på när det kommer till projektet. Om ni i </a:t>
            </a:r>
            <a:r>
              <a:rPr lang="sv-SE" dirty="0" err="1" smtClean="0"/>
              <a:t>konstruktorn</a:t>
            </a:r>
            <a:r>
              <a:rPr lang="sv-SE" dirty="0" smtClean="0"/>
              <a:t> använder anrop till </a:t>
            </a:r>
            <a:r>
              <a:rPr lang="sv-SE" dirty="0" err="1" smtClean="0"/>
              <a:t>DOMn</a:t>
            </a:r>
            <a:r>
              <a:rPr lang="sv-SE" dirty="0" smtClean="0"/>
              <a:t> eller rent utav ritar upp ert fönster så kommer ni att få problem. Fönstret kommer då att försöka skapas direkt när ni laddar sidan. ett undantag kommer troligtvis att kastas eftersom </a:t>
            </a:r>
            <a:r>
              <a:rPr lang="sv-SE" dirty="0" err="1" smtClean="0"/>
              <a:t>DOMn</a:t>
            </a:r>
            <a:r>
              <a:rPr lang="sv-SE" dirty="0" smtClean="0"/>
              <a:t> inte ännu laddats.</a:t>
            </a:r>
            <a:br>
              <a:rPr lang="sv-SE" dirty="0" smtClean="0"/>
            </a:br>
            <a:r>
              <a:rPr lang="sv-SE" dirty="0" smtClean="0"/>
              <a:t>Åtgärd: Lägg inte kod som arbetar mot </a:t>
            </a:r>
            <a:r>
              <a:rPr lang="sv-SE" dirty="0" err="1" smtClean="0"/>
              <a:t>DOMn</a:t>
            </a:r>
            <a:r>
              <a:rPr lang="sv-SE" dirty="0" smtClean="0"/>
              <a:t> i </a:t>
            </a:r>
            <a:r>
              <a:rPr lang="sv-SE" dirty="0" err="1" smtClean="0"/>
              <a:t>kontstruktorn</a:t>
            </a:r>
            <a:r>
              <a:rPr lang="sv-SE" dirty="0" smtClean="0"/>
              <a:t>. Försök istället att hålla </a:t>
            </a:r>
            <a:r>
              <a:rPr lang="sv-SE" dirty="0" err="1" smtClean="0"/>
              <a:t>basklassens</a:t>
            </a:r>
            <a:r>
              <a:rPr lang="sv-SE" dirty="0" smtClean="0"/>
              <a:t> </a:t>
            </a:r>
            <a:r>
              <a:rPr lang="sv-SE" dirty="0" err="1" smtClean="0"/>
              <a:t>konstruktor</a:t>
            </a:r>
            <a:r>
              <a:rPr lang="sv-SE" dirty="0" smtClean="0"/>
              <a:t> så ren som möjligt, jag rentutav tom om ni kan. </a:t>
            </a:r>
          </a:p>
          <a:p>
            <a:r>
              <a:rPr lang="sv-SE" dirty="0" smtClean="0"/>
              <a:t>En förträfflig guide över olika implementation av arv i </a:t>
            </a:r>
            <a:r>
              <a:rPr lang="sv-SE" dirty="0" err="1" smtClean="0"/>
              <a:t>Javascript</a:t>
            </a:r>
            <a:r>
              <a:rPr lang="sv-SE" dirty="0" smtClean="0"/>
              <a:t> tillsammans med dess för och nackdelar kan ni hitta här:</a:t>
            </a:r>
            <a:br>
              <a:rPr lang="sv-SE" dirty="0" smtClean="0"/>
            </a:br>
            <a:r>
              <a:rPr lang="sv-SE" dirty="0" err="1" smtClean="0">
                <a:hlinkClick r:id="rId3"/>
              </a:rPr>
              <a:t>SoftAMIS</a:t>
            </a:r>
            <a:r>
              <a:rPr lang="sv-SE" dirty="0" smtClean="0">
                <a:hlinkClick r:id="rId3"/>
              </a:rPr>
              <a:t> - </a:t>
            </a:r>
            <a:r>
              <a:rPr lang="sv-SE" dirty="0" err="1" smtClean="0">
                <a:hlinkClick r:id="rId3"/>
              </a:rPr>
              <a:t>Closer</a:t>
            </a:r>
            <a:r>
              <a:rPr lang="sv-SE" dirty="0" smtClean="0">
                <a:hlinkClick r:id="rId3"/>
              </a:rPr>
              <a:t> Look </a:t>
            </a:r>
            <a:r>
              <a:rPr lang="sv-SE" dirty="0" err="1" smtClean="0">
                <a:hlinkClick r:id="rId3"/>
              </a:rPr>
              <a:t>to</a:t>
            </a:r>
            <a:r>
              <a:rPr lang="sv-SE" dirty="0" smtClean="0">
                <a:hlinkClick r:id="rId3"/>
              </a:rPr>
              <a:t> JavaScript </a:t>
            </a:r>
            <a:r>
              <a:rPr lang="sv-SE" dirty="0" err="1" smtClean="0">
                <a:hlinkClick r:id="rId3"/>
              </a:rPr>
              <a:t>inheritance</a:t>
            </a:r>
            <a:endParaRPr lang="sv-SE" baseline="0" dirty="0" smtClean="0"/>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14</a:t>
            </a:fld>
            <a:endParaRPr lang="sv-SE"/>
          </a:p>
        </p:txBody>
      </p:sp>
    </p:spTree>
    <p:extLst>
      <p:ext uri="{BB962C8B-B14F-4D97-AF65-F5344CB8AC3E}">
        <p14:creationId xmlns:p14="http://schemas.microsoft.com/office/powerpoint/2010/main" val="1918091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requirejs.org</a:t>
            </a:r>
            <a:r>
              <a:rPr lang="en-US" dirty="0" smtClean="0"/>
              <a:t>/docs/</a:t>
            </a:r>
            <a:r>
              <a:rPr lang="en-US" dirty="0" err="1" smtClean="0"/>
              <a:t>api.html</a:t>
            </a:r>
            <a:endParaRPr lang="en-US"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27</a:t>
            </a:fld>
            <a:endParaRPr lang="sv-SE"/>
          </a:p>
        </p:txBody>
      </p:sp>
    </p:spTree>
    <p:extLst>
      <p:ext uri="{BB962C8B-B14F-4D97-AF65-F5344CB8AC3E}">
        <p14:creationId xmlns:p14="http://schemas.microsoft.com/office/powerpoint/2010/main" val="3657953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jpeg"/><Relationship Id="rId7" Type="http://schemas.openxmlformats.org/officeDocument/2006/relationships/image" Target="../media/image17.png"/><Relationship Id="rId8"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 Id="rId6" Type="http://schemas.openxmlformats.org/officeDocument/2006/relationships/image" Target="../media/image44.png"/><Relationship Id="rId7" Type="http://schemas.openxmlformats.org/officeDocument/2006/relationships/image" Target="../media/image45.png"/><Relationship Id="rId8" Type="http://schemas.openxmlformats.org/officeDocument/2006/relationships/image" Target="../media/image46.png"/><Relationship Id="rId9" Type="http://schemas.openxmlformats.org/officeDocument/2006/relationships/image" Target="../media/image47.png"/><Relationship Id="rId10"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 Id="rId3" Type="http://schemas.openxmlformats.org/officeDocument/2006/relationships/image" Target="../media/image50.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jpeg"/><Relationship Id="rId3" Type="http://schemas.openxmlformats.org/officeDocument/2006/relationships/image" Target="../media/image5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200" dirty="0" smtClean="0"/>
              <a:t>E13 –</a:t>
            </a:r>
            <a:r>
              <a:rPr lang="sv-SE" sz="3200" b="1" dirty="0" smtClean="0"/>
              <a:t> "</a:t>
            </a:r>
            <a:r>
              <a:rPr lang="sv-SE" sz="3200" b="1" dirty="0" err="1" smtClean="0"/>
              <a:t>Behind</a:t>
            </a:r>
            <a:r>
              <a:rPr lang="sv-SE" sz="3200" b="1" dirty="0" smtClean="0"/>
              <a:t> the </a:t>
            </a:r>
            <a:r>
              <a:rPr lang="sv-SE" sz="3200" b="1" dirty="0" err="1" smtClean="0"/>
              <a:t>Wild</a:t>
            </a:r>
            <a:r>
              <a:rPr lang="sv-SE" sz="4000" b="1" dirty="0" smtClean="0"/>
              <a:t>"</a:t>
            </a:r>
            <a:endParaRPr lang="sv-SE" sz="4000" b="1" dirty="0"/>
          </a:p>
        </p:txBody>
      </p:sp>
      <p:sp>
        <p:nvSpPr>
          <p:cNvPr id="15" name="TextBox 14"/>
          <p:cNvSpPr txBox="1"/>
          <p:nvPr/>
        </p:nvSpPr>
        <p:spPr>
          <a:xfrm>
            <a:off x="395536" y="1201316"/>
            <a:ext cx="4339650" cy="954107"/>
          </a:xfrm>
          <a:prstGeom prst="rect">
            <a:avLst/>
          </a:prstGeom>
          <a:noFill/>
        </p:spPr>
        <p:txBody>
          <a:bodyPr wrap="none" rtlCol="0">
            <a:spAutoFit/>
          </a:bodyPr>
          <a:lstStyle/>
          <a:p>
            <a:r>
              <a:rPr lang="sv-SE" sz="2800" b="1" dirty="0" smtClean="0">
                <a:latin typeface="Minya Nouvelle" pitchFamily="2" charset="0"/>
              </a:rPr>
              <a:t>Föreläsning 13, </a:t>
            </a:r>
            <a:r>
              <a:rPr lang="sv-SE" sz="2800" b="1" dirty="0" smtClean="0">
                <a:latin typeface="Minya Nouvelle" pitchFamily="2" charset="0"/>
              </a:rPr>
              <a:t>HT2014</a:t>
            </a:r>
            <a:endParaRPr lang="sv-SE" sz="2800" b="1" dirty="0" smtClean="0">
              <a:latin typeface="Minya Nouvelle" pitchFamily="2" charset="0"/>
            </a:endParaRPr>
          </a:p>
          <a:p>
            <a:r>
              <a:rPr lang="sv-SE" sz="2800" dirty="0" smtClean="0">
                <a:latin typeface="Minya Nouvelle" pitchFamily="2" charset="0"/>
              </a:rPr>
              <a:t>Det vi missat och lite till…</a:t>
            </a:r>
            <a:endParaRPr lang="sv-SE" sz="2800" dirty="0" smtClean="0">
              <a:latin typeface="Minya Nouvelle" pitchFamily="2" charset="0"/>
            </a:endParaRPr>
          </a:p>
        </p:txBody>
      </p:sp>
      <p:sp>
        <p:nvSpPr>
          <p:cNvPr id="3" name="Rectangle 2"/>
          <p:cNvSpPr/>
          <p:nvPr/>
        </p:nvSpPr>
        <p:spPr>
          <a:xfrm>
            <a:off x="179512" y="4875465"/>
            <a:ext cx="4572000" cy="646331"/>
          </a:xfrm>
          <a:prstGeom prst="rect">
            <a:avLst/>
          </a:prstGeom>
        </p:spPr>
        <p:txBody>
          <a:bodyPr>
            <a:spAutoFit/>
          </a:bodyPr>
          <a:lstStyle/>
          <a:p>
            <a:r>
              <a:rPr lang="sv-SE" b="1" dirty="0" smtClean="0">
                <a:latin typeface="Minya Nouvelle" pitchFamily="2" charset="0"/>
              </a:rPr>
              <a:t>Kurs:</a:t>
            </a:r>
            <a:endParaRPr lang="sv-SE" b="1" dirty="0">
              <a:latin typeface="Minya Nouvelle" pitchFamily="2" charset="0"/>
            </a:endParaRPr>
          </a:p>
          <a:p>
            <a:r>
              <a:rPr lang="sv-SE" dirty="0" smtClean="0">
                <a:latin typeface="Minya Nouvelle" pitchFamily="2" charset="0"/>
              </a:rPr>
              <a:t>1dv403 Webbteknik I</a:t>
            </a:r>
            <a:endParaRPr lang="sv-SE" dirty="0">
              <a:latin typeface="Minya Nouvelle" pitchFamily="2" charset="0"/>
            </a:endParaRPr>
          </a:p>
        </p:txBody>
      </p:sp>
      <p:sp>
        <p:nvSpPr>
          <p:cNvPr id="4" name="TextBox 3"/>
          <p:cNvSpPr txBox="1"/>
          <p:nvPr/>
        </p:nvSpPr>
        <p:spPr>
          <a:xfrm>
            <a:off x="6215810" y="4827713"/>
            <a:ext cx="2088232" cy="369332"/>
          </a:xfrm>
          <a:prstGeom prst="rect">
            <a:avLst/>
          </a:prstGeom>
          <a:noFill/>
        </p:spPr>
        <p:txBody>
          <a:bodyPr wrap="square" rtlCol="0">
            <a:spAutoFit/>
          </a:bodyPr>
          <a:lstStyle/>
          <a:p>
            <a:pPr algn="r"/>
            <a:r>
              <a:rPr lang="sv-SE" dirty="0" smtClean="0">
                <a:latin typeface="Minya Nouvelle" pitchFamily="2" charset="0"/>
              </a:rPr>
              <a:t>Johan Leitet</a:t>
            </a:r>
          </a:p>
        </p:txBody>
      </p:sp>
      <p:pic>
        <p:nvPicPr>
          <p:cNvPr id="7" name="Picture 6" descr="squar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0112" y="2137420"/>
            <a:ext cx="2641476" cy="2641476"/>
          </a:xfrm>
          <a:prstGeom prst="rect">
            <a:avLst/>
          </a:prstGeom>
        </p:spPr>
      </p:pic>
    </p:spTree>
    <p:extLst>
      <p:ext uri="{BB962C8B-B14F-4D97-AF65-F5344CB8AC3E}">
        <p14:creationId xmlns:p14="http://schemas.microsoft.com/office/powerpoint/2010/main" val="16677407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Augmentation</a:t>
            </a:r>
            <a:endParaRPr lang="sv-SE" dirty="0"/>
          </a:p>
        </p:txBody>
      </p:sp>
      <p:sp>
        <p:nvSpPr>
          <p:cNvPr id="3" name="Subtitle 2"/>
          <p:cNvSpPr>
            <a:spLocks noGrp="1"/>
          </p:cNvSpPr>
          <p:nvPr>
            <p:ph type="subTitle" idx="1"/>
          </p:nvPr>
        </p:nvSpPr>
        <p:spPr>
          <a:xfrm>
            <a:off x="395536" y="1273324"/>
            <a:ext cx="7344816" cy="3888432"/>
          </a:xfrm>
        </p:spPr>
        <p:txBody>
          <a:bodyPr/>
          <a:lstStyle/>
          <a:p>
            <a:r>
              <a:rPr lang="sv-SE" dirty="0"/>
              <a:t>Vi kan till och med </a:t>
            </a:r>
            <a:r>
              <a:rPr lang="sv-SE" dirty="0" smtClean="0"/>
              <a:t>förstärka, bygga ut </a:t>
            </a:r>
            <a:r>
              <a:rPr lang="sv-SE" dirty="0"/>
              <a:t>alla inbyggda </a:t>
            </a:r>
            <a:r>
              <a:rPr lang="sv-SE" dirty="0" smtClean="0"/>
              <a:t>objekt!</a:t>
            </a:r>
            <a:endParaRPr lang="sv-SE" dirty="0"/>
          </a:p>
          <a:p>
            <a:endParaRPr lang="sv-SE" dirty="0"/>
          </a:p>
          <a:p>
            <a:r>
              <a:rPr lang="sv-SE" dirty="0" smtClean="0"/>
              <a:t>Låna </a:t>
            </a:r>
            <a:r>
              <a:rPr lang="sv-SE" b="1" dirty="0" err="1" smtClean="0"/>
              <a:t>forEach</a:t>
            </a:r>
            <a:r>
              <a:rPr lang="sv-SE" dirty="0" smtClean="0"/>
              <a:t> från Array till </a:t>
            </a:r>
            <a:r>
              <a:rPr lang="sv-SE" dirty="0" err="1" smtClean="0"/>
              <a:t>NodeList</a:t>
            </a:r>
            <a:r>
              <a:rPr lang="sv-SE" dirty="0" smtClean="0"/>
              <a:t>?</a:t>
            </a:r>
            <a:endParaRPr lang="sv-SE" dirty="0"/>
          </a:p>
          <a:p>
            <a:endParaRPr lang="sv-SE" dirty="0"/>
          </a:p>
          <a:p>
            <a:r>
              <a:rPr lang="sv-SE" dirty="0" smtClean="0"/>
              <a:t>Var dock väldigt försiktig med att lägga till funktionalitet på de inbyggda objekten. </a:t>
            </a:r>
            <a:endParaRPr lang="sv-SE" dirty="0"/>
          </a:p>
          <a:p>
            <a:endParaRPr lang="sv-SE" dirty="0"/>
          </a:p>
        </p:txBody>
      </p:sp>
      <p:pic>
        <p:nvPicPr>
          <p:cNvPr id="4" name="Picture 3" descr="P:\Icons\48x48\shadow\cube_yellow_ad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2544" y="267610"/>
            <a:ext cx="617537" cy="61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73138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Klass</a:t>
            </a:r>
            <a:r>
              <a:rPr lang="sv-SE" dirty="0" smtClean="0"/>
              <a:t>iskt arv</a:t>
            </a:r>
            <a:endParaRPr lang="sv-SE" dirty="0"/>
          </a:p>
        </p:txBody>
      </p:sp>
      <p:pic>
        <p:nvPicPr>
          <p:cNvPr id="4" name="Picture 3" descr="PPT41E.png"/>
          <p:cNvPicPr>
            <a:picLocks noChangeAspect="1"/>
          </p:cNvPicPr>
          <p:nvPr/>
        </p:nvPicPr>
        <p:blipFill>
          <a:blip r:embed="rId2" cstate="print"/>
          <a:stretch>
            <a:fillRect/>
          </a:stretch>
        </p:blipFill>
        <p:spPr>
          <a:xfrm>
            <a:off x="6334944" y="3683124"/>
            <a:ext cx="1063376" cy="1292333"/>
          </a:xfrm>
          <a:prstGeom prst="rect">
            <a:avLst/>
          </a:prstGeom>
        </p:spPr>
      </p:pic>
      <p:pic>
        <p:nvPicPr>
          <p:cNvPr id="5" name="Picture 4" descr="PPT875D.png"/>
          <p:cNvPicPr>
            <a:picLocks noChangeAspect="1"/>
          </p:cNvPicPr>
          <p:nvPr/>
        </p:nvPicPr>
        <p:blipFill>
          <a:blip r:embed="rId3" cstate="print"/>
          <a:stretch>
            <a:fillRect/>
          </a:stretch>
        </p:blipFill>
        <p:spPr>
          <a:xfrm>
            <a:off x="467544" y="3073524"/>
            <a:ext cx="1853862" cy="1429562"/>
          </a:xfrm>
          <a:prstGeom prst="rect">
            <a:avLst/>
          </a:prstGeom>
        </p:spPr>
      </p:pic>
      <p:pic>
        <p:nvPicPr>
          <p:cNvPr id="6" name="Picture 5" descr="PPTAC8A.png"/>
          <p:cNvPicPr>
            <a:picLocks noChangeAspect="1"/>
          </p:cNvPicPr>
          <p:nvPr/>
        </p:nvPicPr>
        <p:blipFill>
          <a:blip r:embed="rId4" cstate="print"/>
          <a:stretch>
            <a:fillRect/>
          </a:stretch>
        </p:blipFill>
        <p:spPr>
          <a:xfrm>
            <a:off x="2601144" y="3454524"/>
            <a:ext cx="2029106" cy="1206219"/>
          </a:xfrm>
          <a:prstGeom prst="rect">
            <a:avLst/>
          </a:prstGeom>
        </p:spPr>
      </p:pic>
      <p:pic>
        <p:nvPicPr>
          <p:cNvPr id="7" name="Picture 6" descr="PPT80F9.png"/>
          <p:cNvPicPr>
            <a:picLocks noChangeAspect="1"/>
          </p:cNvPicPr>
          <p:nvPr/>
        </p:nvPicPr>
        <p:blipFill>
          <a:blip r:embed="rId5" cstate="print"/>
          <a:stretch>
            <a:fillRect/>
          </a:stretch>
        </p:blipFill>
        <p:spPr>
          <a:xfrm>
            <a:off x="4658544" y="3378324"/>
            <a:ext cx="671838" cy="787010"/>
          </a:xfrm>
          <a:prstGeom prst="rect">
            <a:avLst/>
          </a:prstGeom>
        </p:spPr>
      </p:pic>
      <p:pic>
        <p:nvPicPr>
          <p:cNvPr id="8" name="Picture 7" descr="PPT3D94.png"/>
          <p:cNvPicPr>
            <a:picLocks noChangeAspect="1"/>
          </p:cNvPicPr>
          <p:nvPr/>
        </p:nvPicPr>
        <p:blipFill>
          <a:blip r:embed="rId6" cstate="print"/>
          <a:stretch>
            <a:fillRect/>
          </a:stretch>
        </p:blipFill>
        <p:spPr>
          <a:xfrm>
            <a:off x="5649144" y="3302124"/>
            <a:ext cx="1021448" cy="720457"/>
          </a:xfrm>
          <a:prstGeom prst="rect">
            <a:avLst/>
          </a:prstGeom>
        </p:spPr>
      </p:pic>
      <p:pic>
        <p:nvPicPr>
          <p:cNvPr id="9" name="Picture 8" descr="PPTD4E5.png"/>
          <p:cNvPicPr>
            <a:picLocks noChangeAspect="1"/>
          </p:cNvPicPr>
          <p:nvPr/>
        </p:nvPicPr>
        <p:blipFill>
          <a:blip r:embed="rId7" cstate="print"/>
          <a:stretch>
            <a:fillRect/>
          </a:stretch>
        </p:blipFill>
        <p:spPr>
          <a:xfrm>
            <a:off x="7630344" y="3606924"/>
            <a:ext cx="969788" cy="844286"/>
          </a:xfrm>
          <a:prstGeom prst="rect">
            <a:avLst/>
          </a:prstGeom>
        </p:spPr>
      </p:pic>
      <p:sp>
        <p:nvSpPr>
          <p:cNvPr id="10" name="TextBox 9"/>
          <p:cNvSpPr txBox="1"/>
          <p:nvPr/>
        </p:nvSpPr>
        <p:spPr>
          <a:xfrm>
            <a:off x="3419872" y="1201316"/>
            <a:ext cx="172819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sv-SE" dirty="0" smtClean="0">
              <a:latin typeface="Minya Nouvelle" pitchFamily="2" charset="0"/>
            </a:endParaRPr>
          </a:p>
          <a:p>
            <a:pPr algn="ctr"/>
            <a:r>
              <a:rPr lang="sv-SE" dirty="0" smtClean="0">
                <a:latin typeface="Minya Nouvelle" pitchFamily="2" charset="0"/>
              </a:rPr>
              <a:t>Djur</a:t>
            </a:r>
          </a:p>
          <a:p>
            <a:endParaRPr lang="sv-SE" dirty="0">
              <a:latin typeface="Minya Nouvelle" pitchFamily="2" charset="0"/>
            </a:endParaRPr>
          </a:p>
        </p:txBody>
      </p:sp>
      <p:cxnSp>
        <p:nvCxnSpPr>
          <p:cNvPr id="12" name="Straight Connector 11"/>
          <p:cNvCxnSpPr/>
          <p:nvPr/>
        </p:nvCxnSpPr>
        <p:spPr>
          <a:xfrm flipV="1">
            <a:off x="1259632" y="2124646"/>
            <a:ext cx="2356065" cy="948878"/>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0"/>
          </p:cNvCxnSpPr>
          <p:nvPr/>
        </p:nvCxnSpPr>
        <p:spPr>
          <a:xfrm flipV="1">
            <a:off x="3615697" y="2124646"/>
            <a:ext cx="164215" cy="1329878"/>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0"/>
          </p:cNvCxnSpPr>
          <p:nvPr/>
        </p:nvCxnSpPr>
        <p:spPr>
          <a:xfrm flipH="1" flipV="1">
            <a:off x="4139952" y="2124646"/>
            <a:ext cx="854511" cy="1253678"/>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0"/>
          </p:cNvCxnSpPr>
          <p:nvPr/>
        </p:nvCxnSpPr>
        <p:spPr>
          <a:xfrm flipH="1" flipV="1">
            <a:off x="4499992" y="2124646"/>
            <a:ext cx="1659876" cy="1177478"/>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4994463" y="2124646"/>
            <a:ext cx="2241833" cy="1558478"/>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0"/>
          </p:cNvCxnSpPr>
          <p:nvPr/>
        </p:nvCxnSpPr>
        <p:spPr>
          <a:xfrm flipH="1" flipV="1">
            <a:off x="5148064" y="2124646"/>
            <a:ext cx="2967174" cy="1482278"/>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3" name="Picture 3" descr="P:\Icons\48x48\shadow\graph_edge_directed.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44408" y="260163"/>
            <a:ext cx="617538" cy="61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69246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”Superklassen”</a:t>
            </a:r>
            <a:endParaRPr lang="sv-SE" dirty="0"/>
          </a:p>
        </p:txBody>
      </p:sp>
      <p:sp>
        <p:nvSpPr>
          <p:cNvPr id="4" name="Rectangle 3"/>
          <p:cNvSpPr/>
          <p:nvPr/>
        </p:nvSpPr>
        <p:spPr>
          <a:xfrm>
            <a:off x="228600" y="1254135"/>
            <a:ext cx="8458200" cy="3043525"/>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600" b="1" dirty="0" smtClean="0">
                <a:solidFill>
                  <a:schemeClr val="tx1"/>
                </a:solidFill>
                <a:latin typeface="Courier New" pitchFamily="49" charset="0"/>
                <a:cs typeface="Courier New" pitchFamily="49" charset="0"/>
              </a:rPr>
              <a:t>function Animal(</a:t>
            </a:r>
            <a:r>
              <a:rPr lang="sv-SE" sz="1600" b="1" dirty="0" err="1" smtClean="0">
                <a:solidFill>
                  <a:schemeClr val="tx1"/>
                </a:solidFill>
                <a:latin typeface="Courier New" pitchFamily="49" charset="0"/>
                <a:cs typeface="Courier New" pitchFamily="49" charset="0"/>
              </a:rPr>
              <a:t>name</a:t>
            </a:r>
            <a:r>
              <a:rPr lang="sv-SE" sz="1600" b="1" dirty="0" smtClean="0">
                <a:solidFill>
                  <a:schemeClr val="tx1"/>
                </a:solidFill>
                <a:latin typeface="Courier New" pitchFamily="49" charset="0"/>
                <a:cs typeface="Courier New" pitchFamily="49" charset="0"/>
              </a:rPr>
              <a:t>){</a:t>
            </a:r>
          </a:p>
          <a:p>
            <a:pPr>
              <a:defRPr/>
            </a:pPr>
            <a:r>
              <a:rPr lang="sv-SE" sz="1600" b="1" dirty="0" smtClean="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this.name</a:t>
            </a:r>
            <a:r>
              <a:rPr lang="sv-SE" sz="1600" b="1" dirty="0" smtClean="0">
                <a:solidFill>
                  <a:schemeClr val="tx1"/>
                </a:solidFill>
                <a:latin typeface="Courier New" pitchFamily="49" charset="0"/>
                <a:cs typeface="Courier New" pitchFamily="49" charset="0"/>
              </a:rPr>
              <a:t> = </a:t>
            </a:r>
            <a:r>
              <a:rPr lang="sv-SE" sz="1600" b="1" dirty="0" err="1" smtClean="0">
                <a:solidFill>
                  <a:schemeClr val="tx1"/>
                </a:solidFill>
                <a:latin typeface="Courier New" pitchFamily="49" charset="0"/>
                <a:cs typeface="Courier New" pitchFamily="49" charset="0"/>
              </a:rPr>
              <a:t>name</a:t>
            </a:r>
            <a:r>
              <a:rPr lang="sv-SE" sz="1600" b="1" dirty="0" smtClean="0">
                <a:solidFill>
                  <a:schemeClr val="tx1"/>
                </a:solidFill>
                <a:latin typeface="Courier New" pitchFamily="49" charset="0"/>
                <a:cs typeface="Courier New" pitchFamily="49" charset="0"/>
              </a:rPr>
              <a:t>;	</a:t>
            </a:r>
          </a:p>
          <a:p>
            <a:pPr>
              <a:defRPr/>
            </a:pPr>
            <a:r>
              <a:rPr lang="sv-SE" sz="1600" b="1" dirty="0" smtClean="0">
                <a:solidFill>
                  <a:schemeClr val="tx1"/>
                </a:solidFill>
                <a:latin typeface="Courier New" pitchFamily="49" charset="0"/>
                <a:cs typeface="Courier New" pitchFamily="49" charset="0"/>
              </a:rPr>
              <a:t>}</a:t>
            </a:r>
          </a:p>
          <a:p>
            <a:pPr>
              <a:defRPr/>
            </a:pPr>
            <a:endParaRPr lang="sv-SE" sz="1600" b="1" dirty="0" smtClean="0">
              <a:solidFill>
                <a:schemeClr val="tx1"/>
              </a:solidFill>
              <a:latin typeface="Courier New" pitchFamily="49" charset="0"/>
              <a:cs typeface="Courier New" pitchFamily="49" charset="0"/>
            </a:endParaRPr>
          </a:p>
          <a:p>
            <a:pPr>
              <a:defRPr/>
            </a:pPr>
            <a:r>
              <a:rPr lang="sv-SE" sz="1600" b="1" dirty="0" err="1" smtClean="0">
                <a:solidFill>
                  <a:schemeClr val="tx1"/>
                </a:solidFill>
                <a:latin typeface="Courier New" pitchFamily="49" charset="0"/>
                <a:cs typeface="Courier New" pitchFamily="49" charset="0"/>
              </a:rPr>
              <a:t>Animal.prototype.scream</a:t>
            </a:r>
            <a:r>
              <a:rPr lang="sv-SE" sz="1600" b="1" dirty="0" smtClean="0">
                <a:solidFill>
                  <a:schemeClr val="tx1"/>
                </a:solidFill>
                <a:latin typeface="Courier New" pitchFamily="49" charset="0"/>
                <a:cs typeface="Courier New" pitchFamily="49" charset="0"/>
              </a:rPr>
              <a:t> = function(){</a:t>
            </a:r>
          </a:p>
          <a:p>
            <a:pPr>
              <a:defRPr/>
            </a:pPr>
            <a:r>
              <a:rPr lang="sv-SE" sz="1600" b="1" dirty="0" smtClean="0">
                <a:solidFill>
                  <a:schemeClr val="tx1"/>
                </a:solidFill>
                <a:latin typeface="Courier New" pitchFamily="49" charset="0"/>
                <a:cs typeface="Courier New" pitchFamily="49" charset="0"/>
              </a:rPr>
              <a:t>	console.log("</a:t>
            </a:r>
            <a:r>
              <a:rPr lang="sv-SE" sz="1600" b="1" dirty="0" err="1" smtClean="0">
                <a:solidFill>
                  <a:schemeClr val="tx1"/>
                </a:solidFill>
                <a:latin typeface="Courier New" pitchFamily="49" charset="0"/>
                <a:cs typeface="Courier New" pitchFamily="49" charset="0"/>
              </a:rPr>
              <a:t>Wooooaaaa</a:t>
            </a:r>
            <a:r>
              <a:rPr lang="sv-SE" sz="1600" b="1" dirty="0" smtClean="0">
                <a:solidFill>
                  <a:schemeClr val="tx1"/>
                </a:solidFill>
                <a:latin typeface="Courier New" pitchFamily="49" charset="0"/>
                <a:cs typeface="Courier New" pitchFamily="49" charset="0"/>
              </a:rPr>
              <a:t> säger "+this.name);</a:t>
            </a:r>
          </a:p>
          <a:p>
            <a:pPr>
              <a:defRPr/>
            </a:pPr>
            <a:r>
              <a:rPr lang="sv-SE" sz="1600" b="1" dirty="0" smtClean="0">
                <a:solidFill>
                  <a:schemeClr val="tx1"/>
                </a:solidFill>
                <a:latin typeface="Courier New" pitchFamily="49" charset="0"/>
                <a:cs typeface="Courier New" pitchFamily="49" charset="0"/>
              </a:rPr>
              <a:t>};</a:t>
            </a:r>
          </a:p>
          <a:p>
            <a:pPr>
              <a:defRPr/>
            </a:pPr>
            <a:endParaRPr lang="sv-SE" sz="1600" b="1" dirty="0" smtClean="0">
              <a:solidFill>
                <a:schemeClr val="tx1"/>
              </a:solidFill>
              <a:latin typeface="Courier New" pitchFamily="49" charset="0"/>
              <a:cs typeface="Courier New" pitchFamily="49" charset="0"/>
            </a:endParaRPr>
          </a:p>
          <a:p>
            <a:pPr>
              <a:defRPr/>
            </a:pPr>
            <a:r>
              <a:rPr lang="sv-SE" sz="1600" b="1" dirty="0" err="1" smtClean="0">
                <a:solidFill>
                  <a:schemeClr val="tx1"/>
                </a:solidFill>
                <a:latin typeface="Courier New" pitchFamily="49" charset="0"/>
                <a:cs typeface="Courier New" pitchFamily="49" charset="0"/>
              </a:rPr>
              <a:t>Animal.prototype.getName</a:t>
            </a:r>
            <a:r>
              <a:rPr lang="sv-SE" sz="1600" b="1" dirty="0" smtClean="0">
                <a:solidFill>
                  <a:schemeClr val="tx1"/>
                </a:solidFill>
                <a:latin typeface="Courier New" pitchFamily="49" charset="0"/>
                <a:cs typeface="Courier New" pitchFamily="49" charset="0"/>
              </a:rPr>
              <a:t> = function(){</a:t>
            </a:r>
          </a:p>
          <a:p>
            <a:pPr>
              <a:defRPr/>
            </a:pPr>
            <a:r>
              <a:rPr lang="sv-SE" sz="1600" b="1" dirty="0" smtClean="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return</a:t>
            </a:r>
            <a:r>
              <a:rPr lang="sv-SE" sz="1600" b="1" dirty="0" smtClean="0">
                <a:solidFill>
                  <a:schemeClr val="tx1"/>
                </a:solidFill>
                <a:latin typeface="Courier New" pitchFamily="49" charset="0"/>
                <a:cs typeface="Courier New" pitchFamily="49" charset="0"/>
              </a:rPr>
              <a:t> this.name;	</a:t>
            </a:r>
          </a:p>
          <a:p>
            <a:pPr>
              <a:defRPr/>
            </a:pPr>
            <a:r>
              <a:rPr lang="sv-SE" sz="1600" b="1" dirty="0" smtClean="0">
                <a:solidFill>
                  <a:schemeClr val="tx1"/>
                </a:solidFill>
                <a:latin typeface="Courier New" pitchFamily="49" charset="0"/>
                <a:cs typeface="Courier New" pitchFamily="49" charset="0"/>
              </a:rPr>
              <a:t>};</a:t>
            </a:r>
          </a:p>
        </p:txBody>
      </p:sp>
      <p:pic>
        <p:nvPicPr>
          <p:cNvPr id="5" name="Picture 5" descr="C:\temp\471aa5c9.png"/>
          <p:cNvPicPr>
            <a:picLocks noChangeAspect="1" noChangeArrowheads="1"/>
          </p:cNvPicPr>
          <p:nvPr/>
        </p:nvPicPr>
        <p:blipFill>
          <a:blip r:embed="rId3" cstate="print"/>
          <a:srcRect/>
          <a:stretch>
            <a:fillRect/>
          </a:stretch>
        </p:blipFill>
        <p:spPr bwMode="auto">
          <a:xfrm>
            <a:off x="7164288" y="1057300"/>
            <a:ext cx="1704975" cy="2409825"/>
          </a:xfrm>
          <a:prstGeom prst="rect">
            <a:avLst/>
          </a:prstGeom>
          <a:noFill/>
        </p:spPr>
      </p:pic>
      <p:pic>
        <p:nvPicPr>
          <p:cNvPr id="6" name="Picture 3" descr="P:\Icons\48x48\shadow\graph_edge_direct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60163"/>
            <a:ext cx="617538" cy="61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45898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Subklassen</a:t>
            </a:r>
            <a:endParaRPr lang="sv-SE" dirty="0"/>
          </a:p>
        </p:txBody>
      </p:sp>
      <p:sp>
        <p:nvSpPr>
          <p:cNvPr id="4" name="Rectangle 3"/>
          <p:cNvSpPr/>
          <p:nvPr/>
        </p:nvSpPr>
        <p:spPr>
          <a:xfrm>
            <a:off x="228600" y="1254135"/>
            <a:ext cx="8458200" cy="4041765"/>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600" b="1" dirty="0" smtClean="0">
                <a:solidFill>
                  <a:schemeClr val="tx1"/>
                </a:solidFill>
                <a:latin typeface="Courier New" pitchFamily="49" charset="0"/>
                <a:cs typeface="Courier New" pitchFamily="49" charset="0"/>
              </a:rPr>
              <a:t>function Tiger(</a:t>
            </a:r>
            <a:r>
              <a:rPr lang="sv-SE" sz="1600" b="1" dirty="0" err="1" smtClean="0">
                <a:solidFill>
                  <a:schemeClr val="tx1"/>
                </a:solidFill>
                <a:latin typeface="Courier New" pitchFamily="49" charset="0"/>
                <a:cs typeface="Courier New" pitchFamily="49" charset="0"/>
              </a:rPr>
              <a:t>name</a:t>
            </a:r>
            <a:r>
              <a:rPr lang="sv-SE" sz="1600" b="1" dirty="0" smtClean="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color</a:t>
            </a:r>
            <a:r>
              <a:rPr lang="sv-SE" sz="1600" b="1" dirty="0" smtClean="0">
                <a:solidFill>
                  <a:schemeClr val="tx1"/>
                </a:solidFill>
                <a:latin typeface="Courier New" pitchFamily="49" charset="0"/>
                <a:cs typeface="Courier New" pitchFamily="49" charset="0"/>
              </a:rPr>
              <a:t>){</a:t>
            </a:r>
          </a:p>
          <a:p>
            <a:pPr>
              <a:defRPr/>
            </a:pPr>
            <a:r>
              <a:rPr lang="sv-SE" sz="1600" b="1" dirty="0" smtClean="0">
                <a:solidFill>
                  <a:schemeClr val="tx1"/>
                </a:solidFill>
                <a:latin typeface="Courier New" pitchFamily="49" charset="0"/>
                <a:cs typeface="Courier New" pitchFamily="49" charset="0"/>
              </a:rPr>
              <a:t>   </a:t>
            </a:r>
            <a:r>
              <a:rPr lang="sv-SE" sz="1400" i="1" dirty="0" smtClean="0">
                <a:solidFill>
                  <a:schemeClr val="tx1"/>
                </a:solidFill>
                <a:latin typeface="Courier New" pitchFamily="49" charset="0"/>
                <a:cs typeface="Courier New" pitchFamily="49" charset="0"/>
              </a:rPr>
              <a:t>// Kalla på superklassens </a:t>
            </a:r>
            <a:r>
              <a:rPr lang="sv-SE" sz="1400" i="1" dirty="0" err="1" smtClean="0">
                <a:solidFill>
                  <a:schemeClr val="tx1"/>
                </a:solidFill>
                <a:latin typeface="Courier New" pitchFamily="49" charset="0"/>
                <a:cs typeface="Courier New" pitchFamily="49" charset="0"/>
              </a:rPr>
              <a:t>konstruktor</a:t>
            </a:r>
            <a:endParaRPr lang="sv-SE" sz="1400" i="1" dirty="0" smtClean="0">
              <a:solidFill>
                <a:schemeClr val="tx1"/>
              </a:solidFill>
              <a:latin typeface="Courier New" pitchFamily="49" charset="0"/>
              <a:cs typeface="Courier New" pitchFamily="49" charset="0"/>
            </a:endParaRPr>
          </a:p>
          <a:p>
            <a:pPr>
              <a:defRPr/>
            </a:pPr>
            <a:r>
              <a:rPr lang="sv-SE" sz="1400" i="1" dirty="0" smtClean="0">
                <a:solidFill>
                  <a:schemeClr val="tx1"/>
                </a:solidFill>
                <a:latin typeface="Courier New" pitchFamily="49" charset="0"/>
                <a:cs typeface="Courier New" pitchFamily="49" charset="0"/>
              </a:rPr>
              <a:t>   // (Kopiera egenskaperna från Animal till Tiger)</a:t>
            </a:r>
            <a:endParaRPr lang="sv-SE" sz="1600" i="1" dirty="0" smtClean="0">
              <a:solidFill>
                <a:schemeClr val="tx1"/>
              </a:solidFill>
              <a:latin typeface="Courier New" pitchFamily="49" charset="0"/>
              <a:cs typeface="Courier New" pitchFamily="49" charset="0"/>
            </a:endParaRPr>
          </a:p>
          <a:p>
            <a:pPr>
              <a:defRPr/>
            </a:pPr>
            <a:r>
              <a:rPr lang="sv-SE" sz="1600" b="1" dirty="0" smtClean="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Animal.call</a:t>
            </a:r>
            <a:r>
              <a:rPr lang="sv-SE" sz="1600" b="1" dirty="0" smtClean="0">
                <a:solidFill>
                  <a:schemeClr val="tx1"/>
                </a:solidFill>
                <a:latin typeface="Courier New" pitchFamily="49" charset="0"/>
                <a:cs typeface="Courier New" pitchFamily="49" charset="0"/>
              </a:rPr>
              <a:t>(this, </a:t>
            </a:r>
            <a:r>
              <a:rPr lang="sv-SE" sz="1600" b="1" dirty="0" err="1" smtClean="0">
                <a:solidFill>
                  <a:schemeClr val="tx1"/>
                </a:solidFill>
                <a:latin typeface="Courier New" pitchFamily="49" charset="0"/>
                <a:cs typeface="Courier New" pitchFamily="49" charset="0"/>
              </a:rPr>
              <a:t>name</a:t>
            </a:r>
            <a:r>
              <a:rPr lang="sv-SE" sz="1600" b="1" dirty="0" smtClean="0">
                <a:solidFill>
                  <a:schemeClr val="tx1"/>
                </a:solidFill>
                <a:latin typeface="Courier New" pitchFamily="49" charset="0"/>
                <a:cs typeface="Courier New" pitchFamily="49" charset="0"/>
              </a:rPr>
              <a:t>);</a:t>
            </a:r>
          </a:p>
          <a:p>
            <a:pPr>
              <a:defRPr/>
            </a:pPr>
            <a:r>
              <a:rPr lang="sv-SE" sz="1600" b="1" dirty="0" smtClean="0">
                <a:solidFill>
                  <a:schemeClr val="tx1"/>
                </a:solidFill>
                <a:latin typeface="Courier New" pitchFamily="49" charset="0"/>
                <a:cs typeface="Courier New" pitchFamily="49" charset="0"/>
              </a:rPr>
              <a:t>		</a:t>
            </a:r>
          </a:p>
          <a:p>
            <a:pPr>
              <a:defRPr/>
            </a:pPr>
            <a:r>
              <a:rPr lang="sv-SE" sz="1600" b="1" dirty="0" smtClean="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this.color</a:t>
            </a:r>
            <a:r>
              <a:rPr lang="sv-SE" sz="1600" b="1" dirty="0" smtClean="0">
                <a:solidFill>
                  <a:schemeClr val="tx1"/>
                </a:solidFill>
                <a:latin typeface="Courier New" pitchFamily="49" charset="0"/>
                <a:cs typeface="Courier New" pitchFamily="49" charset="0"/>
              </a:rPr>
              <a:t> = </a:t>
            </a:r>
            <a:r>
              <a:rPr lang="sv-SE" sz="1600" b="1" dirty="0" err="1" smtClean="0">
                <a:solidFill>
                  <a:schemeClr val="tx1"/>
                </a:solidFill>
                <a:latin typeface="Courier New" pitchFamily="49" charset="0"/>
                <a:cs typeface="Courier New" pitchFamily="49" charset="0"/>
              </a:rPr>
              <a:t>color</a:t>
            </a:r>
            <a:r>
              <a:rPr lang="sv-SE" sz="1600" b="1" dirty="0" smtClean="0">
                <a:solidFill>
                  <a:schemeClr val="tx1"/>
                </a:solidFill>
                <a:latin typeface="Courier New" pitchFamily="49" charset="0"/>
                <a:cs typeface="Courier New" pitchFamily="49" charset="0"/>
              </a:rPr>
              <a:t>;</a:t>
            </a:r>
          </a:p>
          <a:p>
            <a:pPr>
              <a:defRPr/>
            </a:pPr>
            <a:r>
              <a:rPr lang="sv-SE" sz="1600" b="1" dirty="0" smtClean="0">
                <a:solidFill>
                  <a:schemeClr val="tx1"/>
                </a:solidFill>
                <a:latin typeface="Courier New" pitchFamily="49" charset="0"/>
                <a:cs typeface="Courier New" pitchFamily="49" charset="0"/>
              </a:rPr>
              <a:t>}</a:t>
            </a:r>
          </a:p>
          <a:p>
            <a:pPr>
              <a:defRPr/>
            </a:pPr>
            <a:r>
              <a:rPr lang="sv-SE" sz="1600" b="1" dirty="0" smtClean="0">
                <a:solidFill>
                  <a:schemeClr val="tx1"/>
                </a:solidFill>
                <a:latin typeface="Courier New" pitchFamily="49" charset="0"/>
                <a:cs typeface="Courier New" pitchFamily="49" charset="0"/>
              </a:rPr>
              <a:t/>
            </a:r>
            <a:br>
              <a:rPr lang="sv-SE" sz="1600" b="1" dirty="0" smtClean="0">
                <a:solidFill>
                  <a:schemeClr val="tx1"/>
                </a:solidFill>
                <a:latin typeface="Courier New" pitchFamily="49" charset="0"/>
                <a:cs typeface="Courier New" pitchFamily="49" charset="0"/>
              </a:rPr>
            </a:br>
            <a:r>
              <a:rPr lang="sv-SE" sz="1400" i="1" dirty="0" smtClean="0">
                <a:solidFill>
                  <a:schemeClr val="tx1"/>
                </a:solidFill>
                <a:latin typeface="Courier New" pitchFamily="49" charset="0"/>
                <a:cs typeface="Courier New" pitchFamily="49" charset="0"/>
              </a:rPr>
              <a:t>// Se till att Tiger ärver från Animal och inte </a:t>
            </a:r>
            <a:r>
              <a:rPr lang="sv-SE" sz="1400" i="1" dirty="0" err="1" smtClean="0">
                <a:solidFill>
                  <a:schemeClr val="tx1"/>
                </a:solidFill>
                <a:latin typeface="Courier New" pitchFamily="49" charset="0"/>
                <a:cs typeface="Courier New" pitchFamily="49" charset="0"/>
              </a:rPr>
              <a:t>Object</a:t>
            </a:r>
            <a:endParaRPr lang="sv-SE" sz="1400" i="1" dirty="0" smtClean="0">
              <a:solidFill>
                <a:schemeClr val="tx1"/>
              </a:solidFill>
              <a:latin typeface="Courier New" pitchFamily="49" charset="0"/>
              <a:cs typeface="Courier New" pitchFamily="49" charset="0"/>
            </a:endParaRPr>
          </a:p>
          <a:p>
            <a:pPr>
              <a:defRPr/>
            </a:pPr>
            <a:r>
              <a:rPr lang="sv-SE" sz="1600" b="1" dirty="0" err="1" smtClean="0">
                <a:solidFill>
                  <a:schemeClr val="tx1"/>
                </a:solidFill>
                <a:latin typeface="Courier New" pitchFamily="49" charset="0"/>
                <a:cs typeface="Courier New" pitchFamily="49" charset="0"/>
              </a:rPr>
              <a:t>Tiger.prototype</a:t>
            </a:r>
            <a:r>
              <a:rPr lang="sv-SE" sz="1600" b="1" dirty="0" smtClean="0">
                <a:solidFill>
                  <a:schemeClr val="tx1"/>
                </a:solidFill>
                <a:latin typeface="Courier New" pitchFamily="49" charset="0"/>
                <a:cs typeface="Courier New" pitchFamily="49" charset="0"/>
              </a:rPr>
              <a:t> = new Animal();</a:t>
            </a:r>
          </a:p>
          <a:p>
            <a:pPr>
              <a:defRPr/>
            </a:pPr>
            <a:r>
              <a:rPr lang="sv-SE" sz="1600" b="1" dirty="0" smtClean="0">
                <a:solidFill>
                  <a:schemeClr val="tx1"/>
                </a:solidFill>
                <a:latin typeface="Courier New" pitchFamily="49" charset="0"/>
                <a:cs typeface="Courier New" pitchFamily="49" charset="0"/>
              </a:rPr>
              <a:t/>
            </a:r>
            <a:br>
              <a:rPr lang="sv-SE" sz="1600" b="1" dirty="0" smtClean="0">
                <a:solidFill>
                  <a:schemeClr val="tx1"/>
                </a:solidFill>
                <a:latin typeface="Courier New" pitchFamily="49" charset="0"/>
                <a:cs typeface="Courier New" pitchFamily="49" charset="0"/>
              </a:rPr>
            </a:br>
            <a:r>
              <a:rPr lang="sv-SE" sz="1400" i="1" dirty="0" smtClean="0">
                <a:solidFill>
                  <a:schemeClr val="tx1"/>
                </a:solidFill>
                <a:latin typeface="Courier New" pitchFamily="49" charset="0"/>
                <a:cs typeface="Courier New" pitchFamily="49" charset="0"/>
              </a:rPr>
              <a:t>// Utöka funktionaliteten</a:t>
            </a:r>
            <a:br>
              <a:rPr lang="sv-SE" sz="1400" i="1" dirty="0" smtClean="0">
                <a:solidFill>
                  <a:schemeClr val="tx1"/>
                </a:solidFill>
                <a:latin typeface="Courier New" pitchFamily="49" charset="0"/>
                <a:cs typeface="Courier New" pitchFamily="49" charset="0"/>
              </a:rPr>
            </a:br>
            <a:r>
              <a:rPr lang="sv-SE" sz="1600" b="1" dirty="0" err="1" smtClean="0">
                <a:solidFill>
                  <a:schemeClr val="tx1"/>
                </a:solidFill>
                <a:latin typeface="Courier New" pitchFamily="49" charset="0"/>
                <a:cs typeface="Courier New" pitchFamily="49" charset="0"/>
              </a:rPr>
              <a:t>Tiger.prototype.roar</a:t>
            </a:r>
            <a:r>
              <a:rPr lang="sv-SE" sz="1600" b="1" dirty="0" smtClean="0">
                <a:solidFill>
                  <a:schemeClr val="tx1"/>
                </a:solidFill>
                <a:latin typeface="Courier New" pitchFamily="49" charset="0"/>
                <a:cs typeface="Courier New" pitchFamily="49" charset="0"/>
              </a:rPr>
              <a:t> = function(){</a:t>
            </a:r>
          </a:p>
          <a:p>
            <a:pPr>
              <a:defRPr/>
            </a:pPr>
            <a:endParaRPr lang="sv-SE" sz="1600" b="1" dirty="0" smtClean="0">
              <a:solidFill>
                <a:schemeClr val="tx1"/>
              </a:solidFill>
              <a:latin typeface="Courier New" pitchFamily="49" charset="0"/>
              <a:cs typeface="Courier New" pitchFamily="49" charset="0"/>
            </a:endParaRPr>
          </a:p>
          <a:p>
            <a:pPr>
              <a:defRPr/>
            </a:pPr>
            <a:r>
              <a:rPr lang="sv-SE" sz="1600" b="1" dirty="0" smtClean="0">
                <a:solidFill>
                  <a:schemeClr val="tx1"/>
                </a:solidFill>
                <a:latin typeface="Courier New" pitchFamily="49" charset="0"/>
                <a:cs typeface="Courier New" pitchFamily="49" charset="0"/>
              </a:rPr>
              <a:t>	console.log(</a:t>
            </a:r>
            <a:r>
              <a:rPr lang="sv-SE" sz="1600" b="1" dirty="0" err="1" smtClean="0">
                <a:solidFill>
                  <a:schemeClr val="tx1"/>
                </a:solidFill>
                <a:latin typeface="Courier New" pitchFamily="49" charset="0"/>
                <a:cs typeface="Courier New" pitchFamily="49" charset="0"/>
              </a:rPr>
              <a:t>this.name.toUpperCase</a:t>
            </a:r>
            <a:r>
              <a:rPr lang="sv-SE" sz="1600" b="1" dirty="0" smtClean="0">
                <a:solidFill>
                  <a:schemeClr val="tx1"/>
                </a:solidFill>
                <a:latin typeface="Courier New" pitchFamily="49" charset="0"/>
                <a:cs typeface="Courier New" pitchFamily="49" charset="0"/>
              </a:rPr>
              <a:t>());	</a:t>
            </a:r>
          </a:p>
          <a:p>
            <a:pPr>
              <a:defRPr/>
            </a:pPr>
            <a:r>
              <a:rPr lang="sv-SE" sz="1600" b="1" dirty="0" smtClean="0">
                <a:solidFill>
                  <a:schemeClr val="tx1"/>
                </a:solidFill>
                <a:latin typeface="Courier New" pitchFamily="49" charset="0"/>
                <a:cs typeface="Courier New" pitchFamily="49" charset="0"/>
              </a:rPr>
              <a:t>}</a:t>
            </a:r>
          </a:p>
        </p:txBody>
      </p:sp>
      <p:pic>
        <p:nvPicPr>
          <p:cNvPr id="5" name="Picture 4" descr="C:\temp\614ebd84.png"/>
          <p:cNvPicPr>
            <a:picLocks noChangeAspect="1" noChangeArrowheads="1"/>
          </p:cNvPicPr>
          <p:nvPr/>
        </p:nvPicPr>
        <p:blipFill>
          <a:blip r:embed="rId2" cstate="print"/>
          <a:srcRect/>
          <a:stretch>
            <a:fillRect/>
          </a:stretch>
        </p:blipFill>
        <p:spPr bwMode="auto">
          <a:xfrm>
            <a:off x="7239000" y="800100"/>
            <a:ext cx="1704975" cy="4143375"/>
          </a:xfrm>
          <a:prstGeom prst="rect">
            <a:avLst/>
          </a:prstGeom>
          <a:noFill/>
        </p:spPr>
      </p:pic>
      <p:pic>
        <p:nvPicPr>
          <p:cNvPr id="6" name="Picture 3" descr="P:\Icons\48x48\shadow\graph_edge_direct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0163"/>
            <a:ext cx="617538" cy="61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74846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Användning</a:t>
            </a:r>
            <a:endParaRPr lang="sv-SE" dirty="0"/>
          </a:p>
        </p:txBody>
      </p:sp>
      <p:sp>
        <p:nvSpPr>
          <p:cNvPr id="4" name="Rectangle 3"/>
          <p:cNvSpPr/>
          <p:nvPr/>
        </p:nvSpPr>
        <p:spPr>
          <a:xfrm>
            <a:off x="251520" y="1902207"/>
            <a:ext cx="8458200" cy="3259549"/>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600" b="1" dirty="0" smtClean="0">
                <a:solidFill>
                  <a:schemeClr val="tx1"/>
                </a:solidFill>
                <a:latin typeface="Courier New" pitchFamily="49" charset="0"/>
                <a:cs typeface="Courier New" pitchFamily="49" charset="0"/>
              </a:rPr>
              <a:t>animal = new Animal("Gösta");</a:t>
            </a:r>
          </a:p>
          <a:p>
            <a:pPr>
              <a:defRPr/>
            </a:pPr>
            <a:endParaRPr lang="sv-SE" sz="1600" b="1" dirty="0" smtClean="0">
              <a:solidFill>
                <a:schemeClr val="tx1"/>
              </a:solidFill>
              <a:latin typeface="Courier New" pitchFamily="49" charset="0"/>
              <a:cs typeface="Courier New" pitchFamily="49" charset="0"/>
            </a:endParaRPr>
          </a:p>
          <a:p>
            <a:pPr>
              <a:defRPr/>
            </a:pPr>
            <a:endParaRPr lang="sv-SE" sz="1600" b="1" dirty="0" smtClean="0">
              <a:solidFill>
                <a:schemeClr val="tx1"/>
              </a:solidFill>
              <a:latin typeface="Courier New" pitchFamily="49" charset="0"/>
              <a:cs typeface="Courier New" pitchFamily="49" charset="0"/>
            </a:endParaRPr>
          </a:p>
          <a:p>
            <a:pPr>
              <a:defRPr/>
            </a:pPr>
            <a:r>
              <a:rPr lang="sv-SE" sz="1600" b="1" dirty="0" smtClean="0">
                <a:solidFill>
                  <a:schemeClr val="tx1"/>
                </a:solidFill>
                <a:latin typeface="Courier New" pitchFamily="49" charset="0"/>
                <a:cs typeface="Courier New" pitchFamily="49" charset="0"/>
              </a:rPr>
              <a:t>tiger1 = new Tiger("Janne");</a:t>
            </a:r>
          </a:p>
          <a:p>
            <a:pPr>
              <a:defRPr/>
            </a:pPr>
            <a:r>
              <a:rPr lang="sv-SE" sz="1600" b="1" dirty="0" smtClean="0">
                <a:solidFill>
                  <a:schemeClr val="tx1"/>
                </a:solidFill>
                <a:latin typeface="Courier New" pitchFamily="49" charset="0"/>
                <a:cs typeface="Courier New" pitchFamily="49" charset="0"/>
              </a:rPr>
              <a:t>tiger2 = new Tiger("Kalle");</a:t>
            </a:r>
          </a:p>
          <a:p>
            <a:pPr>
              <a:defRPr/>
            </a:pPr>
            <a:endParaRPr lang="sv-SE" sz="1600" b="1" dirty="0" smtClean="0">
              <a:solidFill>
                <a:schemeClr val="tx1"/>
              </a:solidFill>
              <a:latin typeface="Courier New" pitchFamily="49" charset="0"/>
              <a:cs typeface="Courier New" pitchFamily="49" charset="0"/>
            </a:endParaRPr>
          </a:p>
          <a:p>
            <a:pPr>
              <a:defRPr/>
            </a:pPr>
            <a:r>
              <a:rPr lang="sv-SE" sz="1600" b="1" dirty="0" smtClean="0">
                <a:solidFill>
                  <a:schemeClr val="tx1"/>
                </a:solidFill>
                <a:latin typeface="Courier New" pitchFamily="49" charset="0"/>
                <a:cs typeface="Courier New" pitchFamily="49" charset="0"/>
              </a:rPr>
              <a:t>tiger1.roar(); </a:t>
            </a:r>
            <a:r>
              <a:rPr lang="sv-SE" sz="1600" i="1" dirty="0" smtClean="0">
                <a:solidFill>
                  <a:schemeClr val="tx1"/>
                </a:solidFill>
                <a:latin typeface="Courier New" pitchFamily="49" charset="0"/>
                <a:cs typeface="Courier New" pitchFamily="49" charset="0"/>
              </a:rPr>
              <a:t>// JANNE</a:t>
            </a:r>
          </a:p>
          <a:p>
            <a:pPr>
              <a:defRPr/>
            </a:pPr>
            <a:r>
              <a:rPr lang="sv-SE" sz="1600" b="1" dirty="0" smtClean="0">
                <a:solidFill>
                  <a:schemeClr val="tx1"/>
                </a:solidFill>
                <a:latin typeface="Courier New" pitchFamily="49" charset="0"/>
                <a:cs typeface="Courier New" pitchFamily="49" charset="0"/>
              </a:rPr>
              <a:t>tiger2.roar(); </a:t>
            </a:r>
            <a:r>
              <a:rPr lang="sv-SE" sz="1600" i="1" dirty="0" smtClean="0">
                <a:solidFill>
                  <a:schemeClr val="tx1"/>
                </a:solidFill>
                <a:latin typeface="Courier New" pitchFamily="49" charset="0"/>
                <a:cs typeface="Courier New" pitchFamily="49" charset="0"/>
              </a:rPr>
              <a:t>// KALLE</a:t>
            </a:r>
          </a:p>
          <a:p>
            <a:pPr>
              <a:defRPr/>
            </a:pPr>
            <a:endParaRPr lang="sv-SE" sz="1600" b="1" dirty="0" smtClean="0">
              <a:solidFill>
                <a:schemeClr val="tx1"/>
              </a:solidFill>
              <a:latin typeface="Courier New" pitchFamily="49" charset="0"/>
              <a:cs typeface="Courier New" pitchFamily="49" charset="0"/>
            </a:endParaRPr>
          </a:p>
          <a:p>
            <a:pPr>
              <a:defRPr/>
            </a:pPr>
            <a:r>
              <a:rPr lang="sv-SE" sz="1600" b="1" dirty="0" smtClean="0">
                <a:solidFill>
                  <a:schemeClr val="tx1"/>
                </a:solidFill>
                <a:latin typeface="Courier New" pitchFamily="49" charset="0"/>
                <a:cs typeface="Courier New" pitchFamily="49" charset="0"/>
              </a:rPr>
              <a:t>tiger1.scream(); </a:t>
            </a:r>
            <a:r>
              <a:rPr lang="sv-SE" sz="1600" i="1" dirty="0" smtClean="0">
                <a:solidFill>
                  <a:schemeClr val="tx1"/>
                </a:solidFill>
                <a:latin typeface="Courier New" pitchFamily="49" charset="0"/>
                <a:cs typeface="Courier New" pitchFamily="49" charset="0"/>
              </a:rPr>
              <a:t>// </a:t>
            </a:r>
            <a:r>
              <a:rPr lang="sv-SE" sz="1600" i="1" dirty="0" err="1" smtClean="0">
                <a:solidFill>
                  <a:schemeClr val="tx1"/>
                </a:solidFill>
                <a:latin typeface="Courier New" pitchFamily="49" charset="0"/>
                <a:cs typeface="Courier New" pitchFamily="49" charset="0"/>
              </a:rPr>
              <a:t>Woooaaa</a:t>
            </a:r>
            <a:r>
              <a:rPr lang="sv-SE" sz="1600" i="1" dirty="0" smtClean="0">
                <a:solidFill>
                  <a:schemeClr val="tx1"/>
                </a:solidFill>
                <a:latin typeface="Courier New" pitchFamily="49" charset="0"/>
                <a:cs typeface="Courier New" pitchFamily="49" charset="0"/>
              </a:rPr>
              <a:t> säger Janne</a:t>
            </a:r>
          </a:p>
          <a:p>
            <a:pPr>
              <a:defRPr/>
            </a:pPr>
            <a:r>
              <a:rPr lang="sv-SE" sz="1600" b="1" dirty="0" smtClean="0">
                <a:solidFill>
                  <a:schemeClr val="tx1"/>
                </a:solidFill>
                <a:latin typeface="Courier New" pitchFamily="49" charset="0"/>
                <a:cs typeface="Courier New" pitchFamily="49" charset="0"/>
              </a:rPr>
              <a:t>tiger2.scream(); </a:t>
            </a:r>
            <a:r>
              <a:rPr lang="sv-SE" sz="1600" i="1" dirty="0" smtClean="0">
                <a:solidFill>
                  <a:schemeClr val="tx1"/>
                </a:solidFill>
                <a:latin typeface="Courier New" pitchFamily="49" charset="0"/>
                <a:cs typeface="Courier New" pitchFamily="49" charset="0"/>
              </a:rPr>
              <a:t>// </a:t>
            </a:r>
            <a:r>
              <a:rPr lang="sv-SE" sz="1600" i="1" dirty="0" err="1" smtClean="0">
                <a:solidFill>
                  <a:schemeClr val="tx1"/>
                </a:solidFill>
                <a:latin typeface="Courier New" pitchFamily="49" charset="0"/>
                <a:cs typeface="Courier New" pitchFamily="49" charset="0"/>
              </a:rPr>
              <a:t>Woooaaa</a:t>
            </a:r>
            <a:r>
              <a:rPr lang="sv-SE" sz="1600" i="1" dirty="0" smtClean="0">
                <a:solidFill>
                  <a:schemeClr val="tx1"/>
                </a:solidFill>
                <a:latin typeface="Courier New" pitchFamily="49" charset="0"/>
                <a:cs typeface="Courier New" pitchFamily="49" charset="0"/>
              </a:rPr>
              <a:t> säger Kalle</a:t>
            </a:r>
          </a:p>
          <a:p>
            <a:pPr>
              <a:defRPr/>
            </a:pPr>
            <a:endParaRPr lang="sv-SE" sz="1600" b="1" dirty="0" smtClean="0">
              <a:solidFill>
                <a:schemeClr val="tx1"/>
              </a:solidFill>
              <a:latin typeface="Courier New" pitchFamily="49" charset="0"/>
              <a:cs typeface="Courier New" pitchFamily="49" charset="0"/>
            </a:endParaRPr>
          </a:p>
          <a:p>
            <a:pPr>
              <a:defRPr/>
            </a:pPr>
            <a:r>
              <a:rPr lang="sv-SE" sz="1600" b="1" dirty="0" err="1" smtClean="0">
                <a:solidFill>
                  <a:schemeClr val="tx1"/>
                </a:solidFill>
                <a:latin typeface="Courier New" pitchFamily="49" charset="0"/>
                <a:cs typeface="Courier New" pitchFamily="49" charset="0"/>
              </a:rPr>
              <a:t>animal.scream</a:t>
            </a:r>
            <a:r>
              <a:rPr lang="sv-SE" sz="1600" b="1" dirty="0" smtClean="0">
                <a:solidFill>
                  <a:schemeClr val="tx1"/>
                </a:solidFill>
                <a:latin typeface="Courier New" pitchFamily="49" charset="0"/>
                <a:cs typeface="Courier New" pitchFamily="49" charset="0"/>
              </a:rPr>
              <a:t>(); </a:t>
            </a:r>
            <a:r>
              <a:rPr lang="sv-SE" sz="1600" i="1" dirty="0" smtClean="0">
                <a:solidFill>
                  <a:schemeClr val="tx1"/>
                </a:solidFill>
                <a:latin typeface="Courier New" pitchFamily="49" charset="0"/>
                <a:cs typeface="Courier New" pitchFamily="49" charset="0"/>
              </a:rPr>
              <a:t>// </a:t>
            </a:r>
            <a:r>
              <a:rPr lang="sv-SE" sz="1600" i="1" dirty="0" err="1" smtClean="0">
                <a:solidFill>
                  <a:schemeClr val="tx1"/>
                </a:solidFill>
                <a:latin typeface="Courier New" pitchFamily="49" charset="0"/>
                <a:cs typeface="Courier New" pitchFamily="49" charset="0"/>
              </a:rPr>
              <a:t>Woooaaa</a:t>
            </a:r>
            <a:r>
              <a:rPr lang="sv-SE" sz="1600" i="1" dirty="0" smtClean="0">
                <a:solidFill>
                  <a:schemeClr val="tx1"/>
                </a:solidFill>
                <a:latin typeface="Courier New" pitchFamily="49" charset="0"/>
                <a:cs typeface="Courier New" pitchFamily="49" charset="0"/>
              </a:rPr>
              <a:t> säger Gösta</a:t>
            </a:r>
            <a:endParaRPr lang="sv-SE" sz="1600" b="1" dirty="0" smtClean="0">
              <a:solidFill>
                <a:schemeClr val="tx1"/>
              </a:solidFill>
              <a:latin typeface="Courier New" pitchFamily="49" charset="0"/>
              <a:cs typeface="Courier New" pitchFamily="49" charset="0"/>
            </a:endParaRPr>
          </a:p>
        </p:txBody>
      </p:sp>
      <p:sp>
        <p:nvSpPr>
          <p:cNvPr id="5" name="TextBox 4"/>
          <p:cNvSpPr txBox="1"/>
          <p:nvPr/>
        </p:nvSpPr>
        <p:spPr>
          <a:xfrm>
            <a:off x="228600" y="1201316"/>
            <a:ext cx="5341527" cy="369332"/>
          </a:xfrm>
          <a:prstGeom prst="rect">
            <a:avLst/>
          </a:prstGeom>
          <a:noFill/>
        </p:spPr>
        <p:txBody>
          <a:bodyPr wrap="none" rtlCol="0">
            <a:spAutoFit/>
          </a:bodyPr>
          <a:lstStyle/>
          <a:p>
            <a:r>
              <a:rPr lang="sv-SE" dirty="0" smtClean="0">
                <a:latin typeface="Minya Nouvelle" charset="0"/>
              </a:rPr>
              <a:t>Detta kallas </a:t>
            </a:r>
            <a:r>
              <a:rPr lang="sv-SE" dirty="0" err="1" smtClean="0">
                <a:latin typeface="Minya Nouvelle" charset="0"/>
              </a:rPr>
              <a:t>Prototyp-arv</a:t>
            </a:r>
            <a:r>
              <a:rPr lang="sv-SE" dirty="0" smtClean="0">
                <a:latin typeface="Minya Nouvelle" charset="0"/>
              </a:rPr>
              <a:t> (</a:t>
            </a:r>
            <a:r>
              <a:rPr lang="sv-SE" dirty="0" err="1" smtClean="0">
                <a:latin typeface="Minya Nouvelle" charset="0"/>
              </a:rPr>
              <a:t>prototype</a:t>
            </a:r>
            <a:r>
              <a:rPr lang="sv-SE" dirty="0" smtClean="0">
                <a:latin typeface="Minya Nouvelle" charset="0"/>
              </a:rPr>
              <a:t> </a:t>
            </a:r>
            <a:r>
              <a:rPr lang="sv-SE" dirty="0" err="1" smtClean="0">
                <a:latin typeface="Minya Nouvelle" charset="0"/>
              </a:rPr>
              <a:t>inheritance</a:t>
            </a:r>
            <a:r>
              <a:rPr lang="sv-SE" dirty="0" smtClean="0">
                <a:latin typeface="Minya Nouvelle" charset="0"/>
              </a:rPr>
              <a:t>)</a:t>
            </a:r>
            <a:endParaRPr lang="sv-SE" dirty="0">
              <a:latin typeface="Minya Nouvelle" charset="0"/>
            </a:endParaRPr>
          </a:p>
        </p:txBody>
      </p:sp>
      <p:pic>
        <p:nvPicPr>
          <p:cNvPr id="6" name="Picture 4" descr="C:\temp\614ebd84.png"/>
          <p:cNvPicPr>
            <a:picLocks noChangeAspect="1" noChangeArrowheads="1"/>
          </p:cNvPicPr>
          <p:nvPr/>
        </p:nvPicPr>
        <p:blipFill>
          <a:blip r:embed="rId3" cstate="print"/>
          <a:srcRect/>
          <a:stretch>
            <a:fillRect/>
          </a:stretch>
        </p:blipFill>
        <p:spPr bwMode="auto">
          <a:xfrm>
            <a:off x="7239000" y="800100"/>
            <a:ext cx="1704975" cy="4143375"/>
          </a:xfrm>
          <a:prstGeom prst="rect">
            <a:avLst/>
          </a:prstGeom>
          <a:noFill/>
        </p:spPr>
      </p:pic>
      <p:pic>
        <p:nvPicPr>
          <p:cNvPr id="7" name="Picture 3" descr="P:\Icons\48x48\shadow\graph_edge_direct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60163"/>
            <a:ext cx="617538" cy="61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617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Nackdelar, klassiskt arv</a:t>
            </a:r>
            <a:endParaRPr lang="sv-SE" dirty="0"/>
          </a:p>
        </p:txBody>
      </p:sp>
      <p:sp>
        <p:nvSpPr>
          <p:cNvPr id="3" name="Subtitle 2"/>
          <p:cNvSpPr>
            <a:spLocks noGrp="1"/>
          </p:cNvSpPr>
          <p:nvPr>
            <p:ph type="subTitle" idx="1"/>
          </p:nvPr>
        </p:nvSpPr>
        <p:spPr>
          <a:xfrm>
            <a:off x="683568" y="1489348"/>
            <a:ext cx="6400800" cy="1460500"/>
          </a:xfrm>
        </p:spPr>
        <p:txBody>
          <a:bodyPr/>
          <a:lstStyle/>
          <a:p>
            <a:r>
              <a:rPr lang="sv-SE" dirty="0" err="1" smtClean="0"/>
              <a:t>Konstruktorn</a:t>
            </a:r>
            <a:r>
              <a:rPr lang="sv-SE" dirty="0" smtClean="0"/>
              <a:t> körs en extra gång!</a:t>
            </a:r>
          </a:p>
          <a:p>
            <a:endParaRPr lang="sv-SE" dirty="0" smtClean="0"/>
          </a:p>
          <a:p>
            <a:r>
              <a:rPr lang="sv-SE" dirty="0" smtClean="0"/>
              <a:t>Egenskaper på objektet kopieras dubbelt.</a:t>
            </a:r>
            <a:endParaRPr lang="sv-SE" dirty="0"/>
          </a:p>
        </p:txBody>
      </p:sp>
      <p:pic>
        <p:nvPicPr>
          <p:cNvPr id="5" name="Picture 3" descr="P:\Icons\48x48\shadow\graph_edge_direct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0163"/>
            <a:ext cx="617538" cy="61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47540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Att låna metoder</a:t>
            </a:r>
            <a:endParaRPr lang="sv-SE" dirty="0"/>
          </a:p>
        </p:txBody>
      </p:sp>
      <p:sp>
        <p:nvSpPr>
          <p:cNvPr id="4" name="TextBox 3"/>
          <p:cNvSpPr txBox="1"/>
          <p:nvPr/>
        </p:nvSpPr>
        <p:spPr>
          <a:xfrm>
            <a:off x="395536" y="1057300"/>
            <a:ext cx="5125121" cy="418576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sv-SE" sz="1400" dirty="0" err="1">
                <a:latin typeface="Courier New" pitchFamily="49" charset="0"/>
                <a:cs typeface="Courier New" pitchFamily="49" charset="0"/>
              </a:rPr>
              <a:t>function</a:t>
            </a:r>
            <a:r>
              <a:rPr lang="sv-SE" sz="1400" dirty="0">
                <a:latin typeface="Courier New" pitchFamily="49" charset="0"/>
                <a:cs typeface="Courier New" pitchFamily="49" charset="0"/>
              </a:rPr>
              <a:t> Tiger(</a:t>
            </a:r>
            <a:r>
              <a:rPr lang="sv-SE" sz="1400" dirty="0" err="1">
                <a:latin typeface="Courier New" pitchFamily="49" charset="0"/>
                <a:cs typeface="Courier New" pitchFamily="49" charset="0"/>
              </a:rPr>
              <a:t>name</a:t>
            </a:r>
            <a:r>
              <a:rPr lang="sv-SE" sz="1400" dirty="0">
                <a:latin typeface="Courier New" pitchFamily="49" charset="0"/>
                <a:cs typeface="Courier New" pitchFamily="49" charset="0"/>
              </a:rPr>
              <a:t>){</a:t>
            </a:r>
          </a:p>
          <a:p>
            <a:r>
              <a:rPr lang="sv-SE" sz="1400" dirty="0" smtClean="0">
                <a:latin typeface="Courier New" pitchFamily="49" charset="0"/>
                <a:cs typeface="Courier New" pitchFamily="49" charset="0"/>
              </a:rPr>
              <a:t>   this.name </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name</a:t>
            </a:r>
            <a:r>
              <a:rPr lang="sv-SE" sz="1400" dirty="0">
                <a:latin typeface="Courier New" pitchFamily="49" charset="0"/>
                <a:cs typeface="Courier New" pitchFamily="49" charset="0"/>
              </a:rPr>
              <a:t> || "Janne";</a:t>
            </a:r>
          </a:p>
          <a:p>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a:latin typeface="Courier New" pitchFamily="49" charset="0"/>
                <a:cs typeface="Courier New" pitchFamily="49" charset="0"/>
              </a:rPr>
              <a:t>Tiger.prototype.roar</a:t>
            </a:r>
            <a:r>
              <a:rPr lang="sv-SE" sz="1400" dirty="0">
                <a:latin typeface="Courier New" pitchFamily="49" charset="0"/>
                <a:cs typeface="Courier New" pitchFamily="49" charset="0"/>
              </a:rPr>
              <a:t> = </a:t>
            </a:r>
            <a:r>
              <a:rPr lang="sv-SE" sz="1400" dirty="0" err="1">
                <a:latin typeface="Courier New" pitchFamily="49" charset="0"/>
                <a:cs typeface="Courier New" pitchFamily="49" charset="0"/>
              </a:rPr>
              <a:t>function</a:t>
            </a:r>
            <a:r>
              <a:rPr lang="sv-SE" sz="1400" dirty="0">
                <a:latin typeface="Courier New" pitchFamily="49" charset="0"/>
                <a:cs typeface="Courier New" pitchFamily="49" charset="0"/>
              </a:rPr>
              <a:t>(){</a:t>
            </a:r>
          </a:p>
          <a:p>
            <a:r>
              <a:rPr lang="sv-SE" sz="1400" dirty="0" smtClean="0">
                <a:latin typeface="Courier New" pitchFamily="49" charset="0"/>
                <a:cs typeface="Courier New" pitchFamily="49" charset="0"/>
              </a:rPr>
              <a:t>   console.log(</a:t>
            </a:r>
            <a:r>
              <a:rPr lang="sv-SE" sz="1400" dirty="0" err="1" smtClean="0">
                <a:latin typeface="Courier New" pitchFamily="49" charset="0"/>
                <a:cs typeface="Courier New" pitchFamily="49" charset="0"/>
              </a:rPr>
              <a:t>this.name.toUpperCase</a:t>
            </a:r>
            <a:r>
              <a:rPr lang="sv-SE" sz="1400" dirty="0">
                <a:latin typeface="Courier New" pitchFamily="49" charset="0"/>
                <a:cs typeface="Courier New" pitchFamily="49" charset="0"/>
              </a:rPr>
              <a:t>());</a:t>
            </a:r>
          </a:p>
          <a:p>
            <a:r>
              <a:rPr lang="sv-SE" sz="1400" dirty="0">
                <a:latin typeface="Courier New" pitchFamily="49" charset="0"/>
                <a:cs typeface="Courier New" pitchFamily="49" charset="0"/>
              </a:rPr>
              <a:t>};</a:t>
            </a:r>
          </a:p>
          <a:p>
            <a:endParaRPr lang="sv-SE" sz="1400" dirty="0" smtClean="0">
              <a:latin typeface="Courier New" pitchFamily="49" charset="0"/>
              <a:cs typeface="Courier New" pitchFamily="49" charset="0"/>
            </a:endParaRPr>
          </a:p>
          <a:p>
            <a:r>
              <a:rPr lang="sv-SE" sz="1400" dirty="0" smtClean="0">
                <a:latin typeface="Courier New" pitchFamily="49" charset="0"/>
                <a:cs typeface="Courier New" pitchFamily="49" charset="0"/>
              </a:rPr>
              <a:t>// -----------------------------------------</a:t>
            </a:r>
          </a:p>
          <a:p>
            <a:endParaRPr lang="sv-SE" sz="1400" dirty="0">
              <a:latin typeface="Courier New" pitchFamily="49" charset="0"/>
              <a:cs typeface="Courier New" pitchFamily="49" charset="0"/>
            </a:endParaRPr>
          </a:p>
          <a:p>
            <a:r>
              <a:rPr lang="sv-SE" sz="1400" dirty="0" err="1">
                <a:latin typeface="Courier New" pitchFamily="49" charset="0"/>
                <a:cs typeface="Courier New" pitchFamily="49" charset="0"/>
              </a:rPr>
              <a:t>function</a:t>
            </a:r>
            <a:r>
              <a:rPr lang="sv-SE" sz="1400" dirty="0">
                <a:latin typeface="Courier New" pitchFamily="49" charset="0"/>
                <a:cs typeface="Courier New" pitchFamily="49" charset="0"/>
              </a:rPr>
              <a:t> Bear(</a:t>
            </a:r>
            <a:r>
              <a:rPr lang="sv-SE" sz="1400" dirty="0" err="1">
                <a:latin typeface="Courier New" pitchFamily="49" charset="0"/>
                <a:cs typeface="Courier New" pitchFamily="49" charset="0"/>
              </a:rPr>
              <a:t>name</a:t>
            </a:r>
            <a:r>
              <a:rPr lang="sv-SE" sz="1400" dirty="0">
                <a:latin typeface="Courier New" pitchFamily="49" charset="0"/>
                <a:cs typeface="Courier New" pitchFamily="49" charset="0"/>
              </a:rPr>
              <a:t>){</a:t>
            </a:r>
          </a:p>
          <a:p>
            <a:r>
              <a:rPr lang="sv-SE" sz="1400" dirty="0" smtClean="0">
                <a:latin typeface="Courier New" pitchFamily="49" charset="0"/>
                <a:cs typeface="Courier New" pitchFamily="49" charset="0"/>
              </a:rPr>
              <a:t>   this.name </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name</a:t>
            </a:r>
            <a:r>
              <a:rPr lang="sv-SE" sz="1400" dirty="0">
                <a:latin typeface="Courier New" pitchFamily="49" charset="0"/>
                <a:cs typeface="Courier New" pitchFamily="49" charset="0"/>
              </a:rPr>
              <a:t> || "</a:t>
            </a:r>
            <a:r>
              <a:rPr lang="sv-SE" sz="1400" dirty="0" err="1">
                <a:latin typeface="Courier New" pitchFamily="49" charset="0"/>
                <a:cs typeface="Courier New" pitchFamily="49" charset="0"/>
              </a:rPr>
              <a:t>Grylls</a:t>
            </a:r>
            <a:r>
              <a:rPr lang="sv-SE" sz="1400" dirty="0">
                <a:latin typeface="Courier New" pitchFamily="49" charset="0"/>
                <a:cs typeface="Courier New" pitchFamily="49" charset="0"/>
              </a:rPr>
              <a:t>";</a:t>
            </a:r>
          </a:p>
          <a:p>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Bear.prototype.hit</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function</a:t>
            </a:r>
            <a:r>
              <a:rPr lang="sv-SE" sz="1400" dirty="0">
                <a:latin typeface="Courier New" pitchFamily="49" charset="0"/>
                <a:cs typeface="Courier New" pitchFamily="49" charset="0"/>
              </a:rPr>
              <a:t>(){</a:t>
            </a:r>
          </a:p>
          <a:p>
            <a:r>
              <a:rPr lang="sv-SE" sz="1400" dirty="0" smtClean="0">
                <a:latin typeface="Courier New" pitchFamily="49" charset="0"/>
                <a:cs typeface="Courier New" pitchFamily="49" charset="0"/>
              </a:rPr>
              <a:t>   console.log(this.name</a:t>
            </a:r>
            <a:r>
              <a:rPr lang="sv-SE" sz="1400" dirty="0">
                <a:latin typeface="Courier New" pitchFamily="49" charset="0"/>
                <a:cs typeface="Courier New" pitchFamily="49" charset="0"/>
              </a:rPr>
              <a:t>+" ger dig en smäll");</a:t>
            </a:r>
          </a:p>
          <a:p>
            <a:r>
              <a:rPr lang="sv-SE" sz="1400" dirty="0">
                <a:latin typeface="Courier New" pitchFamily="49" charset="0"/>
                <a:cs typeface="Courier New" pitchFamily="49" charset="0"/>
              </a:rPr>
              <a:t>};</a:t>
            </a:r>
          </a:p>
          <a:p>
            <a:endParaRPr lang="sv-SE" sz="1400" dirty="0">
              <a:latin typeface="Courier New" pitchFamily="49" charset="0"/>
              <a:cs typeface="Courier New" pitchFamily="49" charset="0"/>
            </a:endParaRPr>
          </a:p>
          <a:p>
            <a:endParaRPr lang="sv-SE" sz="1400" dirty="0" smtClean="0">
              <a:latin typeface="Courier New" pitchFamily="49" charset="0"/>
              <a:cs typeface="Courier New" pitchFamily="49" charset="0"/>
            </a:endParaRPr>
          </a:p>
        </p:txBody>
      </p:sp>
      <p:sp>
        <p:nvSpPr>
          <p:cNvPr id="5" name="TextBox 4"/>
          <p:cNvSpPr txBox="1"/>
          <p:nvPr/>
        </p:nvSpPr>
        <p:spPr>
          <a:xfrm>
            <a:off x="5292080" y="2065412"/>
            <a:ext cx="3270447" cy="2092881"/>
          </a:xfrm>
          <a:prstGeom prst="rect">
            <a:avLst/>
          </a:prstGeom>
          <a:effectLst>
            <a:outerShdw blurRad="50800" dist="38100" dir="10800000" algn="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none" rtlCol="0">
            <a:spAutoFit/>
          </a:bodyPr>
          <a:lstStyle/>
          <a:p>
            <a:r>
              <a:rPr lang="sv-SE" sz="1600" dirty="0">
                <a:latin typeface="Courier New" pitchFamily="49" charset="0"/>
                <a:cs typeface="Courier New" pitchFamily="49" charset="0"/>
              </a:rPr>
              <a:t>var sa = {</a:t>
            </a:r>
            <a:r>
              <a:rPr lang="sv-SE" sz="1600" dirty="0" err="1">
                <a:latin typeface="Courier New" pitchFamily="49" charset="0"/>
                <a:cs typeface="Courier New" pitchFamily="49" charset="0"/>
              </a:rPr>
              <a:t>name</a:t>
            </a:r>
            <a:r>
              <a:rPr lang="sv-SE" sz="1600" dirty="0">
                <a:latin typeface="Courier New" pitchFamily="49" charset="0"/>
                <a:cs typeface="Courier New" pitchFamily="49" charset="0"/>
              </a:rPr>
              <a:t>: ”Johan”};</a:t>
            </a:r>
          </a:p>
          <a:p>
            <a:endParaRPr lang="sv-SE" sz="1600" dirty="0">
              <a:latin typeface="Courier New" pitchFamily="49" charset="0"/>
              <a:cs typeface="Courier New" pitchFamily="49" charset="0"/>
            </a:endParaRPr>
          </a:p>
          <a:p>
            <a:r>
              <a:rPr lang="sv-SE" sz="1600" dirty="0">
                <a:latin typeface="Courier New" pitchFamily="49" charset="0"/>
                <a:cs typeface="Courier New" pitchFamily="49" charset="0"/>
              </a:rPr>
              <a:t>var t = new Tiger();</a:t>
            </a:r>
          </a:p>
          <a:p>
            <a:r>
              <a:rPr lang="sv-SE" sz="1600" dirty="0">
                <a:latin typeface="Courier New" pitchFamily="49" charset="0"/>
                <a:cs typeface="Courier New" pitchFamily="49" charset="0"/>
              </a:rPr>
              <a:t>var b = new Bear();</a:t>
            </a:r>
          </a:p>
          <a:p>
            <a:endParaRPr lang="sv-SE" sz="1600" dirty="0">
              <a:latin typeface="Courier New" pitchFamily="49" charset="0"/>
              <a:cs typeface="Courier New" pitchFamily="49" charset="0"/>
            </a:endParaRPr>
          </a:p>
          <a:p>
            <a:r>
              <a:rPr lang="sv-SE" sz="1600" dirty="0" err="1">
                <a:latin typeface="Courier New" pitchFamily="49" charset="0"/>
                <a:cs typeface="Courier New" pitchFamily="49" charset="0"/>
              </a:rPr>
              <a:t>t.roar.call</a:t>
            </a:r>
            <a:r>
              <a:rPr lang="sv-SE" sz="1600" dirty="0">
                <a:latin typeface="Courier New" pitchFamily="49" charset="0"/>
                <a:cs typeface="Courier New" pitchFamily="49" charset="0"/>
              </a:rPr>
              <a:t>(sa);</a:t>
            </a:r>
          </a:p>
          <a:p>
            <a:r>
              <a:rPr lang="sv-SE" sz="1600" dirty="0" err="1">
                <a:latin typeface="Courier New" pitchFamily="49" charset="0"/>
                <a:cs typeface="Courier New" pitchFamily="49" charset="0"/>
              </a:rPr>
              <a:t>b.hit.call</a:t>
            </a:r>
            <a:r>
              <a:rPr lang="sv-SE" sz="1600" dirty="0">
                <a:latin typeface="Courier New" pitchFamily="49" charset="0"/>
                <a:cs typeface="Courier New" pitchFamily="49" charset="0"/>
              </a:rPr>
              <a:t>(sa);</a:t>
            </a:r>
          </a:p>
          <a:p>
            <a:endParaRPr lang="sv-SE" sz="1600" dirty="0" smtClean="0">
              <a:latin typeface="Courier New" pitchFamily="49" charset="0"/>
              <a:cs typeface="Courier New" pitchFamily="49"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5324" y="3967907"/>
            <a:ext cx="2867156" cy="617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descr="P:\Icons\48x48\shadow\hand_off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3853" y="265212"/>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447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Låna</a:t>
            </a:r>
            <a:r>
              <a:rPr lang="en-US" dirty="0" smtClean="0"/>
              <a:t> </a:t>
            </a:r>
            <a:r>
              <a:rPr lang="en-US" dirty="0" err="1" smtClean="0"/>
              <a:t>forEach</a:t>
            </a:r>
            <a:endParaRPr lang="en-US" dirty="0"/>
          </a:p>
        </p:txBody>
      </p:sp>
      <p:pic>
        <p:nvPicPr>
          <p:cNvPr id="4" name="Picture 3"/>
          <p:cNvPicPr>
            <a:picLocks noChangeAspect="1"/>
          </p:cNvPicPr>
          <p:nvPr/>
        </p:nvPicPr>
        <p:blipFill>
          <a:blip r:embed="rId2"/>
          <a:stretch>
            <a:fillRect/>
          </a:stretch>
        </p:blipFill>
        <p:spPr>
          <a:xfrm>
            <a:off x="395536" y="1849388"/>
            <a:ext cx="8492062" cy="2016224"/>
          </a:xfrm>
          <a:prstGeom prst="rect">
            <a:avLst/>
          </a:prstGeom>
        </p:spPr>
      </p:pic>
    </p:spTree>
    <p:extLst>
      <p:ext uri="{BB962C8B-B14F-4D97-AF65-F5344CB8AC3E}">
        <p14:creationId xmlns:p14="http://schemas.microsoft.com/office/powerpoint/2010/main" val="3367092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Templates</a:t>
            </a:r>
            <a:endParaRPr lang="en-US" dirty="0"/>
          </a:p>
        </p:txBody>
      </p:sp>
      <p:pic>
        <p:nvPicPr>
          <p:cNvPr id="4" name="Picture 3"/>
          <p:cNvPicPr>
            <a:picLocks noChangeAspect="1"/>
          </p:cNvPicPr>
          <p:nvPr/>
        </p:nvPicPr>
        <p:blipFill>
          <a:blip r:embed="rId2"/>
          <a:stretch>
            <a:fillRect/>
          </a:stretch>
        </p:blipFill>
        <p:spPr>
          <a:xfrm>
            <a:off x="539552" y="1201316"/>
            <a:ext cx="3600400" cy="4239042"/>
          </a:xfrm>
          <a:prstGeom prst="rect">
            <a:avLst/>
          </a:prstGeom>
        </p:spPr>
      </p:pic>
      <p:sp>
        <p:nvSpPr>
          <p:cNvPr id="5" name="TextBox 4"/>
          <p:cNvSpPr txBox="1"/>
          <p:nvPr/>
        </p:nvSpPr>
        <p:spPr>
          <a:xfrm>
            <a:off x="4644008" y="2065412"/>
            <a:ext cx="4035054" cy="2246769"/>
          </a:xfrm>
          <a:prstGeom prst="rect">
            <a:avLst/>
          </a:prstGeom>
          <a:noFill/>
        </p:spPr>
        <p:txBody>
          <a:bodyPr wrap="none" rtlCol="0">
            <a:spAutoFit/>
          </a:bodyPr>
          <a:lstStyle/>
          <a:p>
            <a:r>
              <a:rPr lang="en-US" sz="2800" dirty="0" err="1" smtClean="0">
                <a:latin typeface="Minya Nouvelle" pitchFamily="2" charset="0"/>
              </a:rPr>
              <a:t>Mycket</a:t>
            </a:r>
            <a:r>
              <a:rPr lang="en-US" sz="2800" dirty="0" smtClean="0">
                <a:latin typeface="Minya Nouvelle" pitchFamily="2" charset="0"/>
              </a:rPr>
              <a:t> “HTML”-</a:t>
            </a:r>
            <a:r>
              <a:rPr lang="en-US" sz="2800" dirty="0" err="1" smtClean="0">
                <a:latin typeface="Minya Nouvelle" pitchFamily="2" charset="0"/>
              </a:rPr>
              <a:t>kod</a:t>
            </a:r>
            <a:r>
              <a:rPr lang="en-US" sz="2800" dirty="0" smtClean="0">
                <a:latin typeface="Minya Nouvelle" pitchFamily="2" charset="0"/>
              </a:rPr>
              <a:t> </a:t>
            </a:r>
            <a:r>
              <a:rPr lang="en-US" sz="2800" dirty="0" err="1" smtClean="0">
                <a:latin typeface="Minya Nouvelle" pitchFamily="2" charset="0"/>
              </a:rPr>
              <a:t>i</a:t>
            </a:r>
            <a:r>
              <a:rPr lang="en-US" sz="2800" dirty="0" smtClean="0">
                <a:latin typeface="Minya Nouvelle" pitchFamily="2" charset="0"/>
              </a:rPr>
              <a:t> JS</a:t>
            </a:r>
          </a:p>
          <a:p>
            <a:endParaRPr lang="en-US" sz="2800" dirty="0">
              <a:latin typeface="Minya Nouvelle" pitchFamily="2" charset="0"/>
            </a:endParaRPr>
          </a:p>
          <a:p>
            <a:r>
              <a:rPr lang="en-US" sz="2800" dirty="0" err="1" smtClean="0">
                <a:latin typeface="Minya Nouvelle" pitchFamily="2" charset="0"/>
              </a:rPr>
              <a:t>Svårt</a:t>
            </a:r>
            <a:r>
              <a:rPr lang="en-US" sz="2800" dirty="0" smtClean="0">
                <a:latin typeface="Minya Nouvelle" pitchFamily="2" charset="0"/>
              </a:rPr>
              <a:t> </a:t>
            </a:r>
            <a:r>
              <a:rPr lang="en-US" sz="2800" dirty="0" err="1" smtClean="0">
                <a:latin typeface="Minya Nouvelle" pitchFamily="2" charset="0"/>
              </a:rPr>
              <a:t>att</a:t>
            </a:r>
            <a:r>
              <a:rPr lang="en-US" sz="2800" dirty="0" smtClean="0">
                <a:latin typeface="Minya Nouvelle" pitchFamily="2" charset="0"/>
              </a:rPr>
              <a:t> </a:t>
            </a:r>
            <a:r>
              <a:rPr lang="en-US" sz="2800" dirty="0" err="1" smtClean="0">
                <a:latin typeface="Minya Nouvelle" pitchFamily="2" charset="0"/>
              </a:rPr>
              <a:t>underhålla</a:t>
            </a:r>
            <a:endParaRPr lang="en-US" sz="2800" dirty="0" smtClean="0">
              <a:latin typeface="Minya Nouvelle" pitchFamily="2" charset="0"/>
            </a:endParaRPr>
          </a:p>
          <a:p>
            <a:endParaRPr lang="en-US" sz="2800" dirty="0">
              <a:latin typeface="Minya Nouvelle" pitchFamily="2" charset="0"/>
            </a:endParaRPr>
          </a:p>
          <a:p>
            <a:r>
              <a:rPr lang="en-US" sz="2800" dirty="0" err="1" smtClean="0">
                <a:latin typeface="Minya Nouvelle" pitchFamily="2" charset="0"/>
              </a:rPr>
              <a:t>Svårt</a:t>
            </a:r>
            <a:r>
              <a:rPr lang="en-US" sz="2800" dirty="0" smtClean="0">
                <a:latin typeface="Minya Nouvelle" pitchFamily="2" charset="0"/>
              </a:rPr>
              <a:t> </a:t>
            </a:r>
            <a:r>
              <a:rPr lang="en-US" sz="2800" dirty="0" err="1" smtClean="0">
                <a:latin typeface="Minya Nouvelle" pitchFamily="2" charset="0"/>
              </a:rPr>
              <a:t>att</a:t>
            </a:r>
            <a:r>
              <a:rPr lang="en-US" sz="2800" dirty="0" smtClean="0">
                <a:latin typeface="Minya Nouvelle" pitchFamily="2" charset="0"/>
              </a:rPr>
              <a:t> </a:t>
            </a:r>
            <a:r>
              <a:rPr lang="en-US" sz="2800" dirty="0" err="1" smtClean="0">
                <a:latin typeface="Minya Nouvelle" pitchFamily="2" charset="0"/>
              </a:rPr>
              <a:t>felsöka</a:t>
            </a:r>
            <a:endParaRPr lang="en-US" sz="2800" dirty="0" smtClean="0">
              <a:latin typeface="Minya Nouvelle" pitchFamily="2" charset="0"/>
            </a:endParaRPr>
          </a:p>
        </p:txBody>
      </p:sp>
    </p:spTree>
    <p:extLst>
      <p:ext uri="{BB962C8B-B14F-4D97-AF65-F5344CB8AC3E}">
        <p14:creationId xmlns:p14="http://schemas.microsoft.com/office/powerpoint/2010/main" val="3719647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Templates</a:t>
            </a:r>
            <a:endParaRPr lang="en-US" dirty="0"/>
          </a:p>
        </p:txBody>
      </p:sp>
      <p:pic>
        <p:nvPicPr>
          <p:cNvPr id="4" name="Picture 3"/>
          <p:cNvPicPr>
            <a:picLocks noChangeAspect="1"/>
          </p:cNvPicPr>
          <p:nvPr/>
        </p:nvPicPr>
        <p:blipFill>
          <a:blip r:embed="rId2"/>
          <a:stretch>
            <a:fillRect/>
          </a:stretch>
        </p:blipFill>
        <p:spPr>
          <a:xfrm>
            <a:off x="179512" y="1705372"/>
            <a:ext cx="8820472" cy="2379948"/>
          </a:xfrm>
          <a:prstGeom prst="rect">
            <a:avLst/>
          </a:prstGeom>
        </p:spPr>
      </p:pic>
    </p:spTree>
    <p:extLst>
      <p:ext uri="{BB962C8B-B14F-4D97-AF65-F5344CB8AC3E}">
        <p14:creationId xmlns:p14="http://schemas.microsoft.com/office/powerpoint/2010/main" val="1401994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E13 – </a:t>
            </a:r>
            <a:r>
              <a:rPr lang="sv-SE" dirty="0" err="1"/>
              <a:t>Behind</a:t>
            </a:r>
            <a:r>
              <a:rPr lang="sv-SE" dirty="0"/>
              <a:t> the </a:t>
            </a:r>
            <a:r>
              <a:rPr lang="sv-SE" dirty="0" err="1"/>
              <a:t>Wild</a:t>
            </a:r>
            <a:endParaRPr lang="sv-SE" sz="3200" dirty="0"/>
          </a:p>
        </p:txBody>
      </p:sp>
      <p:sp>
        <p:nvSpPr>
          <p:cNvPr id="4" name="TextBox 3"/>
          <p:cNvSpPr txBox="1"/>
          <p:nvPr/>
        </p:nvSpPr>
        <p:spPr>
          <a:xfrm>
            <a:off x="1403648" y="1378601"/>
            <a:ext cx="3313728" cy="5663090"/>
          </a:xfrm>
          <a:prstGeom prst="rect">
            <a:avLst/>
          </a:prstGeom>
          <a:noFill/>
        </p:spPr>
        <p:txBody>
          <a:bodyPr wrap="none" rtlCol="0">
            <a:spAutoFit/>
          </a:bodyPr>
          <a:lstStyle/>
          <a:p>
            <a:r>
              <a:rPr lang="sv-SE" sz="2800" b="1" dirty="0" smtClean="0">
                <a:latin typeface="Minya Nouvelle" pitchFamily="2" charset="0"/>
              </a:rPr>
              <a:t>Dagens agenda</a:t>
            </a:r>
          </a:p>
          <a:p>
            <a:endParaRPr lang="sv-SE" sz="2800" dirty="0" smtClean="0">
              <a:latin typeface="Minya Nouvelle" pitchFamily="2" charset="0"/>
            </a:endParaRPr>
          </a:p>
          <a:p>
            <a:pPr marL="285750" indent="-285750">
              <a:buFont typeface="Arial" charset="0"/>
              <a:buChar char="•"/>
            </a:pPr>
            <a:r>
              <a:rPr lang="sv-SE" dirty="0" smtClean="0">
                <a:latin typeface="Minya Nouvelle" pitchFamily="2" charset="0"/>
              </a:rPr>
              <a:t>Cookies</a:t>
            </a:r>
          </a:p>
          <a:p>
            <a:pPr marL="285750" indent="-285750">
              <a:buFont typeface="Arial" charset="0"/>
              <a:buChar char="•"/>
            </a:pPr>
            <a:r>
              <a:rPr lang="sv-SE" dirty="0" smtClean="0">
                <a:latin typeface="Minya Nouvelle" pitchFamily="2" charset="0"/>
              </a:rPr>
              <a:t>Web </a:t>
            </a:r>
            <a:r>
              <a:rPr lang="sv-SE" dirty="0" err="1" smtClean="0">
                <a:latin typeface="Minya Nouvelle" pitchFamily="2" charset="0"/>
              </a:rPr>
              <a:t>storage</a:t>
            </a:r>
            <a:endParaRPr lang="sv-SE" dirty="0" smtClean="0">
              <a:latin typeface="Minya Nouvelle" pitchFamily="2" charset="0"/>
            </a:endParaRPr>
          </a:p>
          <a:p>
            <a:pPr marL="285750" indent="-285750">
              <a:buFont typeface="Arial" charset="0"/>
              <a:buChar char="•"/>
            </a:pPr>
            <a:r>
              <a:rPr lang="sv-SE" dirty="0" err="1" smtClean="0">
                <a:latin typeface="Minya Nouvelle" pitchFamily="2" charset="0"/>
              </a:rPr>
              <a:t>Context</a:t>
            </a:r>
            <a:r>
              <a:rPr lang="sv-SE" dirty="0" smtClean="0">
                <a:latin typeface="Minya Nouvelle" pitchFamily="2" charset="0"/>
              </a:rPr>
              <a:t>/ändra </a:t>
            </a:r>
            <a:r>
              <a:rPr lang="sv-SE" dirty="0" err="1" smtClean="0">
                <a:latin typeface="Minya Nouvelle" pitchFamily="2" charset="0"/>
              </a:rPr>
              <a:t>context</a:t>
            </a:r>
            <a:endParaRPr lang="sv-SE" dirty="0" smtClean="0">
              <a:latin typeface="Minya Nouvelle" pitchFamily="2" charset="0"/>
            </a:endParaRPr>
          </a:p>
          <a:p>
            <a:pPr marL="285750" indent="-285750">
              <a:buFont typeface="Arial" charset="0"/>
              <a:buChar char="•"/>
            </a:pPr>
            <a:r>
              <a:rPr lang="sv-SE" dirty="0" err="1" smtClean="0">
                <a:latin typeface="Minya Nouvelle" pitchFamily="2" charset="0"/>
              </a:rPr>
              <a:t>Augmentation</a:t>
            </a:r>
            <a:r>
              <a:rPr lang="sv-SE" dirty="0" smtClean="0">
                <a:latin typeface="Minya Nouvelle" pitchFamily="2" charset="0"/>
              </a:rPr>
              <a:t> (förstärkning)</a:t>
            </a:r>
          </a:p>
          <a:p>
            <a:pPr marL="285750" indent="-285750">
              <a:buFont typeface="Arial" charset="0"/>
              <a:buChar char="•"/>
            </a:pPr>
            <a:r>
              <a:rPr lang="sv-SE" dirty="0" smtClean="0">
                <a:latin typeface="Minya Nouvelle" pitchFamily="2" charset="0"/>
              </a:rPr>
              <a:t>Klassiskt arv</a:t>
            </a:r>
          </a:p>
          <a:p>
            <a:pPr marL="285750" indent="-285750">
              <a:buFont typeface="Arial" charset="0"/>
              <a:buChar char="•"/>
            </a:pPr>
            <a:r>
              <a:rPr lang="sv-SE" dirty="0" smtClean="0">
                <a:latin typeface="Minya Nouvelle" pitchFamily="2" charset="0"/>
              </a:rPr>
              <a:t>Att låna metoder</a:t>
            </a:r>
          </a:p>
          <a:p>
            <a:pPr marL="285750" indent="-285750">
              <a:buFont typeface="Arial" charset="0"/>
              <a:buChar char="•"/>
            </a:pPr>
            <a:r>
              <a:rPr lang="sv-SE" dirty="0" smtClean="0">
                <a:latin typeface="Minya Nouvelle" pitchFamily="2" charset="0"/>
              </a:rPr>
              <a:t>Templates</a:t>
            </a:r>
          </a:p>
          <a:p>
            <a:pPr marL="285750" indent="-285750">
              <a:buFont typeface="Arial" charset="0"/>
              <a:buChar char="•"/>
            </a:pPr>
            <a:r>
              <a:rPr lang="sv-SE" dirty="0" err="1" smtClean="0">
                <a:latin typeface="Minya Nouvelle" pitchFamily="2" charset="0"/>
              </a:rPr>
              <a:t>Namespaces</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Postludium</a:t>
            </a: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p:txBody>
      </p:sp>
      <p:pic>
        <p:nvPicPr>
          <p:cNvPr id="5" name="Picture 2" descr="P:\Icons\128x128\shadow\scroll_pre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500856"/>
            <a:ext cx="1646237" cy="1646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Templates</a:t>
            </a:r>
            <a:endParaRPr lang="en-US" dirty="0"/>
          </a:p>
        </p:txBody>
      </p:sp>
      <p:pic>
        <p:nvPicPr>
          <p:cNvPr id="4" name="Picture 3"/>
          <p:cNvPicPr>
            <a:picLocks noChangeAspect="1"/>
          </p:cNvPicPr>
          <p:nvPr/>
        </p:nvPicPr>
        <p:blipFill>
          <a:blip r:embed="rId2"/>
          <a:stretch>
            <a:fillRect/>
          </a:stretch>
        </p:blipFill>
        <p:spPr>
          <a:xfrm>
            <a:off x="251520" y="1489348"/>
            <a:ext cx="8592151" cy="3528392"/>
          </a:xfrm>
          <a:prstGeom prst="rect">
            <a:avLst/>
          </a:prstGeom>
        </p:spPr>
      </p:pic>
    </p:spTree>
    <p:extLst>
      <p:ext uri="{BB962C8B-B14F-4D97-AF65-F5344CB8AC3E}">
        <p14:creationId xmlns:p14="http://schemas.microsoft.com/office/powerpoint/2010/main" val="2796862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Templates</a:t>
            </a:r>
            <a:endParaRPr lang="en-US" dirty="0"/>
          </a:p>
        </p:txBody>
      </p:sp>
      <p:pic>
        <p:nvPicPr>
          <p:cNvPr id="4" name="Picture 3"/>
          <p:cNvPicPr>
            <a:picLocks noChangeAspect="1"/>
          </p:cNvPicPr>
          <p:nvPr/>
        </p:nvPicPr>
        <p:blipFill>
          <a:blip r:embed="rId2"/>
          <a:stretch>
            <a:fillRect/>
          </a:stretch>
        </p:blipFill>
        <p:spPr>
          <a:xfrm>
            <a:off x="611560" y="1057300"/>
            <a:ext cx="4879601" cy="1944216"/>
          </a:xfrm>
          <a:prstGeom prst="rect">
            <a:avLst/>
          </a:prstGeom>
        </p:spPr>
      </p:pic>
      <p:pic>
        <p:nvPicPr>
          <p:cNvPr id="5" name="Picture 4"/>
          <p:cNvPicPr>
            <a:picLocks noChangeAspect="1"/>
          </p:cNvPicPr>
          <p:nvPr/>
        </p:nvPicPr>
        <p:blipFill>
          <a:blip r:embed="rId3"/>
          <a:stretch>
            <a:fillRect/>
          </a:stretch>
        </p:blipFill>
        <p:spPr>
          <a:xfrm>
            <a:off x="611560" y="3145532"/>
            <a:ext cx="8147572" cy="1872208"/>
          </a:xfrm>
          <a:prstGeom prst="rect">
            <a:avLst/>
          </a:prstGeom>
        </p:spPr>
      </p:pic>
    </p:spTree>
    <p:extLst>
      <p:ext uri="{BB962C8B-B14F-4D97-AF65-F5344CB8AC3E}">
        <p14:creationId xmlns:p14="http://schemas.microsoft.com/office/powerpoint/2010/main" val="2762808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Templates</a:t>
            </a:r>
            <a:endParaRPr lang="en-US" dirty="0"/>
          </a:p>
        </p:txBody>
      </p:sp>
      <p:sp>
        <p:nvSpPr>
          <p:cNvPr id="3" name="Subtitle 2"/>
          <p:cNvSpPr>
            <a:spLocks noGrp="1"/>
          </p:cNvSpPr>
          <p:nvPr>
            <p:ph type="subTitle" idx="1"/>
          </p:nvPr>
        </p:nvSpPr>
        <p:spPr/>
        <p:txBody>
          <a:bodyPr/>
          <a:lstStyle/>
          <a:p>
            <a:r>
              <a:rPr lang="en-US" dirty="0" err="1" smtClean="0"/>
              <a:t>Det</a:t>
            </a:r>
            <a:r>
              <a:rPr lang="en-US" dirty="0" smtClean="0"/>
              <a:t> </a:t>
            </a:r>
            <a:r>
              <a:rPr lang="en-US" dirty="0" err="1" smtClean="0"/>
              <a:t>går</a:t>
            </a:r>
            <a:r>
              <a:rPr lang="en-US" dirty="0" smtClean="0"/>
              <a:t> </a:t>
            </a:r>
            <a:r>
              <a:rPr lang="en-US" dirty="0" err="1" smtClean="0"/>
              <a:t>att</a:t>
            </a:r>
            <a:r>
              <a:rPr lang="en-US" dirty="0" smtClean="0"/>
              <a:t> </a:t>
            </a:r>
            <a:r>
              <a:rPr lang="en-US" dirty="0" err="1" smtClean="0"/>
              <a:t>göra</a:t>
            </a:r>
            <a:r>
              <a:rPr lang="en-US" dirty="0" smtClean="0"/>
              <a:t> </a:t>
            </a:r>
            <a:r>
              <a:rPr lang="en-US" dirty="0" err="1" smtClean="0"/>
              <a:t>mycket</a:t>
            </a:r>
            <a:r>
              <a:rPr lang="en-US" dirty="0" smtClean="0"/>
              <a:t> mer.</a:t>
            </a:r>
          </a:p>
          <a:p>
            <a:endParaRPr lang="en-US" dirty="0"/>
          </a:p>
          <a:p>
            <a:pPr marL="342900" indent="-342900">
              <a:buFont typeface="Arial"/>
              <a:buChar char="•"/>
            </a:pPr>
            <a:r>
              <a:rPr lang="en-US" dirty="0" err="1" smtClean="0"/>
              <a:t>Ladda</a:t>
            </a:r>
            <a:r>
              <a:rPr lang="en-US" dirty="0" smtClean="0"/>
              <a:t> templates </a:t>
            </a:r>
            <a:r>
              <a:rPr lang="en-US" dirty="0" err="1" smtClean="0"/>
              <a:t>asynkront</a:t>
            </a:r>
            <a:endParaRPr lang="en-US" dirty="0" smtClean="0"/>
          </a:p>
          <a:p>
            <a:pPr marL="342900" indent="-342900">
              <a:buFont typeface="Arial"/>
              <a:buChar char="•"/>
            </a:pPr>
            <a:endParaRPr lang="en-US" dirty="0"/>
          </a:p>
        </p:txBody>
      </p:sp>
    </p:spTree>
    <p:extLst>
      <p:ext uri="{BB962C8B-B14F-4D97-AF65-F5344CB8AC3E}">
        <p14:creationId xmlns:p14="http://schemas.microsoft.com/office/powerpoint/2010/main" val="3104036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Templates</a:t>
            </a:r>
            <a:endParaRPr lang="en-US" dirty="0"/>
          </a:p>
        </p:txBody>
      </p:sp>
      <p:pic>
        <p:nvPicPr>
          <p:cNvPr id="6" name="Picture 5"/>
          <p:cNvPicPr>
            <a:picLocks noChangeAspect="1"/>
          </p:cNvPicPr>
          <p:nvPr/>
        </p:nvPicPr>
        <p:blipFill>
          <a:blip r:embed="rId2"/>
          <a:stretch>
            <a:fillRect/>
          </a:stretch>
        </p:blipFill>
        <p:spPr>
          <a:xfrm>
            <a:off x="899592" y="1489348"/>
            <a:ext cx="3657600" cy="1930400"/>
          </a:xfrm>
          <a:prstGeom prst="rect">
            <a:avLst/>
          </a:prstGeom>
        </p:spPr>
      </p:pic>
      <p:pic>
        <p:nvPicPr>
          <p:cNvPr id="7" name="Picture 6"/>
          <p:cNvPicPr>
            <a:picLocks noChangeAspect="1"/>
          </p:cNvPicPr>
          <p:nvPr/>
        </p:nvPicPr>
        <p:blipFill>
          <a:blip r:embed="rId3"/>
          <a:stretch>
            <a:fillRect/>
          </a:stretch>
        </p:blipFill>
        <p:spPr>
          <a:xfrm>
            <a:off x="5076056" y="2137420"/>
            <a:ext cx="3265636" cy="1792222"/>
          </a:xfrm>
          <a:prstGeom prst="rect">
            <a:avLst/>
          </a:prstGeom>
        </p:spPr>
      </p:pic>
      <p:pic>
        <p:nvPicPr>
          <p:cNvPr id="8" name="Picture 7"/>
          <p:cNvPicPr>
            <a:picLocks noChangeAspect="1"/>
          </p:cNvPicPr>
          <p:nvPr/>
        </p:nvPicPr>
        <p:blipFill>
          <a:blip r:embed="rId4"/>
          <a:stretch>
            <a:fillRect/>
          </a:stretch>
        </p:blipFill>
        <p:spPr>
          <a:xfrm>
            <a:off x="899592" y="4081636"/>
            <a:ext cx="5384800" cy="1346200"/>
          </a:xfrm>
          <a:prstGeom prst="rect">
            <a:avLst/>
          </a:prstGeom>
        </p:spPr>
      </p:pic>
    </p:spTree>
    <p:extLst>
      <p:ext uri="{BB962C8B-B14F-4D97-AF65-F5344CB8AC3E}">
        <p14:creationId xmlns:p14="http://schemas.microsoft.com/office/powerpoint/2010/main" val="2124859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Namespaces</a:t>
            </a:r>
            <a:endParaRPr lang="sv-SE" dirty="0"/>
          </a:p>
        </p:txBody>
      </p:sp>
      <p:sp>
        <p:nvSpPr>
          <p:cNvPr id="4" name="TextBox 4"/>
          <p:cNvSpPr txBox="1">
            <a:spLocks noChangeArrowheads="1"/>
          </p:cNvSpPr>
          <p:nvPr/>
        </p:nvSpPr>
        <p:spPr bwMode="auto">
          <a:xfrm>
            <a:off x="228600" y="1071612"/>
            <a:ext cx="6629400" cy="2308324"/>
          </a:xfrm>
          <a:prstGeom prst="rect">
            <a:avLst/>
          </a:prstGeom>
          <a:noFill/>
          <a:ln w="9525">
            <a:noFill/>
            <a:miter lim="800000"/>
            <a:headEnd/>
            <a:tailEnd/>
          </a:ln>
        </p:spPr>
        <p:txBody>
          <a:bodyPr>
            <a:spAutoFit/>
          </a:bodyPr>
          <a:lstStyle/>
          <a:p>
            <a:r>
              <a:rPr lang="sv-SE" dirty="0">
                <a:latin typeface="Minya Nouvelle" charset="0"/>
              </a:rPr>
              <a:t>För att undvika kollisioner i vår kod kan vi paketera </a:t>
            </a:r>
            <a:r>
              <a:rPr lang="sv-SE" dirty="0" smtClean="0">
                <a:latin typeface="Minya Nouvelle" charset="0"/>
              </a:rPr>
              <a:t>vår </a:t>
            </a:r>
            <a:r>
              <a:rPr lang="sv-SE" dirty="0" smtClean="0">
                <a:latin typeface="Minya Nouvelle" charset="0"/>
              </a:rPr>
              <a:t>kod i objekt</a:t>
            </a:r>
          </a:p>
          <a:p>
            <a:endParaRPr lang="sv-SE" dirty="0">
              <a:latin typeface="Minya Nouvelle" charset="0"/>
            </a:endParaRPr>
          </a:p>
          <a:p>
            <a:r>
              <a:rPr lang="sv-SE" b="1" dirty="0" err="1">
                <a:latin typeface="Minya Nouvelle" charset="0"/>
              </a:rPr>
              <a:t>Namespacing</a:t>
            </a:r>
            <a:r>
              <a:rPr lang="sv-SE" b="1" dirty="0">
                <a:latin typeface="Minya Nouvelle" charset="0"/>
              </a:rPr>
              <a:t> (namnrymder): </a:t>
            </a:r>
          </a:p>
          <a:p>
            <a:endParaRPr lang="sv-SE" dirty="0">
              <a:latin typeface="Minya Nouvelle" charset="0"/>
            </a:endParaRPr>
          </a:p>
          <a:p>
            <a:r>
              <a:rPr lang="sv-SE" dirty="0">
                <a:latin typeface="Minya Nouvelle" charset="0"/>
              </a:rPr>
              <a:t>För att skapa organisationen kring ditt </a:t>
            </a:r>
            <a:r>
              <a:rPr lang="sv-SE" dirty="0" err="1">
                <a:latin typeface="Minya Nouvelle" charset="0"/>
              </a:rPr>
              <a:t>name</a:t>
            </a:r>
            <a:r>
              <a:rPr lang="sv-SE" dirty="0">
                <a:latin typeface="Minya Nouvelle" charset="0"/>
              </a:rPr>
              <a:t> </a:t>
            </a:r>
            <a:r>
              <a:rPr lang="sv-SE" dirty="0" err="1">
                <a:latin typeface="Minya Nouvelle" charset="0"/>
              </a:rPr>
              <a:t>space</a:t>
            </a:r>
            <a:r>
              <a:rPr lang="sv-SE" dirty="0">
                <a:latin typeface="Minya Nouvelle" charset="0"/>
              </a:rPr>
              <a:t> skriver du:</a:t>
            </a:r>
          </a:p>
          <a:p>
            <a:endParaRPr lang="sv-SE" dirty="0">
              <a:latin typeface="Minya Nouvelle" charset="0"/>
            </a:endParaRPr>
          </a:p>
          <a:p>
            <a:endParaRPr lang="sv-SE" dirty="0">
              <a:latin typeface="Minya Nouvelle" charset="0"/>
            </a:endParaRPr>
          </a:p>
        </p:txBody>
      </p:sp>
      <p:sp>
        <p:nvSpPr>
          <p:cNvPr id="5" name="Rectangle 4"/>
          <p:cNvSpPr/>
          <p:nvPr/>
        </p:nvSpPr>
        <p:spPr>
          <a:xfrm>
            <a:off x="228600" y="2240012"/>
            <a:ext cx="8458200" cy="1625600"/>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600" b="1" dirty="0" smtClean="0">
                <a:solidFill>
                  <a:schemeClr val="tx1"/>
                </a:solidFill>
                <a:latin typeface="Courier New" pitchFamily="49" charset="0"/>
                <a:cs typeface="Courier New" pitchFamily="49" charset="0"/>
              </a:rPr>
              <a:t>var LNU = LNU || {};</a:t>
            </a:r>
          </a:p>
          <a:p>
            <a:pPr>
              <a:defRPr/>
            </a:pPr>
            <a:r>
              <a:rPr lang="sv-SE" sz="1600" b="1" dirty="0" err="1">
                <a:solidFill>
                  <a:schemeClr val="tx1"/>
                </a:solidFill>
                <a:latin typeface="Courier New" pitchFamily="49" charset="0"/>
                <a:cs typeface="Courier New" pitchFamily="49" charset="0"/>
              </a:rPr>
              <a:t>LNU.util</a:t>
            </a:r>
            <a:r>
              <a:rPr lang="sv-SE" sz="1600" b="1" dirty="0">
                <a:solidFill>
                  <a:schemeClr val="tx1"/>
                </a:solidFill>
                <a:latin typeface="Courier New" pitchFamily="49" charset="0"/>
                <a:cs typeface="Courier New" pitchFamily="49" charset="0"/>
              </a:rPr>
              <a:t> = </a:t>
            </a:r>
            <a:r>
              <a:rPr lang="sv-SE" sz="1600" b="1" dirty="0" err="1">
                <a:solidFill>
                  <a:schemeClr val="tx1"/>
                </a:solidFill>
                <a:latin typeface="Courier New" pitchFamily="49" charset="0"/>
                <a:cs typeface="Courier New" pitchFamily="49" charset="0"/>
              </a:rPr>
              <a:t>LNU.util</a:t>
            </a:r>
            <a:r>
              <a:rPr lang="sv-SE" sz="1600" b="1" dirty="0">
                <a:solidFill>
                  <a:schemeClr val="tx1"/>
                </a:solidFill>
                <a:latin typeface="Courier New" pitchFamily="49" charset="0"/>
                <a:cs typeface="Courier New" pitchFamily="49" charset="0"/>
              </a:rPr>
              <a:t> || </a:t>
            </a:r>
            <a:r>
              <a:rPr lang="sv-SE" sz="1600" b="1" dirty="0" smtClean="0">
                <a:solidFill>
                  <a:schemeClr val="tx1"/>
                </a:solidFill>
                <a:latin typeface="Courier New" pitchFamily="49" charset="0"/>
                <a:cs typeface="Courier New" pitchFamily="49" charset="0"/>
              </a:rPr>
              <a:t>{};</a:t>
            </a:r>
          </a:p>
          <a:p>
            <a:pPr>
              <a:defRPr/>
            </a:pPr>
            <a:r>
              <a:rPr lang="sv-SE" sz="1600" b="1" dirty="0" err="1" smtClean="0">
                <a:solidFill>
                  <a:schemeClr val="tx1"/>
                </a:solidFill>
                <a:latin typeface="Courier New" pitchFamily="49" charset="0"/>
                <a:cs typeface="Courier New" pitchFamily="49" charset="0"/>
              </a:rPr>
              <a:t>LNU.util.shapes</a:t>
            </a:r>
            <a:r>
              <a:rPr lang="sv-SE" sz="1600" b="1" dirty="0" smtClean="0">
                <a:solidFill>
                  <a:schemeClr val="tx1"/>
                </a:solidFill>
                <a:latin typeface="Courier New" pitchFamily="49" charset="0"/>
                <a:cs typeface="Courier New" pitchFamily="49" charset="0"/>
              </a:rPr>
              <a:t> </a:t>
            </a:r>
            <a:r>
              <a:rPr lang="sv-SE" sz="1600" b="1" dirty="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LNU.util.shapes</a:t>
            </a:r>
            <a:r>
              <a:rPr lang="sv-SE" sz="1600" b="1" dirty="0" smtClean="0">
                <a:solidFill>
                  <a:schemeClr val="tx1"/>
                </a:solidFill>
                <a:latin typeface="Courier New" pitchFamily="49" charset="0"/>
                <a:cs typeface="Courier New" pitchFamily="49" charset="0"/>
              </a:rPr>
              <a:t> </a:t>
            </a:r>
            <a:r>
              <a:rPr lang="sv-SE" sz="1600" b="1" dirty="0">
                <a:solidFill>
                  <a:schemeClr val="tx1"/>
                </a:solidFill>
                <a:latin typeface="Courier New" pitchFamily="49" charset="0"/>
                <a:cs typeface="Courier New" pitchFamily="49" charset="0"/>
              </a:rPr>
              <a:t>|| {};</a:t>
            </a:r>
          </a:p>
          <a:p>
            <a:pPr>
              <a:defRPr/>
            </a:pPr>
            <a:endParaRPr lang="sv-SE" sz="1600" b="1" dirty="0" smtClean="0">
              <a:solidFill>
                <a:schemeClr val="tx1"/>
              </a:solidFill>
              <a:latin typeface="Courier New" pitchFamily="49" charset="0"/>
              <a:cs typeface="Courier New" pitchFamily="49" charset="0"/>
            </a:endParaRPr>
          </a:p>
          <a:p>
            <a:pPr>
              <a:defRPr/>
            </a:pPr>
            <a:r>
              <a:rPr lang="sv-SE" sz="1600" b="1" dirty="0" err="1" smtClean="0">
                <a:solidFill>
                  <a:schemeClr val="tx1"/>
                </a:solidFill>
                <a:latin typeface="Courier New" pitchFamily="49" charset="0"/>
                <a:cs typeface="Courier New" pitchFamily="49" charset="0"/>
              </a:rPr>
              <a:t>LNU.util.shapes.sayHello</a:t>
            </a:r>
            <a:r>
              <a:rPr lang="sv-SE" sz="1600" b="1" dirty="0" smtClean="0">
                <a:solidFill>
                  <a:schemeClr val="tx1"/>
                </a:solidFill>
                <a:latin typeface="Courier New" pitchFamily="49" charset="0"/>
                <a:cs typeface="Courier New" pitchFamily="49" charset="0"/>
              </a:rPr>
              <a:t> = </a:t>
            </a:r>
            <a:r>
              <a:rPr lang="sv-SE" sz="1600" b="1" dirty="0" err="1" smtClean="0">
                <a:solidFill>
                  <a:schemeClr val="tx1"/>
                </a:solidFill>
                <a:latin typeface="Courier New" pitchFamily="49" charset="0"/>
                <a:cs typeface="Courier New" pitchFamily="49" charset="0"/>
              </a:rPr>
              <a:t>function</a:t>
            </a:r>
            <a:r>
              <a:rPr lang="sv-SE" sz="1600" b="1" dirty="0">
                <a:solidFill>
                  <a:schemeClr val="tx1"/>
                </a:solidFill>
                <a:latin typeface="Courier New" pitchFamily="49" charset="0"/>
                <a:cs typeface="Courier New" pitchFamily="49" charset="0"/>
              </a:rPr>
              <a:t>() { </a:t>
            </a:r>
            <a:r>
              <a:rPr lang="sv-SE" sz="1600" b="1" dirty="0" smtClean="0">
                <a:solidFill>
                  <a:schemeClr val="tx1"/>
                </a:solidFill>
                <a:latin typeface="Courier New" pitchFamily="49" charset="0"/>
                <a:cs typeface="Courier New" pitchFamily="49" charset="0"/>
              </a:rPr>
              <a:t>alert(</a:t>
            </a:r>
            <a:r>
              <a:rPr lang="sv-SE" sz="1600" b="1" dirty="0">
                <a:solidFill>
                  <a:schemeClr val="tx1"/>
                </a:solidFill>
                <a:latin typeface="Courier New" pitchFamily="49" charset="0"/>
                <a:cs typeface="Courier New" pitchFamily="49" charset="0"/>
              </a:rPr>
              <a:t>”Hello World</a:t>
            </a:r>
            <a:r>
              <a:rPr lang="sv-SE" sz="1600" b="1" dirty="0" smtClean="0">
                <a:solidFill>
                  <a:schemeClr val="tx1"/>
                </a:solidFill>
                <a:latin typeface="Courier New" pitchFamily="49" charset="0"/>
                <a:cs typeface="Courier New" pitchFamily="49" charset="0"/>
              </a:rPr>
              <a:t>”); };</a:t>
            </a:r>
            <a:endParaRPr lang="sv-SE" sz="1600" b="1" dirty="0">
              <a:solidFill>
                <a:schemeClr val="tx1"/>
              </a:solidFill>
              <a:latin typeface="Courier New" pitchFamily="49" charset="0"/>
              <a:cs typeface="Courier New" pitchFamily="49" charset="0"/>
            </a:endParaRPr>
          </a:p>
          <a:p>
            <a:pPr>
              <a:defRPr/>
            </a:pPr>
            <a:endParaRPr lang="sv-SE" b="1" dirty="0">
              <a:solidFill>
                <a:schemeClr val="tx1"/>
              </a:solidFill>
              <a:latin typeface="Courier New" pitchFamily="49" charset="0"/>
              <a:cs typeface="Courier New" pitchFamily="49" charset="0"/>
            </a:endParaRPr>
          </a:p>
          <a:p>
            <a:pPr>
              <a:defRPr/>
            </a:pPr>
            <a:endParaRPr lang="sv-SE" b="1" dirty="0">
              <a:solidFill>
                <a:schemeClr val="tx1"/>
              </a:solidFill>
              <a:latin typeface="Courier New" pitchFamily="49" charset="0"/>
              <a:cs typeface="Courier New" pitchFamily="49" charset="0"/>
            </a:endParaRPr>
          </a:p>
        </p:txBody>
      </p:sp>
      <p:sp>
        <p:nvSpPr>
          <p:cNvPr id="6" name="Rectangle 5"/>
          <p:cNvSpPr/>
          <p:nvPr/>
        </p:nvSpPr>
        <p:spPr>
          <a:xfrm>
            <a:off x="228600" y="4285208"/>
            <a:ext cx="8458200" cy="444500"/>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err="1" smtClean="0">
                <a:solidFill>
                  <a:schemeClr val="tx1"/>
                </a:solidFill>
                <a:latin typeface="Courier New" pitchFamily="49" charset="0"/>
                <a:cs typeface="Courier New" pitchFamily="49" charset="0"/>
              </a:rPr>
              <a:t>LNU.util.shapes.sayHello</a:t>
            </a:r>
            <a:r>
              <a:rPr lang="sv-SE" b="1" dirty="0">
                <a:solidFill>
                  <a:schemeClr val="tx1"/>
                </a:solidFill>
                <a:latin typeface="Courier New" pitchFamily="49" charset="0"/>
                <a:cs typeface="Courier New" pitchFamily="49" charset="0"/>
              </a:rPr>
              <a:t>();</a:t>
            </a:r>
          </a:p>
          <a:p>
            <a:pPr>
              <a:defRPr/>
            </a:pPr>
            <a:endParaRPr lang="sv-SE" b="1" dirty="0">
              <a:solidFill>
                <a:schemeClr val="tx1"/>
              </a:solidFill>
              <a:latin typeface="Courier New" pitchFamily="49" charset="0"/>
              <a:cs typeface="Courier New" pitchFamily="49" charset="0"/>
            </a:endParaRPr>
          </a:p>
        </p:txBody>
      </p:sp>
      <p:sp>
        <p:nvSpPr>
          <p:cNvPr id="7" name="TextBox 9"/>
          <p:cNvSpPr txBox="1">
            <a:spLocks noChangeArrowheads="1"/>
          </p:cNvSpPr>
          <p:nvPr/>
        </p:nvSpPr>
        <p:spPr bwMode="auto">
          <a:xfrm>
            <a:off x="228600" y="3976969"/>
            <a:ext cx="4230645" cy="369332"/>
          </a:xfrm>
          <a:prstGeom prst="rect">
            <a:avLst/>
          </a:prstGeom>
          <a:noFill/>
          <a:ln w="9525">
            <a:noFill/>
            <a:miter lim="800000"/>
            <a:headEnd/>
            <a:tailEnd/>
          </a:ln>
        </p:spPr>
        <p:txBody>
          <a:bodyPr wrap="none">
            <a:spAutoFit/>
          </a:bodyPr>
          <a:lstStyle/>
          <a:p>
            <a:r>
              <a:rPr lang="sv-SE" dirty="0">
                <a:latin typeface="Minya Nouvelle" charset="0"/>
              </a:rPr>
              <a:t>Vi kommer nu åt vår funktion genom:</a:t>
            </a:r>
          </a:p>
        </p:txBody>
      </p:sp>
      <p:sp>
        <p:nvSpPr>
          <p:cNvPr id="8" name="TextBox 7"/>
          <p:cNvSpPr txBox="1">
            <a:spLocks noChangeArrowheads="1"/>
          </p:cNvSpPr>
          <p:nvPr/>
        </p:nvSpPr>
        <p:spPr bwMode="auto">
          <a:xfrm>
            <a:off x="228600" y="5080456"/>
            <a:ext cx="7101624" cy="369332"/>
          </a:xfrm>
          <a:prstGeom prst="rect">
            <a:avLst/>
          </a:prstGeom>
          <a:noFill/>
          <a:ln w="9525">
            <a:noFill/>
            <a:miter lim="800000"/>
            <a:headEnd/>
            <a:tailEnd/>
          </a:ln>
        </p:spPr>
        <p:txBody>
          <a:bodyPr wrap="none">
            <a:spAutoFit/>
          </a:bodyPr>
          <a:lstStyle/>
          <a:p>
            <a:r>
              <a:rPr lang="sv-SE" dirty="0">
                <a:latin typeface="Minya Nouvelle" charset="0"/>
              </a:rPr>
              <a:t>Men om vi vill stoppa in </a:t>
            </a:r>
            <a:r>
              <a:rPr lang="sv-SE" dirty="0" smtClean="0">
                <a:latin typeface="Minya Nouvelle" charset="0"/>
              </a:rPr>
              <a:t>t.ex. en rektangelklass </a:t>
            </a:r>
            <a:r>
              <a:rPr lang="sv-SE" dirty="0">
                <a:latin typeface="Minya Nouvelle" charset="0"/>
              </a:rPr>
              <a:t>i namnrymden? </a:t>
            </a:r>
          </a:p>
        </p:txBody>
      </p:sp>
      <p:pic>
        <p:nvPicPr>
          <p:cNvPr id="10242" name="Picture 2" descr="P:\Icons\48x48\shadow\pack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583"/>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5654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Namespaces</a:t>
            </a:r>
            <a:endParaRPr lang="sv-SE" dirty="0"/>
          </a:p>
        </p:txBody>
      </p:sp>
      <p:sp>
        <p:nvSpPr>
          <p:cNvPr id="5" name="Rectangle 4"/>
          <p:cNvSpPr/>
          <p:nvPr/>
        </p:nvSpPr>
        <p:spPr>
          <a:xfrm>
            <a:off x="228600" y="1279996"/>
            <a:ext cx="8458200" cy="3543300"/>
          </a:xfrm>
          <a:prstGeom prst="rect">
            <a:avLst/>
          </a:prstGeom>
          <a:ln/>
        </p:spPr>
        <p:style>
          <a:lnRef idx="1">
            <a:schemeClr val="accent2"/>
          </a:lnRef>
          <a:fillRef idx="2">
            <a:schemeClr val="accent2"/>
          </a:fillRef>
          <a:effectRef idx="1">
            <a:schemeClr val="accent2"/>
          </a:effectRef>
          <a:fontRef idx="minor">
            <a:schemeClr val="dk1"/>
          </a:fontRef>
        </p:style>
        <p:txBody>
          <a:bodyPr/>
          <a:lstStyle/>
          <a:p>
            <a:pPr>
              <a:defRPr/>
            </a:pPr>
            <a:r>
              <a:rPr lang="sv-SE" sz="1400" b="1" dirty="0">
                <a:solidFill>
                  <a:schemeClr val="tx1"/>
                </a:solidFill>
                <a:latin typeface="Courier New" pitchFamily="49" charset="0"/>
                <a:cs typeface="Courier New" pitchFamily="49" charset="0"/>
              </a:rPr>
              <a:t>var LNU = LNU || {};</a:t>
            </a:r>
          </a:p>
          <a:p>
            <a:pPr>
              <a:defRPr/>
            </a:pPr>
            <a:r>
              <a:rPr lang="sv-SE" sz="1400" b="1" dirty="0" err="1">
                <a:solidFill>
                  <a:schemeClr val="tx1"/>
                </a:solidFill>
                <a:latin typeface="Courier New" pitchFamily="49" charset="0"/>
                <a:cs typeface="Courier New" pitchFamily="49" charset="0"/>
              </a:rPr>
              <a:t>LNU.util</a:t>
            </a:r>
            <a:r>
              <a:rPr lang="sv-SE" sz="1400" b="1" dirty="0">
                <a:solidFill>
                  <a:schemeClr val="tx1"/>
                </a:solidFill>
                <a:latin typeface="Courier New" pitchFamily="49" charset="0"/>
                <a:cs typeface="Courier New" pitchFamily="49" charset="0"/>
              </a:rPr>
              <a:t> = </a:t>
            </a:r>
            <a:r>
              <a:rPr lang="sv-SE" sz="1400" b="1" dirty="0" err="1">
                <a:solidFill>
                  <a:schemeClr val="tx1"/>
                </a:solidFill>
                <a:latin typeface="Courier New" pitchFamily="49" charset="0"/>
                <a:cs typeface="Courier New" pitchFamily="49" charset="0"/>
              </a:rPr>
              <a:t>LNU.util</a:t>
            </a:r>
            <a:r>
              <a:rPr lang="sv-SE" sz="1400" b="1" dirty="0">
                <a:solidFill>
                  <a:schemeClr val="tx1"/>
                </a:solidFill>
                <a:latin typeface="Courier New" pitchFamily="49" charset="0"/>
                <a:cs typeface="Courier New" pitchFamily="49" charset="0"/>
              </a:rPr>
              <a:t> || {};</a:t>
            </a:r>
          </a:p>
          <a:p>
            <a:pPr>
              <a:defRPr/>
            </a:pPr>
            <a:r>
              <a:rPr lang="sv-SE" sz="1400" b="1" dirty="0" err="1">
                <a:solidFill>
                  <a:schemeClr val="tx1"/>
                </a:solidFill>
                <a:latin typeface="Courier New" pitchFamily="49" charset="0"/>
                <a:cs typeface="Courier New" pitchFamily="49" charset="0"/>
              </a:rPr>
              <a:t>LNU.util.shapes</a:t>
            </a:r>
            <a:r>
              <a:rPr lang="sv-SE" sz="1400" b="1" dirty="0">
                <a:solidFill>
                  <a:schemeClr val="tx1"/>
                </a:solidFill>
                <a:latin typeface="Courier New" pitchFamily="49" charset="0"/>
                <a:cs typeface="Courier New" pitchFamily="49" charset="0"/>
              </a:rPr>
              <a:t> = </a:t>
            </a:r>
            <a:r>
              <a:rPr lang="sv-SE" sz="1400" b="1" dirty="0" err="1">
                <a:solidFill>
                  <a:schemeClr val="tx1"/>
                </a:solidFill>
                <a:latin typeface="Courier New" pitchFamily="49" charset="0"/>
                <a:cs typeface="Courier New" pitchFamily="49" charset="0"/>
              </a:rPr>
              <a:t>LNU.util.shapes</a:t>
            </a:r>
            <a:r>
              <a:rPr lang="sv-SE" sz="1400" b="1" dirty="0">
                <a:solidFill>
                  <a:schemeClr val="tx1"/>
                </a:solidFill>
                <a:latin typeface="Courier New" pitchFamily="49" charset="0"/>
                <a:cs typeface="Courier New" pitchFamily="49" charset="0"/>
              </a:rPr>
              <a:t> || {};</a:t>
            </a:r>
          </a:p>
          <a:p>
            <a:pPr>
              <a:defRPr/>
            </a:pPr>
            <a:endParaRPr lang="sv-SE" sz="1400" b="1" dirty="0" smtClean="0">
              <a:solidFill>
                <a:schemeClr val="tx1"/>
              </a:solidFill>
              <a:latin typeface="Courier New" pitchFamily="49" charset="0"/>
              <a:cs typeface="Courier New" pitchFamily="49" charset="0"/>
            </a:endParaRPr>
          </a:p>
          <a:p>
            <a:pPr>
              <a:defRPr/>
            </a:pPr>
            <a:r>
              <a:rPr lang="sv-SE" sz="1400" b="1" dirty="0" err="1" smtClean="0">
                <a:solidFill>
                  <a:schemeClr val="tx1"/>
                </a:solidFill>
                <a:latin typeface="Courier New" pitchFamily="49" charset="0"/>
                <a:cs typeface="Courier New" pitchFamily="49" charset="0"/>
              </a:rPr>
              <a:t>LNU.util.shape.Rectangle</a:t>
            </a:r>
            <a:r>
              <a:rPr lang="sv-SE" sz="1400" b="1" dirty="0" smtClean="0">
                <a:solidFill>
                  <a:schemeClr val="tx1"/>
                </a:solidFill>
                <a:latin typeface="Courier New" pitchFamily="49" charset="0"/>
                <a:cs typeface="Courier New" pitchFamily="49" charset="0"/>
              </a:rPr>
              <a:t> = function(</a:t>
            </a:r>
            <a:r>
              <a:rPr lang="sv-SE" sz="1400" b="1" dirty="0" err="1" smtClean="0">
                <a:solidFill>
                  <a:schemeClr val="tx1"/>
                </a:solidFill>
                <a:latin typeface="Courier New" pitchFamily="49" charset="0"/>
                <a:cs typeface="Courier New" pitchFamily="49" charset="0"/>
              </a:rPr>
              <a:t>width</a:t>
            </a:r>
            <a:r>
              <a:rPr lang="sv-SE" sz="1400" b="1" dirty="0" smtClean="0">
                <a:solidFill>
                  <a:schemeClr val="tx1"/>
                </a:solidFill>
                <a:latin typeface="Courier New" pitchFamily="49" charset="0"/>
                <a:cs typeface="Courier New" pitchFamily="49" charset="0"/>
              </a:rPr>
              <a:t>, </a:t>
            </a:r>
            <a:r>
              <a:rPr lang="sv-SE" sz="1400" b="1" dirty="0" err="1" smtClean="0">
                <a:solidFill>
                  <a:schemeClr val="tx1"/>
                </a:solidFill>
                <a:latin typeface="Courier New" pitchFamily="49" charset="0"/>
                <a:cs typeface="Courier New" pitchFamily="49" charset="0"/>
              </a:rPr>
              <a:t>height</a:t>
            </a:r>
            <a:r>
              <a:rPr lang="sv-SE" sz="1400" b="1" dirty="0" smtClean="0">
                <a:solidFill>
                  <a:schemeClr val="tx1"/>
                </a:solidFill>
                <a:latin typeface="Courier New" pitchFamily="49" charset="0"/>
                <a:cs typeface="Courier New" pitchFamily="49" charset="0"/>
              </a:rPr>
              <a:t>) </a:t>
            </a:r>
          </a:p>
          <a:p>
            <a:pPr>
              <a:defRPr/>
            </a:pPr>
            <a:r>
              <a:rPr lang="sv-SE" sz="1400" b="1" dirty="0" smtClean="0">
                <a:solidFill>
                  <a:schemeClr val="tx1"/>
                </a:solidFill>
                <a:latin typeface="Courier New" pitchFamily="49" charset="0"/>
                <a:cs typeface="Courier New" pitchFamily="49" charset="0"/>
              </a:rPr>
              <a:t>{</a:t>
            </a:r>
          </a:p>
          <a:p>
            <a:pPr>
              <a:defRPr/>
            </a:pPr>
            <a:r>
              <a:rPr lang="sv-SE" sz="1400" b="1" dirty="0" smtClean="0">
                <a:solidFill>
                  <a:schemeClr val="tx1"/>
                </a:solidFill>
                <a:latin typeface="Courier New" pitchFamily="49" charset="0"/>
                <a:cs typeface="Courier New" pitchFamily="49" charset="0"/>
              </a:rPr>
              <a:t>   </a:t>
            </a:r>
            <a:r>
              <a:rPr lang="sv-SE" sz="1400" b="1" dirty="0" err="1" smtClean="0">
                <a:solidFill>
                  <a:schemeClr val="tx1"/>
                </a:solidFill>
                <a:latin typeface="Courier New" pitchFamily="49" charset="0"/>
                <a:cs typeface="Courier New" pitchFamily="49" charset="0"/>
              </a:rPr>
              <a:t>this.width</a:t>
            </a:r>
            <a:r>
              <a:rPr lang="sv-SE" sz="1400" b="1" dirty="0" smtClean="0">
                <a:solidFill>
                  <a:schemeClr val="tx1"/>
                </a:solidFill>
                <a:latin typeface="Courier New" pitchFamily="49" charset="0"/>
                <a:cs typeface="Courier New" pitchFamily="49" charset="0"/>
              </a:rPr>
              <a:t> = </a:t>
            </a:r>
            <a:r>
              <a:rPr lang="sv-SE" sz="1400" b="1" dirty="0" err="1" smtClean="0">
                <a:solidFill>
                  <a:schemeClr val="tx1"/>
                </a:solidFill>
                <a:latin typeface="Courier New" pitchFamily="49" charset="0"/>
                <a:cs typeface="Courier New" pitchFamily="49" charset="0"/>
              </a:rPr>
              <a:t>width</a:t>
            </a:r>
            <a:r>
              <a:rPr lang="sv-SE" sz="1400" b="1" dirty="0" smtClean="0">
                <a:solidFill>
                  <a:schemeClr val="tx1"/>
                </a:solidFill>
                <a:latin typeface="Courier New" pitchFamily="49" charset="0"/>
                <a:cs typeface="Courier New" pitchFamily="49" charset="0"/>
              </a:rPr>
              <a:t>;</a:t>
            </a:r>
          </a:p>
          <a:p>
            <a:pPr>
              <a:defRPr/>
            </a:pPr>
            <a:r>
              <a:rPr lang="sv-SE" sz="1400" b="1" dirty="0" smtClean="0">
                <a:solidFill>
                  <a:schemeClr val="tx1"/>
                </a:solidFill>
                <a:latin typeface="Courier New" pitchFamily="49" charset="0"/>
                <a:cs typeface="Courier New" pitchFamily="49" charset="0"/>
              </a:rPr>
              <a:t>   </a:t>
            </a:r>
            <a:r>
              <a:rPr lang="sv-SE" sz="1400" b="1" dirty="0" err="1" smtClean="0">
                <a:solidFill>
                  <a:schemeClr val="tx1"/>
                </a:solidFill>
                <a:latin typeface="Courier New" pitchFamily="49" charset="0"/>
                <a:cs typeface="Courier New" pitchFamily="49" charset="0"/>
              </a:rPr>
              <a:t>this.height</a:t>
            </a:r>
            <a:r>
              <a:rPr lang="sv-SE" sz="1400" b="1" dirty="0" smtClean="0">
                <a:solidFill>
                  <a:schemeClr val="tx1"/>
                </a:solidFill>
                <a:latin typeface="Courier New" pitchFamily="49" charset="0"/>
                <a:cs typeface="Courier New" pitchFamily="49" charset="0"/>
              </a:rPr>
              <a:t> = </a:t>
            </a:r>
            <a:r>
              <a:rPr lang="sv-SE" sz="1400" b="1" dirty="0" err="1" smtClean="0">
                <a:solidFill>
                  <a:schemeClr val="tx1"/>
                </a:solidFill>
                <a:latin typeface="Courier New" pitchFamily="49" charset="0"/>
                <a:cs typeface="Courier New" pitchFamily="49" charset="0"/>
              </a:rPr>
              <a:t>height</a:t>
            </a:r>
            <a:r>
              <a:rPr lang="sv-SE" sz="1400" b="1" dirty="0" smtClean="0">
                <a:solidFill>
                  <a:schemeClr val="tx1"/>
                </a:solidFill>
                <a:latin typeface="Courier New" pitchFamily="49" charset="0"/>
                <a:cs typeface="Courier New" pitchFamily="49" charset="0"/>
              </a:rPr>
              <a:t>;</a:t>
            </a:r>
          </a:p>
          <a:p>
            <a:pPr>
              <a:defRPr/>
            </a:pPr>
            <a:r>
              <a:rPr lang="sv-SE" sz="1400" b="1" dirty="0" smtClean="0">
                <a:solidFill>
                  <a:schemeClr val="tx1"/>
                </a:solidFill>
                <a:latin typeface="Courier New" pitchFamily="49" charset="0"/>
                <a:cs typeface="Courier New" pitchFamily="49" charset="0"/>
              </a:rPr>
              <a:t>}</a:t>
            </a:r>
          </a:p>
          <a:p>
            <a:pPr>
              <a:defRPr/>
            </a:pPr>
            <a:endParaRPr lang="sv-SE" sz="1400" b="1" dirty="0" smtClean="0">
              <a:solidFill>
                <a:schemeClr val="tx1"/>
              </a:solidFill>
              <a:latin typeface="Courier New" pitchFamily="49" charset="0"/>
              <a:cs typeface="Courier New" pitchFamily="49" charset="0"/>
            </a:endParaRPr>
          </a:p>
          <a:p>
            <a:pPr>
              <a:defRPr/>
            </a:pPr>
            <a:r>
              <a:rPr lang="sv-SE" sz="1400" b="1" dirty="0" err="1" smtClean="0">
                <a:solidFill>
                  <a:schemeClr val="tx1"/>
                </a:solidFill>
                <a:latin typeface="Courier New" pitchFamily="49" charset="0"/>
                <a:cs typeface="Courier New" pitchFamily="49" charset="0"/>
              </a:rPr>
              <a:t>LNU.util.shape.Rectangle.prototype.getArea</a:t>
            </a:r>
            <a:r>
              <a:rPr lang="sv-SE" sz="1400" b="1" dirty="0" smtClean="0">
                <a:solidFill>
                  <a:schemeClr val="tx1"/>
                </a:solidFill>
                <a:latin typeface="Courier New" pitchFamily="49" charset="0"/>
                <a:cs typeface="Courier New" pitchFamily="49" charset="0"/>
              </a:rPr>
              <a:t> = function()</a:t>
            </a:r>
          </a:p>
          <a:p>
            <a:pPr>
              <a:defRPr/>
            </a:pPr>
            <a:r>
              <a:rPr lang="sv-SE" sz="1400" b="1" dirty="0" smtClean="0">
                <a:solidFill>
                  <a:schemeClr val="tx1"/>
                </a:solidFill>
                <a:latin typeface="Courier New" pitchFamily="49" charset="0"/>
                <a:cs typeface="Courier New" pitchFamily="49" charset="0"/>
              </a:rPr>
              <a:t>{</a:t>
            </a:r>
          </a:p>
          <a:p>
            <a:pPr>
              <a:defRPr/>
            </a:pPr>
            <a:r>
              <a:rPr lang="sv-SE" sz="1400" b="1" dirty="0" smtClean="0">
                <a:solidFill>
                  <a:schemeClr val="tx1"/>
                </a:solidFill>
                <a:latin typeface="Courier New" pitchFamily="49" charset="0"/>
                <a:cs typeface="Courier New" pitchFamily="49" charset="0"/>
              </a:rPr>
              <a:t>	</a:t>
            </a:r>
            <a:r>
              <a:rPr lang="sv-SE" sz="1400" b="1" dirty="0" err="1" smtClean="0">
                <a:solidFill>
                  <a:schemeClr val="tx1"/>
                </a:solidFill>
                <a:latin typeface="Courier New" pitchFamily="49" charset="0"/>
                <a:cs typeface="Courier New" pitchFamily="49" charset="0"/>
              </a:rPr>
              <a:t>return</a:t>
            </a:r>
            <a:r>
              <a:rPr lang="sv-SE" sz="1400" b="1" dirty="0" smtClean="0">
                <a:solidFill>
                  <a:schemeClr val="tx1"/>
                </a:solidFill>
                <a:latin typeface="Courier New" pitchFamily="49" charset="0"/>
                <a:cs typeface="Courier New" pitchFamily="49" charset="0"/>
              </a:rPr>
              <a:t> (</a:t>
            </a:r>
            <a:r>
              <a:rPr lang="sv-SE" sz="1400" b="1" dirty="0" err="1" smtClean="0">
                <a:solidFill>
                  <a:schemeClr val="tx1"/>
                </a:solidFill>
                <a:latin typeface="Courier New" pitchFamily="49" charset="0"/>
                <a:cs typeface="Courier New" pitchFamily="49" charset="0"/>
              </a:rPr>
              <a:t>this.width</a:t>
            </a:r>
            <a:r>
              <a:rPr lang="sv-SE" sz="1400" b="1" dirty="0" smtClean="0">
                <a:solidFill>
                  <a:schemeClr val="tx1"/>
                </a:solidFill>
                <a:latin typeface="Courier New" pitchFamily="49" charset="0"/>
                <a:cs typeface="Courier New" pitchFamily="49" charset="0"/>
              </a:rPr>
              <a:t> * </a:t>
            </a:r>
            <a:r>
              <a:rPr lang="sv-SE" sz="1400" b="1" dirty="0" err="1" smtClean="0">
                <a:solidFill>
                  <a:schemeClr val="tx1"/>
                </a:solidFill>
                <a:latin typeface="Courier New" pitchFamily="49" charset="0"/>
                <a:cs typeface="Courier New" pitchFamily="49" charset="0"/>
              </a:rPr>
              <a:t>this.height</a:t>
            </a:r>
            <a:r>
              <a:rPr lang="sv-SE" sz="1400" b="1" dirty="0" smtClean="0">
                <a:solidFill>
                  <a:schemeClr val="tx1"/>
                </a:solidFill>
                <a:latin typeface="Courier New" pitchFamily="49" charset="0"/>
                <a:cs typeface="Courier New" pitchFamily="49" charset="0"/>
              </a:rPr>
              <a:t>);	</a:t>
            </a:r>
          </a:p>
          <a:p>
            <a:pPr>
              <a:defRPr/>
            </a:pPr>
            <a:r>
              <a:rPr lang="sv-SE" sz="1400" b="1" dirty="0" smtClean="0">
                <a:solidFill>
                  <a:schemeClr val="tx1"/>
                </a:solidFill>
                <a:latin typeface="Courier New" pitchFamily="49" charset="0"/>
                <a:cs typeface="Courier New" pitchFamily="49" charset="0"/>
              </a:rPr>
              <a:t>}</a:t>
            </a:r>
          </a:p>
          <a:p>
            <a:pPr>
              <a:defRPr/>
            </a:pPr>
            <a:endParaRPr lang="sv-SE" b="1" dirty="0">
              <a:solidFill>
                <a:schemeClr val="tx1"/>
              </a:solidFill>
              <a:latin typeface="Courier New" pitchFamily="49" charset="0"/>
              <a:cs typeface="Courier New" pitchFamily="49" charset="0"/>
            </a:endParaRPr>
          </a:p>
          <a:p>
            <a:pPr>
              <a:defRPr/>
            </a:pPr>
            <a:r>
              <a:rPr lang="sv-SE" sz="2800" b="1" dirty="0">
                <a:solidFill>
                  <a:schemeClr val="tx1"/>
                </a:solidFill>
                <a:latin typeface="Courier New" pitchFamily="49" charset="0"/>
                <a:cs typeface="Courier New" pitchFamily="49" charset="0"/>
              </a:rPr>
              <a:t>	</a:t>
            </a:r>
          </a:p>
          <a:p>
            <a:pPr>
              <a:defRPr/>
            </a:pPr>
            <a:r>
              <a:rPr lang="sv-SE" b="1" dirty="0">
                <a:solidFill>
                  <a:schemeClr val="tx1"/>
                </a:solidFill>
                <a:latin typeface="Courier New" pitchFamily="49" charset="0"/>
                <a:cs typeface="Courier New" pitchFamily="49" charset="0"/>
              </a:rPr>
              <a:t>    	</a:t>
            </a:r>
          </a:p>
          <a:p>
            <a:pPr>
              <a:defRPr/>
            </a:pPr>
            <a:endParaRPr lang="sv-SE" b="1" dirty="0">
              <a:solidFill>
                <a:schemeClr val="tx1"/>
              </a:solidFill>
              <a:latin typeface="Courier New" pitchFamily="49" charset="0"/>
              <a:cs typeface="Courier New" pitchFamily="49" charset="0"/>
            </a:endParaRPr>
          </a:p>
        </p:txBody>
      </p:sp>
      <p:sp>
        <p:nvSpPr>
          <p:cNvPr id="6" name="Rectangle 5"/>
          <p:cNvSpPr/>
          <p:nvPr/>
        </p:nvSpPr>
        <p:spPr>
          <a:xfrm>
            <a:off x="228600" y="5017740"/>
            <a:ext cx="8458200" cy="444500"/>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a:solidFill>
                  <a:schemeClr val="tx1"/>
                </a:solidFill>
                <a:latin typeface="Courier New" pitchFamily="49" charset="0"/>
                <a:cs typeface="Courier New" pitchFamily="49" charset="0"/>
              </a:rPr>
              <a:t>var </a:t>
            </a:r>
            <a:r>
              <a:rPr lang="sv-SE" b="1" dirty="0" smtClean="0">
                <a:solidFill>
                  <a:schemeClr val="tx1"/>
                </a:solidFill>
                <a:latin typeface="Courier New" pitchFamily="49" charset="0"/>
                <a:cs typeface="Courier New" pitchFamily="49" charset="0"/>
              </a:rPr>
              <a:t>rect1 </a:t>
            </a:r>
            <a:r>
              <a:rPr lang="sv-SE" b="1" dirty="0">
                <a:solidFill>
                  <a:schemeClr val="tx1"/>
                </a:solidFill>
                <a:latin typeface="Courier New" pitchFamily="49" charset="0"/>
                <a:cs typeface="Courier New" pitchFamily="49" charset="0"/>
              </a:rPr>
              <a:t>= new </a:t>
            </a:r>
            <a:r>
              <a:rPr lang="sv-SE" b="1" dirty="0" err="1" smtClean="0">
                <a:solidFill>
                  <a:schemeClr val="tx1"/>
                </a:solidFill>
                <a:latin typeface="Courier New" pitchFamily="49" charset="0"/>
                <a:cs typeface="Courier New" pitchFamily="49" charset="0"/>
              </a:rPr>
              <a:t>LNU.util.shapes.Rectangle</a:t>
            </a:r>
            <a:r>
              <a:rPr lang="sv-SE" b="1" dirty="0" smtClean="0">
                <a:solidFill>
                  <a:schemeClr val="tx1"/>
                </a:solidFill>
                <a:latin typeface="Courier New" pitchFamily="49" charset="0"/>
                <a:cs typeface="Courier New" pitchFamily="49" charset="0"/>
              </a:rPr>
              <a:t>(10, 20);</a:t>
            </a:r>
            <a:endParaRPr lang="sv-SE" b="1" dirty="0">
              <a:solidFill>
                <a:schemeClr val="tx1"/>
              </a:solidFill>
              <a:latin typeface="Courier New" pitchFamily="49" charset="0"/>
              <a:cs typeface="Courier New" pitchFamily="49" charset="0"/>
            </a:endParaRPr>
          </a:p>
          <a:p>
            <a:pPr>
              <a:defRPr/>
            </a:pPr>
            <a:endParaRPr lang="sv-SE" b="1" dirty="0">
              <a:solidFill>
                <a:schemeClr val="tx1"/>
              </a:solidFill>
              <a:latin typeface="Courier New" pitchFamily="49" charset="0"/>
              <a:cs typeface="Courier New" pitchFamily="49" charset="0"/>
            </a:endParaRPr>
          </a:p>
        </p:txBody>
      </p:sp>
      <p:pic>
        <p:nvPicPr>
          <p:cNvPr id="7" name="Picture 2" descr="P:\Icons\48x48\shadow\pack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583"/>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8321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Modules</a:t>
            </a:r>
            <a:endParaRPr lang="en-US" dirty="0"/>
          </a:p>
        </p:txBody>
      </p:sp>
      <p:sp>
        <p:nvSpPr>
          <p:cNvPr id="3" name="Subtitle 2"/>
          <p:cNvSpPr>
            <a:spLocks noGrp="1"/>
          </p:cNvSpPr>
          <p:nvPr>
            <p:ph type="subTitle" idx="1"/>
          </p:nvPr>
        </p:nvSpPr>
        <p:spPr>
          <a:xfrm>
            <a:off x="714348" y="1309677"/>
            <a:ext cx="3569620" cy="971759"/>
          </a:xfrm>
        </p:spPr>
        <p:txBody>
          <a:bodyPr/>
          <a:lstStyle/>
          <a:p>
            <a:pPr algn="ctr"/>
            <a:r>
              <a:rPr lang="en-US" dirty="0" smtClean="0"/>
              <a:t>AMD</a:t>
            </a:r>
            <a:endParaRPr lang="en-US" dirty="0"/>
          </a:p>
        </p:txBody>
      </p:sp>
      <p:sp>
        <p:nvSpPr>
          <p:cNvPr id="4" name="Subtitle 2"/>
          <p:cNvSpPr txBox="1">
            <a:spLocks/>
          </p:cNvSpPr>
          <p:nvPr/>
        </p:nvSpPr>
        <p:spPr>
          <a:xfrm>
            <a:off x="4572000" y="1273324"/>
            <a:ext cx="3569620" cy="971759"/>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US" dirty="0" smtClean="0"/>
              <a:t>CJS</a:t>
            </a:r>
            <a:endParaRPr lang="en-US" dirty="0"/>
          </a:p>
        </p:txBody>
      </p:sp>
      <p:sp>
        <p:nvSpPr>
          <p:cNvPr id="5" name="Subtitle 2"/>
          <p:cNvSpPr txBox="1">
            <a:spLocks/>
          </p:cNvSpPr>
          <p:nvPr/>
        </p:nvSpPr>
        <p:spPr>
          <a:xfrm>
            <a:off x="179512" y="3865612"/>
            <a:ext cx="8856984" cy="971759"/>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US" dirty="0" smtClean="0"/>
              <a:t>ES6-modules</a:t>
            </a:r>
            <a:endParaRPr lang="en-US" dirty="0"/>
          </a:p>
        </p:txBody>
      </p:sp>
      <p:cxnSp>
        <p:nvCxnSpPr>
          <p:cNvPr id="7" name="Straight Arrow Connector 6"/>
          <p:cNvCxnSpPr>
            <a:stCxn id="3" idx="2"/>
          </p:cNvCxnSpPr>
          <p:nvPr/>
        </p:nvCxnSpPr>
        <p:spPr>
          <a:xfrm>
            <a:off x="2499158" y="2281436"/>
            <a:ext cx="1424770" cy="14401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4788024" y="2281436"/>
            <a:ext cx="1656184" cy="14401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5576" y="1686208"/>
            <a:ext cx="3461421" cy="523220"/>
          </a:xfrm>
          <a:prstGeom prst="rect">
            <a:avLst/>
          </a:prstGeom>
          <a:noFill/>
        </p:spPr>
        <p:txBody>
          <a:bodyPr wrap="none" rtlCol="0">
            <a:spAutoFit/>
          </a:bodyPr>
          <a:lstStyle/>
          <a:p>
            <a:pPr algn="ctr"/>
            <a:r>
              <a:rPr lang="en-US" sz="1400" i="1" dirty="0" smtClean="0">
                <a:latin typeface="Minya Nouvelle" pitchFamily="2" charset="0"/>
              </a:rPr>
              <a:t>Asynchronous Module Definition</a:t>
            </a:r>
          </a:p>
          <a:p>
            <a:r>
              <a:rPr lang="en-US" sz="1400" i="1" dirty="0" err="1" smtClean="0">
                <a:latin typeface="Minya Nouvelle" pitchFamily="2" charset="0"/>
              </a:rPr>
              <a:t>Används</a:t>
            </a:r>
            <a:r>
              <a:rPr lang="en-US" sz="1400" i="1" dirty="0" smtClean="0">
                <a:latin typeface="Minya Nouvelle" pitchFamily="2" charset="0"/>
              </a:rPr>
              <a:t> </a:t>
            </a:r>
            <a:r>
              <a:rPr lang="en-US" sz="1400" i="1" dirty="0" err="1" smtClean="0">
                <a:latin typeface="Minya Nouvelle" pitchFamily="2" charset="0"/>
              </a:rPr>
              <a:t>främst</a:t>
            </a:r>
            <a:r>
              <a:rPr lang="en-US" sz="1400" i="1" dirty="0" smtClean="0">
                <a:latin typeface="Minya Nouvelle" pitchFamily="2" charset="0"/>
              </a:rPr>
              <a:t> </a:t>
            </a:r>
            <a:r>
              <a:rPr lang="en-US" sz="1400" i="1" dirty="0" err="1" smtClean="0">
                <a:latin typeface="Minya Nouvelle" pitchFamily="2" charset="0"/>
              </a:rPr>
              <a:t>asynkront</a:t>
            </a:r>
            <a:r>
              <a:rPr lang="en-US" sz="1400" i="1" dirty="0" smtClean="0">
                <a:latin typeface="Minya Nouvelle" pitchFamily="2" charset="0"/>
              </a:rPr>
              <a:t> </a:t>
            </a:r>
            <a:r>
              <a:rPr lang="en-US" sz="1400" i="1" dirty="0" err="1" smtClean="0">
                <a:latin typeface="Minya Nouvelle" pitchFamily="2" charset="0"/>
              </a:rPr>
              <a:t>i</a:t>
            </a:r>
            <a:r>
              <a:rPr lang="en-US" sz="1400" i="1" dirty="0" smtClean="0">
                <a:latin typeface="Minya Nouvelle" pitchFamily="2" charset="0"/>
              </a:rPr>
              <a:t> </a:t>
            </a:r>
            <a:r>
              <a:rPr lang="en-US" sz="1400" i="1" dirty="0" err="1" smtClean="0">
                <a:latin typeface="Minya Nouvelle" pitchFamily="2" charset="0"/>
              </a:rPr>
              <a:t>webbläsaren</a:t>
            </a:r>
            <a:endParaRPr lang="en-US" sz="1400" i="1" dirty="0" smtClean="0">
              <a:latin typeface="Minya Nouvelle" pitchFamily="2" charset="0"/>
            </a:endParaRPr>
          </a:p>
        </p:txBody>
      </p:sp>
      <p:sp>
        <p:nvSpPr>
          <p:cNvPr id="11" name="TextBox 10"/>
          <p:cNvSpPr txBox="1"/>
          <p:nvPr/>
        </p:nvSpPr>
        <p:spPr>
          <a:xfrm>
            <a:off x="4889898" y="1705372"/>
            <a:ext cx="2922462" cy="523220"/>
          </a:xfrm>
          <a:prstGeom prst="rect">
            <a:avLst/>
          </a:prstGeom>
          <a:noFill/>
        </p:spPr>
        <p:txBody>
          <a:bodyPr wrap="none" rtlCol="0">
            <a:spAutoFit/>
          </a:bodyPr>
          <a:lstStyle/>
          <a:p>
            <a:pPr algn="ctr"/>
            <a:r>
              <a:rPr lang="en-US" sz="1400" i="1" dirty="0" smtClean="0">
                <a:latin typeface="Minya Nouvelle" pitchFamily="2" charset="0"/>
              </a:rPr>
              <a:t>Common JS</a:t>
            </a:r>
          </a:p>
          <a:p>
            <a:r>
              <a:rPr lang="en-US" sz="1400" i="1" dirty="0" err="1" smtClean="0">
                <a:latin typeface="Minya Nouvelle" pitchFamily="2" charset="0"/>
              </a:rPr>
              <a:t>Används</a:t>
            </a:r>
            <a:r>
              <a:rPr lang="en-US" sz="1400" i="1" dirty="0" smtClean="0">
                <a:latin typeface="Minya Nouvelle" pitchFamily="2" charset="0"/>
              </a:rPr>
              <a:t> </a:t>
            </a:r>
            <a:r>
              <a:rPr lang="en-US" sz="1400" i="1" dirty="0" err="1" smtClean="0">
                <a:latin typeface="Minya Nouvelle" pitchFamily="2" charset="0"/>
              </a:rPr>
              <a:t>främst</a:t>
            </a:r>
            <a:r>
              <a:rPr lang="en-US" sz="1400" i="1" dirty="0" smtClean="0">
                <a:latin typeface="Minya Nouvelle" pitchFamily="2" charset="0"/>
              </a:rPr>
              <a:t> </a:t>
            </a:r>
            <a:r>
              <a:rPr lang="en-US" sz="1400" i="1" dirty="0" err="1" smtClean="0">
                <a:latin typeface="Minya Nouvelle" pitchFamily="2" charset="0"/>
              </a:rPr>
              <a:t>synkront</a:t>
            </a:r>
            <a:r>
              <a:rPr lang="en-US" sz="1400" i="1" dirty="0" smtClean="0">
                <a:latin typeface="Minya Nouvelle" pitchFamily="2" charset="0"/>
              </a:rPr>
              <a:t> </a:t>
            </a:r>
            <a:r>
              <a:rPr lang="en-US" sz="1400" i="1" dirty="0" err="1" smtClean="0">
                <a:latin typeface="Minya Nouvelle" pitchFamily="2" charset="0"/>
              </a:rPr>
              <a:t>i</a:t>
            </a:r>
            <a:r>
              <a:rPr lang="en-US" sz="1400" i="1" dirty="0" smtClean="0">
                <a:latin typeface="Minya Nouvelle" pitchFamily="2" charset="0"/>
              </a:rPr>
              <a:t> </a:t>
            </a:r>
            <a:r>
              <a:rPr lang="en-US" sz="1400" i="1" dirty="0" err="1" smtClean="0">
                <a:latin typeface="Minya Nouvelle" pitchFamily="2" charset="0"/>
              </a:rPr>
              <a:t>node.js</a:t>
            </a:r>
            <a:endParaRPr lang="en-US" sz="1400" i="1" dirty="0" smtClean="0">
              <a:latin typeface="Minya Nouvelle" pitchFamily="2" charset="0"/>
            </a:endParaRPr>
          </a:p>
        </p:txBody>
      </p:sp>
      <p:sp>
        <p:nvSpPr>
          <p:cNvPr id="12" name="Rectangle 11"/>
          <p:cNvSpPr/>
          <p:nvPr/>
        </p:nvSpPr>
        <p:spPr>
          <a:xfrm>
            <a:off x="4644008" y="5161756"/>
            <a:ext cx="4329393" cy="369332"/>
          </a:xfrm>
          <a:prstGeom prst="rect">
            <a:avLst/>
          </a:prstGeom>
        </p:spPr>
        <p:txBody>
          <a:bodyPr wrap="none">
            <a:spAutoFit/>
          </a:bodyPr>
          <a:lstStyle/>
          <a:p>
            <a:r>
              <a:rPr lang="en-US" dirty="0"/>
              <a:t>http://</a:t>
            </a:r>
            <a:r>
              <a:rPr lang="en-US" dirty="0" err="1"/>
              <a:t>addyosmani.com</a:t>
            </a:r>
            <a:r>
              <a:rPr lang="en-US" dirty="0"/>
              <a:t>/writing-modular-</a:t>
            </a:r>
            <a:r>
              <a:rPr lang="en-US" dirty="0" err="1"/>
              <a:t>js</a:t>
            </a:r>
            <a:r>
              <a:rPr lang="en-US" dirty="0"/>
              <a:t>/</a:t>
            </a:r>
          </a:p>
        </p:txBody>
      </p:sp>
    </p:spTree>
    <p:extLst>
      <p:ext uri="{BB962C8B-B14F-4D97-AF65-F5344CB8AC3E}">
        <p14:creationId xmlns:p14="http://schemas.microsoft.com/office/powerpoint/2010/main" val="1291278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Require.js</a:t>
            </a:r>
            <a:r>
              <a:rPr lang="en-US" dirty="0" smtClean="0"/>
              <a:t> (AMD)</a:t>
            </a:r>
            <a:endParaRPr lang="en-US" dirty="0"/>
          </a:p>
        </p:txBody>
      </p:sp>
      <p:pic>
        <p:nvPicPr>
          <p:cNvPr id="4" name="Picture 3"/>
          <p:cNvPicPr>
            <a:picLocks noChangeAspect="1"/>
          </p:cNvPicPr>
          <p:nvPr/>
        </p:nvPicPr>
        <p:blipFill>
          <a:blip r:embed="rId3"/>
          <a:stretch>
            <a:fillRect/>
          </a:stretch>
        </p:blipFill>
        <p:spPr>
          <a:xfrm>
            <a:off x="251520" y="1489348"/>
            <a:ext cx="3369580" cy="4032448"/>
          </a:xfrm>
          <a:prstGeom prst="rect">
            <a:avLst/>
          </a:prstGeom>
        </p:spPr>
      </p:pic>
      <p:pic>
        <p:nvPicPr>
          <p:cNvPr id="6" name="Picture 5"/>
          <p:cNvPicPr>
            <a:picLocks noChangeAspect="1"/>
          </p:cNvPicPr>
          <p:nvPr/>
        </p:nvPicPr>
        <p:blipFill>
          <a:blip r:embed="rId4"/>
          <a:stretch>
            <a:fillRect/>
          </a:stretch>
        </p:blipFill>
        <p:spPr>
          <a:xfrm>
            <a:off x="3779912" y="1705372"/>
            <a:ext cx="5181529" cy="3816424"/>
          </a:xfrm>
          <a:prstGeom prst="rect">
            <a:avLst/>
          </a:prstGeom>
        </p:spPr>
      </p:pic>
      <p:pic>
        <p:nvPicPr>
          <p:cNvPr id="7" name="Picture 6"/>
          <p:cNvPicPr>
            <a:picLocks noChangeAspect="1"/>
          </p:cNvPicPr>
          <p:nvPr/>
        </p:nvPicPr>
        <p:blipFill>
          <a:blip r:embed="rId5"/>
          <a:stretch>
            <a:fillRect/>
          </a:stretch>
        </p:blipFill>
        <p:spPr>
          <a:xfrm>
            <a:off x="827584" y="1057300"/>
            <a:ext cx="8136904" cy="365388"/>
          </a:xfrm>
          <a:prstGeom prst="rect">
            <a:avLst/>
          </a:prstGeom>
        </p:spPr>
      </p:pic>
    </p:spTree>
    <p:extLst>
      <p:ext uri="{BB962C8B-B14F-4D97-AF65-F5344CB8AC3E}">
        <p14:creationId xmlns:p14="http://schemas.microsoft.com/office/powerpoint/2010/main" val="873765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Skapa</a:t>
            </a:r>
            <a:r>
              <a:rPr lang="en-US" dirty="0" smtClean="0"/>
              <a:t> en </a:t>
            </a:r>
            <a:r>
              <a:rPr lang="en-US" dirty="0" err="1" smtClean="0"/>
              <a:t>modul</a:t>
            </a:r>
            <a:endParaRPr lang="en-US" dirty="0"/>
          </a:p>
        </p:txBody>
      </p:sp>
      <p:pic>
        <p:nvPicPr>
          <p:cNvPr id="4" name="Picture 3"/>
          <p:cNvPicPr>
            <a:picLocks noChangeAspect="1"/>
          </p:cNvPicPr>
          <p:nvPr/>
        </p:nvPicPr>
        <p:blipFill>
          <a:blip r:embed="rId2"/>
          <a:stretch>
            <a:fillRect/>
          </a:stretch>
        </p:blipFill>
        <p:spPr>
          <a:xfrm>
            <a:off x="1331640" y="1273324"/>
            <a:ext cx="6680200" cy="4013200"/>
          </a:xfrm>
          <a:prstGeom prst="rect">
            <a:avLst/>
          </a:prstGeom>
        </p:spPr>
      </p:pic>
    </p:spTree>
    <p:extLst>
      <p:ext uri="{BB962C8B-B14F-4D97-AF65-F5344CB8AC3E}">
        <p14:creationId xmlns:p14="http://schemas.microsoft.com/office/powerpoint/2010/main" val="2758341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Vårt</a:t>
            </a:r>
            <a:r>
              <a:rPr lang="en-US" dirty="0" smtClean="0"/>
              <a:t> </a:t>
            </a:r>
            <a:r>
              <a:rPr lang="en-US" dirty="0" err="1" smtClean="0"/>
              <a:t>huvudprogram</a:t>
            </a:r>
            <a:endParaRPr lang="en-US" dirty="0"/>
          </a:p>
        </p:txBody>
      </p:sp>
      <p:pic>
        <p:nvPicPr>
          <p:cNvPr id="4" name="Picture 3"/>
          <p:cNvPicPr>
            <a:picLocks noChangeAspect="1"/>
          </p:cNvPicPr>
          <p:nvPr/>
        </p:nvPicPr>
        <p:blipFill>
          <a:blip r:embed="rId2"/>
          <a:stretch>
            <a:fillRect/>
          </a:stretch>
        </p:blipFill>
        <p:spPr>
          <a:xfrm>
            <a:off x="971600" y="1201316"/>
            <a:ext cx="7200900" cy="4114800"/>
          </a:xfrm>
          <a:prstGeom prst="rect">
            <a:avLst/>
          </a:prstGeom>
        </p:spPr>
      </p:pic>
    </p:spTree>
    <p:extLst>
      <p:ext uri="{BB962C8B-B14F-4D97-AF65-F5344CB8AC3E}">
        <p14:creationId xmlns:p14="http://schemas.microsoft.com/office/powerpoint/2010/main" val="2845971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Cookies</a:t>
            </a:r>
            <a:endParaRPr lang="sv-SE" dirty="0"/>
          </a:p>
        </p:txBody>
      </p:sp>
      <p:pic>
        <p:nvPicPr>
          <p:cNvPr id="4" name="Picture 2" descr="P:\Icons\128x128\shadow\cookies.png"/>
          <p:cNvPicPr>
            <a:picLocks noChangeAspect="1" noChangeArrowheads="1"/>
          </p:cNvPicPr>
          <p:nvPr/>
        </p:nvPicPr>
        <p:blipFill>
          <a:blip r:embed="rId3" cstate="print"/>
          <a:srcRect/>
          <a:stretch>
            <a:fillRect/>
          </a:stretch>
        </p:blipFill>
        <p:spPr bwMode="auto">
          <a:xfrm>
            <a:off x="8276868" y="265212"/>
            <a:ext cx="611254" cy="611254"/>
          </a:xfrm>
          <a:prstGeom prst="rect">
            <a:avLst/>
          </a:prstGeom>
          <a:noFill/>
        </p:spPr>
      </p:pic>
      <p:sp>
        <p:nvSpPr>
          <p:cNvPr id="5" name="TextBox 4"/>
          <p:cNvSpPr txBox="1"/>
          <p:nvPr/>
        </p:nvSpPr>
        <p:spPr>
          <a:xfrm>
            <a:off x="381000" y="3745403"/>
            <a:ext cx="6248400" cy="1200329"/>
          </a:xfrm>
          <a:prstGeom prst="rect">
            <a:avLst/>
          </a:prstGeom>
          <a:noFill/>
        </p:spPr>
        <p:txBody>
          <a:bodyPr wrap="square" rtlCol="0">
            <a:spAutoFit/>
          </a:bodyPr>
          <a:lstStyle/>
          <a:p>
            <a:r>
              <a:rPr lang="sv-SE" dirty="0" smtClean="0">
                <a:latin typeface="Minya Nouvelle" charset="0"/>
              </a:rPr>
              <a:t>Undvik att använda mer än 20 cookies per domän</a:t>
            </a:r>
          </a:p>
          <a:p>
            <a:r>
              <a:rPr lang="sv-SE" dirty="0" smtClean="0">
                <a:latin typeface="Minya Nouvelle" charset="0"/>
              </a:rPr>
              <a:t>Håll dig under 4095 tecken per cookie</a:t>
            </a:r>
          </a:p>
          <a:p>
            <a:endParaRPr lang="sv-SE" dirty="0" smtClean="0">
              <a:latin typeface="Minya Nouvelle" charset="0"/>
            </a:endParaRPr>
          </a:p>
          <a:p>
            <a:r>
              <a:rPr lang="sv-SE" dirty="0" smtClean="0">
                <a:latin typeface="Minya Nouvelle" charset="0"/>
              </a:rPr>
              <a:t>Du kommer åt cookies via </a:t>
            </a:r>
            <a:r>
              <a:rPr lang="sv-SE" b="1" dirty="0" err="1" smtClean="0">
                <a:latin typeface="Minya Nouvelle" charset="0"/>
              </a:rPr>
              <a:t>document.cookie</a:t>
            </a:r>
            <a:endParaRPr lang="sv-SE" b="1" dirty="0">
              <a:latin typeface="Minya Nouvelle" charset="0"/>
            </a:endParaRPr>
          </a:p>
        </p:txBody>
      </p:sp>
      <p:sp>
        <p:nvSpPr>
          <p:cNvPr id="7" name="TextBox 6"/>
          <p:cNvSpPr txBox="1"/>
          <p:nvPr/>
        </p:nvSpPr>
        <p:spPr>
          <a:xfrm>
            <a:off x="6017797" y="1849388"/>
            <a:ext cx="2451312" cy="1477328"/>
          </a:xfrm>
          <a:prstGeom prst="rect">
            <a:avLst/>
          </a:prstGeom>
          <a:noFill/>
        </p:spPr>
        <p:txBody>
          <a:bodyPr wrap="none" rtlCol="0">
            <a:spAutoFit/>
          </a:bodyPr>
          <a:lstStyle/>
          <a:p>
            <a:r>
              <a:rPr lang="sv-SE" b="1" dirty="0" smtClean="0"/>
              <a:t>Alternativ:</a:t>
            </a:r>
          </a:p>
          <a:p>
            <a:r>
              <a:rPr lang="sv-SE" i="1" dirty="0" smtClean="0"/>
              <a:t>IP-adress</a:t>
            </a:r>
          </a:p>
          <a:p>
            <a:r>
              <a:rPr lang="sv-SE" i="1" dirty="0" smtClean="0"/>
              <a:t>URL</a:t>
            </a:r>
          </a:p>
          <a:p>
            <a:r>
              <a:rPr lang="sv-SE" i="1" dirty="0" smtClean="0"/>
              <a:t>&lt;input </a:t>
            </a:r>
            <a:r>
              <a:rPr lang="sv-SE" i="1" dirty="0" err="1" smtClean="0"/>
              <a:t>type=”hidden</a:t>
            </a:r>
            <a:r>
              <a:rPr lang="sv-SE" i="1" dirty="0" smtClean="0"/>
              <a:t>” /&gt;</a:t>
            </a:r>
          </a:p>
          <a:p>
            <a:r>
              <a:rPr lang="sv-SE" i="1" dirty="0" smtClean="0"/>
              <a:t>Web </a:t>
            </a:r>
            <a:r>
              <a:rPr lang="sv-SE" i="1" dirty="0" err="1" smtClean="0"/>
              <a:t>Storage</a:t>
            </a:r>
            <a:endParaRPr lang="sv-SE" i="1" dirty="0"/>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371228"/>
            <a:ext cx="4828570" cy="2278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111492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pic>
        <p:nvPicPr>
          <p:cNvPr id="4" name="Picture 3"/>
          <p:cNvPicPr>
            <a:picLocks noChangeAspect="1"/>
          </p:cNvPicPr>
          <p:nvPr/>
        </p:nvPicPr>
        <p:blipFill>
          <a:blip r:embed="rId2"/>
          <a:stretch>
            <a:fillRect/>
          </a:stretch>
        </p:blipFill>
        <p:spPr>
          <a:xfrm>
            <a:off x="179512" y="337220"/>
            <a:ext cx="8805802" cy="5184576"/>
          </a:xfrm>
          <a:prstGeom prst="rect">
            <a:avLst/>
          </a:prstGeom>
        </p:spPr>
      </p:pic>
      <p:sp>
        <p:nvSpPr>
          <p:cNvPr id="5" name="TextBox 4"/>
          <p:cNvSpPr txBox="1"/>
          <p:nvPr/>
        </p:nvSpPr>
        <p:spPr>
          <a:xfrm rot="648745">
            <a:off x="5034629" y="1369007"/>
            <a:ext cx="3384376" cy="646331"/>
          </a:xfrm>
          <a:prstGeom prst="rect">
            <a:avLst/>
          </a:prstGeom>
          <a:noFill/>
        </p:spPr>
        <p:txBody>
          <a:bodyPr wrap="square" rtlCol="0">
            <a:spAutoFit/>
          </a:bodyPr>
          <a:lstStyle/>
          <a:p>
            <a:r>
              <a:rPr lang="en-US" dirty="0" err="1" smtClean="0">
                <a:solidFill>
                  <a:srgbClr val="FF0000"/>
                </a:solidFill>
                <a:latin typeface="Minya Nouvelle" pitchFamily="2" charset="0"/>
              </a:rPr>
              <a:t>Alternativ</a:t>
            </a:r>
            <a:r>
              <a:rPr lang="en-US" dirty="0" smtClean="0">
                <a:solidFill>
                  <a:srgbClr val="FF0000"/>
                </a:solidFill>
                <a:latin typeface="Minya Nouvelle" pitchFamily="2" charset="0"/>
              </a:rPr>
              <a:t> </a:t>
            </a:r>
            <a:r>
              <a:rPr lang="en-US" dirty="0" err="1" smtClean="0">
                <a:solidFill>
                  <a:srgbClr val="FF0000"/>
                </a:solidFill>
                <a:latin typeface="Minya Nouvelle" pitchFamily="2" charset="0"/>
              </a:rPr>
              <a:t>om</a:t>
            </a:r>
            <a:r>
              <a:rPr lang="en-US" dirty="0" smtClean="0">
                <a:solidFill>
                  <a:srgbClr val="FF0000"/>
                </a:solidFill>
                <a:latin typeface="Minya Nouvelle" pitchFamily="2" charset="0"/>
              </a:rPr>
              <a:t> </a:t>
            </a:r>
            <a:r>
              <a:rPr lang="en-US" dirty="0" err="1" smtClean="0">
                <a:solidFill>
                  <a:srgbClr val="FF0000"/>
                </a:solidFill>
                <a:latin typeface="Minya Nouvelle" pitchFamily="2" charset="0"/>
              </a:rPr>
              <a:t>MessageBoard</a:t>
            </a:r>
            <a:r>
              <a:rPr lang="en-US" dirty="0" smtClean="0">
                <a:solidFill>
                  <a:srgbClr val="FF0000"/>
                </a:solidFill>
                <a:latin typeface="Minya Nouvelle" pitchFamily="2" charset="0"/>
              </a:rPr>
              <a:t> </a:t>
            </a:r>
            <a:r>
              <a:rPr lang="en-US" dirty="0" err="1" smtClean="0">
                <a:solidFill>
                  <a:srgbClr val="FF0000"/>
                </a:solidFill>
                <a:latin typeface="Minya Nouvelle" pitchFamily="2" charset="0"/>
              </a:rPr>
              <a:t>vore</a:t>
            </a:r>
            <a:r>
              <a:rPr lang="en-US" dirty="0" smtClean="0">
                <a:solidFill>
                  <a:srgbClr val="FF0000"/>
                </a:solidFill>
                <a:latin typeface="Minya Nouvelle" pitchFamily="2" charset="0"/>
              </a:rPr>
              <a:t> en </a:t>
            </a:r>
            <a:r>
              <a:rPr lang="en-US" dirty="0" err="1" smtClean="0">
                <a:solidFill>
                  <a:srgbClr val="FF0000"/>
                </a:solidFill>
                <a:latin typeface="Minya Nouvelle" pitchFamily="2" charset="0"/>
              </a:rPr>
              <a:t>konstrukturfunktion</a:t>
            </a:r>
            <a:endParaRPr lang="en-US" dirty="0" smtClean="0">
              <a:solidFill>
                <a:srgbClr val="FF0000"/>
              </a:solidFill>
              <a:latin typeface="Minya Nouvelle" pitchFamily="2" charset="0"/>
            </a:endParaRPr>
          </a:p>
        </p:txBody>
      </p:sp>
    </p:spTree>
    <p:extLst>
      <p:ext uri="{BB962C8B-B14F-4D97-AF65-F5344CB8AC3E}">
        <p14:creationId xmlns:p14="http://schemas.microsoft.com/office/powerpoint/2010/main" val="1792462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sv-SE"/>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50" y="295016"/>
            <a:ext cx="8687829" cy="51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934896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Få hjälp</a:t>
            </a:r>
            <a:endParaRPr lang="sv-SE" dirty="0"/>
          </a:p>
        </p:txBody>
      </p:sp>
      <p:pic>
        <p:nvPicPr>
          <p:cNvPr id="3" name="Picture 2"/>
          <p:cNvPicPr>
            <a:picLocks noChangeAspect="1"/>
          </p:cNvPicPr>
          <p:nvPr/>
        </p:nvPicPr>
        <p:blipFill>
          <a:blip r:embed="rId2"/>
          <a:stretch>
            <a:fillRect/>
          </a:stretch>
        </p:blipFill>
        <p:spPr>
          <a:xfrm>
            <a:off x="611560" y="1273324"/>
            <a:ext cx="3168352" cy="893426"/>
          </a:xfrm>
          <a:prstGeom prst="rect">
            <a:avLst/>
          </a:prstGeom>
        </p:spPr>
      </p:pic>
      <p:pic>
        <p:nvPicPr>
          <p:cNvPr id="7" name="Picture 6"/>
          <p:cNvPicPr>
            <a:picLocks noChangeAspect="1"/>
          </p:cNvPicPr>
          <p:nvPr/>
        </p:nvPicPr>
        <p:blipFill>
          <a:blip r:embed="rId3"/>
          <a:stretch>
            <a:fillRect/>
          </a:stretch>
        </p:blipFill>
        <p:spPr>
          <a:xfrm>
            <a:off x="6084168" y="1345332"/>
            <a:ext cx="2540000" cy="2540000"/>
          </a:xfrm>
          <a:prstGeom prst="rect">
            <a:avLst/>
          </a:prstGeom>
        </p:spPr>
      </p:pic>
      <p:pic>
        <p:nvPicPr>
          <p:cNvPr id="9" name="Picture 8"/>
          <p:cNvPicPr>
            <a:picLocks noChangeAspect="1"/>
          </p:cNvPicPr>
          <p:nvPr/>
        </p:nvPicPr>
        <p:blipFill>
          <a:blip r:embed="rId4"/>
          <a:stretch>
            <a:fillRect/>
          </a:stretch>
        </p:blipFill>
        <p:spPr>
          <a:xfrm>
            <a:off x="4932040" y="4801716"/>
            <a:ext cx="3771578" cy="657169"/>
          </a:xfrm>
          <a:prstGeom prst="rect">
            <a:avLst/>
          </a:prstGeom>
        </p:spPr>
      </p:pic>
      <p:pic>
        <p:nvPicPr>
          <p:cNvPr id="17" name="Picture 16"/>
          <p:cNvPicPr>
            <a:picLocks noChangeAspect="1"/>
          </p:cNvPicPr>
          <p:nvPr/>
        </p:nvPicPr>
        <p:blipFill>
          <a:blip r:embed="rId5"/>
          <a:stretch>
            <a:fillRect/>
          </a:stretch>
        </p:blipFill>
        <p:spPr>
          <a:xfrm>
            <a:off x="611560" y="3793604"/>
            <a:ext cx="2298700" cy="1447800"/>
          </a:xfrm>
          <a:prstGeom prst="rect">
            <a:avLst/>
          </a:prstGeom>
        </p:spPr>
      </p:pic>
      <p:pic>
        <p:nvPicPr>
          <p:cNvPr id="18" name="Picture 17"/>
          <p:cNvPicPr>
            <a:picLocks noChangeAspect="1"/>
          </p:cNvPicPr>
          <p:nvPr/>
        </p:nvPicPr>
        <p:blipFill>
          <a:blip r:embed="rId6"/>
          <a:stretch>
            <a:fillRect/>
          </a:stretch>
        </p:blipFill>
        <p:spPr>
          <a:xfrm>
            <a:off x="4572000" y="1345332"/>
            <a:ext cx="1468214" cy="1730648"/>
          </a:xfrm>
          <a:prstGeom prst="rect">
            <a:avLst/>
          </a:prstGeom>
        </p:spPr>
      </p:pic>
      <p:pic>
        <p:nvPicPr>
          <p:cNvPr id="19" name="Picture 18"/>
          <p:cNvPicPr>
            <a:picLocks noChangeAspect="1"/>
          </p:cNvPicPr>
          <p:nvPr/>
        </p:nvPicPr>
        <p:blipFill>
          <a:blip r:embed="rId7"/>
          <a:stretch>
            <a:fillRect/>
          </a:stretch>
        </p:blipFill>
        <p:spPr>
          <a:xfrm>
            <a:off x="899592" y="2497460"/>
            <a:ext cx="3528392" cy="1117029"/>
          </a:xfrm>
          <a:prstGeom prst="rect">
            <a:avLst/>
          </a:prstGeom>
        </p:spPr>
      </p:pic>
      <p:pic>
        <p:nvPicPr>
          <p:cNvPr id="21" name="Picture 20"/>
          <p:cNvPicPr>
            <a:picLocks noChangeAspect="1"/>
          </p:cNvPicPr>
          <p:nvPr/>
        </p:nvPicPr>
        <p:blipFill>
          <a:blip r:embed="rId8"/>
          <a:stretch>
            <a:fillRect/>
          </a:stretch>
        </p:blipFill>
        <p:spPr>
          <a:xfrm>
            <a:off x="4355976" y="2569468"/>
            <a:ext cx="758544" cy="1777380"/>
          </a:xfrm>
          <a:prstGeom prst="rect">
            <a:avLst/>
          </a:prstGeom>
        </p:spPr>
      </p:pic>
      <p:pic>
        <p:nvPicPr>
          <p:cNvPr id="23" name="Picture 22"/>
          <p:cNvPicPr>
            <a:picLocks noChangeAspect="1"/>
          </p:cNvPicPr>
          <p:nvPr/>
        </p:nvPicPr>
        <p:blipFill>
          <a:blip r:embed="rId9"/>
          <a:stretch>
            <a:fillRect/>
          </a:stretch>
        </p:blipFill>
        <p:spPr>
          <a:xfrm>
            <a:off x="3275856" y="4225652"/>
            <a:ext cx="1985020" cy="549841"/>
          </a:xfrm>
          <a:prstGeom prst="rect">
            <a:avLst/>
          </a:prstGeom>
        </p:spPr>
      </p:pic>
      <p:pic>
        <p:nvPicPr>
          <p:cNvPr id="24" name="Picture 23"/>
          <p:cNvPicPr>
            <a:picLocks noChangeAspect="1"/>
          </p:cNvPicPr>
          <p:nvPr/>
        </p:nvPicPr>
        <p:blipFill>
          <a:blip r:embed="rId10"/>
          <a:stretch>
            <a:fillRect/>
          </a:stretch>
        </p:blipFill>
        <p:spPr>
          <a:xfrm>
            <a:off x="5436096" y="3721596"/>
            <a:ext cx="864688" cy="859284"/>
          </a:xfrm>
          <a:prstGeom prst="rect">
            <a:avLst/>
          </a:prstGeom>
        </p:spPr>
      </p:pic>
    </p:spTree>
    <p:extLst>
      <p:ext uri="{BB962C8B-B14F-4D97-AF65-F5344CB8AC3E}">
        <p14:creationId xmlns:p14="http://schemas.microsoft.com/office/powerpoint/2010/main" val="362676585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Postludium</a:t>
            </a:r>
            <a:endParaRPr lang="sv-SE" dirty="0"/>
          </a:p>
        </p:txBody>
      </p:sp>
      <p:sp>
        <p:nvSpPr>
          <p:cNvPr id="4" name="TextBox 3"/>
          <p:cNvSpPr txBox="1"/>
          <p:nvPr/>
        </p:nvSpPr>
        <p:spPr>
          <a:xfrm>
            <a:off x="2247107" y="1419081"/>
            <a:ext cx="1885453" cy="646331"/>
          </a:xfrm>
          <a:prstGeom prst="rect">
            <a:avLst/>
          </a:prstGeom>
          <a:noFill/>
        </p:spPr>
        <p:txBody>
          <a:bodyPr wrap="none" rtlCol="0">
            <a:spAutoFit/>
          </a:bodyPr>
          <a:lstStyle/>
          <a:p>
            <a:r>
              <a:rPr lang="sv-SE" dirty="0" smtClean="0">
                <a:latin typeface="Minya Nouvelle" pitchFamily="2" charset="0"/>
              </a:rPr>
              <a:t>Kapitel 1-14</a:t>
            </a:r>
          </a:p>
          <a:p>
            <a:r>
              <a:rPr lang="sv-SE" dirty="0" smtClean="0">
                <a:latin typeface="Minya Nouvelle" pitchFamily="2" charset="0"/>
              </a:rPr>
              <a:t>Kapitel 17, 20-24</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2641476"/>
            <a:ext cx="5919167" cy="2215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https://coursepress.lnu.se/kurs/webbteknik-i/files/2012/10/111802669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213959"/>
            <a:ext cx="1647292" cy="207558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9965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Postludium</a:t>
            </a:r>
            <a:endParaRPr lang="sv-S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29308"/>
            <a:ext cx="3456384" cy="418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339494" y="2859241"/>
            <a:ext cx="3387466" cy="646331"/>
          </a:xfrm>
          <a:prstGeom prst="rect">
            <a:avLst/>
          </a:prstGeom>
          <a:noFill/>
        </p:spPr>
        <p:txBody>
          <a:bodyPr wrap="none" rtlCol="0">
            <a:spAutoFit/>
          </a:bodyPr>
          <a:lstStyle/>
          <a:p>
            <a:r>
              <a:rPr lang="sv-SE" b="1" dirty="0" err="1" smtClean="0">
                <a:latin typeface="Minya Nouvelle" pitchFamily="2" charset="0"/>
              </a:rPr>
              <a:t>Restpass</a:t>
            </a:r>
            <a:r>
              <a:rPr lang="sv-SE" b="1" dirty="0" smtClean="0">
                <a:latin typeface="Minya Nouvelle" pitchFamily="2" charset="0"/>
              </a:rPr>
              <a:t>:</a:t>
            </a:r>
          </a:p>
          <a:p>
            <a:r>
              <a:rPr lang="sv-SE" dirty="0" smtClean="0">
                <a:latin typeface="Minya Nouvelle" pitchFamily="2" charset="0"/>
              </a:rPr>
              <a:t>Håll koll på kursen webbplats.</a:t>
            </a:r>
            <a:endParaRPr lang="sv-SE" dirty="0">
              <a:latin typeface="Minya Nouvelle" pitchFamily="2" charset="0"/>
            </a:endParaRPr>
          </a:p>
        </p:txBody>
      </p:sp>
      <p:sp>
        <p:nvSpPr>
          <p:cNvPr id="6" name="TextBox 5"/>
          <p:cNvSpPr txBox="1"/>
          <p:nvPr/>
        </p:nvSpPr>
        <p:spPr>
          <a:xfrm>
            <a:off x="4355976" y="1348814"/>
            <a:ext cx="3584460" cy="646331"/>
          </a:xfrm>
          <a:prstGeom prst="rect">
            <a:avLst/>
          </a:prstGeom>
          <a:noFill/>
        </p:spPr>
        <p:txBody>
          <a:bodyPr wrap="none" rtlCol="0">
            <a:spAutoFit/>
          </a:bodyPr>
          <a:lstStyle/>
          <a:p>
            <a:r>
              <a:rPr lang="sv-SE" b="1" dirty="0" smtClean="0">
                <a:latin typeface="Minya Nouvelle" pitchFamily="2" charset="0"/>
              </a:rPr>
              <a:t>Projektredovisningar:</a:t>
            </a:r>
          </a:p>
          <a:p>
            <a:r>
              <a:rPr lang="sv-SE" dirty="0" smtClean="0">
                <a:latin typeface="Minya Nouvelle" pitchFamily="2" charset="0"/>
              </a:rPr>
              <a:t>v1503 (Mån, campus, </a:t>
            </a:r>
            <a:r>
              <a:rPr lang="sv-SE" dirty="0" err="1" smtClean="0">
                <a:latin typeface="Minya Nouvelle" pitchFamily="2" charset="0"/>
              </a:rPr>
              <a:t>tis</a:t>
            </a:r>
            <a:r>
              <a:rPr lang="sv-SE" dirty="0" smtClean="0">
                <a:latin typeface="Minya Nouvelle" pitchFamily="2" charset="0"/>
              </a:rPr>
              <a:t> distans)</a:t>
            </a:r>
            <a:endParaRPr lang="sv-SE" dirty="0">
              <a:latin typeface="Minya Nouvelle" pitchFamily="2" charset="0"/>
            </a:endParaRPr>
          </a:p>
        </p:txBody>
      </p:sp>
      <p:sp>
        <p:nvSpPr>
          <p:cNvPr id="7" name="TextBox 6"/>
          <p:cNvSpPr txBox="1"/>
          <p:nvPr/>
        </p:nvSpPr>
        <p:spPr>
          <a:xfrm>
            <a:off x="4355976" y="2067153"/>
            <a:ext cx="2505814" cy="646331"/>
          </a:xfrm>
          <a:prstGeom prst="rect">
            <a:avLst/>
          </a:prstGeom>
          <a:noFill/>
        </p:spPr>
        <p:txBody>
          <a:bodyPr wrap="none" rtlCol="0">
            <a:spAutoFit/>
          </a:bodyPr>
          <a:lstStyle/>
          <a:p>
            <a:r>
              <a:rPr lang="sv-SE" b="1" dirty="0" smtClean="0">
                <a:latin typeface="Minya Nouvelle" pitchFamily="2" charset="0"/>
              </a:rPr>
              <a:t>Muntlig examination:</a:t>
            </a:r>
          </a:p>
          <a:p>
            <a:r>
              <a:rPr lang="sv-SE" dirty="0" smtClean="0">
                <a:latin typeface="Minya Nouvelle" pitchFamily="2" charset="0"/>
              </a:rPr>
              <a:t>v1503 (</a:t>
            </a:r>
            <a:r>
              <a:rPr lang="sv-SE" dirty="0" err="1" smtClean="0">
                <a:latin typeface="Minya Nouvelle" pitchFamily="2" charset="0"/>
              </a:rPr>
              <a:t>Tidsbokas</a:t>
            </a:r>
            <a:r>
              <a:rPr lang="sv-SE" dirty="0" smtClean="0">
                <a:latin typeface="Minya Nouvelle" pitchFamily="2" charset="0"/>
              </a:rPr>
              <a:t>)</a:t>
            </a:r>
            <a:endParaRPr lang="sv-SE" dirty="0">
              <a:latin typeface="Minya Nouvelle" pitchFamily="2" charset="0"/>
            </a:endParaRPr>
          </a:p>
        </p:txBody>
      </p:sp>
    </p:spTree>
    <p:extLst>
      <p:ext uri="{BB962C8B-B14F-4D97-AF65-F5344CB8AC3E}">
        <p14:creationId xmlns:p14="http://schemas.microsoft.com/office/powerpoint/2010/main" val="925663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Postludium</a:t>
            </a:r>
            <a:endParaRPr lang="sv-SE" dirty="0"/>
          </a:p>
        </p:txBody>
      </p:sp>
      <p:grpSp>
        <p:nvGrpSpPr>
          <p:cNvPr id="23" name="Group 22"/>
          <p:cNvGrpSpPr/>
          <p:nvPr/>
        </p:nvGrpSpPr>
        <p:grpSpPr>
          <a:xfrm>
            <a:off x="467544" y="1726258"/>
            <a:ext cx="8266925" cy="2643410"/>
            <a:chOff x="467544" y="1654250"/>
            <a:chExt cx="8266925" cy="2643410"/>
          </a:xfrm>
        </p:grpSpPr>
        <p:sp>
          <p:nvSpPr>
            <p:cNvPr id="25" name="Rectangle 24"/>
            <p:cNvSpPr/>
            <p:nvPr/>
          </p:nvSpPr>
          <p:spPr>
            <a:xfrm>
              <a:off x="467544" y="1705372"/>
              <a:ext cx="1786205" cy="1152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dirty="0" smtClean="0"/>
                <a:t>HTML/CSS</a:t>
              </a:r>
            </a:p>
            <a:p>
              <a:pPr algn="ctr"/>
              <a:r>
                <a:rPr lang="sv-SE" sz="1400" i="1" dirty="0" err="1" smtClean="0"/>
                <a:t>Webbteknisk</a:t>
              </a:r>
              <a:r>
                <a:rPr lang="sv-SE" sz="1400" i="1" dirty="0" smtClean="0"/>
                <a:t> introduktion</a:t>
              </a:r>
              <a:endParaRPr lang="sv-SE" sz="1400" i="1" dirty="0"/>
            </a:p>
          </p:txBody>
        </p:sp>
        <p:sp>
          <p:nvSpPr>
            <p:cNvPr id="26" name="Rectangle 25"/>
            <p:cNvSpPr/>
            <p:nvPr/>
          </p:nvSpPr>
          <p:spPr>
            <a:xfrm>
              <a:off x="1187624" y="3361556"/>
              <a:ext cx="1656184" cy="9361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sv-SE" sz="1600" dirty="0" smtClean="0"/>
                <a:t>Objektorienterad programmering</a:t>
              </a:r>
            </a:p>
          </p:txBody>
        </p:sp>
        <p:sp>
          <p:nvSpPr>
            <p:cNvPr id="27" name="Rectangle 26"/>
            <p:cNvSpPr/>
            <p:nvPr/>
          </p:nvSpPr>
          <p:spPr>
            <a:xfrm>
              <a:off x="2627784" y="1705372"/>
              <a:ext cx="1786205" cy="1152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dirty="0" smtClean="0"/>
                <a:t>JavaScript, DOM</a:t>
              </a:r>
            </a:p>
            <a:p>
              <a:pPr algn="ctr"/>
              <a:r>
                <a:rPr lang="sv-SE" sz="1400" i="1" dirty="0" smtClean="0"/>
                <a:t>Webbteknik I</a:t>
              </a:r>
              <a:endParaRPr lang="sv-SE" sz="1400" i="1" dirty="0"/>
            </a:p>
          </p:txBody>
        </p:sp>
        <p:sp>
          <p:nvSpPr>
            <p:cNvPr id="28" name="Rectangle 27"/>
            <p:cNvSpPr/>
            <p:nvPr/>
          </p:nvSpPr>
          <p:spPr>
            <a:xfrm>
              <a:off x="4802019" y="1705372"/>
              <a:ext cx="1786205" cy="1152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dirty="0" smtClean="0"/>
                <a:t>JS-API:ER</a:t>
              </a:r>
              <a:br>
                <a:rPr lang="sv-SE" dirty="0" smtClean="0"/>
              </a:br>
              <a:r>
                <a:rPr lang="sv-SE" dirty="0" err="1" smtClean="0"/>
                <a:t>Webb-API:er</a:t>
              </a:r>
              <a:r>
                <a:rPr lang="sv-SE" dirty="0" smtClean="0"/>
                <a:t/>
              </a:r>
              <a:br>
                <a:rPr lang="sv-SE" dirty="0" smtClean="0"/>
              </a:br>
              <a:r>
                <a:rPr lang="sv-SE" dirty="0" err="1" smtClean="0"/>
                <a:t>Mashup</a:t>
              </a:r>
              <a:endParaRPr lang="sv-SE" dirty="0" smtClean="0"/>
            </a:p>
            <a:p>
              <a:pPr algn="ctr"/>
              <a:r>
                <a:rPr lang="sv-SE" sz="1400" i="1" dirty="0" smtClean="0"/>
                <a:t>Webbteknik II</a:t>
              </a:r>
              <a:endParaRPr lang="sv-SE" sz="1400" i="1" dirty="0"/>
            </a:p>
          </p:txBody>
        </p:sp>
        <p:sp>
          <p:nvSpPr>
            <p:cNvPr id="29" name="Rectangle 28"/>
            <p:cNvSpPr/>
            <p:nvPr/>
          </p:nvSpPr>
          <p:spPr>
            <a:xfrm>
              <a:off x="6948264" y="1705372"/>
              <a:ext cx="1786205" cy="1152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dirty="0" smtClean="0"/>
                <a:t>Avancerad JS</a:t>
              </a:r>
            </a:p>
            <a:p>
              <a:pPr algn="ctr"/>
              <a:r>
                <a:rPr lang="sv-SE" sz="1400" i="1" dirty="0" smtClean="0"/>
                <a:t>RIA-utveckling </a:t>
              </a:r>
              <a:br>
                <a:rPr lang="sv-SE" sz="1400" i="1" dirty="0" smtClean="0"/>
              </a:br>
              <a:r>
                <a:rPr lang="sv-SE" sz="1400" i="1" dirty="0" smtClean="0"/>
                <a:t>med JS</a:t>
              </a:r>
              <a:endParaRPr lang="sv-SE" sz="1400" i="1" dirty="0"/>
            </a:p>
          </p:txBody>
        </p:sp>
        <p:sp>
          <p:nvSpPr>
            <p:cNvPr id="30" name="Rectangle 29"/>
            <p:cNvSpPr/>
            <p:nvPr/>
          </p:nvSpPr>
          <p:spPr>
            <a:xfrm>
              <a:off x="5652120" y="3361556"/>
              <a:ext cx="1656184" cy="9361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sv-SE" sz="1600" dirty="0" smtClean="0"/>
                <a:t>OOAD</a:t>
              </a:r>
            </a:p>
          </p:txBody>
        </p:sp>
        <p:cxnSp>
          <p:nvCxnSpPr>
            <p:cNvPr id="31" name="Straight Arrow Connector 30"/>
            <p:cNvCxnSpPr>
              <a:stCxn id="26" idx="0"/>
              <a:endCxn id="27" idx="2"/>
            </p:cNvCxnSpPr>
            <p:nvPr/>
          </p:nvCxnSpPr>
          <p:spPr>
            <a:xfrm flipV="1">
              <a:off x="2015716" y="2857500"/>
              <a:ext cx="1505171" cy="5040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6444208" y="2857500"/>
              <a:ext cx="1505171" cy="5040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419872" y="3361556"/>
              <a:ext cx="1656184" cy="9361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sv-SE" sz="1600" dirty="0" smtClean="0"/>
                <a:t>PHP</a:t>
              </a:r>
            </a:p>
          </p:txBody>
        </p:sp>
        <p:cxnSp>
          <p:nvCxnSpPr>
            <p:cNvPr id="34" name="Straight Arrow Connector 33"/>
            <p:cNvCxnSpPr/>
            <p:nvPr/>
          </p:nvCxnSpPr>
          <p:spPr>
            <a:xfrm flipV="1">
              <a:off x="4218957" y="2857500"/>
              <a:ext cx="1505171" cy="5040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ight Arrow 34"/>
            <p:cNvSpPr/>
            <p:nvPr/>
          </p:nvSpPr>
          <p:spPr>
            <a:xfrm>
              <a:off x="2253749" y="2137420"/>
              <a:ext cx="446043" cy="36004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36" name="Right Arrow 35"/>
            <p:cNvSpPr/>
            <p:nvPr/>
          </p:nvSpPr>
          <p:spPr>
            <a:xfrm>
              <a:off x="4413989" y="2137420"/>
              <a:ext cx="446043" cy="36004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37" name="Right Arrow 36"/>
            <p:cNvSpPr/>
            <p:nvPr/>
          </p:nvSpPr>
          <p:spPr>
            <a:xfrm>
              <a:off x="6588224" y="2137420"/>
              <a:ext cx="446043" cy="36004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pic>
          <p:nvPicPr>
            <p:cNvPr id="38" name="Picture 2" descr="P:\Icons\32x32\shadow\check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597" y="1654250"/>
              <a:ext cx="411163" cy="41116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P:\Icons\32x32\shadow\check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661" y="3310434"/>
              <a:ext cx="411163" cy="411162"/>
            </a:xfrm>
            <a:prstGeom prst="rect">
              <a:avLst/>
            </a:prstGeom>
            <a:noFill/>
            <a:extLst>
              <a:ext uri="{909E8E84-426E-40dd-AFC4-6F175D3DCCD1}">
                <a14:hiddenFill xmlns:a14="http://schemas.microsoft.com/office/drawing/2010/main">
                  <a:solidFill>
                    <a:srgbClr val="FFFFFF"/>
                  </a:solidFill>
                </a14:hiddenFill>
              </a:ext>
            </a:extLst>
          </p:spPr>
        </p:pic>
      </p:grpSp>
      <p:pic>
        <p:nvPicPr>
          <p:cNvPr id="44" name="Picture 2" descr="P:\Icons\32x32\shadow\check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0837" y="1747143"/>
            <a:ext cx="411163" cy="411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76304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67544" y="1829048"/>
            <a:ext cx="4397124" cy="1460500"/>
          </a:xfrm>
        </p:spPr>
        <p:txBody>
          <a:bodyPr/>
          <a:lstStyle/>
          <a:p>
            <a:r>
              <a:rPr lang="en-US" b="1" dirty="0" smtClean="0"/>
              <a:t>“</a:t>
            </a:r>
            <a:r>
              <a:rPr lang="sv-SE" b="1" dirty="0" err="1"/>
              <a:t>I’m</a:t>
            </a:r>
            <a:r>
              <a:rPr lang="sv-SE" b="1" dirty="0"/>
              <a:t> </a:t>
            </a:r>
            <a:r>
              <a:rPr lang="sv-SE" b="1" dirty="0" err="1"/>
              <a:t>your</a:t>
            </a:r>
            <a:r>
              <a:rPr lang="sv-SE" b="1" dirty="0"/>
              <a:t> </a:t>
            </a:r>
            <a:r>
              <a:rPr lang="sv-SE" b="1" dirty="0" err="1"/>
              <a:t>father</a:t>
            </a:r>
            <a:r>
              <a:rPr lang="sv-SE" b="1" dirty="0"/>
              <a:t>, </a:t>
            </a:r>
            <a:r>
              <a:rPr lang="sv-SE" b="1" dirty="0" smtClean="0"/>
              <a:t>John”</a:t>
            </a:r>
            <a:endParaRPr lang="sv-SE" b="1" dirty="0"/>
          </a:p>
          <a:p>
            <a:endParaRPr lang="en-US" b="1" dirty="0"/>
          </a:p>
          <a:p>
            <a:endParaRPr lang="en-US" b="1" dirty="0"/>
          </a:p>
        </p:txBody>
      </p:sp>
      <p:pic>
        <p:nvPicPr>
          <p:cNvPr id="3074" name="Picture 2" descr="http://crockfordfacts.com/crockfo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4668" y="300612"/>
            <a:ext cx="3955804" cy="5149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9512" y="5224472"/>
            <a:ext cx="3494316" cy="369332"/>
          </a:xfrm>
          <a:prstGeom prst="rect">
            <a:avLst/>
          </a:prstGeom>
          <a:noFill/>
        </p:spPr>
        <p:txBody>
          <a:bodyPr wrap="none" rtlCol="0">
            <a:spAutoFit/>
          </a:bodyPr>
          <a:lstStyle/>
          <a:p>
            <a:r>
              <a:rPr lang="sv-SE" dirty="0">
                <a:latin typeface="Minya Nouvelle" pitchFamily="2" charset="0"/>
              </a:rPr>
              <a:t>Källa: </a:t>
            </a:r>
            <a:r>
              <a:rPr lang="sv-SE" dirty="0" err="1" smtClean="0">
                <a:latin typeface="Minya Nouvelle" pitchFamily="2" charset="0"/>
              </a:rPr>
              <a:t>twitter.com</a:t>
            </a:r>
            <a:r>
              <a:rPr lang="sv-SE" dirty="0">
                <a:latin typeface="Minya Nouvelle" pitchFamily="2" charset="0"/>
              </a:rPr>
              <a:t>/</a:t>
            </a:r>
            <a:r>
              <a:rPr lang="sv-SE" dirty="0" err="1">
                <a:latin typeface="Minya Nouvelle" pitchFamily="2" charset="0"/>
              </a:rPr>
              <a:t>crockfordfacts</a:t>
            </a:r>
            <a:endParaRPr lang="sv-SE" dirty="0" smtClean="0">
              <a:latin typeface="Minya Nouvelle" pitchFamily="2" charset="0"/>
            </a:endParaRPr>
          </a:p>
        </p:txBody>
      </p:sp>
      <p:pic>
        <p:nvPicPr>
          <p:cNvPr id="1026" name="Picture 2" descr="Santa Hat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1950" y="344535"/>
            <a:ext cx="1299091" cy="900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33054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Storage</a:t>
            </a:r>
            <a:endParaRPr lang="en-US" dirty="0"/>
          </a:p>
        </p:txBody>
      </p:sp>
      <p:pic>
        <p:nvPicPr>
          <p:cNvPr id="4" name="Picture 2" descr="C:\Users\tstjo\AppData\Local\Temp\SNAGHTML9b8e134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1417340"/>
            <a:ext cx="4203597" cy="381642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5" name="Picture 2" descr="S:\dfm\info\icons\v-collections\v_collections_png\business_finance_data\256x256\shadow\shelf_emp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3149" y="3217540"/>
            <a:ext cx="1978842" cy="197884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88024" y="2137420"/>
            <a:ext cx="1723549" cy="923330"/>
          </a:xfrm>
          <a:prstGeom prst="rect">
            <a:avLst/>
          </a:prstGeom>
          <a:noFill/>
        </p:spPr>
        <p:txBody>
          <a:bodyPr wrap="none" rtlCol="0">
            <a:spAutoFit/>
          </a:bodyPr>
          <a:lstStyle/>
          <a:p>
            <a:pPr algn="ctr"/>
            <a:r>
              <a:rPr lang="sv-SE" b="1" dirty="0" err="1" smtClean="0">
                <a:latin typeface="Times New Roman" pitchFamily="18" charset="0"/>
                <a:cs typeface="Times New Roman" pitchFamily="18" charset="0"/>
              </a:rPr>
              <a:t>Local</a:t>
            </a:r>
            <a:r>
              <a:rPr lang="sv-SE" b="1" dirty="0" smtClean="0">
                <a:latin typeface="Times New Roman" pitchFamily="18" charset="0"/>
                <a:cs typeface="Times New Roman" pitchFamily="18" charset="0"/>
              </a:rPr>
              <a:t> </a:t>
            </a:r>
            <a:r>
              <a:rPr lang="sv-SE" b="1" dirty="0" err="1" smtClean="0">
                <a:latin typeface="Times New Roman" pitchFamily="18" charset="0"/>
                <a:cs typeface="Times New Roman" pitchFamily="18" charset="0"/>
              </a:rPr>
              <a:t>Storage</a:t>
            </a:r>
            <a:endParaRPr lang="sv-SE" b="1" dirty="0">
              <a:latin typeface="Times New Roman" pitchFamily="18" charset="0"/>
              <a:cs typeface="Times New Roman" pitchFamily="18" charset="0"/>
            </a:endParaRPr>
          </a:p>
          <a:p>
            <a:pPr algn="ctr"/>
            <a:r>
              <a:rPr lang="sv-SE" b="1" dirty="0" smtClean="0">
                <a:latin typeface="Times New Roman" pitchFamily="18" charset="0"/>
                <a:cs typeface="Times New Roman" pitchFamily="18" charset="0"/>
              </a:rPr>
              <a:t>&amp;</a:t>
            </a:r>
          </a:p>
          <a:p>
            <a:pPr algn="ctr"/>
            <a:r>
              <a:rPr lang="sv-SE" b="1" dirty="0" smtClean="0">
                <a:latin typeface="Times New Roman" pitchFamily="18" charset="0"/>
                <a:cs typeface="Times New Roman" pitchFamily="18" charset="0"/>
              </a:rPr>
              <a:t>Session </a:t>
            </a:r>
            <a:r>
              <a:rPr lang="sv-SE" b="1" dirty="0" err="1" smtClean="0">
                <a:latin typeface="Times New Roman" pitchFamily="18" charset="0"/>
                <a:cs typeface="Times New Roman" pitchFamily="18" charset="0"/>
              </a:rPr>
              <a:t>Storage</a:t>
            </a:r>
            <a:endParaRPr lang="sv-SE" sz="1400" b="1" dirty="0">
              <a:latin typeface="Times New Roman" pitchFamily="18" charset="0"/>
              <a:cs typeface="Times New Roman" pitchFamily="18" charset="0"/>
            </a:endParaRPr>
          </a:p>
        </p:txBody>
      </p:sp>
    </p:spTree>
    <p:extLst>
      <p:ext uri="{BB962C8B-B14F-4D97-AF65-F5344CB8AC3E}">
        <p14:creationId xmlns:p14="http://schemas.microsoft.com/office/powerpoint/2010/main" val="1545654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endParaRPr lang="en-US"/>
          </a:p>
        </p:txBody>
      </p:sp>
      <p:sp>
        <p:nvSpPr>
          <p:cNvPr id="4" name="Rectangle 3"/>
          <p:cNvSpPr/>
          <p:nvPr/>
        </p:nvSpPr>
        <p:spPr>
          <a:xfrm>
            <a:off x="4572000" y="5161756"/>
            <a:ext cx="4362643" cy="369332"/>
          </a:xfrm>
          <a:prstGeom prst="rect">
            <a:avLst/>
          </a:prstGeom>
        </p:spPr>
        <p:txBody>
          <a:bodyPr wrap="none">
            <a:spAutoFit/>
          </a:bodyPr>
          <a:lstStyle/>
          <a:p>
            <a:r>
              <a:rPr lang="en-US" dirty="0"/>
              <a:t>https://</a:t>
            </a:r>
            <a:r>
              <a:rPr lang="en-US" dirty="0" err="1"/>
              <a:t>github.com</a:t>
            </a:r>
            <a:r>
              <a:rPr lang="en-US" dirty="0"/>
              <a:t>/</a:t>
            </a:r>
            <a:r>
              <a:rPr lang="en-US" dirty="0" err="1"/>
              <a:t>mdn</a:t>
            </a:r>
            <a:r>
              <a:rPr lang="en-US" dirty="0"/>
              <a:t>/web-storage-demo</a:t>
            </a:r>
          </a:p>
        </p:txBody>
      </p:sp>
      <p:pic>
        <p:nvPicPr>
          <p:cNvPr id="5" name="Picture 4"/>
          <p:cNvPicPr>
            <a:picLocks noChangeAspect="1"/>
          </p:cNvPicPr>
          <p:nvPr/>
        </p:nvPicPr>
        <p:blipFill>
          <a:blip r:embed="rId2"/>
          <a:stretch>
            <a:fillRect/>
          </a:stretch>
        </p:blipFill>
        <p:spPr>
          <a:xfrm>
            <a:off x="3203848" y="2857500"/>
            <a:ext cx="5626100" cy="2349500"/>
          </a:xfrm>
          <a:prstGeom prst="rect">
            <a:avLst/>
          </a:prstGeom>
        </p:spPr>
      </p:pic>
      <p:pic>
        <p:nvPicPr>
          <p:cNvPr id="6" name="Picture 5"/>
          <p:cNvPicPr>
            <a:picLocks noChangeAspect="1"/>
          </p:cNvPicPr>
          <p:nvPr/>
        </p:nvPicPr>
        <p:blipFill>
          <a:blip r:embed="rId3"/>
          <a:stretch>
            <a:fillRect/>
          </a:stretch>
        </p:blipFill>
        <p:spPr>
          <a:xfrm>
            <a:off x="251520" y="193204"/>
            <a:ext cx="6486380" cy="2592288"/>
          </a:xfrm>
          <a:prstGeom prst="rect">
            <a:avLst/>
          </a:prstGeom>
        </p:spPr>
      </p:pic>
    </p:spTree>
    <p:extLst>
      <p:ext uri="{BB962C8B-B14F-4D97-AF65-F5344CB8AC3E}">
        <p14:creationId xmlns:p14="http://schemas.microsoft.com/office/powerpoint/2010/main" val="2538914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600" dirty="0">
                <a:latin typeface="Minya Nouvelle" charset="0"/>
              </a:rPr>
              <a:t>Lagen om elektronisk kommunikation</a:t>
            </a:r>
            <a:br>
              <a:rPr lang="sv-SE" sz="3600" dirty="0">
                <a:latin typeface="Minya Nouvelle" charset="0"/>
              </a:rPr>
            </a:br>
            <a:endParaRPr lang="en-US" sz="3600" dirty="0"/>
          </a:p>
        </p:txBody>
      </p:sp>
      <p:pic>
        <p:nvPicPr>
          <p:cNvPr id="5" name="Picture 4"/>
          <p:cNvPicPr>
            <a:picLocks noChangeAspect="1"/>
          </p:cNvPicPr>
          <p:nvPr/>
        </p:nvPicPr>
        <p:blipFill>
          <a:blip r:embed="rId2"/>
          <a:stretch>
            <a:fillRect/>
          </a:stretch>
        </p:blipFill>
        <p:spPr>
          <a:xfrm>
            <a:off x="1331640" y="1057300"/>
            <a:ext cx="6361124" cy="4462884"/>
          </a:xfrm>
          <a:prstGeom prst="rect">
            <a:avLst/>
          </a:prstGeom>
        </p:spPr>
      </p:pic>
    </p:spTree>
    <p:extLst>
      <p:ext uri="{BB962C8B-B14F-4D97-AF65-F5344CB8AC3E}">
        <p14:creationId xmlns:p14="http://schemas.microsoft.com/office/powerpoint/2010/main" val="3613216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Context</a:t>
            </a:r>
            <a:endParaRPr lang="sv-SE" dirty="0"/>
          </a:p>
        </p:txBody>
      </p:sp>
      <p:sp>
        <p:nvSpPr>
          <p:cNvPr id="4" name="TextBox 3"/>
          <p:cNvSpPr txBox="1">
            <a:spLocks noChangeArrowheads="1"/>
          </p:cNvSpPr>
          <p:nvPr/>
        </p:nvSpPr>
        <p:spPr bwMode="auto">
          <a:xfrm>
            <a:off x="228600" y="1150794"/>
            <a:ext cx="5480411" cy="338554"/>
          </a:xfrm>
          <a:prstGeom prst="rect">
            <a:avLst/>
          </a:prstGeom>
          <a:noFill/>
          <a:ln w="9525">
            <a:noFill/>
            <a:miter lim="800000"/>
            <a:headEnd/>
            <a:tailEnd/>
          </a:ln>
        </p:spPr>
        <p:txBody>
          <a:bodyPr wrap="none">
            <a:spAutoFit/>
          </a:bodyPr>
          <a:lstStyle/>
          <a:p>
            <a:r>
              <a:rPr lang="sv-SE" sz="1600" b="1" dirty="0">
                <a:solidFill>
                  <a:srgbClr val="1B09FF"/>
                </a:solidFill>
              </a:rPr>
              <a:t>this.</a:t>
            </a:r>
            <a:r>
              <a:rPr lang="sv-SE" sz="1600" dirty="0"/>
              <a:t> </a:t>
            </a:r>
            <a:r>
              <a:rPr lang="sv-SE" sz="1600" dirty="0">
                <a:latin typeface="Minya Nouvelle" charset="0"/>
              </a:rPr>
              <a:t>refererar alltid till det objekt som exekverar koden.</a:t>
            </a:r>
          </a:p>
        </p:txBody>
      </p:sp>
      <p:sp>
        <p:nvSpPr>
          <p:cNvPr id="5" name="Rectangle 4"/>
          <p:cNvSpPr/>
          <p:nvPr/>
        </p:nvSpPr>
        <p:spPr>
          <a:xfrm>
            <a:off x="304800" y="1445344"/>
            <a:ext cx="8458200" cy="2276252"/>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400" b="1" dirty="0" err="1">
                <a:solidFill>
                  <a:schemeClr val="tx1"/>
                </a:solidFill>
                <a:latin typeface="Courier New" pitchFamily="49" charset="0"/>
                <a:cs typeface="Courier New" pitchFamily="49" charset="0"/>
              </a:rPr>
              <a:t>window.onload</a:t>
            </a:r>
            <a:r>
              <a:rPr lang="sv-SE" sz="1400" b="1" dirty="0">
                <a:solidFill>
                  <a:schemeClr val="tx1"/>
                </a:solidFill>
                <a:latin typeface="Courier New" pitchFamily="49" charset="0"/>
                <a:cs typeface="Courier New" pitchFamily="49" charset="0"/>
              </a:rPr>
              <a:t> = </a:t>
            </a:r>
            <a:r>
              <a:rPr lang="sv-SE" sz="1400" b="1" dirty="0" err="1">
                <a:solidFill>
                  <a:schemeClr val="tx1"/>
                </a:solidFill>
                <a:latin typeface="Courier New" pitchFamily="49" charset="0"/>
                <a:cs typeface="Courier New" pitchFamily="49" charset="0"/>
              </a:rPr>
              <a:t>myObject.myMethod</a:t>
            </a:r>
            <a:r>
              <a:rPr lang="sv-SE" sz="1400" b="1" dirty="0">
                <a:solidFill>
                  <a:schemeClr val="tx1"/>
                </a:solidFill>
                <a:latin typeface="Courier New" pitchFamily="49" charset="0"/>
                <a:cs typeface="Courier New" pitchFamily="49" charset="0"/>
              </a:rPr>
              <a:t>;</a:t>
            </a:r>
          </a:p>
          <a:p>
            <a:pPr>
              <a:defRPr/>
            </a:pPr>
            <a:endParaRPr lang="sv-SE" sz="1400" b="1" dirty="0">
              <a:solidFill>
                <a:schemeClr val="tx1"/>
              </a:solidFill>
              <a:latin typeface="Courier New" pitchFamily="49" charset="0"/>
              <a:cs typeface="Courier New" pitchFamily="49" charset="0"/>
            </a:endParaRPr>
          </a:p>
          <a:p>
            <a:pPr>
              <a:defRPr/>
            </a:pPr>
            <a:r>
              <a:rPr lang="sv-SE" sz="1400" b="1" dirty="0">
                <a:solidFill>
                  <a:schemeClr val="tx1"/>
                </a:solidFill>
                <a:latin typeface="Courier New" pitchFamily="49" charset="0"/>
                <a:cs typeface="Courier New" pitchFamily="49" charset="0"/>
              </a:rPr>
              <a:t>var </a:t>
            </a:r>
            <a:r>
              <a:rPr lang="sv-SE" sz="1400" b="1" dirty="0" err="1">
                <a:solidFill>
                  <a:schemeClr val="tx1"/>
                </a:solidFill>
                <a:latin typeface="Courier New" pitchFamily="49" charset="0"/>
                <a:cs typeface="Courier New" pitchFamily="49" charset="0"/>
              </a:rPr>
              <a:t>myObject</a:t>
            </a:r>
            <a:r>
              <a:rPr lang="sv-SE" sz="1400" b="1" dirty="0">
                <a:solidFill>
                  <a:schemeClr val="tx1"/>
                </a:solidFill>
                <a:latin typeface="Courier New" pitchFamily="49" charset="0"/>
                <a:cs typeface="Courier New" pitchFamily="49" charset="0"/>
              </a:rPr>
              <a:t> = {</a:t>
            </a:r>
          </a:p>
          <a:p>
            <a:pPr>
              <a:defRPr/>
            </a:pPr>
            <a:r>
              <a:rPr lang="sv-SE" sz="1400" b="1" dirty="0">
                <a:solidFill>
                  <a:schemeClr val="tx1"/>
                </a:solidFill>
                <a:latin typeface="Courier New" pitchFamily="49" charset="0"/>
                <a:cs typeface="Courier New" pitchFamily="49" charset="0"/>
              </a:rPr>
              <a:t>   </a:t>
            </a:r>
            <a:r>
              <a:rPr lang="sv-SE" sz="1400" b="1" dirty="0" err="1">
                <a:solidFill>
                  <a:schemeClr val="tx1"/>
                </a:solidFill>
                <a:latin typeface="Courier New" pitchFamily="49" charset="0"/>
                <a:cs typeface="Courier New" pitchFamily="49" charset="0"/>
              </a:rPr>
              <a:t>myMethod</a:t>
            </a:r>
            <a:r>
              <a:rPr lang="sv-SE" sz="1400" b="1" dirty="0">
                <a:solidFill>
                  <a:schemeClr val="tx1"/>
                </a:solidFill>
                <a:latin typeface="Courier New" pitchFamily="49" charset="0"/>
                <a:cs typeface="Courier New" pitchFamily="49" charset="0"/>
              </a:rPr>
              <a:t>: </a:t>
            </a:r>
            <a:r>
              <a:rPr lang="sv-SE" sz="1400" b="1" dirty="0" err="1">
                <a:solidFill>
                  <a:schemeClr val="tx1"/>
                </a:solidFill>
                <a:latin typeface="Courier New" pitchFamily="49" charset="0"/>
                <a:cs typeface="Courier New" pitchFamily="49" charset="0"/>
              </a:rPr>
              <a:t>function</a:t>
            </a:r>
            <a:r>
              <a:rPr lang="sv-SE" sz="1400" b="1" dirty="0">
                <a:solidFill>
                  <a:schemeClr val="tx1"/>
                </a:solidFill>
                <a:latin typeface="Courier New" pitchFamily="49" charset="0"/>
                <a:cs typeface="Courier New" pitchFamily="49" charset="0"/>
              </a:rPr>
              <a:t>() {</a:t>
            </a:r>
          </a:p>
          <a:p>
            <a:pPr>
              <a:defRPr/>
            </a:pPr>
            <a:r>
              <a:rPr lang="sv-SE" sz="1400" b="1" dirty="0">
                <a:solidFill>
                  <a:schemeClr val="tx1"/>
                </a:solidFill>
                <a:latin typeface="Courier New" pitchFamily="49" charset="0"/>
                <a:cs typeface="Courier New" pitchFamily="49" charset="0"/>
              </a:rPr>
              <a:t>      </a:t>
            </a:r>
            <a:r>
              <a:rPr lang="sv-SE" sz="1400" b="1" dirty="0">
                <a:solidFill>
                  <a:schemeClr val="accent2">
                    <a:lumMod val="75000"/>
                  </a:schemeClr>
                </a:solidFill>
                <a:latin typeface="Courier New" pitchFamily="49" charset="0"/>
                <a:cs typeface="Courier New" pitchFamily="49" charset="0"/>
              </a:rPr>
              <a:t>// this hänvisar nu till </a:t>
            </a:r>
            <a:r>
              <a:rPr lang="sv-SE" sz="1400" b="1" dirty="0" err="1">
                <a:solidFill>
                  <a:schemeClr val="accent2">
                    <a:lumMod val="75000"/>
                  </a:schemeClr>
                </a:solidFill>
                <a:latin typeface="Courier New" pitchFamily="49" charset="0"/>
                <a:cs typeface="Courier New" pitchFamily="49" charset="0"/>
              </a:rPr>
              <a:t>Window-objektet</a:t>
            </a:r>
            <a:r>
              <a:rPr lang="sv-SE" sz="1400" b="1" dirty="0">
                <a:solidFill>
                  <a:schemeClr val="accent2">
                    <a:lumMod val="75000"/>
                  </a:schemeClr>
                </a:solidFill>
                <a:latin typeface="Courier New" pitchFamily="49" charset="0"/>
                <a:cs typeface="Courier New" pitchFamily="49" charset="0"/>
              </a:rPr>
              <a:t> som är det</a:t>
            </a:r>
            <a:br>
              <a:rPr lang="sv-SE" sz="1400" b="1" dirty="0">
                <a:solidFill>
                  <a:schemeClr val="accent2">
                    <a:lumMod val="75000"/>
                  </a:schemeClr>
                </a:solidFill>
                <a:latin typeface="Courier New" pitchFamily="49" charset="0"/>
                <a:cs typeface="Courier New" pitchFamily="49" charset="0"/>
              </a:rPr>
            </a:br>
            <a:r>
              <a:rPr lang="sv-SE" sz="1400" b="1" dirty="0">
                <a:solidFill>
                  <a:schemeClr val="accent2">
                    <a:lumMod val="75000"/>
                  </a:schemeClr>
                </a:solidFill>
                <a:latin typeface="Courier New" pitchFamily="49" charset="0"/>
                <a:cs typeface="Courier New" pitchFamily="49" charset="0"/>
              </a:rPr>
              <a:t>      // objekt som exekverar metoden i </a:t>
            </a:r>
            <a:r>
              <a:rPr lang="sv-SE" sz="1400" b="1" dirty="0" err="1">
                <a:solidFill>
                  <a:schemeClr val="accent2">
                    <a:lumMod val="75000"/>
                  </a:schemeClr>
                </a:solidFill>
                <a:latin typeface="Courier New" pitchFamily="49" charset="0"/>
                <a:cs typeface="Courier New" pitchFamily="49" charset="0"/>
              </a:rPr>
              <a:t>myObject</a:t>
            </a:r>
            <a:r>
              <a:rPr lang="sv-SE" sz="1400" b="1" dirty="0">
                <a:solidFill>
                  <a:schemeClr val="accent2">
                    <a:lumMod val="75000"/>
                  </a:schemeClr>
                </a:solidFill>
                <a:latin typeface="Courier New" pitchFamily="49" charset="0"/>
                <a:cs typeface="Courier New" pitchFamily="49" charset="0"/>
              </a:rPr>
              <a:t>.</a:t>
            </a:r>
          </a:p>
          <a:p>
            <a:pPr>
              <a:defRPr/>
            </a:pPr>
            <a:r>
              <a:rPr lang="sv-SE" sz="1400" b="1" dirty="0" smtClean="0">
                <a:solidFill>
                  <a:schemeClr val="tx1"/>
                </a:solidFill>
                <a:latin typeface="Courier New" pitchFamily="49" charset="0"/>
                <a:cs typeface="Courier New" pitchFamily="49" charset="0"/>
              </a:rPr>
              <a:t>      </a:t>
            </a:r>
            <a:r>
              <a:rPr lang="sv-SE" sz="1400" b="1" dirty="0" err="1" smtClean="0">
                <a:solidFill>
                  <a:schemeClr val="tx1"/>
                </a:solidFill>
                <a:latin typeface="Courier New" pitchFamily="49" charset="0"/>
                <a:cs typeface="Courier New" pitchFamily="49" charset="0"/>
              </a:rPr>
              <a:t>console.log</a:t>
            </a:r>
            <a:r>
              <a:rPr lang="sv-SE" sz="1400" b="1" dirty="0" smtClean="0">
                <a:solidFill>
                  <a:schemeClr val="tx1"/>
                </a:solidFill>
                <a:latin typeface="Courier New" pitchFamily="49" charset="0"/>
                <a:cs typeface="Courier New" pitchFamily="49" charset="0"/>
              </a:rPr>
              <a:t>(</a:t>
            </a:r>
            <a:r>
              <a:rPr lang="sv-SE" sz="1400" b="1" dirty="0" err="1" smtClean="0">
                <a:solidFill>
                  <a:schemeClr val="tx1"/>
                </a:solidFill>
                <a:latin typeface="Courier New" pitchFamily="49" charset="0"/>
                <a:cs typeface="Courier New" pitchFamily="49" charset="0"/>
              </a:rPr>
              <a:t>this</a:t>
            </a:r>
            <a:r>
              <a:rPr lang="sv-SE" sz="1400" b="1" dirty="0" smtClean="0">
                <a:solidFill>
                  <a:schemeClr val="tx1"/>
                </a:solidFill>
                <a:latin typeface="Courier New" pitchFamily="49" charset="0"/>
                <a:cs typeface="Courier New" pitchFamily="49" charset="0"/>
              </a:rPr>
              <a:t> </a:t>
            </a:r>
            <a:r>
              <a:rPr lang="sv-SE" sz="1400" b="1" dirty="0">
                <a:solidFill>
                  <a:schemeClr val="tx1"/>
                </a:solidFill>
                <a:latin typeface="Courier New" pitchFamily="49" charset="0"/>
                <a:cs typeface="Courier New" pitchFamily="49" charset="0"/>
              </a:rPr>
              <a:t>=== </a:t>
            </a:r>
            <a:r>
              <a:rPr lang="sv-SE" sz="1400" b="1" dirty="0" err="1">
                <a:solidFill>
                  <a:schemeClr val="tx1"/>
                </a:solidFill>
                <a:latin typeface="Courier New" pitchFamily="49" charset="0"/>
                <a:cs typeface="Courier New" pitchFamily="49" charset="0"/>
              </a:rPr>
              <a:t>window</a:t>
            </a:r>
            <a:r>
              <a:rPr lang="sv-SE" sz="1400" b="1" dirty="0" smtClean="0">
                <a:solidFill>
                  <a:schemeClr val="tx1"/>
                </a:solidFill>
                <a:latin typeface="Courier New" pitchFamily="49" charset="0"/>
                <a:cs typeface="Courier New" pitchFamily="49" charset="0"/>
              </a:rPr>
              <a:t>); //</a:t>
            </a:r>
            <a:r>
              <a:rPr lang="sv-SE" sz="1400" b="1" dirty="0" err="1" smtClean="0">
                <a:solidFill>
                  <a:schemeClr val="tx1"/>
                </a:solidFill>
                <a:latin typeface="Courier New" pitchFamily="49" charset="0"/>
                <a:cs typeface="Courier New" pitchFamily="49" charset="0"/>
              </a:rPr>
              <a:t>true</a:t>
            </a:r>
            <a:endParaRPr lang="sv-SE" sz="1400" b="1" dirty="0">
              <a:solidFill>
                <a:schemeClr val="tx1"/>
              </a:solidFill>
              <a:latin typeface="Courier New" pitchFamily="49" charset="0"/>
              <a:cs typeface="Courier New" pitchFamily="49" charset="0"/>
            </a:endParaRPr>
          </a:p>
          <a:p>
            <a:pPr>
              <a:defRPr/>
            </a:pPr>
            <a:r>
              <a:rPr lang="sv-SE" sz="1400" b="1" dirty="0">
                <a:solidFill>
                  <a:schemeClr val="tx1"/>
                </a:solidFill>
                <a:latin typeface="Courier New" pitchFamily="49" charset="0"/>
                <a:cs typeface="Courier New" pitchFamily="49" charset="0"/>
              </a:rPr>
              <a:t>   }</a:t>
            </a:r>
          </a:p>
          <a:p>
            <a:pPr>
              <a:defRPr/>
            </a:pPr>
            <a:r>
              <a:rPr lang="sv-SE" sz="1400" b="1" dirty="0">
                <a:solidFill>
                  <a:schemeClr val="tx1"/>
                </a:solidFill>
                <a:latin typeface="Courier New" pitchFamily="49" charset="0"/>
                <a:cs typeface="Courier New" pitchFamily="49" charset="0"/>
              </a:rPr>
              <a:t>}</a:t>
            </a:r>
          </a:p>
        </p:txBody>
      </p:sp>
      <p:sp>
        <p:nvSpPr>
          <p:cNvPr id="6" name="Rectangle 5"/>
          <p:cNvSpPr/>
          <p:nvPr/>
        </p:nvSpPr>
        <p:spPr>
          <a:xfrm>
            <a:off x="304800" y="3887812"/>
            <a:ext cx="8458200" cy="1633984"/>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400" b="1" dirty="0" err="1">
                <a:solidFill>
                  <a:schemeClr val="tx1"/>
                </a:solidFill>
                <a:latin typeface="Courier New" pitchFamily="49" charset="0"/>
                <a:cs typeface="Courier New" pitchFamily="49" charset="0"/>
              </a:rPr>
              <a:t>myHyperlink.onclick</a:t>
            </a:r>
            <a:r>
              <a:rPr lang="sv-SE" sz="1400" b="1" dirty="0">
                <a:solidFill>
                  <a:schemeClr val="tx1"/>
                </a:solidFill>
                <a:latin typeface="Courier New" pitchFamily="49" charset="0"/>
                <a:cs typeface="Courier New" pitchFamily="49" charset="0"/>
              </a:rPr>
              <a:t> = </a:t>
            </a:r>
            <a:r>
              <a:rPr lang="sv-SE" sz="1400" b="1" dirty="0" err="1">
                <a:solidFill>
                  <a:schemeClr val="tx1"/>
                </a:solidFill>
                <a:latin typeface="Courier New" pitchFamily="49" charset="0"/>
                <a:cs typeface="Courier New" pitchFamily="49" charset="0"/>
              </a:rPr>
              <a:t>myObject.handleMouseClick</a:t>
            </a:r>
            <a:r>
              <a:rPr lang="sv-SE" sz="1400" b="1" dirty="0">
                <a:solidFill>
                  <a:schemeClr val="tx1"/>
                </a:solidFill>
                <a:latin typeface="Courier New" pitchFamily="49" charset="0"/>
                <a:cs typeface="Courier New" pitchFamily="49" charset="0"/>
              </a:rPr>
              <a:t>;</a:t>
            </a:r>
          </a:p>
          <a:p>
            <a:pPr>
              <a:defRPr/>
            </a:pPr>
            <a:r>
              <a:rPr lang="sv-SE" sz="1400" b="1" dirty="0">
                <a:solidFill>
                  <a:schemeClr val="tx1"/>
                </a:solidFill>
                <a:latin typeface="Courier New" pitchFamily="49" charset="0"/>
                <a:cs typeface="Courier New" pitchFamily="49" charset="0"/>
              </a:rPr>
              <a:t>var </a:t>
            </a:r>
            <a:r>
              <a:rPr lang="sv-SE" sz="1400" b="1" dirty="0" err="1">
                <a:solidFill>
                  <a:schemeClr val="tx1"/>
                </a:solidFill>
                <a:latin typeface="Courier New" pitchFamily="49" charset="0"/>
                <a:cs typeface="Courier New" pitchFamily="49" charset="0"/>
              </a:rPr>
              <a:t>myObject</a:t>
            </a:r>
            <a:r>
              <a:rPr lang="sv-SE" sz="1400" b="1" dirty="0">
                <a:solidFill>
                  <a:schemeClr val="tx1"/>
                </a:solidFill>
                <a:latin typeface="Courier New" pitchFamily="49" charset="0"/>
                <a:cs typeface="Courier New" pitchFamily="49" charset="0"/>
              </a:rPr>
              <a:t> = {</a:t>
            </a:r>
          </a:p>
          <a:p>
            <a:pPr>
              <a:defRPr/>
            </a:pPr>
            <a:r>
              <a:rPr lang="sv-SE" sz="1400" b="1" dirty="0">
                <a:solidFill>
                  <a:schemeClr val="tx1"/>
                </a:solidFill>
                <a:latin typeface="Courier New" pitchFamily="49" charset="0"/>
                <a:cs typeface="Courier New" pitchFamily="49" charset="0"/>
              </a:rPr>
              <a:t>   </a:t>
            </a:r>
            <a:r>
              <a:rPr lang="sv-SE" sz="1400" b="1" dirty="0" err="1">
                <a:solidFill>
                  <a:schemeClr val="tx1"/>
                </a:solidFill>
                <a:latin typeface="Courier New" pitchFamily="49" charset="0"/>
                <a:cs typeface="Courier New" pitchFamily="49" charset="0"/>
              </a:rPr>
              <a:t>handleMouseClick</a:t>
            </a:r>
            <a:r>
              <a:rPr lang="sv-SE" sz="1400" b="1" dirty="0">
                <a:solidFill>
                  <a:schemeClr val="tx1"/>
                </a:solidFill>
                <a:latin typeface="Courier New" pitchFamily="49" charset="0"/>
                <a:cs typeface="Courier New" pitchFamily="49" charset="0"/>
              </a:rPr>
              <a:t>: </a:t>
            </a:r>
            <a:r>
              <a:rPr lang="sv-SE" sz="1400" b="1" dirty="0" err="1">
                <a:solidFill>
                  <a:schemeClr val="tx1"/>
                </a:solidFill>
                <a:latin typeface="Courier New" pitchFamily="49" charset="0"/>
                <a:cs typeface="Courier New" pitchFamily="49" charset="0"/>
              </a:rPr>
              <a:t>function</a:t>
            </a:r>
            <a:r>
              <a:rPr lang="sv-SE" sz="1400" b="1" dirty="0">
                <a:solidFill>
                  <a:schemeClr val="tx1"/>
                </a:solidFill>
                <a:latin typeface="Courier New" pitchFamily="49" charset="0"/>
                <a:cs typeface="Courier New" pitchFamily="49" charset="0"/>
              </a:rPr>
              <a:t>() {</a:t>
            </a:r>
          </a:p>
          <a:p>
            <a:pPr>
              <a:defRPr/>
            </a:pPr>
            <a:r>
              <a:rPr lang="sv-SE" sz="1400" b="1" dirty="0">
                <a:solidFill>
                  <a:schemeClr val="accent2">
                    <a:lumMod val="75000"/>
                  </a:schemeClr>
                </a:solidFill>
                <a:latin typeface="Courier New" pitchFamily="49" charset="0"/>
                <a:cs typeface="Courier New" pitchFamily="49" charset="0"/>
              </a:rPr>
              <a:t>	// På samma sätt refererar nu this till a-taggen.</a:t>
            </a:r>
            <a:r>
              <a:rPr lang="sv-SE" sz="1400" b="1" dirty="0">
                <a:solidFill>
                  <a:schemeClr val="tx1"/>
                </a:solidFill>
                <a:latin typeface="Courier New" pitchFamily="49" charset="0"/>
                <a:cs typeface="Courier New" pitchFamily="49" charset="0"/>
              </a:rPr>
              <a:t/>
            </a:r>
            <a:br>
              <a:rPr lang="sv-SE" sz="1400" b="1" dirty="0">
                <a:solidFill>
                  <a:schemeClr val="tx1"/>
                </a:solidFill>
                <a:latin typeface="Courier New" pitchFamily="49" charset="0"/>
                <a:cs typeface="Courier New" pitchFamily="49" charset="0"/>
              </a:rPr>
            </a:br>
            <a:r>
              <a:rPr lang="sv-SE" sz="1400" b="1" dirty="0">
                <a:solidFill>
                  <a:schemeClr val="tx1"/>
                </a:solidFill>
                <a:latin typeface="Courier New" pitchFamily="49" charset="0"/>
                <a:cs typeface="Courier New" pitchFamily="49" charset="0"/>
              </a:rPr>
              <a:t>	</a:t>
            </a:r>
            <a:r>
              <a:rPr lang="sv-SE" sz="1400" b="1" dirty="0" err="1">
                <a:solidFill>
                  <a:schemeClr val="tx1"/>
                </a:solidFill>
                <a:latin typeface="Courier New" pitchFamily="49" charset="0"/>
                <a:cs typeface="Courier New" pitchFamily="49" charset="0"/>
              </a:rPr>
              <a:t>this.href</a:t>
            </a:r>
            <a:r>
              <a:rPr lang="sv-SE" sz="1400" b="1" dirty="0">
                <a:solidFill>
                  <a:schemeClr val="tx1"/>
                </a:solidFill>
                <a:latin typeface="Courier New" pitchFamily="49" charset="0"/>
                <a:cs typeface="Courier New" pitchFamily="49" charset="0"/>
              </a:rPr>
              <a:t> = ”</a:t>
            </a:r>
            <a:r>
              <a:rPr lang="sv-SE" sz="1400" b="1" dirty="0" err="1">
                <a:solidFill>
                  <a:schemeClr val="tx1"/>
                </a:solidFill>
                <a:latin typeface="Courier New" pitchFamily="49" charset="0"/>
                <a:cs typeface="Courier New" pitchFamily="49" charset="0"/>
              </a:rPr>
              <a:t>goToThisPage.html</a:t>
            </a:r>
            <a:r>
              <a:rPr lang="sv-SE" sz="1400" b="1" dirty="0">
                <a:solidFill>
                  <a:schemeClr val="tx1"/>
                </a:solidFill>
                <a:latin typeface="Courier New" pitchFamily="49" charset="0"/>
                <a:cs typeface="Courier New" pitchFamily="49" charset="0"/>
              </a:rPr>
              <a:t>”;</a:t>
            </a:r>
          </a:p>
          <a:p>
            <a:pPr>
              <a:defRPr/>
            </a:pPr>
            <a:r>
              <a:rPr lang="sv-SE" sz="1400" b="1" dirty="0">
                <a:solidFill>
                  <a:schemeClr val="tx1"/>
                </a:solidFill>
                <a:latin typeface="Courier New" pitchFamily="49" charset="0"/>
                <a:cs typeface="Courier New" pitchFamily="49" charset="0"/>
              </a:rPr>
              <a:t>   }</a:t>
            </a:r>
          </a:p>
          <a:p>
            <a:pPr>
              <a:defRPr/>
            </a:pPr>
            <a:r>
              <a:rPr lang="sv-SE" sz="1400" b="1" dirty="0" smtClean="0">
                <a:solidFill>
                  <a:schemeClr val="tx1"/>
                </a:solidFill>
                <a:latin typeface="Courier New" pitchFamily="49" charset="0"/>
                <a:cs typeface="Courier New" pitchFamily="49" charset="0"/>
              </a:rPr>
              <a:t>}</a:t>
            </a:r>
            <a:endParaRPr lang="sv-SE" sz="1400" b="1" dirty="0">
              <a:solidFill>
                <a:schemeClr val="tx1"/>
              </a:solidFill>
              <a:latin typeface="Courier New" pitchFamily="49" charset="0"/>
              <a:cs typeface="Courier New" pitchFamily="49" charset="0"/>
            </a:endParaRPr>
          </a:p>
          <a:p>
            <a:pPr>
              <a:defRPr/>
            </a:pPr>
            <a:endParaRPr lang="sv-SE" b="1" dirty="0">
              <a:solidFill>
                <a:schemeClr val="tx1"/>
              </a:solidFill>
              <a:latin typeface="Courier New" pitchFamily="49" charset="0"/>
              <a:cs typeface="Courier New" pitchFamily="49" charset="0"/>
            </a:endParaRPr>
          </a:p>
        </p:txBody>
      </p:sp>
      <p:pic>
        <p:nvPicPr>
          <p:cNvPr id="12290" name="Picture 2" descr="P:\Icons\48x48\shadow\element_int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13545"/>
            <a:ext cx="617537" cy="61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0812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Ändra </a:t>
            </a:r>
            <a:r>
              <a:rPr lang="sv-SE" dirty="0" err="1" smtClean="0"/>
              <a:t>context</a:t>
            </a:r>
            <a:endParaRPr lang="sv-SE" dirty="0"/>
          </a:p>
        </p:txBody>
      </p:sp>
      <p:sp>
        <p:nvSpPr>
          <p:cNvPr id="4" name="TextBox 3"/>
          <p:cNvSpPr txBox="1">
            <a:spLocks noChangeArrowheads="1"/>
          </p:cNvSpPr>
          <p:nvPr/>
        </p:nvSpPr>
        <p:spPr bwMode="auto">
          <a:xfrm>
            <a:off x="228600" y="1336040"/>
            <a:ext cx="8915400" cy="369332"/>
          </a:xfrm>
          <a:prstGeom prst="rect">
            <a:avLst/>
          </a:prstGeom>
          <a:noFill/>
          <a:ln w="9525">
            <a:noFill/>
            <a:miter lim="800000"/>
            <a:headEnd/>
            <a:tailEnd/>
          </a:ln>
        </p:spPr>
        <p:txBody>
          <a:bodyPr>
            <a:spAutoFit/>
          </a:bodyPr>
          <a:lstStyle/>
          <a:p>
            <a:r>
              <a:rPr lang="sv-SE" b="1" dirty="0">
                <a:latin typeface="Minya Nouvelle" charset="0"/>
              </a:rPr>
              <a:t>Med metoden call() kan vi tala om i vilken </a:t>
            </a:r>
            <a:r>
              <a:rPr lang="sv-SE" b="1" dirty="0" err="1">
                <a:latin typeface="Minya Nouvelle" charset="0"/>
              </a:rPr>
              <a:t>context</a:t>
            </a:r>
            <a:r>
              <a:rPr lang="sv-SE" b="1" dirty="0">
                <a:latin typeface="Minya Nouvelle" charset="0"/>
              </a:rPr>
              <a:t> en funktion ska anropas:</a:t>
            </a:r>
            <a:endParaRPr lang="sv-SE" dirty="0">
              <a:latin typeface="Minya Nouvelle" charset="0"/>
            </a:endParaRPr>
          </a:p>
        </p:txBody>
      </p:sp>
      <p:sp>
        <p:nvSpPr>
          <p:cNvPr id="5" name="Rectangle 4"/>
          <p:cNvSpPr/>
          <p:nvPr/>
        </p:nvSpPr>
        <p:spPr>
          <a:xfrm>
            <a:off x="304800" y="1795636"/>
            <a:ext cx="8458200" cy="2286000"/>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600" b="1" dirty="0" err="1">
                <a:solidFill>
                  <a:schemeClr val="tx1"/>
                </a:solidFill>
                <a:latin typeface="Courier New" pitchFamily="49" charset="0"/>
                <a:cs typeface="Courier New" pitchFamily="49" charset="0"/>
              </a:rPr>
              <a:t>function</a:t>
            </a:r>
            <a:r>
              <a:rPr lang="sv-SE" sz="1600" b="1" dirty="0">
                <a:solidFill>
                  <a:schemeClr val="tx1"/>
                </a:solidFill>
                <a:latin typeface="Courier New" pitchFamily="49" charset="0"/>
                <a:cs typeface="Courier New" pitchFamily="49" charset="0"/>
              </a:rPr>
              <a:t> </a:t>
            </a:r>
            <a:r>
              <a:rPr lang="sv-SE" sz="1600" b="1" dirty="0" err="1">
                <a:solidFill>
                  <a:schemeClr val="tx1"/>
                </a:solidFill>
                <a:latin typeface="Courier New" pitchFamily="49" charset="0"/>
                <a:cs typeface="Courier New" pitchFamily="49" charset="0"/>
              </a:rPr>
              <a:t>changeColor</a:t>
            </a:r>
            <a:r>
              <a:rPr lang="sv-SE" sz="1600" b="1" dirty="0">
                <a:solidFill>
                  <a:schemeClr val="tx1"/>
                </a:solidFill>
                <a:latin typeface="Courier New" pitchFamily="49" charset="0"/>
                <a:cs typeface="Courier New" pitchFamily="49" charset="0"/>
              </a:rPr>
              <a:t>(</a:t>
            </a:r>
            <a:r>
              <a:rPr lang="sv-SE" sz="1600" b="1" dirty="0" err="1">
                <a:solidFill>
                  <a:schemeClr val="tx1"/>
                </a:solidFill>
                <a:latin typeface="Courier New" pitchFamily="49" charset="0"/>
                <a:cs typeface="Courier New" pitchFamily="49" charset="0"/>
              </a:rPr>
              <a:t>color</a:t>
            </a:r>
            <a:r>
              <a:rPr lang="sv-SE" sz="1600" b="1" dirty="0">
                <a:solidFill>
                  <a:schemeClr val="tx1"/>
                </a:solidFill>
                <a:latin typeface="Courier New" pitchFamily="49" charset="0"/>
                <a:cs typeface="Courier New" pitchFamily="49" charset="0"/>
              </a:rPr>
              <a:t>)</a:t>
            </a:r>
          </a:p>
          <a:p>
            <a:pPr>
              <a:defRPr/>
            </a:pPr>
            <a:r>
              <a:rPr lang="sv-SE" sz="1600" b="1" dirty="0">
                <a:solidFill>
                  <a:schemeClr val="tx1"/>
                </a:solidFill>
                <a:latin typeface="Courier New" pitchFamily="49" charset="0"/>
                <a:cs typeface="Courier New" pitchFamily="49" charset="0"/>
              </a:rPr>
              <a:t>{</a:t>
            </a:r>
          </a:p>
          <a:p>
            <a:pPr>
              <a:defRPr/>
            </a:pPr>
            <a:r>
              <a:rPr lang="sv-SE" sz="1600" b="1" dirty="0">
                <a:solidFill>
                  <a:schemeClr val="tx1"/>
                </a:solidFill>
                <a:latin typeface="Courier New" pitchFamily="49" charset="0"/>
                <a:cs typeface="Courier New" pitchFamily="49" charset="0"/>
              </a:rPr>
              <a:t>   </a:t>
            </a:r>
            <a:r>
              <a:rPr lang="sv-SE" sz="1600" b="1" dirty="0" err="1">
                <a:solidFill>
                  <a:schemeClr val="tx1"/>
                </a:solidFill>
                <a:latin typeface="Courier New" pitchFamily="49" charset="0"/>
                <a:cs typeface="Courier New" pitchFamily="49" charset="0"/>
              </a:rPr>
              <a:t>this.style.color</a:t>
            </a:r>
            <a:r>
              <a:rPr lang="sv-SE" sz="1600" b="1" dirty="0">
                <a:solidFill>
                  <a:schemeClr val="tx1"/>
                </a:solidFill>
                <a:latin typeface="Courier New" pitchFamily="49" charset="0"/>
                <a:cs typeface="Courier New" pitchFamily="49" charset="0"/>
              </a:rPr>
              <a:t> = </a:t>
            </a:r>
            <a:r>
              <a:rPr lang="sv-SE" sz="1600" b="1" dirty="0" err="1">
                <a:solidFill>
                  <a:schemeClr val="tx1"/>
                </a:solidFill>
                <a:latin typeface="Courier New" pitchFamily="49" charset="0"/>
                <a:cs typeface="Courier New" pitchFamily="49" charset="0"/>
              </a:rPr>
              <a:t>color</a:t>
            </a:r>
            <a:r>
              <a:rPr lang="sv-SE" sz="1600" b="1" dirty="0">
                <a:solidFill>
                  <a:schemeClr val="tx1"/>
                </a:solidFill>
                <a:latin typeface="Courier New" pitchFamily="49" charset="0"/>
                <a:cs typeface="Courier New" pitchFamily="49" charset="0"/>
              </a:rPr>
              <a:t>;</a:t>
            </a:r>
          </a:p>
          <a:p>
            <a:pPr>
              <a:defRPr/>
            </a:pPr>
            <a:r>
              <a:rPr lang="sv-SE" sz="1600" b="1" dirty="0">
                <a:solidFill>
                  <a:schemeClr val="tx1"/>
                </a:solidFill>
                <a:latin typeface="Courier New" pitchFamily="49" charset="0"/>
                <a:cs typeface="Courier New" pitchFamily="49" charset="0"/>
              </a:rPr>
              <a:t>}</a:t>
            </a:r>
          </a:p>
          <a:p>
            <a:pPr>
              <a:defRPr/>
            </a:pPr>
            <a:endParaRPr lang="sv-SE" sz="1600" b="1" dirty="0">
              <a:solidFill>
                <a:schemeClr val="tx1"/>
              </a:solidFill>
              <a:latin typeface="Courier New" pitchFamily="49" charset="0"/>
              <a:cs typeface="Courier New" pitchFamily="49" charset="0"/>
            </a:endParaRPr>
          </a:p>
          <a:p>
            <a:pPr>
              <a:defRPr/>
            </a:pPr>
            <a:r>
              <a:rPr lang="sv-SE" sz="1600" b="1" dirty="0">
                <a:solidFill>
                  <a:schemeClr val="tx1"/>
                </a:solidFill>
                <a:latin typeface="Courier New" pitchFamily="49" charset="0"/>
                <a:cs typeface="Courier New" pitchFamily="49" charset="0"/>
              </a:rPr>
              <a:t>var </a:t>
            </a:r>
            <a:r>
              <a:rPr lang="sv-SE" sz="1600" b="1" dirty="0" err="1">
                <a:solidFill>
                  <a:schemeClr val="tx1"/>
                </a:solidFill>
                <a:latin typeface="Courier New" pitchFamily="49" charset="0"/>
                <a:cs typeface="Courier New" pitchFamily="49" charset="0"/>
              </a:rPr>
              <a:t>body</a:t>
            </a:r>
            <a:r>
              <a:rPr lang="sv-SE" sz="1600" b="1" dirty="0">
                <a:solidFill>
                  <a:schemeClr val="tx1"/>
                </a:solidFill>
                <a:latin typeface="Courier New" pitchFamily="49" charset="0"/>
                <a:cs typeface="Courier New" pitchFamily="49" charset="0"/>
              </a:rPr>
              <a:t> = </a:t>
            </a:r>
            <a:r>
              <a:rPr lang="sv-SE" sz="1600" b="1" dirty="0" err="1" smtClean="0">
                <a:solidFill>
                  <a:schemeClr val="tx1"/>
                </a:solidFill>
                <a:latin typeface="Courier New" pitchFamily="49" charset="0"/>
                <a:cs typeface="Courier New" pitchFamily="49" charset="0"/>
              </a:rPr>
              <a:t>document.getElementsByTagName</a:t>
            </a:r>
            <a:r>
              <a:rPr lang="sv-SE" sz="1600" b="1" dirty="0">
                <a:solidFill>
                  <a:schemeClr val="tx1"/>
                </a:solidFill>
                <a:latin typeface="Courier New" pitchFamily="49" charset="0"/>
                <a:cs typeface="Courier New" pitchFamily="49" charset="0"/>
              </a:rPr>
              <a:t>(”</a:t>
            </a:r>
            <a:r>
              <a:rPr lang="sv-SE" sz="1600" b="1" dirty="0" err="1">
                <a:solidFill>
                  <a:schemeClr val="tx1"/>
                </a:solidFill>
                <a:latin typeface="Courier New" pitchFamily="49" charset="0"/>
                <a:cs typeface="Courier New" pitchFamily="49" charset="0"/>
              </a:rPr>
              <a:t>body</a:t>
            </a:r>
            <a:r>
              <a:rPr lang="sv-SE" sz="1600" b="1" dirty="0">
                <a:solidFill>
                  <a:schemeClr val="tx1"/>
                </a:solidFill>
                <a:latin typeface="Courier New" pitchFamily="49" charset="0"/>
                <a:cs typeface="Courier New" pitchFamily="49" charset="0"/>
              </a:rPr>
              <a:t>”)[0];</a:t>
            </a:r>
          </a:p>
          <a:p>
            <a:pPr>
              <a:defRPr/>
            </a:pPr>
            <a:endParaRPr lang="sv-SE" sz="1600" b="1" dirty="0">
              <a:solidFill>
                <a:schemeClr val="tx1"/>
              </a:solidFill>
              <a:latin typeface="Courier New" pitchFamily="49" charset="0"/>
              <a:cs typeface="Courier New" pitchFamily="49" charset="0"/>
            </a:endParaRPr>
          </a:p>
          <a:p>
            <a:pPr>
              <a:defRPr/>
            </a:pPr>
            <a:r>
              <a:rPr lang="sv-SE" sz="1600" b="1" dirty="0" err="1">
                <a:solidFill>
                  <a:schemeClr val="tx1"/>
                </a:solidFill>
                <a:latin typeface="Courier New" pitchFamily="49" charset="0"/>
                <a:cs typeface="Courier New" pitchFamily="49" charset="0"/>
              </a:rPr>
              <a:t>changeColor.</a:t>
            </a:r>
            <a:r>
              <a:rPr lang="sv-SE" b="1" dirty="0" err="1">
                <a:solidFill>
                  <a:schemeClr val="tx1"/>
                </a:solidFill>
                <a:latin typeface="Courier New" pitchFamily="49" charset="0"/>
                <a:cs typeface="Courier New" pitchFamily="49" charset="0"/>
              </a:rPr>
              <a:t>call</a:t>
            </a:r>
            <a:r>
              <a:rPr lang="sv-SE" sz="1600" b="1" dirty="0">
                <a:solidFill>
                  <a:schemeClr val="tx1"/>
                </a:solidFill>
                <a:latin typeface="Courier New" pitchFamily="49" charset="0"/>
                <a:cs typeface="Courier New" pitchFamily="49" charset="0"/>
              </a:rPr>
              <a:t>(</a:t>
            </a:r>
            <a:r>
              <a:rPr lang="sv-SE" sz="1600" b="1" dirty="0" err="1">
                <a:solidFill>
                  <a:schemeClr val="tx1"/>
                </a:solidFill>
                <a:latin typeface="Courier New" pitchFamily="49" charset="0"/>
                <a:cs typeface="Courier New" pitchFamily="49" charset="0"/>
              </a:rPr>
              <a:t>body</a:t>
            </a:r>
            <a:r>
              <a:rPr lang="sv-SE" sz="1600" b="1" dirty="0">
                <a:solidFill>
                  <a:schemeClr val="tx1"/>
                </a:solidFill>
                <a:latin typeface="Courier New" pitchFamily="49" charset="0"/>
                <a:cs typeface="Courier New" pitchFamily="49" charset="0"/>
              </a:rPr>
              <a:t>, ”red”);</a:t>
            </a:r>
          </a:p>
        </p:txBody>
      </p:sp>
      <p:sp>
        <p:nvSpPr>
          <p:cNvPr id="6" name="TextBox 5"/>
          <p:cNvSpPr txBox="1">
            <a:spLocks noChangeArrowheads="1"/>
          </p:cNvSpPr>
          <p:nvPr/>
        </p:nvSpPr>
        <p:spPr bwMode="auto">
          <a:xfrm>
            <a:off x="228600" y="4116476"/>
            <a:ext cx="8915400" cy="1477328"/>
          </a:xfrm>
          <a:prstGeom prst="rect">
            <a:avLst/>
          </a:prstGeom>
          <a:noFill/>
          <a:ln w="9525">
            <a:noFill/>
            <a:miter lim="800000"/>
            <a:headEnd/>
            <a:tailEnd/>
          </a:ln>
        </p:spPr>
        <p:txBody>
          <a:bodyPr>
            <a:spAutoFit/>
          </a:bodyPr>
          <a:lstStyle/>
          <a:p>
            <a:r>
              <a:rPr lang="sv-SE" b="1" dirty="0">
                <a:latin typeface="Minya Nouvelle" charset="0"/>
              </a:rPr>
              <a:t>Första argumentet talar om vilken </a:t>
            </a:r>
            <a:r>
              <a:rPr lang="sv-SE" b="1" dirty="0" err="1">
                <a:latin typeface="Minya Nouvelle" charset="0"/>
              </a:rPr>
              <a:t>context</a:t>
            </a:r>
            <a:r>
              <a:rPr lang="sv-SE" b="1" dirty="0">
                <a:latin typeface="Minya Nouvelle" charset="0"/>
              </a:rPr>
              <a:t> som gäller och </a:t>
            </a:r>
            <a:r>
              <a:rPr lang="sv-SE" b="1" dirty="0" err="1">
                <a:latin typeface="Minya Nouvelle" charset="0"/>
              </a:rPr>
              <a:t>restrerande</a:t>
            </a:r>
            <a:r>
              <a:rPr lang="sv-SE" b="1" dirty="0">
                <a:latin typeface="Minya Nouvelle" charset="0"/>
              </a:rPr>
              <a:t> parametrar är de parametrar som ska skickas till funktionen.</a:t>
            </a:r>
          </a:p>
          <a:p>
            <a:endParaRPr lang="sv-SE" b="1" dirty="0">
              <a:latin typeface="Minya Nouvelle" charset="0"/>
            </a:endParaRPr>
          </a:p>
          <a:p>
            <a:r>
              <a:rPr lang="sv-SE" dirty="0">
                <a:latin typeface="Minya Nouvelle" charset="0"/>
              </a:rPr>
              <a:t>(Det går även att använda .</a:t>
            </a:r>
            <a:r>
              <a:rPr lang="sv-SE" dirty="0" err="1">
                <a:latin typeface="Minya Nouvelle" charset="0"/>
              </a:rPr>
              <a:t>apply</a:t>
            </a:r>
            <a:r>
              <a:rPr lang="sv-SE" dirty="0">
                <a:latin typeface="Minya Nouvelle" charset="0"/>
              </a:rPr>
              <a:t>() som gör samma sak </a:t>
            </a:r>
            <a:br>
              <a:rPr lang="sv-SE" dirty="0">
                <a:latin typeface="Minya Nouvelle" charset="0"/>
              </a:rPr>
            </a:br>
            <a:r>
              <a:rPr lang="sv-SE" dirty="0">
                <a:latin typeface="Minya Nouvelle" charset="0"/>
              </a:rPr>
              <a:t>men tar parametrarna som en </a:t>
            </a:r>
            <a:r>
              <a:rPr lang="sv-SE" dirty="0" err="1">
                <a:latin typeface="Minya Nouvelle" charset="0"/>
              </a:rPr>
              <a:t>array</a:t>
            </a:r>
            <a:r>
              <a:rPr lang="sv-SE" dirty="0">
                <a:latin typeface="Minya Nouvelle" charset="0"/>
              </a:rPr>
              <a:t>)</a:t>
            </a:r>
          </a:p>
        </p:txBody>
      </p:sp>
      <p:pic>
        <p:nvPicPr>
          <p:cNvPr id="7" name="Picture 2" descr="P:\Icons\48x48\shadow\element_int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13545"/>
            <a:ext cx="617537" cy="61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2415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Augmentation</a:t>
            </a:r>
            <a:endParaRPr lang="sv-SE" dirty="0"/>
          </a:p>
        </p:txBody>
      </p:sp>
      <p:sp>
        <p:nvSpPr>
          <p:cNvPr id="4" name="Rectangle 3"/>
          <p:cNvSpPr/>
          <p:nvPr/>
        </p:nvSpPr>
        <p:spPr>
          <a:xfrm>
            <a:off x="323528" y="1201316"/>
            <a:ext cx="5865912" cy="4106545"/>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600" b="1" dirty="0" err="1">
                <a:solidFill>
                  <a:schemeClr val="tx1"/>
                </a:solidFill>
                <a:latin typeface="Courier New" pitchFamily="49" charset="0"/>
                <a:cs typeface="Courier New" pitchFamily="49" charset="0"/>
              </a:rPr>
              <a:t>function</a:t>
            </a:r>
            <a:r>
              <a:rPr lang="sv-SE" sz="1600" b="1" dirty="0">
                <a:solidFill>
                  <a:schemeClr val="tx1"/>
                </a:solidFill>
                <a:latin typeface="Courier New" pitchFamily="49" charset="0"/>
                <a:cs typeface="Courier New" pitchFamily="49" charset="0"/>
              </a:rPr>
              <a:t> Bear(</a:t>
            </a:r>
            <a:r>
              <a:rPr lang="sv-SE" sz="1600" b="1" dirty="0" err="1">
                <a:solidFill>
                  <a:schemeClr val="tx1"/>
                </a:solidFill>
                <a:latin typeface="Courier New" pitchFamily="49" charset="0"/>
                <a:cs typeface="Courier New" pitchFamily="49" charset="0"/>
              </a:rPr>
              <a:t>strength</a:t>
            </a:r>
            <a:r>
              <a:rPr lang="sv-SE" sz="1600" b="1" dirty="0">
                <a:solidFill>
                  <a:schemeClr val="tx1"/>
                </a:solidFill>
                <a:latin typeface="Courier New" pitchFamily="49" charset="0"/>
                <a:cs typeface="Courier New" pitchFamily="49" charset="0"/>
              </a:rPr>
              <a:t>){</a:t>
            </a:r>
          </a:p>
          <a:p>
            <a:pPr>
              <a:defRPr/>
            </a:pPr>
            <a:r>
              <a:rPr lang="sv-SE" sz="1600" b="1" dirty="0" smtClean="0">
                <a:solidFill>
                  <a:schemeClr val="tx1"/>
                </a:solidFill>
                <a:latin typeface="Courier New" pitchFamily="49" charset="0"/>
                <a:cs typeface="Courier New" pitchFamily="49" charset="0"/>
              </a:rPr>
              <a:t>   </a:t>
            </a:r>
            <a:r>
              <a:rPr lang="sv-SE" sz="1600" b="1" dirty="0" err="1">
                <a:solidFill>
                  <a:schemeClr val="tx1"/>
                </a:solidFill>
                <a:latin typeface="Courier New" pitchFamily="49" charset="0"/>
                <a:cs typeface="Courier New" pitchFamily="49" charset="0"/>
              </a:rPr>
              <a:t>this.strength</a:t>
            </a:r>
            <a:r>
              <a:rPr lang="sv-SE" sz="1600" b="1" dirty="0">
                <a:solidFill>
                  <a:schemeClr val="tx1"/>
                </a:solidFill>
                <a:latin typeface="Courier New" pitchFamily="49" charset="0"/>
                <a:cs typeface="Courier New" pitchFamily="49" charset="0"/>
              </a:rPr>
              <a:t> = </a:t>
            </a:r>
            <a:r>
              <a:rPr lang="sv-SE" sz="1600" b="1" dirty="0" err="1">
                <a:solidFill>
                  <a:schemeClr val="tx1"/>
                </a:solidFill>
                <a:latin typeface="Courier New" pitchFamily="49" charset="0"/>
                <a:cs typeface="Courier New" pitchFamily="49" charset="0"/>
              </a:rPr>
              <a:t>strength</a:t>
            </a:r>
            <a:r>
              <a:rPr lang="sv-SE" sz="1600" b="1" dirty="0">
                <a:solidFill>
                  <a:schemeClr val="tx1"/>
                </a:solidFill>
                <a:latin typeface="Courier New" pitchFamily="49" charset="0"/>
                <a:cs typeface="Courier New" pitchFamily="49" charset="0"/>
              </a:rPr>
              <a:t>;</a:t>
            </a:r>
          </a:p>
          <a:p>
            <a:pPr>
              <a:defRPr/>
            </a:pPr>
            <a:r>
              <a:rPr lang="sv-SE" sz="1600" b="1" dirty="0" smtClean="0">
                <a:solidFill>
                  <a:schemeClr val="tx1"/>
                </a:solidFill>
                <a:latin typeface="Courier New" pitchFamily="49" charset="0"/>
                <a:cs typeface="Courier New" pitchFamily="49" charset="0"/>
              </a:rPr>
              <a:t>}</a:t>
            </a:r>
            <a:endParaRPr lang="sv-SE" sz="1600" b="1" dirty="0">
              <a:solidFill>
                <a:schemeClr val="tx1"/>
              </a:solidFill>
              <a:latin typeface="Courier New" pitchFamily="49" charset="0"/>
              <a:cs typeface="Courier New" pitchFamily="49" charset="0"/>
            </a:endParaRPr>
          </a:p>
          <a:p>
            <a:pPr>
              <a:defRPr/>
            </a:pPr>
            <a:endParaRPr lang="sv-SE" sz="1600" b="1" dirty="0">
              <a:solidFill>
                <a:schemeClr val="tx1"/>
              </a:solidFill>
              <a:latin typeface="Courier New" pitchFamily="49" charset="0"/>
              <a:cs typeface="Courier New" pitchFamily="49" charset="0"/>
            </a:endParaRPr>
          </a:p>
          <a:p>
            <a:pPr>
              <a:defRPr/>
            </a:pPr>
            <a:r>
              <a:rPr lang="sv-SE" sz="1600" b="1" dirty="0">
                <a:solidFill>
                  <a:schemeClr val="tx1"/>
                </a:solidFill>
                <a:latin typeface="Courier New" pitchFamily="49" charset="0"/>
                <a:cs typeface="Courier New" pitchFamily="49" charset="0"/>
              </a:rPr>
              <a:t>var </a:t>
            </a:r>
            <a:r>
              <a:rPr lang="sv-SE" sz="1600" b="1" dirty="0" err="1">
                <a:solidFill>
                  <a:schemeClr val="tx1"/>
                </a:solidFill>
                <a:latin typeface="Courier New" pitchFamily="49" charset="0"/>
                <a:cs typeface="Courier New" pitchFamily="49" charset="0"/>
              </a:rPr>
              <a:t>oldBear</a:t>
            </a:r>
            <a:r>
              <a:rPr lang="sv-SE" sz="1600" b="1" dirty="0">
                <a:solidFill>
                  <a:schemeClr val="tx1"/>
                </a:solidFill>
                <a:latin typeface="Courier New" pitchFamily="49" charset="0"/>
                <a:cs typeface="Courier New" pitchFamily="49" charset="0"/>
              </a:rPr>
              <a:t> = new Bear(10);</a:t>
            </a:r>
          </a:p>
          <a:p>
            <a:pPr>
              <a:defRPr/>
            </a:pPr>
            <a:r>
              <a:rPr lang="sv-SE" sz="1600" b="1" dirty="0">
                <a:solidFill>
                  <a:schemeClr val="tx1"/>
                </a:solidFill>
                <a:latin typeface="Courier New" pitchFamily="49" charset="0"/>
                <a:cs typeface="Courier New" pitchFamily="49" charset="0"/>
              </a:rPr>
              <a:t>var </a:t>
            </a:r>
            <a:r>
              <a:rPr lang="sv-SE" sz="1600" b="1" dirty="0" err="1">
                <a:solidFill>
                  <a:schemeClr val="tx1"/>
                </a:solidFill>
                <a:latin typeface="Courier New" pitchFamily="49" charset="0"/>
                <a:cs typeface="Courier New" pitchFamily="49" charset="0"/>
              </a:rPr>
              <a:t>strongBear</a:t>
            </a:r>
            <a:r>
              <a:rPr lang="sv-SE" sz="1600" b="1" dirty="0">
                <a:solidFill>
                  <a:schemeClr val="tx1"/>
                </a:solidFill>
                <a:latin typeface="Courier New" pitchFamily="49" charset="0"/>
                <a:cs typeface="Courier New" pitchFamily="49" charset="0"/>
              </a:rPr>
              <a:t> = new Bear(200);</a:t>
            </a:r>
          </a:p>
          <a:p>
            <a:pPr>
              <a:defRPr/>
            </a:pPr>
            <a:endParaRPr lang="sv-SE" sz="1600" b="1" dirty="0">
              <a:solidFill>
                <a:schemeClr val="tx1"/>
              </a:solidFill>
              <a:latin typeface="Courier New" pitchFamily="49" charset="0"/>
              <a:cs typeface="Courier New" pitchFamily="49" charset="0"/>
            </a:endParaRPr>
          </a:p>
          <a:p>
            <a:pPr>
              <a:defRPr/>
            </a:pPr>
            <a:r>
              <a:rPr lang="sv-SE" sz="1600" b="1" dirty="0" err="1">
                <a:solidFill>
                  <a:schemeClr val="tx1"/>
                </a:solidFill>
                <a:latin typeface="Courier New" pitchFamily="49" charset="0"/>
                <a:cs typeface="Courier New" pitchFamily="49" charset="0"/>
              </a:rPr>
              <a:t>strongBear.addStrength</a:t>
            </a:r>
            <a:r>
              <a:rPr lang="sv-SE" sz="1600" b="1" dirty="0">
                <a:solidFill>
                  <a:schemeClr val="tx1"/>
                </a:solidFill>
                <a:latin typeface="Courier New" pitchFamily="49" charset="0"/>
                <a:cs typeface="Courier New" pitchFamily="49" charset="0"/>
              </a:rPr>
              <a:t> = </a:t>
            </a:r>
            <a:r>
              <a:rPr lang="sv-SE" sz="1600" b="1" dirty="0" err="1">
                <a:solidFill>
                  <a:schemeClr val="tx1"/>
                </a:solidFill>
                <a:latin typeface="Courier New" pitchFamily="49" charset="0"/>
                <a:cs typeface="Courier New" pitchFamily="49" charset="0"/>
              </a:rPr>
              <a:t>function</a:t>
            </a:r>
            <a:r>
              <a:rPr lang="sv-SE" sz="1600" b="1" dirty="0">
                <a:solidFill>
                  <a:schemeClr val="tx1"/>
                </a:solidFill>
                <a:latin typeface="Courier New" pitchFamily="49" charset="0"/>
                <a:cs typeface="Courier New" pitchFamily="49" charset="0"/>
              </a:rPr>
              <a:t>(){</a:t>
            </a:r>
          </a:p>
          <a:p>
            <a:pPr>
              <a:defRPr/>
            </a:pPr>
            <a:r>
              <a:rPr lang="sv-SE" sz="1600" b="1" dirty="0" smtClean="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this.strength</a:t>
            </a:r>
            <a:r>
              <a:rPr lang="sv-SE" sz="1600" b="1" dirty="0" smtClean="0">
                <a:solidFill>
                  <a:schemeClr val="tx1"/>
                </a:solidFill>
                <a:latin typeface="Courier New" pitchFamily="49" charset="0"/>
                <a:cs typeface="Courier New" pitchFamily="49" charset="0"/>
              </a:rPr>
              <a:t> </a:t>
            </a:r>
            <a:r>
              <a:rPr lang="sv-SE" sz="1600" b="1" dirty="0">
                <a:solidFill>
                  <a:schemeClr val="tx1"/>
                </a:solidFill>
                <a:latin typeface="Courier New" pitchFamily="49" charset="0"/>
                <a:cs typeface="Courier New" pitchFamily="49" charset="0"/>
              </a:rPr>
              <a:t>+= 100;</a:t>
            </a:r>
          </a:p>
          <a:p>
            <a:pPr>
              <a:defRPr/>
            </a:pPr>
            <a:r>
              <a:rPr lang="sv-SE" sz="1600" b="1" dirty="0" smtClean="0">
                <a:solidFill>
                  <a:schemeClr val="tx1"/>
                </a:solidFill>
                <a:latin typeface="Courier New" pitchFamily="49" charset="0"/>
                <a:cs typeface="Courier New" pitchFamily="49" charset="0"/>
              </a:rPr>
              <a:t>};</a:t>
            </a:r>
            <a:endParaRPr lang="sv-SE" sz="1600" b="1" dirty="0">
              <a:solidFill>
                <a:schemeClr val="tx1"/>
              </a:solidFill>
              <a:latin typeface="Courier New" pitchFamily="49" charset="0"/>
              <a:cs typeface="Courier New" pitchFamily="49" charset="0"/>
            </a:endParaRPr>
          </a:p>
          <a:p>
            <a:pPr>
              <a:defRPr/>
            </a:pPr>
            <a:endParaRPr lang="sv-SE" sz="1600" b="1" dirty="0">
              <a:solidFill>
                <a:schemeClr val="tx1"/>
              </a:solidFill>
              <a:latin typeface="Courier New" pitchFamily="49" charset="0"/>
              <a:cs typeface="Courier New" pitchFamily="49" charset="0"/>
            </a:endParaRPr>
          </a:p>
          <a:p>
            <a:pPr>
              <a:defRPr/>
            </a:pPr>
            <a:r>
              <a:rPr lang="sv-SE" sz="1600" b="1" dirty="0">
                <a:solidFill>
                  <a:schemeClr val="tx1"/>
                </a:solidFill>
                <a:latin typeface="Courier New" pitchFamily="49" charset="0"/>
                <a:cs typeface="Courier New" pitchFamily="49" charset="0"/>
              </a:rPr>
              <a:t>console.log(</a:t>
            </a:r>
            <a:r>
              <a:rPr lang="sv-SE" sz="1600" b="1" dirty="0" err="1">
                <a:solidFill>
                  <a:schemeClr val="tx1"/>
                </a:solidFill>
                <a:latin typeface="Courier New" pitchFamily="49" charset="0"/>
                <a:cs typeface="Courier New" pitchFamily="49" charset="0"/>
              </a:rPr>
              <a:t>oldBear.strength</a:t>
            </a:r>
            <a:r>
              <a:rPr lang="sv-SE" sz="1600" b="1" dirty="0" smtClean="0">
                <a:solidFill>
                  <a:schemeClr val="tx1"/>
                </a:solidFill>
                <a:latin typeface="Courier New" pitchFamily="49" charset="0"/>
                <a:cs typeface="Courier New" pitchFamily="49" charset="0"/>
              </a:rPr>
              <a:t>); //10</a:t>
            </a:r>
            <a:endParaRPr lang="sv-SE" sz="1600" b="1" dirty="0">
              <a:solidFill>
                <a:schemeClr val="tx1"/>
              </a:solidFill>
              <a:latin typeface="Courier New" pitchFamily="49" charset="0"/>
              <a:cs typeface="Courier New" pitchFamily="49" charset="0"/>
            </a:endParaRPr>
          </a:p>
          <a:p>
            <a:pPr>
              <a:defRPr/>
            </a:pPr>
            <a:r>
              <a:rPr lang="sv-SE" sz="1600" b="1" dirty="0">
                <a:solidFill>
                  <a:schemeClr val="tx1"/>
                </a:solidFill>
                <a:latin typeface="Courier New" pitchFamily="49" charset="0"/>
                <a:cs typeface="Courier New" pitchFamily="49" charset="0"/>
              </a:rPr>
              <a:t>console.log(</a:t>
            </a:r>
            <a:r>
              <a:rPr lang="sv-SE" sz="1600" b="1" dirty="0" err="1">
                <a:solidFill>
                  <a:schemeClr val="tx1"/>
                </a:solidFill>
                <a:latin typeface="Courier New" pitchFamily="49" charset="0"/>
                <a:cs typeface="Courier New" pitchFamily="49" charset="0"/>
              </a:rPr>
              <a:t>strongBear.strength</a:t>
            </a:r>
            <a:r>
              <a:rPr lang="sv-SE" sz="1600" b="1" dirty="0" smtClean="0">
                <a:solidFill>
                  <a:schemeClr val="tx1"/>
                </a:solidFill>
                <a:latin typeface="Courier New" pitchFamily="49" charset="0"/>
                <a:cs typeface="Courier New" pitchFamily="49" charset="0"/>
              </a:rPr>
              <a:t>); //200</a:t>
            </a:r>
            <a:endParaRPr lang="sv-SE" sz="1600" b="1" dirty="0">
              <a:solidFill>
                <a:schemeClr val="tx1"/>
              </a:solidFill>
              <a:latin typeface="Courier New" pitchFamily="49" charset="0"/>
              <a:cs typeface="Courier New" pitchFamily="49" charset="0"/>
            </a:endParaRPr>
          </a:p>
          <a:p>
            <a:pPr>
              <a:defRPr/>
            </a:pPr>
            <a:r>
              <a:rPr lang="sv-SE" sz="1600" b="1" dirty="0" err="1" smtClean="0">
                <a:solidFill>
                  <a:schemeClr val="tx1"/>
                </a:solidFill>
                <a:latin typeface="Courier New" pitchFamily="49" charset="0"/>
                <a:cs typeface="Courier New" pitchFamily="49" charset="0"/>
              </a:rPr>
              <a:t>strongBear.addStrength</a:t>
            </a:r>
            <a:r>
              <a:rPr lang="sv-SE" sz="1600" b="1" dirty="0" smtClean="0">
                <a:solidFill>
                  <a:schemeClr val="tx1"/>
                </a:solidFill>
                <a:latin typeface="Courier New" pitchFamily="49" charset="0"/>
                <a:cs typeface="Courier New" pitchFamily="49" charset="0"/>
              </a:rPr>
              <a:t>(); </a:t>
            </a:r>
            <a:endParaRPr lang="sv-SE" sz="1600" b="1" dirty="0">
              <a:solidFill>
                <a:schemeClr val="tx1"/>
              </a:solidFill>
              <a:latin typeface="Courier New" pitchFamily="49" charset="0"/>
              <a:cs typeface="Courier New" pitchFamily="49" charset="0"/>
            </a:endParaRPr>
          </a:p>
          <a:p>
            <a:pPr>
              <a:defRPr/>
            </a:pPr>
            <a:r>
              <a:rPr lang="sv-SE" sz="1600" b="1" dirty="0" smtClean="0">
                <a:solidFill>
                  <a:schemeClr val="tx1"/>
                </a:solidFill>
                <a:latin typeface="Courier New" pitchFamily="49" charset="0"/>
                <a:cs typeface="Courier New" pitchFamily="49" charset="0"/>
              </a:rPr>
              <a:t>console.log(</a:t>
            </a:r>
            <a:r>
              <a:rPr lang="sv-SE" sz="1600" b="1" dirty="0" err="1" smtClean="0">
                <a:solidFill>
                  <a:schemeClr val="tx1"/>
                </a:solidFill>
                <a:latin typeface="Courier New" pitchFamily="49" charset="0"/>
                <a:cs typeface="Courier New" pitchFamily="49" charset="0"/>
              </a:rPr>
              <a:t>oldBear.strength</a:t>
            </a:r>
            <a:r>
              <a:rPr lang="sv-SE" sz="1600" b="1" dirty="0" smtClean="0">
                <a:solidFill>
                  <a:schemeClr val="tx1"/>
                </a:solidFill>
                <a:latin typeface="Courier New" pitchFamily="49" charset="0"/>
                <a:cs typeface="Courier New" pitchFamily="49" charset="0"/>
              </a:rPr>
              <a:t>); //10</a:t>
            </a:r>
            <a:endParaRPr lang="sv-SE" sz="1600" b="1" dirty="0">
              <a:solidFill>
                <a:schemeClr val="tx1"/>
              </a:solidFill>
              <a:latin typeface="Courier New" pitchFamily="49" charset="0"/>
              <a:cs typeface="Courier New" pitchFamily="49" charset="0"/>
            </a:endParaRPr>
          </a:p>
          <a:p>
            <a:pPr>
              <a:defRPr/>
            </a:pPr>
            <a:r>
              <a:rPr lang="sv-SE" sz="1600" b="1" dirty="0">
                <a:solidFill>
                  <a:schemeClr val="tx1"/>
                </a:solidFill>
                <a:latin typeface="Courier New" pitchFamily="49" charset="0"/>
                <a:cs typeface="Courier New" pitchFamily="49" charset="0"/>
              </a:rPr>
              <a:t>console.log(</a:t>
            </a:r>
            <a:r>
              <a:rPr lang="sv-SE" sz="1600" b="1" dirty="0" err="1">
                <a:solidFill>
                  <a:schemeClr val="tx1"/>
                </a:solidFill>
                <a:latin typeface="Courier New" pitchFamily="49" charset="0"/>
                <a:cs typeface="Courier New" pitchFamily="49" charset="0"/>
              </a:rPr>
              <a:t>strongBear.strength</a:t>
            </a:r>
            <a:r>
              <a:rPr lang="sv-SE" sz="1600" b="1" dirty="0" smtClean="0">
                <a:solidFill>
                  <a:schemeClr val="tx1"/>
                </a:solidFill>
                <a:latin typeface="Courier New" pitchFamily="49" charset="0"/>
                <a:cs typeface="Courier New" pitchFamily="49" charset="0"/>
              </a:rPr>
              <a:t>); //300</a:t>
            </a:r>
          </a:p>
        </p:txBody>
      </p:sp>
      <p:pic>
        <p:nvPicPr>
          <p:cNvPr id="11267" name="Picture 3" descr="P:\Icons\48x48\shadow\cube_yellow_ad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2544" y="267610"/>
            <a:ext cx="617537" cy="61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50110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102825</TotalTime>
  <Words>1224</Words>
  <Application>Microsoft Macintosh PowerPoint</Application>
  <PresentationFormat>On-screen Show (16:10)</PresentationFormat>
  <Paragraphs>265</Paragraphs>
  <Slides>36</Slides>
  <Notes>5</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E13 – "Behind the Wild"</vt:lpstr>
      <vt:lpstr>E13 – Behind the Wild</vt:lpstr>
      <vt:lpstr>Cookies</vt:lpstr>
      <vt:lpstr>Web Storage</vt:lpstr>
      <vt:lpstr>PowerPoint Presentation</vt:lpstr>
      <vt:lpstr>Lagen om elektronisk kommunikation </vt:lpstr>
      <vt:lpstr>Context</vt:lpstr>
      <vt:lpstr>Ändra context</vt:lpstr>
      <vt:lpstr>Augmentation</vt:lpstr>
      <vt:lpstr>Augmentation</vt:lpstr>
      <vt:lpstr>Klassiskt arv</vt:lpstr>
      <vt:lpstr>”Superklassen”</vt:lpstr>
      <vt:lpstr>Subklassen</vt:lpstr>
      <vt:lpstr>Användning</vt:lpstr>
      <vt:lpstr>Nackdelar, klassiskt arv</vt:lpstr>
      <vt:lpstr>Att låna metoder</vt:lpstr>
      <vt:lpstr>Låna forEach</vt:lpstr>
      <vt:lpstr>Templates</vt:lpstr>
      <vt:lpstr>Templates</vt:lpstr>
      <vt:lpstr>Templates</vt:lpstr>
      <vt:lpstr>Templates</vt:lpstr>
      <vt:lpstr>Templates</vt:lpstr>
      <vt:lpstr>Templates</vt:lpstr>
      <vt:lpstr>Namespaces</vt:lpstr>
      <vt:lpstr>Namespaces</vt:lpstr>
      <vt:lpstr>Modules</vt:lpstr>
      <vt:lpstr>Require.js (AMD)</vt:lpstr>
      <vt:lpstr>Skapa en modul</vt:lpstr>
      <vt:lpstr>Vårt huvudprogram</vt:lpstr>
      <vt:lpstr>PowerPoint Presentation</vt:lpstr>
      <vt:lpstr>PowerPoint Presentation</vt:lpstr>
      <vt:lpstr>Få hjälp</vt:lpstr>
      <vt:lpstr>Postludium</vt:lpstr>
      <vt:lpstr>Postludium</vt:lpstr>
      <vt:lpstr>Postludium</vt:lpstr>
      <vt:lpstr>PowerPoint Presentation</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thajo</dc:creator>
  <cp:lastModifiedBy>Johan Leitet</cp:lastModifiedBy>
  <cp:revision>5212</cp:revision>
  <dcterms:created xsi:type="dcterms:W3CDTF">2009-01-05T10:26:14Z</dcterms:created>
  <dcterms:modified xsi:type="dcterms:W3CDTF">2014-12-09T10:50:00Z</dcterms:modified>
</cp:coreProperties>
</file>