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11" r:id="rId2"/>
    <p:sldId id="268" r:id="rId3"/>
    <p:sldId id="293" r:id="rId4"/>
    <p:sldId id="282" r:id="rId5"/>
    <p:sldId id="283" r:id="rId6"/>
    <p:sldId id="286" r:id="rId7"/>
    <p:sldId id="287" r:id="rId8"/>
    <p:sldId id="294" r:id="rId9"/>
    <p:sldId id="284" r:id="rId10"/>
    <p:sldId id="288" r:id="rId11"/>
    <p:sldId id="289" r:id="rId12"/>
    <p:sldId id="290" r:id="rId13"/>
    <p:sldId id="291" r:id="rId14"/>
    <p:sldId id="306" r:id="rId15"/>
    <p:sldId id="305" r:id="rId16"/>
    <p:sldId id="318" r:id="rId17"/>
    <p:sldId id="297" r:id="rId18"/>
    <p:sldId id="298" r:id="rId19"/>
    <p:sldId id="300" r:id="rId20"/>
    <p:sldId id="285" r:id="rId21"/>
    <p:sldId id="308" r:id="rId22"/>
    <p:sldId id="309" r:id="rId23"/>
    <p:sldId id="310" r:id="rId24"/>
    <p:sldId id="303" r:id="rId25"/>
    <p:sldId id="323" r:id="rId26"/>
    <p:sldId id="324" r:id="rId27"/>
    <p:sldId id="321" r:id="rId28"/>
    <p:sldId id="322" r:id="rId29"/>
    <p:sldId id="295" r:id="rId30"/>
    <p:sldId id="281" r:id="rId31"/>
    <p:sldId id="280" r:id="rId32"/>
  </p:sldIdLst>
  <p:sldSz cx="9144000" cy="5715000" type="screen16x10"/>
  <p:notesSz cx="7099300" cy="102346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5FF"/>
    <a:srgbClr val="FFFFFF"/>
    <a:srgbClr val="FFF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6" autoAdjust="0"/>
    <p:restoredTop sz="84371" autoAdjust="0"/>
  </p:normalViewPr>
  <p:slideViewPr>
    <p:cSldViewPr>
      <p:cViewPr varScale="1">
        <p:scale>
          <a:sx n="123" d="100"/>
          <a:sy n="123" d="100"/>
        </p:scale>
        <p:origin x="-1096" y="-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r">
              <a:defRPr sz="1300"/>
            </a:lvl1pPr>
          </a:lstStyle>
          <a:p>
            <a:fld id="{D591C14E-198E-48A7-ABEC-7FB80E868E55}" type="datetimeFigureOut">
              <a:rPr lang="sv-SE" smtClean="0"/>
              <a:pPr/>
              <a:t>14-12-02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r">
              <a:defRPr sz="1300"/>
            </a:lvl1pPr>
          </a:lstStyle>
          <a:p>
            <a:fld id="{45890A60-9DEB-43B0-9C46-E1F0138C5C4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4000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BB863-C913-48B5-BD1A-638D82A0C76B}" type="datetimeFigureOut">
              <a:rPr lang="sv-SE" smtClean="0"/>
              <a:pPr/>
              <a:t>14-12-02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2DC32-3504-46EA-A4CB-95ED6A325ED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408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Ovanstående</a:t>
            </a:r>
            <a:r>
              <a:rPr lang="sv-SE" baseline="0" dirty="0" smtClean="0"/>
              <a:t> lista är utifrån Jesse James </a:t>
            </a:r>
            <a:r>
              <a:rPr lang="sv-SE" baseline="0" dirty="0" err="1" smtClean="0"/>
              <a:t>Garrett:s</a:t>
            </a:r>
            <a:r>
              <a:rPr lang="sv-SE" baseline="0" dirty="0" smtClean="0"/>
              <a:t> definition, jag har lagt till JSON.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6796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>
                <a:latin typeface="Arial" pitchFamily="34" charset="0"/>
              </a:rPr>
              <a:t>Källa: Ajax in Action; </a:t>
            </a:r>
            <a:r>
              <a:rPr lang="sv-SE" dirty="0" err="1" smtClean="0">
                <a:latin typeface="Arial" pitchFamily="34" charset="0"/>
              </a:rPr>
              <a:t>Crane</a:t>
            </a:r>
            <a:r>
              <a:rPr lang="sv-SE" dirty="0" smtClean="0">
                <a:latin typeface="Arial" pitchFamily="34" charset="0"/>
              </a:rPr>
              <a:t>, </a:t>
            </a:r>
            <a:r>
              <a:rPr lang="sv-SE" dirty="0" err="1" smtClean="0">
                <a:latin typeface="Arial" pitchFamily="34" charset="0"/>
              </a:rPr>
              <a:t>Pascarello</a:t>
            </a:r>
            <a:r>
              <a:rPr lang="sv-SE" dirty="0" smtClean="0">
                <a:latin typeface="Arial" pitchFamily="34" charset="0"/>
              </a:rPr>
              <a:t>, James; Manning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5073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FontTx/>
              <a:buAutoNum type="arabicParenR"/>
            </a:pPr>
            <a:r>
              <a:rPr lang="sv-SE" dirty="0" smtClean="0">
                <a:latin typeface="Arial" pitchFamily="34" charset="0"/>
              </a:rPr>
              <a:t> Skapa ett </a:t>
            </a:r>
            <a:r>
              <a:rPr lang="sv-SE" b="1" dirty="0" err="1" smtClean="0">
                <a:latin typeface="Arial" pitchFamily="34" charset="0"/>
              </a:rPr>
              <a:t>XMLHttpRequest</a:t>
            </a:r>
            <a:r>
              <a:rPr lang="sv-SE" dirty="0" smtClean="0">
                <a:latin typeface="Arial" pitchFamily="34" charset="0"/>
              </a:rPr>
              <a:t>-objekt</a:t>
            </a:r>
          </a:p>
          <a:p>
            <a:pPr marL="228600" indent="-228600" eaLnBrk="1" hangingPunct="1">
              <a:buFontTx/>
              <a:buAutoNum type="arabicParenR"/>
            </a:pPr>
            <a:r>
              <a:rPr lang="sv-SE" dirty="0" smtClean="0">
                <a:latin typeface="Arial" pitchFamily="34" charset="0"/>
              </a:rPr>
              <a:t> Registrera en ”svarsfunktion” med hjälp av </a:t>
            </a:r>
            <a:r>
              <a:rPr lang="sv-SE" dirty="0" err="1" smtClean="0">
                <a:latin typeface="Arial" pitchFamily="34" charset="0"/>
              </a:rPr>
              <a:t>XMLHttpRequestobjektets</a:t>
            </a:r>
            <a:r>
              <a:rPr lang="sv-SE" dirty="0" smtClean="0">
                <a:latin typeface="Arial" pitchFamily="34" charset="0"/>
              </a:rPr>
              <a:t> </a:t>
            </a:r>
            <a:r>
              <a:rPr lang="sv-SE" b="1" dirty="0" err="1" smtClean="0">
                <a:latin typeface="Arial" pitchFamily="34" charset="0"/>
              </a:rPr>
              <a:t>onreadystatechanged</a:t>
            </a:r>
            <a:r>
              <a:rPr lang="sv-SE" dirty="0" smtClean="0">
                <a:latin typeface="Arial" pitchFamily="34" charset="0"/>
              </a:rPr>
              <a:t>-egenskap.</a:t>
            </a:r>
          </a:p>
          <a:p>
            <a:pPr marL="685800" lvl="1" indent="-228600" eaLnBrk="1" hangingPunct="1">
              <a:buFontTx/>
              <a:buAutoNum type="arabicParenR"/>
            </a:pPr>
            <a:r>
              <a:rPr lang="sv-SE" dirty="0" smtClean="0">
                <a:latin typeface="Arial" pitchFamily="34" charset="0"/>
              </a:rPr>
              <a:t> Förbered uppkopplingen mot servern med hjälp av </a:t>
            </a:r>
            <a:r>
              <a:rPr lang="sv-SE" dirty="0" err="1" smtClean="0">
                <a:latin typeface="Arial" pitchFamily="34" charset="0"/>
              </a:rPr>
              <a:t>XMLHttpRequestobjektets</a:t>
            </a:r>
            <a:r>
              <a:rPr lang="sv-SE" dirty="0" smtClean="0">
                <a:latin typeface="Arial" pitchFamily="34" charset="0"/>
              </a:rPr>
              <a:t> </a:t>
            </a:r>
            <a:r>
              <a:rPr lang="sv-SE" b="1" dirty="0" err="1" smtClean="0">
                <a:latin typeface="Arial" pitchFamily="34" charset="0"/>
              </a:rPr>
              <a:t>open</a:t>
            </a:r>
            <a:r>
              <a:rPr lang="sv-SE" dirty="0" smtClean="0">
                <a:latin typeface="Arial" pitchFamily="34" charset="0"/>
              </a:rPr>
              <a:t>-funktion.</a:t>
            </a:r>
          </a:p>
          <a:p>
            <a:pPr marL="685800" lvl="1" indent="-228600" eaLnBrk="1" hangingPunct="1">
              <a:buFontTx/>
              <a:buAutoNum type="arabicParenR"/>
            </a:pPr>
            <a:r>
              <a:rPr lang="sv-SE" dirty="0" smtClean="0">
                <a:latin typeface="Arial" pitchFamily="34" charset="0"/>
              </a:rPr>
              <a:t> Skicka förfrågan till webbservern genom att anropa </a:t>
            </a:r>
            <a:r>
              <a:rPr lang="sv-SE" dirty="0" err="1" smtClean="0">
                <a:latin typeface="Arial" pitchFamily="34" charset="0"/>
              </a:rPr>
              <a:t>XMLHttpRequestobjektets</a:t>
            </a:r>
            <a:r>
              <a:rPr lang="sv-SE" dirty="0" smtClean="0">
                <a:latin typeface="Arial" pitchFamily="34" charset="0"/>
              </a:rPr>
              <a:t> </a:t>
            </a:r>
            <a:r>
              <a:rPr lang="sv-SE" b="1" dirty="0" err="1" smtClean="0">
                <a:latin typeface="Arial" pitchFamily="34" charset="0"/>
              </a:rPr>
              <a:t>send</a:t>
            </a:r>
            <a:r>
              <a:rPr lang="sv-SE" dirty="0" smtClean="0">
                <a:latin typeface="Arial" pitchFamily="34" charset="0"/>
              </a:rPr>
              <a:t>-funktion</a:t>
            </a:r>
          </a:p>
          <a:p>
            <a:pPr marL="685800" lvl="1" indent="-228600" eaLnBrk="1" hangingPunct="1">
              <a:buFontTx/>
              <a:buAutoNum type="arabicParenR"/>
            </a:pPr>
            <a:r>
              <a:rPr lang="sv-SE" dirty="0" smtClean="0">
                <a:latin typeface="Arial" pitchFamily="34" charset="0"/>
              </a:rPr>
              <a:t> Vänta på att servern kommer att anropa svarsfunktionen med meddelandet att den är klar.</a:t>
            </a:r>
          </a:p>
          <a:p>
            <a:pPr marL="685800" lvl="1" indent="-228600" eaLnBrk="1" hangingPunct="1">
              <a:buFontTx/>
              <a:buAutoNum type="arabicParenR"/>
            </a:pPr>
            <a:r>
              <a:rPr lang="sv-SE" dirty="0" smtClean="0">
                <a:latin typeface="Arial" pitchFamily="34" charset="0"/>
              </a:rPr>
              <a:t> När servern är klar presenterar du </a:t>
            </a:r>
            <a:r>
              <a:rPr lang="sv-SE" dirty="0" err="1" smtClean="0">
                <a:latin typeface="Arial" pitchFamily="34" charset="0"/>
              </a:rPr>
              <a:t>datan</a:t>
            </a:r>
            <a:r>
              <a:rPr lang="sv-SE" dirty="0" smtClean="0">
                <a:latin typeface="Arial" pitchFamily="34" charset="0"/>
              </a:rPr>
              <a:t> på klientsidan</a:t>
            </a:r>
          </a:p>
          <a:p>
            <a:pPr marL="228600" indent="-228600" eaLnBrk="1" hangingPunct="1">
              <a:buFontTx/>
              <a:buAutoNum type="arabicParenR"/>
            </a:pPr>
            <a:endParaRPr lang="sv-SE" dirty="0" smtClean="0">
              <a:latin typeface="Arial" pitchFamily="34" charset="0"/>
            </a:endParaRPr>
          </a:p>
          <a:p>
            <a:pPr marL="228600" indent="-228600" eaLnBrk="1" hangingPunct="1"/>
            <a:r>
              <a:rPr lang="sv-SE" dirty="0" err="1" smtClean="0">
                <a:latin typeface="Arial" pitchFamily="34" charset="0"/>
              </a:rPr>
              <a:t>Ovanstånde</a:t>
            </a:r>
            <a:r>
              <a:rPr lang="sv-SE" dirty="0" smtClean="0">
                <a:latin typeface="Arial" pitchFamily="34" charset="0"/>
              </a:rPr>
              <a:t> görs med </a:t>
            </a:r>
            <a:r>
              <a:rPr lang="sv-SE" dirty="0" err="1" smtClean="0">
                <a:latin typeface="Arial" pitchFamily="34" charset="0"/>
              </a:rPr>
              <a:t>JavaScriptkod</a:t>
            </a:r>
            <a:r>
              <a:rPr lang="sv-SE" dirty="0" smtClean="0">
                <a:latin typeface="Arial" pitchFamily="34" charset="0"/>
              </a:rPr>
              <a:t> på klientsidan. Sidan som anropas på serversidan är oftast ett </a:t>
            </a:r>
            <a:r>
              <a:rPr lang="sv-SE" dirty="0" err="1" smtClean="0">
                <a:latin typeface="Arial" pitchFamily="34" charset="0"/>
              </a:rPr>
              <a:t>serversideskript</a:t>
            </a:r>
            <a:r>
              <a:rPr lang="sv-SE" dirty="0" smtClean="0">
                <a:latin typeface="Arial" pitchFamily="34" charset="0"/>
              </a:rPr>
              <a:t> som hämtar den efterfrågade </a:t>
            </a:r>
            <a:r>
              <a:rPr lang="sv-SE" dirty="0" err="1" smtClean="0">
                <a:latin typeface="Arial" pitchFamily="34" charset="0"/>
              </a:rPr>
              <a:t>datan</a:t>
            </a:r>
            <a:r>
              <a:rPr lang="sv-SE" dirty="0" smtClean="0">
                <a:latin typeface="Arial" pitchFamily="34" charset="0"/>
              </a:rPr>
              <a:t> och skickar tillbaka denna. Det går dock att direkt anropa en textfil för att motta all data i textfilen.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788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428608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2910" y="285732"/>
            <a:ext cx="7772400" cy="773912"/>
          </a:xfrm>
          <a:prstGeom prst="rect">
            <a:avLst/>
          </a:prstGeom>
        </p:spPr>
        <p:txBody>
          <a:bodyPr/>
          <a:lstStyle>
            <a:lvl1pPr>
              <a:defRPr>
                <a:latin typeface="Minya Nouvelle" pitchFamily="2" charset="0"/>
              </a:defRPr>
            </a:lvl1pPr>
          </a:lstStyle>
          <a:p>
            <a:r>
              <a:rPr lang="en-US" dirty="0" smtClean="0"/>
              <a:t>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7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28596" y="1000112"/>
            <a:ext cx="8215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142844" y="142856"/>
            <a:ext cx="8858312" cy="5429287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  <a:effectLst>
            <a:outerShdw blurRad="101600" dist="12700" dir="5400000" sx="102000" sy="102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029" name="Group 5"/>
          <p:cNvGrpSpPr>
            <a:grpSpLocks noChangeAspect="1"/>
          </p:cNvGrpSpPr>
          <p:nvPr/>
        </p:nvGrpSpPr>
        <p:grpSpPr bwMode="auto">
          <a:xfrm>
            <a:off x="5286380" y="1142988"/>
            <a:ext cx="3466540" cy="4572012"/>
            <a:chOff x="-834" y="-63"/>
            <a:chExt cx="2032" cy="2680"/>
          </a:xfrm>
        </p:grpSpPr>
        <p:sp>
          <p:nvSpPr>
            <p:cNvPr id="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0" name="Rectangle 6"/>
            <p:cNvSpPr>
              <a:spLocks noChangeArrowheads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647" y="413"/>
              <a:ext cx="924" cy="2204"/>
            </a:xfrm>
            <a:custGeom>
              <a:avLst/>
              <a:gdLst/>
              <a:ahLst/>
              <a:cxnLst>
                <a:cxn ang="0">
                  <a:pos x="113" y="2"/>
                </a:cxn>
                <a:cxn ang="0">
                  <a:pos x="272" y="18"/>
                </a:cxn>
                <a:cxn ang="0">
                  <a:pos x="469" y="44"/>
                </a:cxn>
                <a:cxn ang="0">
                  <a:pos x="649" y="81"/>
                </a:cxn>
                <a:cxn ang="0">
                  <a:pos x="825" y="138"/>
                </a:cxn>
                <a:cxn ang="0">
                  <a:pos x="990" y="219"/>
                </a:cxn>
                <a:cxn ang="0">
                  <a:pos x="1143" y="332"/>
                </a:cxn>
                <a:cxn ang="0">
                  <a:pos x="1283" y="483"/>
                </a:cxn>
                <a:cxn ang="0">
                  <a:pos x="1406" y="676"/>
                </a:cxn>
                <a:cxn ang="0">
                  <a:pos x="1510" y="920"/>
                </a:cxn>
                <a:cxn ang="0">
                  <a:pos x="1591" y="1220"/>
                </a:cxn>
                <a:cxn ang="0">
                  <a:pos x="1648" y="1583"/>
                </a:cxn>
                <a:cxn ang="0">
                  <a:pos x="1679" y="2013"/>
                </a:cxn>
                <a:cxn ang="0">
                  <a:pos x="1679" y="2518"/>
                </a:cxn>
                <a:cxn ang="0">
                  <a:pos x="1694" y="2985"/>
                </a:cxn>
                <a:cxn ang="0">
                  <a:pos x="1720" y="3394"/>
                </a:cxn>
                <a:cxn ang="0">
                  <a:pos x="1752" y="3743"/>
                </a:cxn>
                <a:cxn ang="0">
                  <a:pos x="1786" y="4026"/>
                </a:cxn>
                <a:cxn ang="0">
                  <a:pos x="1817" y="4234"/>
                </a:cxn>
                <a:cxn ang="0">
                  <a:pos x="1840" y="4364"/>
                </a:cxn>
                <a:cxn ang="0">
                  <a:pos x="1848" y="4408"/>
                </a:cxn>
                <a:cxn ang="0">
                  <a:pos x="914" y="4403"/>
                </a:cxn>
                <a:cxn ang="0">
                  <a:pos x="922" y="4369"/>
                </a:cxn>
                <a:cxn ang="0">
                  <a:pos x="942" y="4299"/>
                </a:cxn>
                <a:cxn ang="0">
                  <a:pos x="971" y="4182"/>
                </a:cxn>
                <a:cxn ang="0">
                  <a:pos x="1012" y="4010"/>
                </a:cxn>
                <a:cxn ang="0">
                  <a:pos x="1067" y="3774"/>
                </a:cxn>
                <a:cxn ang="0">
                  <a:pos x="1138" y="3466"/>
                </a:cxn>
                <a:cxn ang="0">
                  <a:pos x="1226" y="3077"/>
                </a:cxn>
                <a:cxn ang="0">
                  <a:pos x="1325" y="2596"/>
                </a:cxn>
                <a:cxn ang="0">
                  <a:pos x="1388" y="2153"/>
                </a:cxn>
                <a:cxn ang="0">
                  <a:pos x="1413" y="1769"/>
                </a:cxn>
                <a:cxn ang="0">
                  <a:pos x="1403" y="1441"/>
                </a:cxn>
                <a:cxn ang="0">
                  <a:pos x="1367" y="1163"/>
                </a:cxn>
                <a:cxn ang="0">
                  <a:pos x="1309" y="933"/>
                </a:cxn>
                <a:cxn ang="0">
                  <a:pos x="1234" y="743"/>
                </a:cxn>
                <a:cxn ang="0">
                  <a:pos x="1148" y="590"/>
                </a:cxn>
                <a:cxn ang="0">
                  <a:pos x="1055" y="470"/>
                </a:cxn>
                <a:cxn ang="0">
                  <a:pos x="964" y="379"/>
                </a:cxn>
                <a:cxn ang="0">
                  <a:pos x="878" y="309"/>
                </a:cxn>
                <a:cxn ang="0">
                  <a:pos x="781" y="245"/>
                </a:cxn>
                <a:cxn ang="0">
                  <a:pos x="581" y="153"/>
                </a:cxn>
                <a:cxn ang="0">
                  <a:pos x="411" y="114"/>
                </a:cxn>
                <a:cxn ang="0">
                  <a:pos x="297" y="104"/>
                </a:cxn>
                <a:cxn ang="0">
                  <a:pos x="245" y="99"/>
                </a:cxn>
                <a:cxn ang="0">
                  <a:pos x="193" y="85"/>
                </a:cxn>
                <a:cxn ang="0">
                  <a:pos x="130" y="67"/>
                </a:cxn>
                <a:cxn ang="0">
                  <a:pos x="47" y="39"/>
                </a:cxn>
                <a:cxn ang="0">
                  <a:pos x="0" y="10"/>
                </a:cxn>
                <a:cxn ang="0">
                  <a:pos x="27" y="0"/>
                </a:cxn>
              </a:cxnLst>
              <a:rect l="0" t="0" r="r" b="b"/>
              <a:pathLst>
                <a:path w="1848" h="4408">
                  <a:moveTo>
                    <a:pt x="27" y="0"/>
                  </a:moveTo>
                  <a:lnTo>
                    <a:pt x="76" y="0"/>
                  </a:lnTo>
                  <a:lnTo>
                    <a:pt x="113" y="2"/>
                  </a:lnTo>
                  <a:lnTo>
                    <a:pt x="157" y="5"/>
                  </a:lnTo>
                  <a:lnTo>
                    <a:pt x="211" y="11"/>
                  </a:lnTo>
                  <a:lnTo>
                    <a:pt x="272" y="18"/>
                  </a:lnTo>
                  <a:lnTo>
                    <a:pt x="346" y="26"/>
                  </a:lnTo>
                  <a:lnTo>
                    <a:pt x="407" y="34"/>
                  </a:lnTo>
                  <a:lnTo>
                    <a:pt x="469" y="44"/>
                  </a:lnTo>
                  <a:lnTo>
                    <a:pt x="529" y="54"/>
                  </a:lnTo>
                  <a:lnTo>
                    <a:pt x="589" y="67"/>
                  </a:lnTo>
                  <a:lnTo>
                    <a:pt x="649" y="81"/>
                  </a:lnTo>
                  <a:lnTo>
                    <a:pt x="709" y="98"/>
                  </a:lnTo>
                  <a:lnTo>
                    <a:pt x="766" y="115"/>
                  </a:lnTo>
                  <a:lnTo>
                    <a:pt x="825" y="138"/>
                  </a:lnTo>
                  <a:lnTo>
                    <a:pt x="880" y="161"/>
                  </a:lnTo>
                  <a:lnTo>
                    <a:pt x="935" y="189"/>
                  </a:lnTo>
                  <a:lnTo>
                    <a:pt x="990" y="219"/>
                  </a:lnTo>
                  <a:lnTo>
                    <a:pt x="1042" y="254"/>
                  </a:lnTo>
                  <a:lnTo>
                    <a:pt x="1094" y="291"/>
                  </a:lnTo>
                  <a:lnTo>
                    <a:pt x="1143" y="332"/>
                  </a:lnTo>
                  <a:lnTo>
                    <a:pt x="1192" y="377"/>
                  </a:lnTo>
                  <a:lnTo>
                    <a:pt x="1239" y="427"/>
                  </a:lnTo>
                  <a:lnTo>
                    <a:pt x="1283" y="483"/>
                  </a:lnTo>
                  <a:lnTo>
                    <a:pt x="1327" y="541"/>
                  </a:lnTo>
                  <a:lnTo>
                    <a:pt x="1367" y="606"/>
                  </a:lnTo>
                  <a:lnTo>
                    <a:pt x="1406" y="676"/>
                  </a:lnTo>
                  <a:lnTo>
                    <a:pt x="1444" y="752"/>
                  </a:lnTo>
                  <a:lnTo>
                    <a:pt x="1478" y="834"/>
                  </a:lnTo>
                  <a:lnTo>
                    <a:pt x="1510" y="920"/>
                  </a:lnTo>
                  <a:lnTo>
                    <a:pt x="1539" y="1014"/>
                  </a:lnTo>
                  <a:lnTo>
                    <a:pt x="1567" y="1113"/>
                  </a:lnTo>
                  <a:lnTo>
                    <a:pt x="1591" y="1220"/>
                  </a:lnTo>
                  <a:lnTo>
                    <a:pt x="1614" y="1334"/>
                  </a:lnTo>
                  <a:lnTo>
                    <a:pt x="1632" y="1454"/>
                  </a:lnTo>
                  <a:lnTo>
                    <a:pt x="1648" y="1583"/>
                  </a:lnTo>
                  <a:lnTo>
                    <a:pt x="1661" y="1717"/>
                  </a:lnTo>
                  <a:lnTo>
                    <a:pt x="1673" y="1862"/>
                  </a:lnTo>
                  <a:lnTo>
                    <a:pt x="1679" y="2013"/>
                  </a:lnTo>
                  <a:lnTo>
                    <a:pt x="1682" y="2172"/>
                  </a:lnTo>
                  <a:lnTo>
                    <a:pt x="1682" y="2341"/>
                  </a:lnTo>
                  <a:lnTo>
                    <a:pt x="1679" y="2518"/>
                  </a:lnTo>
                  <a:lnTo>
                    <a:pt x="1682" y="2679"/>
                  </a:lnTo>
                  <a:lnTo>
                    <a:pt x="1687" y="2835"/>
                  </a:lnTo>
                  <a:lnTo>
                    <a:pt x="1694" y="2985"/>
                  </a:lnTo>
                  <a:lnTo>
                    <a:pt x="1702" y="3128"/>
                  </a:lnTo>
                  <a:lnTo>
                    <a:pt x="1710" y="3264"/>
                  </a:lnTo>
                  <a:lnTo>
                    <a:pt x="1720" y="3394"/>
                  </a:lnTo>
                  <a:lnTo>
                    <a:pt x="1729" y="3518"/>
                  </a:lnTo>
                  <a:lnTo>
                    <a:pt x="1741" y="3635"/>
                  </a:lnTo>
                  <a:lnTo>
                    <a:pt x="1752" y="3743"/>
                  </a:lnTo>
                  <a:lnTo>
                    <a:pt x="1764" y="3846"/>
                  </a:lnTo>
                  <a:lnTo>
                    <a:pt x="1775" y="3940"/>
                  </a:lnTo>
                  <a:lnTo>
                    <a:pt x="1786" y="4026"/>
                  </a:lnTo>
                  <a:lnTo>
                    <a:pt x="1798" y="4104"/>
                  </a:lnTo>
                  <a:lnTo>
                    <a:pt x="1807" y="4172"/>
                  </a:lnTo>
                  <a:lnTo>
                    <a:pt x="1817" y="4234"/>
                  </a:lnTo>
                  <a:lnTo>
                    <a:pt x="1825" y="4286"/>
                  </a:lnTo>
                  <a:lnTo>
                    <a:pt x="1833" y="4330"/>
                  </a:lnTo>
                  <a:lnTo>
                    <a:pt x="1840" y="4364"/>
                  </a:lnTo>
                  <a:lnTo>
                    <a:pt x="1845" y="4389"/>
                  </a:lnTo>
                  <a:lnTo>
                    <a:pt x="1846" y="4403"/>
                  </a:lnTo>
                  <a:lnTo>
                    <a:pt x="1848" y="4408"/>
                  </a:lnTo>
                  <a:lnTo>
                    <a:pt x="912" y="4408"/>
                  </a:lnTo>
                  <a:lnTo>
                    <a:pt x="912" y="4406"/>
                  </a:lnTo>
                  <a:lnTo>
                    <a:pt x="914" y="4403"/>
                  </a:lnTo>
                  <a:lnTo>
                    <a:pt x="916" y="4395"/>
                  </a:lnTo>
                  <a:lnTo>
                    <a:pt x="919" y="4384"/>
                  </a:lnTo>
                  <a:lnTo>
                    <a:pt x="922" y="4369"/>
                  </a:lnTo>
                  <a:lnTo>
                    <a:pt x="929" y="4351"/>
                  </a:lnTo>
                  <a:lnTo>
                    <a:pt x="934" y="4327"/>
                  </a:lnTo>
                  <a:lnTo>
                    <a:pt x="942" y="4299"/>
                  </a:lnTo>
                  <a:lnTo>
                    <a:pt x="950" y="4265"/>
                  </a:lnTo>
                  <a:lnTo>
                    <a:pt x="960" y="4226"/>
                  </a:lnTo>
                  <a:lnTo>
                    <a:pt x="971" y="4182"/>
                  </a:lnTo>
                  <a:lnTo>
                    <a:pt x="982" y="4132"/>
                  </a:lnTo>
                  <a:lnTo>
                    <a:pt x="997" y="4073"/>
                  </a:lnTo>
                  <a:lnTo>
                    <a:pt x="1012" y="4010"/>
                  </a:lnTo>
                  <a:lnTo>
                    <a:pt x="1028" y="3938"/>
                  </a:lnTo>
                  <a:lnTo>
                    <a:pt x="1047" y="3860"/>
                  </a:lnTo>
                  <a:lnTo>
                    <a:pt x="1067" y="3774"/>
                  </a:lnTo>
                  <a:lnTo>
                    <a:pt x="1088" y="3680"/>
                  </a:lnTo>
                  <a:lnTo>
                    <a:pt x="1112" y="3578"/>
                  </a:lnTo>
                  <a:lnTo>
                    <a:pt x="1138" y="3466"/>
                  </a:lnTo>
                  <a:lnTo>
                    <a:pt x="1164" y="3345"/>
                  </a:lnTo>
                  <a:lnTo>
                    <a:pt x="1193" y="3217"/>
                  </a:lnTo>
                  <a:lnTo>
                    <a:pt x="1226" y="3077"/>
                  </a:lnTo>
                  <a:lnTo>
                    <a:pt x="1258" y="2928"/>
                  </a:lnTo>
                  <a:lnTo>
                    <a:pt x="1294" y="2759"/>
                  </a:lnTo>
                  <a:lnTo>
                    <a:pt x="1325" y="2596"/>
                  </a:lnTo>
                  <a:lnTo>
                    <a:pt x="1351" y="2442"/>
                  </a:lnTo>
                  <a:lnTo>
                    <a:pt x="1370" y="2294"/>
                  </a:lnTo>
                  <a:lnTo>
                    <a:pt x="1388" y="2153"/>
                  </a:lnTo>
                  <a:lnTo>
                    <a:pt x="1400" y="2018"/>
                  </a:lnTo>
                  <a:lnTo>
                    <a:pt x="1408" y="1890"/>
                  </a:lnTo>
                  <a:lnTo>
                    <a:pt x="1413" y="1769"/>
                  </a:lnTo>
                  <a:lnTo>
                    <a:pt x="1413" y="1654"/>
                  </a:lnTo>
                  <a:lnTo>
                    <a:pt x="1409" y="1544"/>
                  </a:lnTo>
                  <a:lnTo>
                    <a:pt x="1403" y="1441"/>
                  </a:lnTo>
                  <a:lnTo>
                    <a:pt x="1395" y="1342"/>
                  </a:lnTo>
                  <a:lnTo>
                    <a:pt x="1382" y="1251"/>
                  </a:lnTo>
                  <a:lnTo>
                    <a:pt x="1367" y="1163"/>
                  </a:lnTo>
                  <a:lnTo>
                    <a:pt x="1349" y="1082"/>
                  </a:lnTo>
                  <a:lnTo>
                    <a:pt x="1330" y="1004"/>
                  </a:lnTo>
                  <a:lnTo>
                    <a:pt x="1309" y="933"/>
                  </a:lnTo>
                  <a:lnTo>
                    <a:pt x="1284" y="864"/>
                  </a:lnTo>
                  <a:lnTo>
                    <a:pt x="1260" y="801"/>
                  </a:lnTo>
                  <a:lnTo>
                    <a:pt x="1234" y="743"/>
                  </a:lnTo>
                  <a:lnTo>
                    <a:pt x="1206" y="687"/>
                  </a:lnTo>
                  <a:lnTo>
                    <a:pt x="1177" y="637"/>
                  </a:lnTo>
                  <a:lnTo>
                    <a:pt x="1148" y="590"/>
                  </a:lnTo>
                  <a:lnTo>
                    <a:pt x="1117" y="548"/>
                  </a:lnTo>
                  <a:lnTo>
                    <a:pt x="1086" y="507"/>
                  </a:lnTo>
                  <a:lnTo>
                    <a:pt x="1055" y="470"/>
                  </a:lnTo>
                  <a:lnTo>
                    <a:pt x="1025" y="437"/>
                  </a:lnTo>
                  <a:lnTo>
                    <a:pt x="994" y="406"/>
                  </a:lnTo>
                  <a:lnTo>
                    <a:pt x="964" y="379"/>
                  </a:lnTo>
                  <a:lnTo>
                    <a:pt x="935" y="353"/>
                  </a:lnTo>
                  <a:lnTo>
                    <a:pt x="906" y="330"/>
                  </a:lnTo>
                  <a:lnTo>
                    <a:pt x="878" y="309"/>
                  </a:lnTo>
                  <a:lnTo>
                    <a:pt x="851" y="291"/>
                  </a:lnTo>
                  <a:lnTo>
                    <a:pt x="802" y="258"/>
                  </a:lnTo>
                  <a:lnTo>
                    <a:pt x="781" y="245"/>
                  </a:lnTo>
                  <a:lnTo>
                    <a:pt x="713" y="208"/>
                  </a:lnTo>
                  <a:lnTo>
                    <a:pt x="646" y="177"/>
                  </a:lnTo>
                  <a:lnTo>
                    <a:pt x="581" y="153"/>
                  </a:lnTo>
                  <a:lnTo>
                    <a:pt x="519" y="135"/>
                  </a:lnTo>
                  <a:lnTo>
                    <a:pt x="463" y="122"/>
                  </a:lnTo>
                  <a:lnTo>
                    <a:pt x="411" y="114"/>
                  </a:lnTo>
                  <a:lnTo>
                    <a:pt x="363" y="107"/>
                  </a:lnTo>
                  <a:lnTo>
                    <a:pt x="326" y="106"/>
                  </a:lnTo>
                  <a:lnTo>
                    <a:pt x="297" y="104"/>
                  </a:lnTo>
                  <a:lnTo>
                    <a:pt x="264" y="104"/>
                  </a:lnTo>
                  <a:lnTo>
                    <a:pt x="256" y="102"/>
                  </a:lnTo>
                  <a:lnTo>
                    <a:pt x="245" y="99"/>
                  </a:lnTo>
                  <a:lnTo>
                    <a:pt x="230" y="94"/>
                  </a:lnTo>
                  <a:lnTo>
                    <a:pt x="212" y="91"/>
                  </a:lnTo>
                  <a:lnTo>
                    <a:pt x="193" y="85"/>
                  </a:lnTo>
                  <a:lnTo>
                    <a:pt x="173" y="80"/>
                  </a:lnTo>
                  <a:lnTo>
                    <a:pt x="151" y="73"/>
                  </a:lnTo>
                  <a:lnTo>
                    <a:pt x="130" y="67"/>
                  </a:lnTo>
                  <a:lnTo>
                    <a:pt x="107" y="59"/>
                  </a:lnTo>
                  <a:lnTo>
                    <a:pt x="65" y="46"/>
                  </a:lnTo>
                  <a:lnTo>
                    <a:pt x="47" y="39"/>
                  </a:lnTo>
                  <a:lnTo>
                    <a:pt x="8" y="20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3" y="5"/>
                  </a:lnTo>
                  <a:lnTo>
                    <a:pt x="11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auto">
            <a:xfrm>
              <a:off x="644" y="1287"/>
              <a:ext cx="383" cy="383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20"/>
                </a:cxn>
                <a:cxn ang="0">
                  <a:pos x="559" y="43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2" y="608"/>
                </a:cxn>
                <a:cxn ang="0">
                  <a:pos x="653" y="653"/>
                </a:cxn>
                <a:cxn ang="0">
                  <a:pos x="609" y="691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5" y="761"/>
                </a:cxn>
                <a:cxn ang="0">
                  <a:pos x="384" y="766"/>
                </a:cxn>
                <a:cxn ang="0">
                  <a:pos x="322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6">
                  <a:moveTo>
                    <a:pt x="384" y="0"/>
                  </a:moveTo>
                  <a:lnTo>
                    <a:pt x="445" y="5"/>
                  </a:lnTo>
                  <a:lnTo>
                    <a:pt x="504" y="20"/>
                  </a:lnTo>
                  <a:lnTo>
                    <a:pt x="559" y="43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2" y="608"/>
                  </a:lnTo>
                  <a:lnTo>
                    <a:pt x="653" y="653"/>
                  </a:lnTo>
                  <a:lnTo>
                    <a:pt x="609" y="691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5" y="761"/>
                  </a:lnTo>
                  <a:lnTo>
                    <a:pt x="384" y="766"/>
                  </a:lnTo>
                  <a:lnTo>
                    <a:pt x="322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auto">
            <a:xfrm>
              <a:off x="243" y="1048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20"/>
                </a:cxn>
                <a:cxn ang="0">
                  <a:pos x="557" y="42"/>
                </a:cxn>
                <a:cxn ang="0">
                  <a:pos x="607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7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1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20"/>
                  </a:lnTo>
                  <a:lnTo>
                    <a:pt x="557" y="42"/>
                  </a:lnTo>
                  <a:lnTo>
                    <a:pt x="607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7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1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257" y="1515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10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1" y="322"/>
                </a:cxn>
                <a:cxn ang="0">
                  <a:pos x="765" y="383"/>
                </a:cxn>
                <a:cxn ang="0">
                  <a:pos x="761" y="445"/>
                </a:cxn>
                <a:cxn ang="0">
                  <a:pos x="746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10" y="692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2"/>
                </a:cxn>
                <a:cxn ang="0">
                  <a:pos x="113" y="653"/>
                </a:cxn>
                <a:cxn ang="0">
                  <a:pos x="74" y="609"/>
                </a:cxn>
                <a:cxn ang="0">
                  <a:pos x="43" y="559"/>
                </a:cxn>
                <a:cxn ang="0">
                  <a:pos x="20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4" y="157"/>
                </a:cxn>
                <a:cxn ang="0">
                  <a:pos x="113" y="112"/>
                </a:cxn>
                <a:cxn ang="0">
                  <a:pos x="156" y="75"/>
                </a:cxn>
                <a:cxn ang="0">
                  <a:pos x="207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10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1" y="322"/>
                  </a:lnTo>
                  <a:lnTo>
                    <a:pt x="765" y="383"/>
                  </a:lnTo>
                  <a:lnTo>
                    <a:pt x="761" y="445"/>
                  </a:lnTo>
                  <a:lnTo>
                    <a:pt x="746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10" y="692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2"/>
                  </a:lnTo>
                  <a:lnTo>
                    <a:pt x="113" y="653"/>
                  </a:lnTo>
                  <a:lnTo>
                    <a:pt x="74" y="609"/>
                  </a:lnTo>
                  <a:lnTo>
                    <a:pt x="43" y="559"/>
                  </a:lnTo>
                  <a:lnTo>
                    <a:pt x="20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4" y="157"/>
                  </a:lnTo>
                  <a:lnTo>
                    <a:pt x="113" y="112"/>
                  </a:lnTo>
                  <a:lnTo>
                    <a:pt x="156" y="75"/>
                  </a:lnTo>
                  <a:lnTo>
                    <a:pt x="207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5" name="Freeform 11"/>
            <p:cNvSpPr>
              <a:spLocks/>
            </p:cNvSpPr>
            <p:nvPr userDrawn="1"/>
          </p:nvSpPr>
          <p:spPr bwMode="auto">
            <a:xfrm>
              <a:off x="612" y="774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1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1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1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1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1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1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186" y="584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8" y="690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20" y="502"/>
                </a:cxn>
                <a:cxn ang="0">
                  <a:pos x="5" y="443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8" y="690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20" y="502"/>
                  </a:lnTo>
                  <a:lnTo>
                    <a:pt x="5" y="443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556" y="308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4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4"/>
                </a:cxn>
                <a:cxn ang="0">
                  <a:pos x="653" y="112"/>
                </a:cxn>
                <a:cxn ang="0">
                  <a:pos x="691" y="157"/>
                </a:cxn>
                <a:cxn ang="0">
                  <a:pos x="723" y="207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9"/>
                </a:cxn>
                <a:cxn ang="0">
                  <a:pos x="653" y="653"/>
                </a:cxn>
                <a:cxn ang="0">
                  <a:pos x="608" y="692"/>
                </a:cxn>
                <a:cxn ang="0">
                  <a:pos x="557" y="723"/>
                </a:cxn>
                <a:cxn ang="0">
                  <a:pos x="502" y="745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2" y="207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4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4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4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4"/>
                  </a:lnTo>
                  <a:lnTo>
                    <a:pt x="653" y="112"/>
                  </a:lnTo>
                  <a:lnTo>
                    <a:pt x="691" y="157"/>
                  </a:lnTo>
                  <a:lnTo>
                    <a:pt x="723" y="207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9"/>
                  </a:lnTo>
                  <a:lnTo>
                    <a:pt x="653" y="653"/>
                  </a:lnTo>
                  <a:lnTo>
                    <a:pt x="608" y="692"/>
                  </a:lnTo>
                  <a:lnTo>
                    <a:pt x="557" y="723"/>
                  </a:lnTo>
                  <a:lnTo>
                    <a:pt x="502" y="745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2" y="207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4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967" y="1089"/>
              <a:ext cx="223" cy="224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9"/>
                </a:cxn>
                <a:cxn ang="0">
                  <a:pos x="382" y="65"/>
                </a:cxn>
                <a:cxn ang="0">
                  <a:pos x="409" y="99"/>
                </a:cxn>
                <a:cxn ang="0">
                  <a:pos x="429" y="136"/>
                </a:cxn>
                <a:cxn ang="0">
                  <a:pos x="442" y="179"/>
                </a:cxn>
                <a:cxn ang="0">
                  <a:pos x="447" y="224"/>
                </a:cxn>
                <a:cxn ang="0">
                  <a:pos x="442" y="270"/>
                </a:cxn>
                <a:cxn ang="0">
                  <a:pos x="429" y="312"/>
                </a:cxn>
                <a:cxn ang="0">
                  <a:pos x="409" y="349"/>
                </a:cxn>
                <a:cxn ang="0">
                  <a:pos x="382" y="383"/>
                </a:cxn>
                <a:cxn ang="0">
                  <a:pos x="349" y="409"/>
                </a:cxn>
                <a:cxn ang="0">
                  <a:pos x="310" y="430"/>
                </a:cxn>
                <a:cxn ang="0">
                  <a:pos x="268" y="443"/>
                </a:cxn>
                <a:cxn ang="0">
                  <a:pos x="223" y="448"/>
                </a:cxn>
                <a:cxn ang="0">
                  <a:pos x="177" y="443"/>
                </a:cxn>
                <a:cxn ang="0">
                  <a:pos x="137" y="430"/>
                </a:cxn>
                <a:cxn ang="0">
                  <a:pos x="98" y="409"/>
                </a:cxn>
                <a:cxn ang="0">
                  <a:pos x="65" y="383"/>
                </a:cxn>
                <a:cxn ang="0">
                  <a:pos x="37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7" y="99"/>
                </a:cxn>
                <a:cxn ang="0">
                  <a:pos x="65" y="65"/>
                </a:cxn>
                <a:cxn ang="0">
                  <a:pos x="98" y="39"/>
                </a:cxn>
                <a:cxn ang="0">
                  <a:pos x="137" y="18"/>
                </a:cxn>
                <a:cxn ang="0">
                  <a:pos x="177" y="5"/>
                </a:cxn>
                <a:cxn ang="0">
                  <a:pos x="223" y="0"/>
                </a:cxn>
              </a:cxnLst>
              <a:rect l="0" t="0" r="r" b="b"/>
              <a:pathLst>
                <a:path w="447" h="448">
                  <a:moveTo>
                    <a:pt x="223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9"/>
                  </a:lnTo>
                  <a:lnTo>
                    <a:pt x="382" y="65"/>
                  </a:lnTo>
                  <a:lnTo>
                    <a:pt x="409" y="99"/>
                  </a:lnTo>
                  <a:lnTo>
                    <a:pt x="429" y="136"/>
                  </a:lnTo>
                  <a:lnTo>
                    <a:pt x="442" y="179"/>
                  </a:lnTo>
                  <a:lnTo>
                    <a:pt x="447" y="224"/>
                  </a:lnTo>
                  <a:lnTo>
                    <a:pt x="442" y="270"/>
                  </a:lnTo>
                  <a:lnTo>
                    <a:pt x="429" y="312"/>
                  </a:lnTo>
                  <a:lnTo>
                    <a:pt x="409" y="349"/>
                  </a:lnTo>
                  <a:lnTo>
                    <a:pt x="382" y="383"/>
                  </a:lnTo>
                  <a:lnTo>
                    <a:pt x="349" y="409"/>
                  </a:lnTo>
                  <a:lnTo>
                    <a:pt x="310" y="430"/>
                  </a:lnTo>
                  <a:lnTo>
                    <a:pt x="268" y="443"/>
                  </a:lnTo>
                  <a:lnTo>
                    <a:pt x="223" y="448"/>
                  </a:lnTo>
                  <a:lnTo>
                    <a:pt x="177" y="443"/>
                  </a:lnTo>
                  <a:lnTo>
                    <a:pt x="137" y="430"/>
                  </a:lnTo>
                  <a:lnTo>
                    <a:pt x="98" y="409"/>
                  </a:lnTo>
                  <a:lnTo>
                    <a:pt x="65" y="383"/>
                  </a:lnTo>
                  <a:lnTo>
                    <a:pt x="37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7" y="99"/>
                  </a:lnTo>
                  <a:lnTo>
                    <a:pt x="65" y="65"/>
                  </a:lnTo>
                  <a:lnTo>
                    <a:pt x="98" y="39"/>
                  </a:lnTo>
                  <a:lnTo>
                    <a:pt x="137" y="18"/>
                  </a:lnTo>
                  <a:lnTo>
                    <a:pt x="177" y="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-9" y="-63"/>
              <a:ext cx="224" cy="223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70" y="5"/>
                </a:cxn>
                <a:cxn ang="0">
                  <a:pos x="312" y="18"/>
                </a:cxn>
                <a:cxn ang="0">
                  <a:pos x="350" y="37"/>
                </a:cxn>
                <a:cxn ang="0">
                  <a:pos x="384" y="65"/>
                </a:cxn>
                <a:cxn ang="0">
                  <a:pos x="410" y="97"/>
                </a:cxn>
                <a:cxn ang="0">
                  <a:pos x="431" y="136"/>
                </a:cxn>
                <a:cxn ang="0">
                  <a:pos x="444" y="179"/>
                </a:cxn>
                <a:cxn ang="0">
                  <a:pos x="449" y="224"/>
                </a:cxn>
                <a:cxn ang="0">
                  <a:pos x="444" y="270"/>
                </a:cxn>
                <a:cxn ang="0">
                  <a:pos x="431" y="310"/>
                </a:cxn>
                <a:cxn ang="0">
                  <a:pos x="410" y="349"/>
                </a:cxn>
                <a:cxn ang="0">
                  <a:pos x="384" y="382"/>
                </a:cxn>
                <a:cxn ang="0">
                  <a:pos x="350" y="409"/>
                </a:cxn>
                <a:cxn ang="0">
                  <a:pos x="312" y="429"/>
                </a:cxn>
                <a:cxn ang="0">
                  <a:pos x="270" y="442"/>
                </a:cxn>
                <a:cxn ang="0">
                  <a:pos x="224" y="447"/>
                </a:cxn>
                <a:cxn ang="0">
                  <a:pos x="179" y="442"/>
                </a:cxn>
                <a:cxn ang="0">
                  <a:pos x="137" y="429"/>
                </a:cxn>
                <a:cxn ang="0">
                  <a:pos x="99" y="409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0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9" y="97"/>
                </a:cxn>
                <a:cxn ang="0">
                  <a:pos x="65" y="65"/>
                </a:cxn>
                <a:cxn ang="0">
                  <a:pos x="99" y="37"/>
                </a:cxn>
                <a:cxn ang="0">
                  <a:pos x="137" y="18"/>
                </a:cxn>
                <a:cxn ang="0">
                  <a:pos x="179" y="5"/>
                </a:cxn>
                <a:cxn ang="0">
                  <a:pos x="224" y="0"/>
                </a:cxn>
              </a:cxnLst>
              <a:rect l="0" t="0" r="r" b="b"/>
              <a:pathLst>
                <a:path w="449" h="447">
                  <a:moveTo>
                    <a:pt x="224" y="0"/>
                  </a:moveTo>
                  <a:lnTo>
                    <a:pt x="270" y="5"/>
                  </a:lnTo>
                  <a:lnTo>
                    <a:pt x="312" y="18"/>
                  </a:lnTo>
                  <a:lnTo>
                    <a:pt x="350" y="37"/>
                  </a:lnTo>
                  <a:lnTo>
                    <a:pt x="384" y="65"/>
                  </a:lnTo>
                  <a:lnTo>
                    <a:pt x="410" y="97"/>
                  </a:lnTo>
                  <a:lnTo>
                    <a:pt x="431" y="136"/>
                  </a:lnTo>
                  <a:lnTo>
                    <a:pt x="444" y="179"/>
                  </a:lnTo>
                  <a:lnTo>
                    <a:pt x="449" y="224"/>
                  </a:lnTo>
                  <a:lnTo>
                    <a:pt x="444" y="270"/>
                  </a:lnTo>
                  <a:lnTo>
                    <a:pt x="431" y="310"/>
                  </a:lnTo>
                  <a:lnTo>
                    <a:pt x="410" y="349"/>
                  </a:lnTo>
                  <a:lnTo>
                    <a:pt x="384" y="382"/>
                  </a:lnTo>
                  <a:lnTo>
                    <a:pt x="350" y="409"/>
                  </a:lnTo>
                  <a:lnTo>
                    <a:pt x="312" y="429"/>
                  </a:lnTo>
                  <a:lnTo>
                    <a:pt x="270" y="442"/>
                  </a:lnTo>
                  <a:lnTo>
                    <a:pt x="224" y="447"/>
                  </a:lnTo>
                  <a:lnTo>
                    <a:pt x="179" y="442"/>
                  </a:lnTo>
                  <a:lnTo>
                    <a:pt x="137" y="429"/>
                  </a:lnTo>
                  <a:lnTo>
                    <a:pt x="99" y="409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0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9" y="97"/>
                  </a:lnTo>
                  <a:lnTo>
                    <a:pt x="65" y="65"/>
                  </a:lnTo>
                  <a:lnTo>
                    <a:pt x="99" y="37"/>
                  </a:lnTo>
                  <a:lnTo>
                    <a:pt x="137" y="18"/>
                  </a:lnTo>
                  <a:lnTo>
                    <a:pt x="179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-397" y="140"/>
              <a:ext cx="223" cy="223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8"/>
                </a:cxn>
                <a:cxn ang="0">
                  <a:pos x="382" y="65"/>
                </a:cxn>
                <a:cxn ang="0">
                  <a:pos x="409" y="98"/>
                </a:cxn>
                <a:cxn ang="0">
                  <a:pos x="429" y="137"/>
                </a:cxn>
                <a:cxn ang="0">
                  <a:pos x="442" y="177"/>
                </a:cxn>
                <a:cxn ang="0">
                  <a:pos x="447" y="223"/>
                </a:cxn>
                <a:cxn ang="0">
                  <a:pos x="442" y="268"/>
                </a:cxn>
                <a:cxn ang="0">
                  <a:pos x="429" y="311"/>
                </a:cxn>
                <a:cxn ang="0">
                  <a:pos x="409" y="350"/>
                </a:cxn>
                <a:cxn ang="0">
                  <a:pos x="382" y="382"/>
                </a:cxn>
                <a:cxn ang="0">
                  <a:pos x="349" y="410"/>
                </a:cxn>
                <a:cxn ang="0">
                  <a:pos x="310" y="429"/>
                </a:cxn>
                <a:cxn ang="0">
                  <a:pos x="268" y="442"/>
                </a:cxn>
                <a:cxn ang="0">
                  <a:pos x="222" y="447"/>
                </a:cxn>
                <a:cxn ang="0">
                  <a:pos x="177" y="442"/>
                </a:cxn>
                <a:cxn ang="0">
                  <a:pos x="136" y="429"/>
                </a:cxn>
                <a:cxn ang="0">
                  <a:pos x="97" y="410"/>
                </a:cxn>
                <a:cxn ang="0">
                  <a:pos x="65" y="382"/>
                </a:cxn>
                <a:cxn ang="0">
                  <a:pos x="37" y="350"/>
                </a:cxn>
                <a:cxn ang="0">
                  <a:pos x="18" y="311"/>
                </a:cxn>
                <a:cxn ang="0">
                  <a:pos x="5" y="268"/>
                </a:cxn>
                <a:cxn ang="0">
                  <a:pos x="0" y="223"/>
                </a:cxn>
                <a:cxn ang="0">
                  <a:pos x="5" y="177"/>
                </a:cxn>
                <a:cxn ang="0">
                  <a:pos x="18" y="137"/>
                </a:cxn>
                <a:cxn ang="0">
                  <a:pos x="37" y="98"/>
                </a:cxn>
                <a:cxn ang="0">
                  <a:pos x="65" y="65"/>
                </a:cxn>
                <a:cxn ang="0">
                  <a:pos x="97" y="38"/>
                </a:cxn>
                <a:cxn ang="0">
                  <a:pos x="136" y="18"/>
                </a:cxn>
                <a:cxn ang="0">
                  <a:pos x="177" y="5"/>
                </a:cxn>
                <a:cxn ang="0">
                  <a:pos x="222" y="0"/>
                </a:cxn>
              </a:cxnLst>
              <a:rect l="0" t="0" r="r" b="b"/>
              <a:pathLst>
                <a:path w="447" h="447">
                  <a:moveTo>
                    <a:pt x="222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8"/>
                  </a:lnTo>
                  <a:lnTo>
                    <a:pt x="382" y="65"/>
                  </a:lnTo>
                  <a:lnTo>
                    <a:pt x="409" y="98"/>
                  </a:lnTo>
                  <a:lnTo>
                    <a:pt x="429" y="137"/>
                  </a:lnTo>
                  <a:lnTo>
                    <a:pt x="442" y="177"/>
                  </a:lnTo>
                  <a:lnTo>
                    <a:pt x="447" y="223"/>
                  </a:lnTo>
                  <a:lnTo>
                    <a:pt x="442" y="268"/>
                  </a:lnTo>
                  <a:lnTo>
                    <a:pt x="429" y="311"/>
                  </a:lnTo>
                  <a:lnTo>
                    <a:pt x="409" y="350"/>
                  </a:lnTo>
                  <a:lnTo>
                    <a:pt x="382" y="382"/>
                  </a:lnTo>
                  <a:lnTo>
                    <a:pt x="349" y="410"/>
                  </a:lnTo>
                  <a:lnTo>
                    <a:pt x="310" y="429"/>
                  </a:lnTo>
                  <a:lnTo>
                    <a:pt x="268" y="442"/>
                  </a:lnTo>
                  <a:lnTo>
                    <a:pt x="222" y="447"/>
                  </a:lnTo>
                  <a:lnTo>
                    <a:pt x="177" y="442"/>
                  </a:lnTo>
                  <a:lnTo>
                    <a:pt x="136" y="429"/>
                  </a:lnTo>
                  <a:lnTo>
                    <a:pt x="97" y="410"/>
                  </a:lnTo>
                  <a:lnTo>
                    <a:pt x="65" y="382"/>
                  </a:lnTo>
                  <a:lnTo>
                    <a:pt x="37" y="350"/>
                  </a:lnTo>
                  <a:lnTo>
                    <a:pt x="18" y="311"/>
                  </a:lnTo>
                  <a:lnTo>
                    <a:pt x="5" y="268"/>
                  </a:lnTo>
                  <a:lnTo>
                    <a:pt x="0" y="223"/>
                  </a:lnTo>
                  <a:lnTo>
                    <a:pt x="5" y="177"/>
                  </a:lnTo>
                  <a:lnTo>
                    <a:pt x="18" y="137"/>
                  </a:lnTo>
                  <a:lnTo>
                    <a:pt x="37" y="98"/>
                  </a:lnTo>
                  <a:lnTo>
                    <a:pt x="65" y="65"/>
                  </a:lnTo>
                  <a:lnTo>
                    <a:pt x="97" y="38"/>
                  </a:lnTo>
                  <a:lnTo>
                    <a:pt x="136" y="18"/>
                  </a:lnTo>
                  <a:lnTo>
                    <a:pt x="177" y="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auto">
            <a:xfrm>
              <a:off x="-734" y="872"/>
              <a:ext cx="224" cy="224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69" y="5"/>
                </a:cxn>
                <a:cxn ang="0">
                  <a:pos x="312" y="18"/>
                </a:cxn>
                <a:cxn ang="0">
                  <a:pos x="349" y="39"/>
                </a:cxn>
                <a:cxn ang="0">
                  <a:pos x="381" y="65"/>
                </a:cxn>
                <a:cxn ang="0">
                  <a:pos x="409" y="99"/>
                </a:cxn>
                <a:cxn ang="0">
                  <a:pos x="430" y="137"/>
                </a:cxn>
                <a:cxn ang="0">
                  <a:pos x="443" y="179"/>
                </a:cxn>
                <a:cxn ang="0">
                  <a:pos x="448" y="224"/>
                </a:cxn>
                <a:cxn ang="0">
                  <a:pos x="443" y="270"/>
                </a:cxn>
                <a:cxn ang="0">
                  <a:pos x="430" y="312"/>
                </a:cxn>
                <a:cxn ang="0">
                  <a:pos x="409" y="349"/>
                </a:cxn>
                <a:cxn ang="0">
                  <a:pos x="381" y="382"/>
                </a:cxn>
                <a:cxn ang="0">
                  <a:pos x="349" y="410"/>
                </a:cxn>
                <a:cxn ang="0">
                  <a:pos x="312" y="431"/>
                </a:cxn>
                <a:cxn ang="0">
                  <a:pos x="269" y="444"/>
                </a:cxn>
                <a:cxn ang="0">
                  <a:pos x="224" y="448"/>
                </a:cxn>
                <a:cxn ang="0">
                  <a:pos x="178" y="444"/>
                </a:cxn>
                <a:cxn ang="0">
                  <a:pos x="136" y="431"/>
                </a:cxn>
                <a:cxn ang="0">
                  <a:pos x="99" y="410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7"/>
                </a:cxn>
                <a:cxn ang="0">
                  <a:pos x="39" y="99"/>
                </a:cxn>
                <a:cxn ang="0">
                  <a:pos x="65" y="65"/>
                </a:cxn>
                <a:cxn ang="0">
                  <a:pos x="99" y="39"/>
                </a:cxn>
                <a:cxn ang="0">
                  <a:pos x="136" y="18"/>
                </a:cxn>
                <a:cxn ang="0">
                  <a:pos x="178" y="5"/>
                </a:cxn>
                <a:cxn ang="0">
                  <a:pos x="224" y="0"/>
                </a:cxn>
              </a:cxnLst>
              <a:rect l="0" t="0" r="r" b="b"/>
              <a:pathLst>
                <a:path w="448" h="448">
                  <a:moveTo>
                    <a:pt x="224" y="0"/>
                  </a:moveTo>
                  <a:lnTo>
                    <a:pt x="269" y="5"/>
                  </a:lnTo>
                  <a:lnTo>
                    <a:pt x="312" y="18"/>
                  </a:lnTo>
                  <a:lnTo>
                    <a:pt x="349" y="39"/>
                  </a:lnTo>
                  <a:lnTo>
                    <a:pt x="381" y="65"/>
                  </a:lnTo>
                  <a:lnTo>
                    <a:pt x="409" y="99"/>
                  </a:lnTo>
                  <a:lnTo>
                    <a:pt x="430" y="137"/>
                  </a:lnTo>
                  <a:lnTo>
                    <a:pt x="443" y="179"/>
                  </a:lnTo>
                  <a:lnTo>
                    <a:pt x="448" y="224"/>
                  </a:lnTo>
                  <a:lnTo>
                    <a:pt x="443" y="270"/>
                  </a:lnTo>
                  <a:lnTo>
                    <a:pt x="430" y="312"/>
                  </a:lnTo>
                  <a:lnTo>
                    <a:pt x="409" y="349"/>
                  </a:lnTo>
                  <a:lnTo>
                    <a:pt x="381" y="382"/>
                  </a:lnTo>
                  <a:lnTo>
                    <a:pt x="349" y="410"/>
                  </a:lnTo>
                  <a:lnTo>
                    <a:pt x="312" y="431"/>
                  </a:lnTo>
                  <a:lnTo>
                    <a:pt x="269" y="444"/>
                  </a:lnTo>
                  <a:lnTo>
                    <a:pt x="224" y="448"/>
                  </a:lnTo>
                  <a:lnTo>
                    <a:pt x="178" y="444"/>
                  </a:lnTo>
                  <a:lnTo>
                    <a:pt x="136" y="431"/>
                  </a:lnTo>
                  <a:lnTo>
                    <a:pt x="99" y="410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7"/>
                  </a:lnTo>
                  <a:lnTo>
                    <a:pt x="39" y="99"/>
                  </a:lnTo>
                  <a:lnTo>
                    <a:pt x="65" y="65"/>
                  </a:lnTo>
                  <a:lnTo>
                    <a:pt x="99" y="39"/>
                  </a:lnTo>
                  <a:lnTo>
                    <a:pt x="136" y="18"/>
                  </a:lnTo>
                  <a:lnTo>
                    <a:pt x="178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266" y="-2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7" y="75"/>
                </a:cxn>
                <a:cxn ang="0">
                  <a:pos x="653" y="112"/>
                </a:cxn>
                <a:cxn ang="0">
                  <a:pos x="690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0" y="609"/>
                </a:cxn>
                <a:cxn ang="0">
                  <a:pos x="653" y="653"/>
                </a:cxn>
                <a:cxn ang="0">
                  <a:pos x="607" y="692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5"/>
                </a:cxn>
                <a:cxn ang="0">
                  <a:pos x="206" y="42"/>
                </a:cxn>
                <a:cxn ang="0">
                  <a:pos x="261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7" y="75"/>
                  </a:lnTo>
                  <a:lnTo>
                    <a:pt x="653" y="112"/>
                  </a:lnTo>
                  <a:lnTo>
                    <a:pt x="690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0" y="609"/>
                  </a:lnTo>
                  <a:lnTo>
                    <a:pt x="653" y="653"/>
                  </a:lnTo>
                  <a:lnTo>
                    <a:pt x="607" y="692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5"/>
                  </a:lnTo>
                  <a:lnTo>
                    <a:pt x="206" y="42"/>
                  </a:lnTo>
                  <a:lnTo>
                    <a:pt x="261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-94" y="242"/>
              <a:ext cx="382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1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1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-834" y="247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1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2" y="607"/>
                </a:cxn>
                <a:cxn ang="0">
                  <a:pos x="653" y="653"/>
                </a:cxn>
                <a:cxn ang="0">
                  <a:pos x="609" y="690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7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3"/>
                </a:cxn>
                <a:cxn ang="0">
                  <a:pos x="0" y="381"/>
                </a:cxn>
                <a:cxn ang="0">
                  <a:pos x="5" y="320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1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2" y="607"/>
                  </a:lnTo>
                  <a:lnTo>
                    <a:pt x="653" y="653"/>
                  </a:lnTo>
                  <a:lnTo>
                    <a:pt x="609" y="690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7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3"/>
                  </a:lnTo>
                  <a:lnTo>
                    <a:pt x="0" y="381"/>
                  </a:lnTo>
                  <a:lnTo>
                    <a:pt x="5" y="320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auto">
            <a:xfrm>
              <a:off x="-503" y="607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0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0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6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0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0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6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-369" y="1046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4" y="157"/>
                </a:cxn>
                <a:cxn ang="0">
                  <a:pos x="112" y="112"/>
                </a:cxn>
                <a:cxn ang="0">
                  <a:pos x="157" y="75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4" y="157"/>
                  </a:lnTo>
                  <a:lnTo>
                    <a:pt x="112" y="112"/>
                  </a:lnTo>
                  <a:lnTo>
                    <a:pt x="157" y="75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-797" y="1149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20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20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20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20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8" name="Freeform 24"/>
            <p:cNvSpPr>
              <a:spLocks/>
            </p:cNvSpPr>
            <p:nvPr userDrawn="1"/>
          </p:nvSpPr>
          <p:spPr bwMode="auto">
            <a:xfrm>
              <a:off x="-450" y="1492"/>
              <a:ext cx="383" cy="382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4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5" y="760"/>
                </a:cxn>
                <a:cxn ang="0">
                  <a:pos x="384" y="765"/>
                </a:cxn>
                <a:cxn ang="0">
                  <a:pos x="322" y="760"/>
                </a:cxn>
                <a:cxn ang="0">
                  <a:pos x="263" y="745"/>
                </a:cxn>
                <a:cxn ang="0">
                  <a:pos x="208" y="723"/>
                </a:cxn>
                <a:cxn ang="0">
                  <a:pos x="158" y="692"/>
                </a:cxn>
                <a:cxn ang="0">
                  <a:pos x="112" y="653"/>
                </a:cxn>
                <a:cxn ang="0">
                  <a:pos x="75" y="609"/>
                </a:cxn>
                <a:cxn ang="0">
                  <a:pos x="43" y="559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5" y="157"/>
                </a:cxn>
                <a:cxn ang="0">
                  <a:pos x="112" y="112"/>
                </a:cxn>
                <a:cxn ang="0">
                  <a:pos x="158" y="74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5">
                  <a:moveTo>
                    <a:pt x="384" y="0"/>
                  </a:moveTo>
                  <a:lnTo>
                    <a:pt x="445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4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5" y="760"/>
                  </a:lnTo>
                  <a:lnTo>
                    <a:pt x="384" y="765"/>
                  </a:lnTo>
                  <a:lnTo>
                    <a:pt x="322" y="760"/>
                  </a:lnTo>
                  <a:lnTo>
                    <a:pt x="263" y="745"/>
                  </a:lnTo>
                  <a:lnTo>
                    <a:pt x="208" y="723"/>
                  </a:lnTo>
                  <a:lnTo>
                    <a:pt x="158" y="692"/>
                  </a:lnTo>
                  <a:lnTo>
                    <a:pt x="112" y="653"/>
                  </a:lnTo>
                  <a:lnTo>
                    <a:pt x="75" y="609"/>
                  </a:lnTo>
                  <a:lnTo>
                    <a:pt x="43" y="559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5" y="157"/>
                  </a:lnTo>
                  <a:lnTo>
                    <a:pt x="112" y="112"/>
                  </a:lnTo>
                  <a:lnTo>
                    <a:pt x="158" y="74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8.png"/><Relationship Id="rId5" Type="http://schemas.openxmlformats.org/officeDocument/2006/relationships/image" Target="../media/image10.png"/><Relationship Id="rId6" Type="http://schemas.openxmlformats.org/officeDocument/2006/relationships/image" Target="../media/image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microsoft.com/office/2007/relationships/hdphoto" Target="../media/hdphoto1.wdp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38.pn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37.pn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jpeg"/><Relationship Id="rId3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5" Type="http://schemas.openxmlformats.org/officeDocument/2006/relationships/image" Target="../media/image17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200" dirty="0" smtClean="0"/>
              <a:t>E12 –</a:t>
            </a:r>
            <a:r>
              <a:rPr lang="sv-SE" sz="3200" b="1" dirty="0" smtClean="0"/>
              <a:t> "</a:t>
            </a:r>
            <a:r>
              <a:rPr lang="sv-SE" sz="3200" b="1" dirty="0" err="1" smtClean="0"/>
              <a:t>Evil</a:t>
            </a:r>
            <a:r>
              <a:rPr lang="sv-SE" sz="3200" b="1" dirty="0" smtClean="0"/>
              <a:t> is going on</a:t>
            </a:r>
            <a:r>
              <a:rPr lang="sv-SE" sz="4000" b="1" dirty="0" smtClean="0"/>
              <a:t>"</a:t>
            </a:r>
            <a:endParaRPr lang="sv-SE" sz="4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201316"/>
            <a:ext cx="4195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Föreläsning 12, </a:t>
            </a:r>
            <a:r>
              <a:rPr lang="sv-SE" sz="2800" b="1" dirty="0" smtClean="0">
                <a:latin typeface="Minya Nouvelle" pitchFamily="2" charset="0"/>
              </a:rPr>
              <a:t>HT2014</a:t>
            </a:r>
            <a:endParaRPr lang="sv-SE" sz="2800" b="1" dirty="0" smtClean="0">
              <a:latin typeface="Minya Nouvelle" pitchFamily="2" charset="0"/>
            </a:endParaRPr>
          </a:p>
          <a:p>
            <a:r>
              <a:rPr lang="sv-SE" sz="2800" dirty="0" smtClean="0">
                <a:latin typeface="Minya Nouvelle" pitchFamily="2" charset="0"/>
              </a:rPr>
              <a:t>AJAX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48754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 smtClean="0">
                <a:latin typeface="Minya Nouvelle" pitchFamily="2" charset="0"/>
              </a:rPr>
              <a:t>Kurs:</a:t>
            </a:r>
            <a:endParaRPr lang="sv-SE" b="1" dirty="0">
              <a:latin typeface="Minya Nouvelle" pitchFamily="2" charset="0"/>
            </a:endParaRPr>
          </a:p>
          <a:p>
            <a:r>
              <a:rPr lang="sv-SE" dirty="0" smtClean="0">
                <a:latin typeface="Minya Nouvelle" pitchFamily="2" charset="0"/>
              </a:rPr>
              <a:t>1dv403 Webbteknik I</a:t>
            </a:r>
            <a:endParaRPr lang="sv-SE" dirty="0">
              <a:latin typeface="Minya Nouvelle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15810" y="482771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latin typeface="Minya Nouvelle" pitchFamily="2" charset="0"/>
              </a:rPr>
              <a:t>Johan Leitet</a:t>
            </a:r>
          </a:p>
        </p:txBody>
      </p:sp>
      <p:pic>
        <p:nvPicPr>
          <p:cNvPr id="7" name="Picture 6" descr="squar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137420"/>
            <a:ext cx="2641476" cy="264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01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Före AJAX</a:t>
            </a:r>
            <a:endParaRPr lang="sv-SE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002317"/>
              </p:ext>
            </p:extLst>
          </p:nvPr>
        </p:nvGraphicFramePr>
        <p:xfrm>
          <a:off x="971600" y="1633364"/>
          <a:ext cx="3668713" cy="205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Image" r:id="rId3" imgW="8711111" imgH="5866667" progId="">
                  <p:embed/>
                </p:oleObj>
              </mc:Choice>
              <mc:Fallback>
                <p:oleObj name="Image" r:id="rId3" imgW="8711111" imgH="5866667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633364"/>
                        <a:ext cx="3668713" cy="205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 descr="P:\Icons\128x128\shadow\server_networ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219" y="985292"/>
            <a:ext cx="1646237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31640" y="2631530"/>
            <a:ext cx="127631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JavaScript</a:t>
            </a:r>
          </a:p>
        </p:txBody>
      </p:sp>
      <p:sp>
        <p:nvSpPr>
          <p:cNvPr id="7" name="Rectangle 6"/>
          <p:cNvSpPr/>
          <p:nvPr/>
        </p:nvSpPr>
        <p:spPr>
          <a:xfrm>
            <a:off x="3995936" y="3217540"/>
            <a:ext cx="360040" cy="216024"/>
          </a:xfrm>
          <a:prstGeom prst="rect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extBox 7"/>
          <p:cNvSpPr txBox="1"/>
          <p:nvPr/>
        </p:nvSpPr>
        <p:spPr>
          <a:xfrm>
            <a:off x="3844886" y="2979760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>
                <a:latin typeface="Minya Nouvelle" pitchFamily="2" charset="0"/>
              </a:rPr>
              <a:t>i</a:t>
            </a:r>
            <a:r>
              <a:rPr lang="sv-SE" sz="1200" dirty="0" err="1" smtClean="0">
                <a:latin typeface="Minya Nouvelle" pitchFamily="2" charset="0"/>
              </a:rPr>
              <a:t>frame</a:t>
            </a:r>
            <a:endParaRPr lang="sv-SE" sz="1200" dirty="0" smtClean="0">
              <a:latin typeface="Minya Nouvelle" pitchFamily="2" charset="0"/>
            </a:endParaRPr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 flipV="1">
            <a:off x="2607951" y="2929508"/>
            <a:ext cx="1387985" cy="39604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355976" y="1993404"/>
            <a:ext cx="2880320" cy="133214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101016">
            <a:off x="4517214" y="2312286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Begär data från servern</a:t>
            </a:r>
          </a:p>
        </p:txBody>
      </p:sp>
      <p:sp>
        <p:nvSpPr>
          <p:cNvPr id="14" name="TextBox 13"/>
          <p:cNvSpPr txBox="1"/>
          <p:nvPr/>
        </p:nvSpPr>
        <p:spPr>
          <a:xfrm rot="20101016">
            <a:off x="5204454" y="2601334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Data tillbaka</a:t>
            </a:r>
          </a:p>
        </p:txBody>
      </p:sp>
      <p:sp>
        <p:nvSpPr>
          <p:cNvPr id="15" name="Text Box 38"/>
          <p:cNvSpPr txBox="1">
            <a:spLocks noChangeArrowheads="1"/>
          </p:cNvSpPr>
          <p:nvPr/>
        </p:nvSpPr>
        <p:spPr bwMode="auto">
          <a:xfrm>
            <a:off x="288925" y="3972460"/>
            <a:ext cx="8198078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sv-SE" sz="1600" dirty="0">
                <a:latin typeface="Minya Nouvelle" charset="0"/>
              </a:rPr>
              <a:t>Ett </a:t>
            </a:r>
            <a:r>
              <a:rPr lang="sv-SE" sz="1600" dirty="0" err="1">
                <a:latin typeface="Minya Nouvelle" charset="0"/>
              </a:rPr>
              <a:t>javascript</a:t>
            </a:r>
            <a:r>
              <a:rPr lang="sv-SE" sz="1600" dirty="0">
                <a:latin typeface="Minya Nouvelle" charset="0"/>
              </a:rPr>
              <a:t> på webbsidan kontaktar </a:t>
            </a:r>
            <a:r>
              <a:rPr lang="sv-SE" sz="1600" dirty="0" err="1">
                <a:latin typeface="Minya Nouvelle" charset="0"/>
              </a:rPr>
              <a:t>i</a:t>
            </a:r>
            <a:r>
              <a:rPr lang="sv-SE" sz="1600" dirty="0" err="1" smtClean="0">
                <a:latin typeface="Minya Nouvelle" charset="0"/>
              </a:rPr>
              <a:t>framen</a:t>
            </a:r>
            <a:r>
              <a:rPr lang="sv-SE" sz="1600" dirty="0" smtClean="0">
                <a:latin typeface="Minya Nouvelle" charset="0"/>
              </a:rPr>
              <a:t> </a:t>
            </a:r>
            <a:r>
              <a:rPr lang="sv-SE" sz="1600" dirty="0">
                <a:latin typeface="Minya Nouvelle" charset="0"/>
              </a:rPr>
              <a:t>och talar om vad som ska hämtas.</a:t>
            </a:r>
          </a:p>
          <a:p>
            <a:pPr marL="342900" indent="-342900">
              <a:buFontTx/>
              <a:buAutoNum type="arabicParenR"/>
            </a:pPr>
            <a:r>
              <a:rPr lang="sv-SE" sz="1600" dirty="0" err="1">
                <a:latin typeface="Minya Nouvelle" charset="0"/>
              </a:rPr>
              <a:t>Iframen</a:t>
            </a:r>
            <a:r>
              <a:rPr lang="sv-SE" sz="1600" dirty="0">
                <a:latin typeface="Minya Nouvelle" charset="0"/>
              </a:rPr>
              <a:t> gör en postback till servern </a:t>
            </a:r>
          </a:p>
          <a:p>
            <a:pPr marL="342900" indent="-342900">
              <a:buFontTx/>
              <a:buAutoNum type="arabicParenR"/>
            </a:pPr>
            <a:r>
              <a:rPr lang="sv-SE" sz="1600" dirty="0">
                <a:latin typeface="Minya Nouvelle" charset="0"/>
              </a:rPr>
              <a:t>Serven skickar tillbaka data till </a:t>
            </a:r>
            <a:r>
              <a:rPr lang="sv-SE" sz="1600" dirty="0" err="1">
                <a:latin typeface="Minya Nouvelle" charset="0"/>
              </a:rPr>
              <a:t>i</a:t>
            </a:r>
            <a:r>
              <a:rPr lang="sv-SE" sz="1600" dirty="0" err="1" smtClean="0">
                <a:latin typeface="Minya Nouvelle" charset="0"/>
              </a:rPr>
              <a:t>framen</a:t>
            </a:r>
            <a:r>
              <a:rPr lang="sv-SE" sz="1600" dirty="0" smtClean="0">
                <a:latin typeface="Minya Nouvelle" charset="0"/>
              </a:rPr>
              <a:t> </a:t>
            </a:r>
            <a:r>
              <a:rPr lang="sv-SE" sz="1600" dirty="0">
                <a:latin typeface="Minya Nouvelle" charset="0"/>
              </a:rPr>
              <a:t>tillsammans med eventuella </a:t>
            </a:r>
            <a:r>
              <a:rPr lang="sv-SE" sz="1600" dirty="0" err="1">
                <a:latin typeface="Minya Nouvelle" charset="0"/>
              </a:rPr>
              <a:t>javascript</a:t>
            </a:r>
            <a:r>
              <a:rPr lang="sv-SE" sz="1600" dirty="0">
                <a:latin typeface="Minya Nouvelle" charset="0"/>
              </a:rPr>
              <a:t>.</a:t>
            </a:r>
          </a:p>
          <a:p>
            <a:pPr marL="342900" indent="-342900">
              <a:buFontTx/>
              <a:buAutoNum type="arabicParenR"/>
            </a:pPr>
            <a:r>
              <a:rPr lang="sv-SE" sz="1600" dirty="0" err="1">
                <a:latin typeface="Minya Nouvelle" charset="0"/>
              </a:rPr>
              <a:t>Iframen</a:t>
            </a:r>
            <a:r>
              <a:rPr lang="sv-SE" sz="1600" dirty="0">
                <a:latin typeface="Minya Nouvelle" charset="0"/>
              </a:rPr>
              <a:t> skickar </a:t>
            </a:r>
            <a:r>
              <a:rPr lang="sv-SE" sz="1600" dirty="0" err="1">
                <a:latin typeface="Minya Nouvelle" charset="0"/>
              </a:rPr>
              <a:t>datan</a:t>
            </a:r>
            <a:r>
              <a:rPr lang="sv-SE" sz="1600" dirty="0">
                <a:latin typeface="Minya Nouvelle" charset="0"/>
              </a:rPr>
              <a:t> till huvuddokumentet, alt. </a:t>
            </a:r>
            <a:r>
              <a:rPr lang="sv-SE" sz="1600" dirty="0" smtClean="0">
                <a:latin typeface="Minya Nouvelle" charset="0"/>
              </a:rPr>
              <a:t>huvuddokumentet </a:t>
            </a:r>
            <a:r>
              <a:rPr lang="sv-SE" sz="1600" dirty="0">
                <a:latin typeface="Minya Nouvelle" charset="0"/>
              </a:rPr>
              <a:t>begär </a:t>
            </a:r>
            <a:r>
              <a:rPr lang="sv-SE" sz="1600" dirty="0" err="1">
                <a:latin typeface="Minya Nouvelle" charset="0"/>
              </a:rPr>
              <a:t>datan</a:t>
            </a:r>
            <a:r>
              <a:rPr lang="sv-SE" sz="1600" dirty="0">
                <a:latin typeface="Minya Nouvelle" charset="0"/>
              </a:rPr>
              <a:t>.</a:t>
            </a:r>
          </a:p>
          <a:p>
            <a:pPr marL="342900" indent="-342900">
              <a:buFontTx/>
              <a:buAutoNum type="arabicParenR"/>
            </a:pPr>
            <a:endParaRPr lang="sv-SE" sz="1600" dirty="0">
              <a:latin typeface="Minya Nouvelle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2058" y="2416668"/>
            <a:ext cx="285656" cy="369332"/>
          </a:xfrm>
          <a:prstGeom prst="borderCallout1">
            <a:avLst>
              <a:gd name="adj1" fmla="val 18750"/>
              <a:gd name="adj2" fmla="val -8333"/>
              <a:gd name="adj3" fmla="val 182966"/>
              <a:gd name="adj4" fmla="val -15898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53308" y="1808738"/>
            <a:ext cx="288862" cy="369332"/>
          </a:xfrm>
          <a:prstGeom prst="borderCallout1">
            <a:avLst>
              <a:gd name="adj1" fmla="val 18750"/>
              <a:gd name="adj2" fmla="val -8333"/>
              <a:gd name="adj3" fmla="val 207724"/>
              <a:gd name="adj4" fmla="val -11712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2</a:t>
            </a:r>
            <a:endParaRPr lang="sv-SE" dirty="0" smtClean="0">
              <a:latin typeface="Minya Nouvelle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47434" y="2818463"/>
            <a:ext cx="266420" cy="369332"/>
          </a:xfrm>
          <a:prstGeom prst="borderCallout1">
            <a:avLst>
              <a:gd name="adj1" fmla="val 18750"/>
              <a:gd name="adj2" fmla="val -8333"/>
              <a:gd name="adj3" fmla="val -49381"/>
              <a:gd name="adj4" fmla="val -13904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35638" y="3433564"/>
            <a:ext cx="293670" cy="369332"/>
          </a:xfrm>
          <a:prstGeom prst="borderCallout1">
            <a:avLst>
              <a:gd name="adj1" fmla="val 18750"/>
              <a:gd name="adj2" fmla="val -8333"/>
              <a:gd name="adj3" fmla="val -106515"/>
              <a:gd name="adj4" fmla="val -17072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4</a:t>
            </a:r>
          </a:p>
        </p:txBody>
      </p:sp>
      <p:pic>
        <p:nvPicPr>
          <p:cNvPr id="5124" name="Picture 4" descr="P:\Icons\48x48\shadow\server_client_exchan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42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898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3" grpId="0"/>
      <p:bldP spid="14" grpId="0"/>
      <p:bldP spid="15" grpId="0"/>
      <p:bldP spid="17" grpId="0" animBg="1"/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XMLHttpRequest</a:t>
            </a:r>
            <a:endParaRPr lang="sv-SE" dirty="0"/>
          </a:p>
        </p:txBody>
      </p:sp>
      <p:pic>
        <p:nvPicPr>
          <p:cNvPr id="6148" name="Picture 4" descr="C:\Users\tstjo\AppData\Local\Temp\SNAGHTML141ab3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15" y="2052787"/>
            <a:ext cx="4104456" cy="246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60694" y="3060899"/>
            <a:ext cx="1997663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latin typeface="Minya Nouvelle" pitchFamily="2" charset="0"/>
              </a:rPr>
              <a:t>JavaScript</a:t>
            </a:r>
          </a:p>
          <a:p>
            <a:pPr algn="ctr"/>
            <a:r>
              <a:rPr lang="sv-SE" dirty="0" err="1" smtClean="0">
                <a:latin typeface="Minya Nouvelle" pitchFamily="2" charset="0"/>
              </a:rPr>
              <a:t>XMLHttpRequest</a:t>
            </a:r>
            <a:endParaRPr lang="sv-SE" dirty="0">
              <a:latin typeface="Minya Nouvelle" pitchFamily="2" charset="0"/>
            </a:endParaRPr>
          </a:p>
        </p:txBody>
      </p:sp>
      <p:pic>
        <p:nvPicPr>
          <p:cNvPr id="8" name="Picture 2" descr="P:\Icons\128x128\shadow\server_netw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187" y="2560945"/>
            <a:ext cx="1646237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3558357" y="3384065"/>
            <a:ext cx="3399854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528" y="1057300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Minya Nouvelle" pitchFamily="2" charset="0"/>
              </a:rPr>
              <a:t>XMLHttpRequest</a:t>
            </a:r>
            <a:r>
              <a:rPr lang="sv-SE" dirty="0" smtClean="0">
                <a:latin typeface="Minya Nouvelle" pitchFamily="2" charset="0"/>
              </a:rPr>
              <a:t> (förkortas framöver </a:t>
            </a:r>
            <a:r>
              <a:rPr lang="sv-SE" b="1" dirty="0" smtClean="0">
                <a:latin typeface="Minya Nouvelle" pitchFamily="2" charset="0"/>
              </a:rPr>
              <a:t>XHR</a:t>
            </a:r>
            <a:r>
              <a:rPr lang="sv-SE" dirty="0" smtClean="0">
                <a:latin typeface="Minya Nouvelle" pitchFamily="2" charset="0"/>
              </a:rPr>
              <a:t>)</a:t>
            </a:r>
          </a:p>
        </p:txBody>
      </p:sp>
      <p:pic>
        <p:nvPicPr>
          <p:cNvPr id="12" name="Picture 4" descr="P:\Icons\48x48\shadow\server_client_exchan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42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23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In action...</a:t>
            </a:r>
            <a:endParaRPr lang="sv-SE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1663700" y="1133376"/>
            <a:ext cx="12700" cy="431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7620000" y="3038376"/>
            <a:ext cx="20638" cy="2411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676400" y="1438176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971800" y="1133376"/>
            <a:ext cx="2133600" cy="2514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sv-SE">
              <a:latin typeface="Arial" charset="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200400" y="1209576"/>
            <a:ext cx="17526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v-SE" sz="1200" b="1" dirty="0" err="1">
                <a:latin typeface="Verdana" pitchFamily="34" charset="0"/>
              </a:rPr>
              <a:t>XMLHttpRequest-object</a:t>
            </a:r>
            <a:endParaRPr lang="sv-SE" sz="1200" b="1" dirty="0">
              <a:latin typeface="Verdana" pitchFamily="34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689100" y="1209576"/>
            <a:ext cx="703263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>
                <a:solidFill>
                  <a:schemeClr val="tx2"/>
                </a:solidFill>
                <a:latin typeface="Verdana" pitchFamily="34" charset="0"/>
              </a:rPr>
              <a:t>Skapa</a:t>
            </a: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1676400" y="2276376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663700" y="1882676"/>
            <a:ext cx="13716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v-SE" sz="1200" b="1">
                <a:solidFill>
                  <a:schemeClr val="tx2"/>
                </a:solidFill>
                <a:latin typeface="Verdana" pitchFamily="34" charset="0"/>
              </a:rPr>
              <a:t>Registrera svarsfunktion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5278438" y="2200176"/>
            <a:ext cx="1066800" cy="297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sv-SE">
              <a:latin typeface="Arial" charset="0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5278438" y="3495576"/>
            <a:ext cx="10668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v-SE" sz="1200" b="1" dirty="0">
                <a:latin typeface="Verdana" pitchFamily="34" charset="0"/>
              </a:rPr>
              <a:t>Svars-funktion</a:t>
            </a: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1676400" y="3343176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1701800" y="3114576"/>
            <a:ext cx="738188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>
                <a:solidFill>
                  <a:schemeClr val="tx2"/>
                </a:solidFill>
                <a:latin typeface="Verdana" pitchFamily="34" charset="0"/>
              </a:rPr>
              <a:t>Skicka</a:t>
            </a: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304800" y="3571776"/>
            <a:ext cx="1295400" cy="6397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sv-SE" sz="1200" b="1">
                <a:solidFill>
                  <a:schemeClr val="tx2"/>
                </a:solidFill>
                <a:latin typeface="Verdana" pitchFamily="34" charset="0"/>
              </a:rPr>
              <a:t>Klienten kan fortsätta arbeta</a:t>
            </a:r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>
            <a:off x="7640638" y="3343176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20" name="Line 28"/>
          <p:cNvSpPr>
            <a:spLocks noChangeShapeType="1"/>
          </p:cNvSpPr>
          <p:nvPr/>
        </p:nvSpPr>
        <p:spPr bwMode="auto">
          <a:xfrm>
            <a:off x="6345238" y="4638576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6421438" y="3876576"/>
            <a:ext cx="1201737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>
                <a:solidFill>
                  <a:schemeClr val="tx2"/>
                </a:solidFill>
                <a:latin typeface="Verdana" pitchFamily="34" charset="0"/>
              </a:rPr>
              <a:t>Bearbetar...</a:t>
            </a:r>
          </a:p>
        </p:txBody>
      </p:sp>
      <p:sp>
        <p:nvSpPr>
          <p:cNvPr id="22" name="Line 30"/>
          <p:cNvSpPr>
            <a:spLocks noChangeShapeType="1"/>
          </p:cNvSpPr>
          <p:nvPr/>
        </p:nvSpPr>
        <p:spPr bwMode="auto">
          <a:xfrm>
            <a:off x="1663700" y="3578324"/>
            <a:ext cx="0" cy="1249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23" name="Line 31"/>
          <p:cNvSpPr>
            <a:spLocks noChangeShapeType="1"/>
          </p:cNvSpPr>
          <p:nvPr/>
        </p:nvSpPr>
        <p:spPr bwMode="auto">
          <a:xfrm>
            <a:off x="6345238" y="3724176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24" name="Line 32"/>
          <p:cNvSpPr>
            <a:spLocks noChangeShapeType="1"/>
          </p:cNvSpPr>
          <p:nvPr/>
        </p:nvSpPr>
        <p:spPr bwMode="auto">
          <a:xfrm>
            <a:off x="6345238" y="4105176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25" name="Text Box 33"/>
          <p:cNvSpPr txBox="1">
            <a:spLocks noChangeArrowheads="1"/>
          </p:cNvSpPr>
          <p:nvPr/>
        </p:nvSpPr>
        <p:spPr bwMode="auto">
          <a:xfrm>
            <a:off x="6413500" y="3495576"/>
            <a:ext cx="1201738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>
                <a:solidFill>
                  <a:schemeClr val="tx2"/>
                </a:solidFill>
                <a:latin typeface="Verdana" pitchFamily="34" charset="0"/>
              </a:rPr>
              <a:t>Bearbetar...</a:t>
            </a:r>
          </a:p>
        </p:txBody>
      </p: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6421438" y="4402039"/>
            <a:ext cx="531812" cy="2746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>
                <a:solidFill>
                  <a:schemeClr val="tx2"/>
                </a:solidFill>
                <a:latin typeface="Verdana" pitchFamily="34" charset="0"/>
              </a:rPr>
              <a:t>Klar</a:t>
            </a:r>
          </a:p>
        </p:txBody>
      </p:sp>
      <p:sp>
        <p:nvSpPr>
          <p:cNvPr id="27" name="Line 35"/>
          <p:cNvSpPr>
            <a:spLocks noChangeShapeType="1"/>
          </p:cNvSpPr>
          <p:nvPr/>
        </p:nvSpPr>
        <p:spPr bwMode="auto">
          <a:xfrm flipH="1">
            <a:off x="1676400" y="4827686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28" name="Text Box 36"/>
          <p:cNvSpPr txBox="1">
            <a:spLocks noChangeArrowheads="1"/>
          </p:cNvSpPr>
          <p:nvPr/>
        </p:nvSpPr>
        <p:spPr bwMode="auto">
          <a:xfrm>
            <a:off x="1776413" y="4599086"/>
            <a:ext cx="2498725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 dirty="0">
                <a:solidFill>
                  <a:schemeClr val="tx2"/>
                </a:solidFill>
                <a:latin typeface="Verdana" pitchFamily="34" charset="0"/>
              </a:rPr>
              <a:t>Mottagen data presenteras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3074988" y="3114576"/>
            <a:ext cx="811212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 dirty="0">
                <a:latin typeface="Verdana" pitchFamily="34" charset="0"/>
              </a:rPr>
              <a:t>.</a:t>
            </a:r>
            <a:r>
              <a:rPr lang="sv-SE" sz="1200" b="1" dirty="0" err="1">
                <a:latin typeface="Verdana" pitchFamily="34" charset="0"/>
              </a:rPr>
              <a:t>send</a:t>
            </a:r>
            <a:r>
              <a:rPr lang="sv-SE" sz="1200" b="1" dirty="0">
                <a:latin typeface="Verdana" pitchFamily="34" charset="0"/>
              </a:rPr>
              <a:t>()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3048000" y="2047776"/>
            <a:ext cx="2090738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 dirty="0">
                <a:latin typeface="Verdana" pitchFamily="34" charset="0"/>
              </a:rPr>
              <a:t>.</a:t>
            </a:r>
            <a:r>
              <a:rPr lang="sv-SE" sz="1200" b="1" dirty="0" err="1">
                <a:latin typeface="Verdana" pitchFamily="34" charset="0"/>
              </a:rPr>
              <a:t>onreadystatechanged</a:t>
            </a:r>
            <a:endParaRPr lang="sv-SE" sz="1200" b="1" dirty="0">
              <a:latin typeface="Verdana" pitchFamily="34" charset="0"/>
            </a:endParaRPr>
          </a:p>
        </p:txBody>
      </p:sp>
      <p:sp>
        <p:nvSpPr>
          <p:cNvPr id="31" name="Line 40"/>
          <p:cNvSpPr>
            <a:spLocks noChangeShapeType="1"/>
          </p:cNvSpPr>
          <p:nvPr/>
        </p:nvSpPr>
        <p:spPr bwMode="auto">
          <a:xfrm>
            <a:off x="1676400" y="2809776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689100" y="2581176"/>
            <a:ext cx="1201738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>
                <a:solidFill>
                  <a:schemeClr val="tx2"/>
                </a:solidFill>
                <a:latin typeface="Verdana" pitchFamily="34" charset="0"/>
              </a:rPr>
              <a:t>Konfigurera</a:t>
            </a: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073400" y="2581176"/>
            <a:ext cx="992188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 dirty="0">
                <a:latin typeface="Verdana" pitchFamily="34" charset="0"/>
              </a:rPr>
              <a:t>.</a:t>
            </a:r>
            <a:r>
              <a:rPr lang="sv-SE" sz="1200" b="1" dirty="0" err="1">
                <a:latin typeface="Verdana" pitchFamily="34" charset="0"/>
              </a:rPr>
              <a:t>open</a:t>
            </a:r>
            <a:r>
              <a:rPr lang="sv-SE" sz="1200" b="1" dirty="0">
                <a:latin typeface="Verdana" pitchFamily="34" charset="0"/>
              </a:rPr>
              <a:t>(...)</a:t>
            </a: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7668344" y="3361556"/>
            <a:ext cx="1447800" cy="11874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v-SE" sz="1200" b="1" dirty="0">
                <a:solidFill>
                  <a:schemeClr val="tx2"/>
                </a:solidFill>
                <a:latin typeface="Verdana" pitchFamily="34" charset="0"/>
              </a:rPr>
              <a:t>Förfrågan behandlas på servern med t.ex. PHP, ASP.NET eller liknande</a:t>
            </a:r>
          </a:p>
        </p:txBody>
      </p:sp>
      <p:pic>
        <p:nvPicPr>
          <p:cNvPr id="35" name="Picture 2" descr="P:\Icons\128x128\shadow\server_netw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278175"/>
            <a:ext cx="1021556" cy="102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P:\Icons\128x128\shadow\workpla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8" y="1262456"/>
            <a:ext cx="1117351" cy="111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P:\Icons\48x48\shadow\server_client_exchan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42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/>
          <p:cNvGrpSpPr/>
          <p:nvPr/>
        </p:nvGrpSpPr>
        <p:grpSpPr>
          <a:xfrm>
            <a:off x="1255637" y="1126625"/>
            <a:ext cx="404936" cy="404936"/>
            <a:chOff x="6687344" y="1921396"/>
            <a:chExt cx="404936" cy="404936"/>
          </a:xfrm>
        </p:grpSpPr>
        <p:sp>
          <p:nvSpPr>
            <p:cNvPr id="5" name="Oval 4"/>
            <p:cNvSpPr/>
            <p:nvPr/>
          </p:nvSpPr>
          <p:spPr>
            <a:xfrm>
              <a:off x="6687344" y="1921396"/>
              <a:ext cx="404936" cy="404936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746984" y="1939198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>
                  <a:latin typeface="Minya Nouvelle" pitchFamily="2" charset="0"/>
                </a:rPr>
                <a:t>1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283773" y="1897144"/>
            <a:ext cx="404936" cy="404936"/>
            <a:chOff x="6687344" y="1921396"/>
            <a:chExt cx="404936" cy="404936"/>
          </a:xfrm>
        </p:grpSpPr>
        <p:sp>
          <p:nvSpPr>
            <p:cNvPr id="40" name="Oval 39"/>
            <p:cNvSpPr/>
            <p:nvPr/>
          </p:nvSpPr>
          <p:spPr>
            <a:xfrm>
              <a:off x="6687344" y="1921396"/>
              <a:ext cx="404936" cy="404936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46984" y="193919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>
                  <a:latin typeface="Minya Nouvelle" pitchFamily="2" charset="0"/>
                </a:rPr>
                <a:t>2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271464" y="2516027"/>
            <a:ext cx="404936" cy="404936"/>
            <a:chOff x="6687344" y="1921396"/>
            <a:chExt cx="404936" cy="404936"/>
          </a:xfrm>
        </p:grpSpPr>
        <p:sp>
          <p:nvSpPr>
            <p:cNvPr id="43" name="Oval 42"/>
            <p:cNvSpPr/>
            <p:nvPr/>
          </p:nvSpPr>
          <p:spPr>
            <a:xfrm>
              <a:off x="6687344" y="1921396"/>
              <a:ext cx="404936" cy="404936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746984" y="1939198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>
                  <a:latin typeface="Minya Nouvelle" pitchFamily="2" charset="0"/>
                </a:rPr>
                <a:t>3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271464" y="3064575"/>
            <a:ext cx="404936" cy="404936"/>
            <a:chOff x="6687344" y="1921396"/>
            <a:chExt cx="404936" cy="404936"/>
          </a:xfrm>
        </p:grpSpPr>
        <p:sp>
          <p:nvSpPr>
            <p:cNvPr id="46" name="Oval 45"/>
            <p:cNvSpPr/>
            <p:nvPr/>
          </p:nvSpPr>
          <p:spPr>
            <a:xfrm>
              <a:off x="6687344" y="1921396"/>
              <a:ext cx="404936" cy="404936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46984" y="193919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>
                  <a:latin typeface="Minya Nouvelle" pitchFamily="2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174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/>
      <p:bldP spid="26" grpId="0"/>
      <p:bldP spid="27" grpId="0" animBg="1"/>
      <p:bldP spid="28" grpId="0"/>
      <p:bldP spid="29" grpId="0"/>
      <p:bldP spid="30" grpId="0"/>
      <p:bldP spid="31" grpId="0" animBg="1"/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Skapa ett XHR-objekt</a:t>
            </a:r>
            <a:endParaRPr lang="sv-SE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51520" y="2200136"/>
            <a:ext cx="8569325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dirty="0" smtClean="0">
                <a:latin typeface="Courier New" pitchFamily="49" charset="0"/>
              </a:rPr>
              <a:t>var </a:t>
            </a:r>
            <a:r>
              <a:rPr lang="sv-SE" dirty="0" err="1" smtClean="0">
                <a:latin typeface="Courier New" pitchFamily="49" charset="0"/>
              </a:rPr>
              <a:t>xhr</a:t>
            </a:r>
            <a:r>
              <a:rPr lang="sv-SE" dirty="0" smtClean="0">
                <a:latin typeface="Courier New" pitchFamily="49" charset="0"/>
              </a:rPr>
              <a:t> = </a:t>
            </a:r>
            <a:r>
              <a:rPr lang="sv-SE" b="1" dirty="0" smtClean="0">
                <a:latin typeface="Courier New" pitchFamily="49" charset="0"/>
              </a:rPr>
              <a:t>new </a:t>
            </a:r>
            <a:r>
              <a:rPr lang="sv-SE" b="1" dirty="0" err="1" smtClean="0">
                <a:latin typeface="Courier New" pitchFamily="49" charset="0"/>
              </a:rPr>
              <a:t>XMLHttpRequest</a:t>
            </a:r>
            <a:r>
              <a:rPr lang="sv-SE" b="1" dirty="0" smtClean="0">
                <a:latin typeface="Courier New" pitchFamily="49" charset="0"/>
              </a:rPr>
              <a:t>();</a:t>
            </a:r>
            <a:endParaRPr lang="sv-SE" sz="1800" b="1" dirty="0">
              <a:latin typeface="Courier New" pitchFamily="49" charset="0"/>
            </a:endParaRPr>
          </a:p>
        </p:txBody>
      </p:sp>
      <p:pic>
        <p:nvPicPr>
          <p:cNvPr id="18" name="Picture 4" descr="P:\Icons\48x48\shadow\server_client_exchan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42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1195997" y="477813"/>
            <a:ext cx="404936" cy="404936"/>
            <a:chOff x="6687344" y="1921396"/>
            <a:chExt cx="404936" cy="404936"/>
          </a:xfrm>
        </p:grpSpPr>
        <p:sp>
          <p:nvSpPr>
            <p:cNvPr id="20" name="Oval 19"/>
            <p:cNvSpPr/>
            <p:nvPr/>
          </p:nvSpPr>
          <p:spPr>
            <a:xfrm>
              <a:off x="6687344" y="1921396"/>
              <a:ext cx="404936" cy="404936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46984" y="1939198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>
                  <a:latin typeface="Minya Nouvelle" pitchFamily="2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4432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onreadystatechange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6"/>
            <a:ext cx="7818092" cy="414011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800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800" dirty="0" err="1">
                <a:latin typeface="Courier New" pitchFamily="49" charset="0"/>
                <a:cs typeface="Courier New" pitchFamily="49" charset="0"/>
              </a:rPr>
              <a:t>xhr</a:t>
            </a:r>
            <a:r>
              <a:rPr lang="sv-SE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1800" dirty="0" smtClean="0">
                <a:latin typeface="Courier New" pitchFamily="49" charset="0"/>
              </a:rPr>
              <a:t>new </a:t>
            </a:r>
            <a:r>
              <a:rPr lang="sv-SE" sz="1800" dirty="0" err="1">
                <a:latin typeface="Courier New" pitchFamily="49" charset="0"/>
              </a:rPr>
              <a:t>XMLHttpRequest</a:t>
            </a:r>
            <a:r>
              <a:rPr lang="sv-SE" sz="1800" dirty="0">
                <a:latin typeface="Courier New" pitchFamily="49" charset="0"/>
              </a:rPr>
              <a:t>();</a:t>
            </a:r>
          </a:p>
          <a:p>
            <a:endParaRPr lang="sv-SE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800" b="1" dirty="0" err="1" smtClean="0">
                <a:latin typeface="Courier New" pitchFamily="49" charset="0"/>
                <a:cs typeface="Courier New" pitchFamily="49" charset="0"/>
              </a:rPr>
              <a:t>xhr.onreadystatechanged</a:t>
            </a:r>
            <a:r>
              <a:rPr lang="sv-SE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sv-SE" sz="1800" b="1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sz="1800" b="1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1800" b="1" dirty="0" err="1" smtClean="0">
                <a:latin typeface="Courier New" pitchFamily="49" charset="0"/>
                <a:cs typeface="Courier New" pitchFamily="49" charset="0"/>
              </a:rPr>
              <a:t>xhr.readyState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800" dirty="0">
                <a:latin typeface="Courier New" pitchFamily="49" charset="0"/>
                <a:cs typeface="Courier New" pitchFamily="49" charset="0"/>
              </a:rPr>
              <a:t>=== 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4){</a:t>
            </a:r>
            <a:endParaRPr lang="sv-SE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1800" b="1" dirty="0" err="1" smtClean="0">
                <a:latin typeface="Courier New" pitchFamily="49" charset="0"/>
                <a:cs typeface="Courier New" pitchFamily="49" charset="0"/>
              </a:rPr>
              <a:t>xhr.status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== 200)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console.log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xhr.responseText</a:t>
            </a:r>
            <a:r>
              <a:rPr lang="sv-SE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sv-SE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sv-SE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     console.log</a:t>
            </a:r>
            <a:r>
              <a:rPr lang="sv-SE" sz="1800" dirty="0">
                <a:latin typeface="Courier New" pitchFamily="49" charset="0"/>
                <a:cs typeface="Courier New" pitchFamily="49" charset="0"/>
              </a:rPr>
              <a:t>("Läsfel, status:"+</a:t>
            </a:r>
            <a:r>
              <a:rPr lang="sv-SE" sz="1800" dirty="0" err="1">
                <a:latin typeface="Courier New" pitchFamily="49" charset="0"/>
                <a:cs typeface="Courier New" pitchFamily="49" charset="0"/>
              </a:rPr>
              <a:t>xhr.status</a:t>
            </a:r>
            <a:r>
              <a:rPr lang="sv-SE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sv-SE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sv-SE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499992" y="2281436"/>
            <a:ext cx="2952328" cy="302455"/>
          </a:xfrm>
          <a:custGeom>
            <a:avLst/>
            <a:gdLst>
              <a:gd name="connsiteX0" fmla="*/ 1617785 w 1617785"/>
              <a:gd name="connsiteY0" fmla="*/ 0 h 302455"/>
              <a:gd name="connsiteX1" fmla="*/ 1259058 w 1617785"/>
              <a:gd name="connsiteY1" fmla="*/ 239151 h 302455"/>
              <a:gd name="connsiteX2" fmla="*/ 0 w 1617785"/>
              <a:gd name="connsiteY2" fmla="*/ 302455 h 30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7785" h="302455">
                <a:moveTo>
                  <a:pt x="1617785" y="0"/>
                </a:moveTo>
                <a:cubicBezTo>
                  <a:pt x="1573237" y="94371"/>
                  <a:pt x="1528689" y="188742"/>
                  <a:pt x="1259058" y="239151"/>
                </a:cubicBezTo>
                <a:cubicBezTo>
                  <a:pt x="989427" y="289560"/>
                  <a:pt x="494713" y="296007"/>
                  <a:pt x="0" y="302455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/>
          <p:cNvSpPr txBox="1"/>
          <p:nvPr/>
        </p:nvSpPr>
        <p:spPr>
          <a:xfrm>
            <a:off x="6444208" y="1417340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>
                <a:solidFill>
                  <a:srgbClr val="FF0000"/>
                </a:solidFill>
                <a:latin typeface="Minya Nouvelle" pitchFamily="2" charset="0"/>
              </a:rPr>
              <a:t>Finns 0-4 men i praktiken </a:t>
            </a:r>
            <a:r>
              <a:rPr lang="sv-SE" sz="1400" dirty="0" smtClean="0">
                <a:solidFill>
                  <a:srgbClr val="FF0000"/>
                </a:solidFill>
                <a:latin typeface="Minya Nouvelle" pitchFamily="2" charset="0"/>
              </a:rPr>
              <a:t>enbart 4 (</a:t>
            </a:r>
            <a:r>
              <a:rPr lang="sv-SE" sz="1400" dirty="0" err="1">
                <a:solidFill>
                  <a:srgbClr val="FF0000"/>
                </a:solidFill>
                <a:latin typeface="Minya Nouvelle" pitchFamily="2" charset="0"/>
              </a:rPr>
              <a:t>d</a:t>
            </a:r>
            <a:r>
              <a:rPr lang="sv-SE" sz="1400" dirty="0" err="1" smtClean="0">
                <a:solidFill>
                  <a:srgbClr val="FF0000"/>
                </a:solidFill>
                <a:latin typeface="Minya Nouvelle" pitchFamily="2" charset="0"/>
              </a:rPr>
              <a:t>one</a:t>
            </a:r>
            <a:r>
              <a:rPr lang="sv-SE" sz="1400" dirty="0" smtClean="0">
                <a:solidFill>
                  <a:srgbClr val="FF0000"/>
                </a:solidFill>
                <a:latin typeface="Minya Nouvelle" pitchFamily="2" charset="0"/>
              </a:rPr>
              <a:t>) </a:t>
            </a:r>
            <a:r>
              <a:rPr lang="sv-SE" sz="1400" dirty="0" smtClean="0">
                <a:solidFill>
                  <a:srgbClr val="FF0000"/>
                </a:solidFill>
                <a:latin typeface="Minya Nouvelle" pitchFamily="2" charset="0"/>
              </a:rPr>
              <a:t>som </a:t>
            </a:r>
            <a:r>
              <a:rPr lang="sv-SE" sz="1400" dirty="0" smtClean="0">
                <a:solidFill>
                  <a:srgbClr val="FF0000"/>
                </a:solidFill>
                <a:latin typeface="Minya Nouvelle" pitchFamily="2" charset="0"/>
              </a:rPr>
              <a:t>används</a:t>
            </a:r>
            <a:endParaRPr lang="sv-SE" sz="1400" dirty="0" smtClean="0">
              <a:solidFill>
                <a:srgbClr val="FF0000"/>
              </a:solidFill>
              <a:latin typeface="Minya Nouvelle" pitchFamily="2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283968" y="3433564"/>
            <a:ext cx="2340000" cy="150977"/>
          </a:xfrm>
          <a:custGeom>
            <a:avLst/>
            <a:gdLst>
              <a:gd name="connsiteX0" fmla="*/ 2340000 w 2340000"/>
              <a:gd name="connsiteY0" fmla="*/ 115200 h 150977"/>
              <a:gd name="connsiteX1" fmla="*/ 1173600 w 2340000"/>
              <a:gd name="connsiteY1" fmla="*/ 144000 h 150977"/>
              <a:gd name="connsiteX2" fmla="*/ 0 w 2340000"/>
              <a:gd name="connsiteY2" fmla="*/ 0 h 150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0000" h="150977">
                <a:moveTo>
                  <a:pt x="2340000" y="115200"/>
                </a:moveTo>
                <a:cubicBezTo>
                  <a:pt x="1951800" y="139200"/>
                  <a:pt x="1563600" y="163200"/>
                  <a:pt x="1173600" y="144000"/>
                </a:cubicBezTo>
                <a:cubicBezTo>
                  <a:pt x="783600" y="124800"/>
                  <a:pt x="391800" y="62400"/>
                  <a:pt x="0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6588224" y="3001516"/>
            <a:ext cx="2088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>
                <a:solidFill>
                  <a:srgbClr val="FF0000"/>
                </a:solidFill>
                <a:latin typeface="Minya Nouvelle" pitchFamily="2" charset="0"/>
              </a:rPr>
              <a:t>Här kan vi nu behandla </a:t>
            </a:r>
            <a:r>
              <a:rPr lang="sv-SE" sz="1400" dirty="0" err="1" smtClean="0">
                <a:solidFill>
                  <a:srgbClr val="FF0000"/>
                </a:solidFill>
                <a:latin typeface="Minya Nouvelle" pitchFamily="2" charset="0"/>
              </a:rPr>
              <a:t>datan</a:t>
            </a:r>
            <a:r>
              <a:rPr lang="sv-SE" sz="1400" dirty="0" smtClean="0">
                <a:solidFill>
                  <a:srgbClr val="FF0000"/>
                </a:solidFill>
                <a:latin typeface="Minya Nouvelle" pitchFamily="2" charset="0"/>
              </a:rPr>
              <a:t> som kommit från servern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430760" y="477813"/>
            <a:ext cx="404936" cy="404936"/>
            <a:chOff x="6687344" y="1921396"/>
            <a:chExt cx="404936" cy="404936"/>
          </a:xfrm>
        </p:grpSpPr>
        <p:sp>
          <p:nvSpPr>
            <p:cNvPr id="9" name="Oval 8"/>
            <p:cNvSpPr/>
            <p:nvPr/>
          </p:nvSpPr>
          <p:spPr>
            <a:xfrm>
              <a:off x="6687344" y="1921396"/>
              <a:ext cx="404936" cy="404936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46984" y="193919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>
                  <a:latin typeface="Minya Nouvelle" pitchFamily="2" charset="0"/>
                </a:rPr>
                <a:t>2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923928" y="47297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/en-US/docs/Web/HTTP/</a:t>
            </a:r>
            <a:r>
              <a:rPr lang="en-US" dirty="0" err="1"/>
              <a:t>Response_codes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9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open</a:t>
            </a:r>
            <a:r>
              <a:rPr lang="sv-SE" dirty="0" smtClean="0"/>
              <a:t> GET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649466" y="1417340"/>
            <a:ext cx="7488832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xhr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dirty="0">
                <a:latin typeface="Courier New" pitchFamily="49" charset="0"/>
              </a:rPr>
              <a:t>new </a:t>
            </a:r>
            <a:r>
              <a:rPr lang="sv-SE" dirty="0" err="1">
                <a:latin typeface="Courier New" pitchFamily="49" charset="0"/>
              </a:rPr>
              <a:t>XMLHttpRequest</a:t>
            </a:r>
            <a:r>
              <a:rPr lang="sv-SE" dirty="0">
                <a:latin typeface="Courier New" pitchFamily="49" charset="0"/>
              </a:rPr>
              <a:t>()</a:t>
            </a:r>
            <a:r>
              <a:rPr lang="sv-SE" dirty="0" smtClean="0">
                <a:latin typeface="Courier New" pitchFamily="49" charset="0"/>
              </a:rPr>
              <a:t>;</a:t>
            </a:r>
          </a:p>
          <a:p>
            <a:endParaRPr lang="sv-SE" dirty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err="1">
                <a:latin typeface="Courier New" pitchFamily="49" charset="0"/>
                <a:cs typeface="Courier New" pitchFamily="49" charset="0"/>
              </a:rPr>
              <a:t>xhr.onreadystatechange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(){...};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  <a:p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xhr.open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("GET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product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/125”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72200" y="3793604"/>
            <a:ext cx="2536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Synkront anrop: </a:t>
            </a:r>
            <a:r>
              <a:rPr lang="sv-SE" dirty="0" err="1" smtClean="0">
                <a:solidFill>
                  <a:srgbClr val="FF0000"/>
                </a:solidFill>
                <a:latin typeface="Minya Nouvelle" pitchFamily="2" charset="0"/>
              </a:rPr>
              <a:t>false</a:t>
            </a:r>
            <a:endParaRPr lang="sv-SE" dirty="0">
              <a:solidFill>
                <a:srgbClr val="FF0000"/>
              </a:solidFill>
              <a:latin typeface="Minya Nouvelle" pitchFamily="2" charset="0"/>
            </a:endParaRP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Asynkront anrop: </a:t>
            </a:r>
            <a:r>
              <a:rPr lang="sv-SE" dirty="0" err="1" smtClean="0">
                <a:solidFill>
                  <a:srgbClr val="FF0000"/>
                </a:solidFill>
                <a:latin typeface="Minya Nouvelle" pitchFamily="2" charset="0"/>
              </a:rPr>
              <a:t>true</a:t>
            </a:r>
            <a:endParaRPr lang="sv-SE" dirty="0" smtClean="0">
              <a:solidFill>
                <a:srgbClr val="FF0000"/>
              </a:solidFill>
              <a:latin typeface="Minya Nouvelle" pitchFamily="2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220072" y="2857500"/>
            <a:ext cx="1384356" cy="1615903"/>
          </a:xfrm>
          <a:custGeom>
            <a:avLst/>
            <a:gdLst>
              <a:gd name="connsiteX0" fmla="*/ 1024316 w 1024316"/>
              <a:gd name="connsiteY0" fmla="*/ 1596683 h 1615903"/>
              <a:gd name="connsiteX1" fmla="*/ 116950 w 1024316"/>
              <a:gd name="connsiteY1" fmla="*/ 1477108 h 1615903"/>
              <a:gd name="connsiteX2" fmla="*/ 18476 w 1024316"/>
              <a:gd name="connsiteY2" fmla="*/ 562708 h 1615903"/>
              <a:gd name="connsiteX3" fmla="*/ 180255 w 1024316"/>
              <a:gd name="connsiteY3" fmla="*/ 0 h 1615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316" h="1615903">
                <a:moveTo>
                  <a:pt x="1024316" y="1596683"/>
                </a:moveTo>
                <a:cubicBezTo>
                  <a:pt x="654453" y="1623060"/>
                  <a:pt x="284590" y="1649437"/>
                  <a:pt x="116950" y="1477108"/>
                </a:cubicBezTo>
                <a:cubicBezTo>
                  <a:pt x="-50690" y="1304779"/>
                  <a:pt x="7925" y="808893"/>
                  <a:pt x="18476" y="562708"/>
                </a:cubicBezTo>
                <a:cubicBezTo>
                  <a:pt x="29027" y="316523"/>
                  <a:pt x="104641" y="158261"/>
                  <a:pt x="180255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467544" y="3073524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Koppla alltid </a:t>
            </a:r>
            <a:r>
              <a:rPr lang="sv-SE" dirty="0" err="1" smtClean="0">
                <a:latin typeface="Minya Nouvelle" pitchFamily="2" charset="0"/>
              </a:rPr>
              <a:t>onreadystatechanged</a:t>
            </a:r>
            <a:r>
              <a:rPr lang="sv-SE" dirty="0" smtClean="0">
                <a:latin typeface="Minya Nouvelle" pitchFamily="2" charset="0"/>
              </a:rPr>
              <a:t> före </a:t>
            </a:r>
            <a:r>
              <a:rPr lang="sv-SE" dirty="0" err="1" smtClean="0">
                <a:latin typeface="Minya Nouvelle" pitchFamily="2" charset="0"/>
              </a:rPr>
              <a:t>open</a:t>
            </a:r>
            <a:r>
              <a:rPr lang="sv-SE" dirty="0" smtClean="0">
                <a:latin typeface="Minya Nouvelle" pitchFamily="2" charset="0"/>
              </a:rPr>
              <a:t> anropas!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627784" y="477813"/>
            <a:ext cx="404936" cy="404936"/>
            <a:chOff x="6687344" y="1921396"/>
            <a:chExt cx="404936" cy="404936"/>
          </a:xfrm>
        </p:grpSpPr>
        <p:sp>
          <p:nvSpPr>
            <p:cNvPr id="9" name="Oval 8"/>
            <p:cNvSpPr/>
            <p:nvPr/>
          </p:nvSpPr>
          <p:spPr>
            <a:xfrm>
              <a:off x="6687344" y="1921396"/>
              <a:ext cx="404936" cy="404936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46984" y="1939198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>
                  <a:latin typeface="Minya Nouvelle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4074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send</a:t>
            </a:r>
            <a:r>
              <a:rPr lang="sv-SE" dirty="0" smtClean="0"/>
              <a:t> GET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649466" y="1417340"/>
            <a:ext cx="7488832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xhr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dirty="0">
                <a:latin typeface="Courier New" pitchFamily="49" charset="0"/>
              </a:rPr>
              <a:t>new </a:t>
            </a:r>
            <a:r>
              <a:rPr lang="sv-SE" dirty="0" err="1">
                <a:latin typeface="Courier New" pitchFamily="49" charset="0"/>
              </a:rPr>
              <a:t>XMLHttpRequest</a:t>
            </a:r>
            <a:r>
              <a:rPr lang="sv-SE" dirty="0">
                <a:latin typeface="Courier New" pitchFamily="49" charset="0"/>
              </a:rPr>
              <a:t>();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err="1">
                <a:latin typeface="Courier New" pitchFamily="49" charset="0"/>
                <a:cs typeface="Courier New" pitchFamily="49" charset="0"/>
              </a:rPr>
              <a:t>xhr.onreadystatechange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(){...};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xhr.open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("GET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product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/15432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sv-SE" dirty="0"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xhr.send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sv-SE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243797" y="2834640"/>
            <a:ext cx="1589649" cy="433210"/>
          </a:xfrm>
          <a:custGeom>
            <a:avLst/>
            <a:gdLst>
              <a:gd name="connsiteX0" fmla="*/ 1589649 w 1589649"/>
              <a:gd name="connsiteY0" fmla="*/ 379828 h 433210"/>
              <a:gd name="connsiteX1" fmla="*/ 471268 w 1589649"/>
              <a:gd name="connsiteY1" fmla="*/ 400929 h 433210"/>
              <a:gd name="connsiteX2" fmla="*/ 0 w 1589649"/>
              <a:gd name="connsiteY2" fmla="*/ 0 h 43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9649" h="433210">
                <a:moveTo>
                  <a:pt x="1589649" y="379828"/>
                </a:moveTo>
                <a:cubicBezTo>
                  <a:pt x="1162929" y="422031"/>
                  <a:pt x="736209" y="464234"/>
                  <a:pt x="471268" y="400929"/>
                </a:cubicBezTo>
                <a:cubicBezTo>
                  <a:pt x="206327" y="337624"/>
                  <a:pt x="103163" y="168812"/>
                  <a:pt x="0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3779912" y="2929508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rgbClr val="FF0000"/>
                </a:solidFill>
                <a:latin typeface="Minya Nouvelle" pitchFamily="2" charset="0"/>
              </a:rPr>
              <a:t>Här kan du skicka data med </a:t>
            </a:r>
            <a:r>
              <a:rPr lang="sv-SE" sz="1600" dirty="0" err="1" smtClean="0">
                <a:solidFill>
                  <a:srgbClr val="FF0000"/>
                </a:solidFill>
                <a:latin typeface="Minya Nouvelle" pitchFamily="2" charset="0"/>
              </a:rPr>
              <a:t>requesten</a:t>
            </a:r>
            <a:r>
              <a:rPr lang="sv-SE" sz="1600" dirty="0" smtClean="0">
                <a:solidFill>
                  <a:srgbClr val="FF0000"/>
                </a:solidFill>
                <a:latin typeface="Minya Nouvelle" pitchFamily="2" charset="0"/>
              </a:rPr>
              <a:t>. Om du inte har någon data ska du alltid ange </a:t>
            </a:r>
            <a:r>
              <a:rPr lang="sv-SE" sz="1600" dirty="0" err="1" smtClean="0">
                <a:solidFill>
                  <a:srgbClr val="FF0000"/>
                </a:solidFill>
                <a:latin typeface="Minya Nouvelle" pitchFamily="2" charset="0"/>
              </a:rPr>
              <a:t>null</a:t>
            </a:r>
            <a:r>
              <a:rPr lang="sv-SE" sz="1600" dirty="0" smtClean="0">
                <a:solidFill>
                  <a:srgbClr val="FF0000"/>
                </a:solidFill>
                <a:latin typeface="Minya Nouvelle" pitchFamily="2" charset="0"/>
              </a:rPr>
              <a:t> p.g.a. </a:t>
            </a:r>
            <a:r>
              <a:rPr lang="sv-SE" sz="1600" dirty="0" err="1" smtClean="0">
                <a:solidFill>
                  <a:srgbClr val="FF0000"/>
                </a:solidFill>
                <a:latin typeface="Minya Nouvelle" pitchFamily="2" charset="0"/>
              </a:rPr>
              <a:t>browserinkompabilitet</a:t>
            </a:r>
            <a:r>
              <a:rPr lang="sv-SE" sz="1600" dirty="0" smtClean="0">
                <a:solidFill>
                  <a:srgbClr val="FF0000"/>
                </a:solidFill>
                <a:latin typeface="Minya Nouvelle" pitchFamily="2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4585692"/>
            <a:ext cx="460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Minya Nouvelle" pitchFamily="2" charset="0"/>
              </a:rPr>
              <a:t>xhr.abort</a:t>
            </a:r>
            <a:r>
              <a:rPr lang="sv-SE" dirty="0" smtClean="0">
                <a:latin typeface="Minya Nouvelle" pitchFamily="2" charset="0"/>
              </a:rPr>
              <a:t>(); // avbryter ett aktuellt anrop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699792" y="481236"/>
            <a:ext cx="404936" cy="404936"/>
            <a:chOff x="6687344" y="1921396"/>
            <a:chExt cx="404936" cy="404936"/>
          </a:xfrm>
        </p:grpSpPr>
        <p:sp>
          <p:nvSpPr>
            <p:cNvPr id="9" name="Oval 8"/>
            <p:cNvSpPr/>
            <p:nvPr/>
          </p:nvSpPr>
          <p:spPr>
            <a:xfrm>
              <a:off x="6687344" y="1921396"/>
              <a:ext cx="404936" cy="404936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46984" y="193919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>
                  <a:latin typeface="Minya Nouvelle" pitchFamily="2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7062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200" dirty="0" smtClean="0"/>
              <a:t>1) Data skickas som text eller HTML</a:t>
            </a:r>
            <a:endParaRPr lang="sv-SE" sz="3200" dirty="0"/>
          </a:p>
        </p:txBody>
      </p:sp>
      <p:pic>
        <p:nvPicPr>
          <p:cNvPr id="4" name="Picture 2" descr="P:\Icons\128x128\shadow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3763" y="1213891"/>
            <a:ext cx="1646237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P:\Icons\128x128\shadow\da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1244054"/>
            <a:ext cx="614363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P:\Icons\128x128\shadow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2006054"/>
            <a:ext cx="731838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P:\Icons\128x128\shadow\monitor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107529"/>
            <a:ext cx="1646238" cy="164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P:\Icons\128x128\shadow\text_code_javascrip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1717129"/>
            <a:ext cx="884238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2514600" y="2174329"/>
            <a:ext cx="3352800" cy="158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7543800" y="2158454"/>
            <a:ext cx="609600" cy="1524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543800" y="1552029"/>
            <a:ext cx="685800" cy="14763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2819400" y="1419299"/>
            <a:ext cx="2743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v-SE" dirty="0">
                <a:latin typeface="Minya Nouvelle" charset="0"/>
              </a:rPr>
              <a:t>Data skickas som ren text eller </a:t>
            </a:r>
            <a:r>
              <a:rPr lang="sv-SE" dirty="0" smtClean="0">
                <a:latin typeface="Minya Nouvelle" charset="0"/>
              </a:rPr>
              <a:t>HTML</a:t>
            </a:r>
            <a:endParaRPr lang="sv-SE" dirty="0">
              <a:latin typeface="Minya Nouvelle" charset="0"/>
            </a:endParaRPr>
          </a:p>
        </p:txBody>
      </p:sp>
      <p:pic>
        <p:nvPicPr>
          <p:cNvPr id="13" name="Picture 18" descr="PPTDD13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0" y="2661691"/>
            <a:ext cx="36798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/>
          <p:nvPr/>
        </p:nvCxnSpPr>
        <p:spPr>
          <a:xfrm rot="10800000">
            <a:off x="5105400" y="3347491"/>
            <a:ext cx="2133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21"/>
          <p:cNvSpPr txBox="1">
            <a:spLocks noChangeArrowheads="1"/>
          </p:cNvSpPr>
          <p:nvPr/>
        </p:nvSpPr>
        <p:spPr bwMode="auto">
          <a:xfrm>
            <a:off x="6172200" y="4261891"/>
            <a:ext cx="2819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sv-SE" dirty="0">
                <a:latin typeface="Minya Nouvelle" charset="0"/>
              </a:rPr>
              <a:t>	OBS! Inte ett komplett </a:t>
            </a:r>
            <a:r>
              <a:rPr lang="sv-SE" dirty="0" smtClean="0">
                <a:latin typeface="Minya Nouvelle" charset="0"/>
              </a:rPr>
              <a:t>HTML-dokument som ska skickas</a:t>
            </a:r>
            <a:endParaRPr lang="sv-SE" dirty="0">
              <a:latin typeface="Minya Nouvelle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1104900" y="3461791"/>
            <a:ext cx="1676400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25"/>
          <p:cNvSpPr txBox="1">
            <a:spLocks noChangeArrowheads="1"/>
          </p:cNvSpPr>
          <p:nvPr/>
        </p:nvSpPr>
        <p:spPr bwMode="auto">
          <a:xfrm>
            <a:off x="914400" y="4947691"/>
            <a:ext cx="4953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sv-SE" dirty="0">
                <a:latin typeface="Minya Nouvelle" charset="0"/>
              </a:rPr>
              <a:t>	</a:t>
            </a:r>
            <a:r>
              <a:rPr lang="sv-SE" dirty="0" smtClean="0">
                <a:latin typeface="Minya Nouvelle" charset="0"/>
              </a:rPr>
              <a:t>Kan sedan infogas </a:t>
            </a:r>
            <a:r>
              <a:rPr lang="sv-SE" dirty="0">
                <a:latin typeface="Minya Nouvelle" charset="0"/>
              </a:rPr>
              <a:t>direkt in i HTML-dokumentet med t.ex. </a:t>
            </a:r>
            <a:r>
              <a:rPr lang="sv-SE" dirty="0" err="1">
                <a:latin typeface="Minya Nouvelle" charset="0"/>
              </a:rPr>
              <a:t>innerHTML</a:t>
            </a:r>
            <a:endParaRPr lang="sv-SE" dirty="0">
              <a:latin typeface="Minya Nouvelle" charset="0"/>
            </a:endParaRPr>
          </a:p>
        </p:txBody>
      </p:sp>
      <p:pic>
        <p:nvPicPr>
          <p:cNvPr id="18" name="Picture 4" descr="P:\Icons\48x48\shadow\server_client_exchang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42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71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4000" dirty="0" smtClean="0"/>
              <a:t>Vad skickas från/till servern?</a:t>
            </a:r>
            <a:endParaRPr lang="sv-SE" sz="4000" dirty="0"/>
          </a:p>
        </p:txBody>
      </p:sp>
      <p:pic>
        <p:nvPicPr>
          <p:cNvPr id="4" name="Picture 4" descr="P:\Icons\48x48\shadow\server_client_exchan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42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758569" y="4491560"/>
            <a:ext cx="187743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</a:rPr>
              <a:t>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129307"/>
            <a:ext cx="8496944" cy="409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36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2) Data skickas som XML</a:t>
            </a:r>
            <a:endParaRPr lang="sv-SE" dirty="0"/>
          </a:p>
        </p:txBody>
      </p:sp>
      <p:pic>
        <p:nvPicPr>
          <p:cNvPr id="4" name="Picture 2" descr="P:\Icons\128x128\shadow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3763" y="1133499"/>
            <a:ext cx="1646237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P:\Icons\128x128\shadow\da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1163662"/>
            <a:ext cx="614363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P:\Icons\128x128\shadow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1925662"/>
            <a:ext cx="731838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P:\Icons\128x128\shadow\monitor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027137"/>
            <a:ext cx="1646238" cy="164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P:\Icons\128x128\shadow\text_code_javascrip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1636737"/>
            <a:ext cx="884238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2514600" y="2093937"/>
            <a:ext cx="3352800" cy="158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7543800" y="2078062"/>
            <a:ext cx="609600" cy="1524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543800" y="1471637"/>
            <a:ext cx="685800" cy="14763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2819400" y="1133499"/>
            <a:ext cx="2743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Verdana" pitchFamily="34" charset="0"/>
              <a:buAutoNum type="arabicPeriod" startAt="2"/>
            </a:pPr>
            <a:r>
              <a:rPr lang="sv-SE"/>
              <a:t>Data skickas som XML</a:t>
            </a:r>
          </a:p>
        </p:txBody>
      </p:sp>
      <p:pic>
        <p:nvPicPr>
          <p:cNvPr id="13" name="Picture 2" descr="P:\Icons\128x128\shadow\text_cod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0" y="2886099"/>
            <a:ext cx="52863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/>
          <p:nvPr/>
        </p:nvCxnSpPr>
        <p:spPr>
          <a:xfrm rot="10800000">
            <a:off x="7467600" y="2657499"/>
            <a:ext cx="762000" cy="4572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9"/>
          <p:cNvSpPr txBox="1">
            <a:spLocks noChangeArrowheads="1"/>
          </p:cNvSpPr>
          <p:nvPr/>
        </p:nvSpPr>
        <p:spPr bwMode="auto">
          <a:xfrm>
            <a:off x="8320088" y="3095649"/>
            <a:ext cx="6715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b="1"/>
              <a:t>XML</a:t>
            </a:r>
          </a:p>
        </p:txBody>
      </p:sp>
      <p:pic>
        <p:nvPicPr>
          <p:cNvPr id="16" name="Picture 22" descr="PPT2D75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52600" y="2809899"/>
            <a:ext cx="50958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" descr="P:\Icons\48x48\shadow\server_client_exchang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42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75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E12 – </a:t>
            </a:r>
            <a:r>
              <a:rPr lang="sv-SE" dirty="0" err="1" smtClean="0"/>
              <a:t>Evil</a:t>
            </a:r>
            <a:r>
              <a:rPr lang="sv-SE" dirty="0" smtClean="0"/>
              <a:t> is going on</a:t>
            </a:r>
            <a:endParaRPr lang="sv-SE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378601"/>
            <a:ext cx="3238322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Dagens agenda</a:t>
            </a:r>
          </a:p>
          <a:p>
            <a:endParaRPr lang="sv-SE" sz="2800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AJAX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XMLHttpRequest</a:t>
            </a:r>
            <a:r>
              <a:rPr lang="sv-SE" dirty="0" smtClean="0">
                <a:latin typeface="Minya Nouvelle" pitchFamily="2" charset="0"/>
              </a:rPr>
              <a:t>-objektet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JSON</a:t>
            </a: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</p:txBody>
      </p:sp>
      <p:pic>
        <p:nvPicPr>
          <p:cNvPr id="5" name="Picture 2" descr="P:\Icons\128x128\shadow\scroll_prefere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00856"/>
            <a:ext cx="1646237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JSON</a:t>
            </a:r>
            <a:endParaRPr lang="sv-S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5536" y="1129308"/>
            <a:ext cx="8280920" cy="14605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mtClean="0"/>
              <a:t>JavaScript Object Notation är (likt XML) ett datautbytes format som är lättläst för människa såväl som för maskin.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4860032" y="2569468"/>
            <a:ext cx="3852735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RFC	</a:t>
            </a:r>
            <a:r>
              <a:rPr lang="sv-SE" dirty="0">
                <a:latin typeface="Minya Nouvelle" pitchFamily="2" charset="0"/>
              </a:rPr>
              <a:t> </a:t>
            </a:r>
            <a:r>
              <a:rPr lang="sv-SE" dirty="0" smtClean="0">
                <a:latin typeface="Minya Nouvelle" pitchFamily="2" charset="0"/>
              </a:rPr>
              <a:t>     </a:t>
            </a:r>
            <a:r>
              <a:rPr lang="sv-SE" dirty="0" smtClean="0">
                <a:latin typeface="Minya Nouvelle" pitchFamily="2" charset="0"/>
              </a:rPr>
              <a:t>4627</a:t>
            </a:r>
            <a:endParaRPr lang="sv-SE" dirty="0" smtClean="0">
              <a:latin typeface="Minya Nouvelle" pitchFamily="2" charset="0"/>
            </a:endParaRPr>
          </a:p>
          <a:p>
            <a:r>
              <a:rPr lang="sv-SE" dirty="0" err="1" smtClean="0">
                <a:latin typeface="Minya Nouvelle" pitchFamily="2" charset="0"/>
              </a:rPr>
              <a:t>Mime</a:t>
            </a:r>
            <a:r>
              <a:rPr lang="sv-SE" dirty="0" smtClean="0">
                <a:latin typeface="Minya Nouvelle" pitchFamily="2" charset="0"/>
              </a:rPr>
              <a:t>	</a:t>
            </a:r>
            <a:r>
              <a:rPr lang="sv-SE" dirty="0" smtClean="0">
                <a:latin typeface="Minya Nouvelle" pitchFamily="2" charset="0"/>
              </a:rPr>
              <a:t>      </a:t>
            </a:r>
            <a:r>
              <a:rPr lang="sv-SE" dirty="0" err="1" smtClean="0">
                <a:latin typeface="Minya Nouvelle" pitchFamily="2" charset="0"/>
              </a:rPr>
              <a:t>application</a:t>
            </a:r>
            <a:r>
              <a:rPr lang="sv-SE" dirty="0" smtClean="0">
                <a:latin typeface="Minya Nouvelle" pitchFamily="2" charset="0"/>
              </a:rPr>
              <a:t>/</a:t>
            </a:r>
            <a:r>
              <a:rPr lang="sv-SE" dirty="0" err="1" smtClean="0">
                <a:latin typeface="Minya Nouvelle" pitchFamily="2" charset="0"/>
              </a:rPr>
              <a:t>json</a:t>
            </a:r>
            <a:endParaRPr lang="sv-SE" dirty="0" smtClean="0">
              <a:latin typeface="Minya Nouvelle" pitchFamily="2" charset="0"/>
            </a:endParaRPr>
          </a:p>
          <a:p>
            <a:r>
              <a:rPr lang="sv-SE" dirty="0" err="1" smtClean="0">
                <a:latin typeface="Minya Nouvelle" pitchFamily="2" charset="0"/>
              </a:rPr>
              <a:t>File</a:t>
            </a:r>
            <a:r>
              <a:rPr lang="sv-SE" dirty="0" smtClean="0">
                <a:latin typeface="Minya Nouvelle" pitchFamily="2" charset="0"/>
              </a:rPr>
              <a:t>	</a:t>
            </a:r>
            <a:r>
              <a:rPr lang="sv-SE" dirty="0" smtClean="0">
                <a:latin typeface="Minya Nouvelle" pitchFamily="2" charset="0"/>
              </a:rPr>
              <a:t>      .</a:t>
            </a:r>
            <a:r>
              <a:rPr lang="sv-SE" dirty="0" err="1" smtClean="0">
                <a:latin typeface="Minya Nouvelle" pitchFamily="2" charset="0"/>
              </a:rPr>
              <a:t>json</a:t>
            </a:r>
            <a:endParaRPr lang="sv-SE" dirty="0" smtClean="0">
              <a:latin typeface="Minya Nouvelle" pitchFamily="2" charset="0"/>
            </a:endParaRPr>
          </a:p>
          <a:p>
            <a:r>
              <a:rPr lang="sv-SE" dirty="0" smtClean="0">
                <a:latin typeface="Minya Nouvelle" pitchFamily="2" charset="0"/>
              </a:rPr>
              <a:t>Web	</a:t>
            </a:r>
            <a:r>
              <a:rPr lang="sv-SE" dirty="0" smtClean="0">
                <a:latin typeface="Minya Nouvelle" pitchFamily="2" charset="0"/>
              </a:rPr>
              <a:t>      http</a:t>
            </a:r>
            <a:r>
              <a:rPr lang="sv-SE" dirty="0" smtClean="0">
                <a:latin typeface="Minya Nouvelle" pitchFamily="2" charset="0"/>
              </a:rPr>
              <a:t>://json.org</a:t>
            </a:r>
          </a:p>
          <a:p>
            <a:r>
              <a:rPr lang="sv-SE" dirty="0" smtClean="0">
                <a:latin typeface="Minya Nouvelle" pitchFamily="2" charset="0"/>
              </a:rPr>
              <a:t>Upptäckare  Douglas </a:t>
            </a:r>
            <a:r>
              <a:rPr lang="sv-SE" dirty="0" err="1" smtClean="0">
                <a:latin typeface="Minya Nouvelle" pitchFamily="2" charset="0"/>
              </a:rPr>
              <a:t>Crockford</a:t>
            </a:r>
            <a:endParaRPr lang="sv-SE" dirty="0" smtClean="0">
              <a:latin typeface="Minya Nouvelle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2785492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JSON är ett subset av JavaScript och ska ses som språkoberoende</a:t>
            </a:r>
          </a:p>
        </p:txBody>
      </p:sp>
      <p:pic>
        <p:nvPicPr>
          <p:cNvPr id="10242" name="Picture 2" descr="P:\Icons\128x128\shadow\text_bin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985" y="265212"/>
            <a:ext cx="639826" cy="63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515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Beskriva objekt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057300"/>
            <a:ext cx="55870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Ett objekt beskrivet med JSON:</a:t>
            </a:r>
          </a:p>
          <a:p>
            <a:endParaRPr lang="sv-SE" b="1" dirty="0">
              <a:latin typeface="Minya Nouvelle" pitchFamily="2" charset="0"/>
            </a:endParaRP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v-SE" dirty="0">
                <a:latin typeface="Courier New" pitchFamily="49" charset="0"/>
                <a:cs typeface="Courier New" pitchFamily="49" charset="0"/>
              </a:rPr>
              <a:t>    "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":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Bill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",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:2,</a:t>
            </a:r>
          </a:p>
          <a:p>
            <a:r>
              <a:rPr lang="sv-S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  "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alive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":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false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sv-SE" dirty="0">
              <a:latin typeface="Minya Nouvelle" pitchFamily="2" charset="0"/>
            </a:endParaRPr>
          </a:p>
          <a:p>
            <a:r>
              <a:rPr lang="sv-SE" dirty="0" smtClean="0">
                <a:latin typeface="Minya Nouvelle" pitchFamily="2" charset="0"/>
              </a:rPr>
              <a:t>eller mer realistiskt:</a:t>
            </a:r>
          </a:p>
          <a:p>
            <a:endParaRPr lang="sv-SE" dirty="0" smtClean="0">
              <a:latin typeface="Minya Nouvelle" pitchFamily="2" charset="0"/>
            </a:endParaRPr>
          </a:p>
          <a:p>
            <a:r>
              <a:rPr lang="sv-SE" dirty="0">
                <a:latin typeface="Courier New" pitchFamily="49" charset="0"/>
                <a:cs typeface="Courier New" pitchFamily="49" charset="0"/>
              </a:rPr>
              <a:t>{"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name":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Bill","type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:2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, "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alive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":false}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  <a:p>
            <a:endParaRPr lang="sv-SE" dirty="0" smtClean="0">
              <a:latin typeface="Minya Nouvell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443998"/>
            <a:ext cx="856195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Flera objekt beskrivs som en </a:t>
            </a:r>
            <a:r>
              <a:rPr lang="sv-SE" dirty="0" err="1" smtClean="0">
                <a:latin typeface="Minya Nouvelle" pitchFamily="2" charset="0"/>
              </a:rPr>
              <a:t>array</a:t>
            </a:r>
            <a:r>
              <a:rPr lang="sv-SE" dirty="0" smtClean="0">
                <a:latin typeface="Minya Nouvelle" pitchFamily="2" charset="0"/>
              </a:rPr>
              <a:t>:</a:t>
            </a:r>
          </a:p>
          <a:p>
            <a:endParaRPr lang="sv-SE" dirty="0" smtClean="0">
              <a:latin typeface="Minya Nouvelle" pitchFamily="2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[{"name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":"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Bill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":2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},{"name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":"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":5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},{"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":"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Jason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": 1 }]</a:t>
            </a:r>
            <a:endParaRPr lang="sv-SE" sz="1400" dirty="0" smtClean="0">
              <a:latin typeface="Minya Nouvelle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163952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>
                <a:solidFill>
                  <a:srgbClr val="FF0000"/>
                </a:solidFill>
                <a:latin typeface="Minya Nouvelle" pitchFamily="2" charset="0"/>
              </a:rPr>
              <a:t>Datatyper: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string, </a:t>
            </a:r>
            <a:r>
              <a:rPr lang="sv-SE" dirty="0" err="1" smtClean="0">
                <a:solidFill>
                  <a:srgbClr val="FF0000"/>
                </a:solidFill>
                <a:latin typeface="Minya Nouvelle" pitchFamily="2" charset="0"/>
              </a:rPr>
              <a:t>number</a:t>
            </a: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, </a:t>
            </a:r>
            <a:r>
              <a:rPr lang="sv-SE" dirty="0" err="1" smtClean="0">
                <a:solidFill>
                  <a:srgbClr val="FF0000"/>
                </a:solidFill>
                <a:latin typeface="Minya Nouvelle" pitchFamily="2" charset="0"/>
              </a:rPr>
              <a:t>boolean</a:t>
            </a: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, </a:t>
            </a:r>
            <a:r>
              <a:rPr lang="sv-SE" dirty="0" err="1" smtClean="0">
                <a:solidFill>
                  <a:srgbClr val="FF0000"/>
                </a:solidFill>
                <a:latin typeface="Minya Nouvelle" pitchFamily="2" charset="0"/>
              </a:rPr>
              <a:t>null</a:t>
            </a: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, </a:t>
            </a:r>
            <a:r>
              <a:rPr lang="sv-SE" dirty="0" err="1" smtClean="0">
                <a:solidFill>
                  <a:srgbClr val="FF0000"/>
                </a:solidFill>
                <a:latin typeface="Minya Nouvelle" pitchFamily="2" charset="0"/>
              </a:rPr>
              <a:t>object</a:t>
            </a: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 eller </a:t>
            </a:r>
            <a:r>
              <a:rPr lang="sv-SE" dirty="0" err="1" smtClean="0">
                <a:solidFill>
                  <a:srgbClr val="FF0000"/>
                </a:solidFill>
                <a:latin typeface="Minya Nouvelle" pitchFamily="2" charset="0"/>
              </a:rPr>
              <a:t>array</a:t>
            </a: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 </a:t>
            </a:r>
          </a:p>
        </p:txBody>
      </p:sp>
      <p:sp>
        <p:nvSpPr>
          <p:cNvPr id="7" name="Freeform 6"/>
          <p:cNvSpPr/>
          <p:nvPr/>
        </p:nvSpPr>
        <p:spPr>
          <a:xfrm>
            <a:off x="2779200" y="2481861"/>
            <a:ext cx="1890463" cy="435907"/>
          </a:xfrm>
          <a:custGeom>
            <a:avLst/>
            <a:gdLst>
              <a:gd name="connsiteX0" fmla="*/ 1857600 w 1890463"/>
              <a:gd name="connsiteY0" fmla="*/ 405339 h 435907"/>
              <a:gd name="connsiteX1" fmla="*/ 1792800 w 1890463"/>
              <a:gd name="connsiteY1" fmla="*/ 398139 h 435907"/>
              <a:gd name="connsiteX2" fmla="*/ 1036800 w 1890463"/>
              <a:gd name="connsiteY2" fmla="*/ 30939 h 435907"/>
              <a:gd name="connsiteX3" fmla="*/ 0 w 1890463"/>
              <a:gd name="connsiteY3" fmla="*/ 45339 h 43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463" h="435907">
                <a:moveTo>
                  <a:pt x="1857600" y="405339"/>
                </a:moveTo>
                <a:cubicBezTo>
                  <a:pt x="1893600" y="432939"/>
                  <a:pt x="1929600" y="460539"/>
                  <a:pt x="1792800" y="398139"/>
                </a:cubicBezTo>
                <a:cubicBezTo>
                  <a:pt x="1656000" y="335739"/>
                  <a:pt x="1335600" y="89739"/>
                  <a:pt x="1036800" y="30939"/>
                </a:cubicBezTo>
                <a:cubicBezTo>
                  <a:pt x="738000" y="-27861"/>
                  <a:pt x="369000" y="8739"/>
                  <a:pt x="0" y="45339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8" name="Picture 2" descr="P:\Icons\128x128\shadow\text_bin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985" y="265212"/>
            <a:ext cx="639826" cy="63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694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Hantera JSON i JavaScript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129308"/>
            <a:ext cx="8707960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jsonStr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= '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[{"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name":"Bill","type":2},{"name":"Sam","type":5},{"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name":"Jason","type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": 1 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}]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’;</a:t>
            </a:r>
          </a:p>
          <a:p>
            <a:endParaRPr lang="sv-SE" dirty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people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jsonStr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sv-SE" dirty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people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[0].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); // Bill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74176" y="3111996"/>
            <a:ext cx="2501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err="1">
                <a:latin typeface="Minya Nouvelle" pitchFamily="2" charset="0"/>
              </a:rPr>
              <a:t>e</a:t>
            </a:r>
            <a:r>
              <a:rPr lang="sv-SE" sz="3200" b="1" dirty="0" err="1" smtClean="0">
                <a:latin typeface="Minya Nouvelle" pitchFamily="2" charset="0"/>
              </a:rPr>
              <a:t>val</a:t>
            </a:r>
            <a:r>
              <a:rPr lang="sv-SE" sz="3200" b="1" dirty="0" smtClean="0">
                <a:latin typeface="Minya Nouvelle" pitchFamily="2" charset="0"/>
              </a:rPr>
              <a:t> is </a:t>
            </a:r>
            <a:r>
              <a:rPr lang="sv-SE" sz="3200" b="1" dirty="0" err="1">
                <a:latin typeface="Minya Nouvelle" pitchFamily="2" charset="0"/>
              </a:rPr>
              <a:t>e</a:t>
            </a:r>
            <a:r>
              <a:rPr lang="sv-SE" sz="3200" b="1" dirty="0" err="1" smtClean="0">
                <a:latin typeface="Minya Nouvelle" pitchFamily="2" charset="0"/>
              </a:rPr>
              <a:t>vil</a:t>
            </a:r>
            <a:r>
              <a:rPr lang="sv-SE" sz="3200" b="1" dirty="0" smtClean="0">
                <a:latin typeface="Minya Nouvelle" pitchFamily="2" charset="0"/>
              </a:rPr>
              <a:t>!</a:t>
            </a:r>
          </a:p>
        </p:txBody>
      </p:sp>
      <p:pic>
        <p:nvPicPr>
          <p:cNvPr id="6146" name="Picture 2" descr="P:\Icons\48x48\shadow\dev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584" y="311199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:\Icons\48x48\shadow\dev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21521" y="311199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:\Icons\128x128\shadow\fi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855" y="1483754"/>
            <a:ext cx="1095321" cy="109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:\Icons\128x128\shadow\fi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0717"/>
            <a:ext cx="1122883" cy="112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P:\Icons\128x128\shadow\fi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942" y="1417340"/>
            <a:ext cx="689846" cy="68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P:\Icons\128x128\shadow\fi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38192"/>
            <a:ext cx="984610" cy="98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P:\Icons\128x128\shadow\fi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8" y="1738192"/>
            <a:ext cx="984610" cy="98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:\Icons\128x128\shadow\fi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634" y="991449"/>
            <a:ext cx="984610" cy="98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P:\Icons\128x128\shadow\fi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88" y="1045963"/>
            <a:ext cx="822010" cy="82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:\Icons\128x128\shadow\fi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31414"/>
            <a:ext cx="537445" cy="53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5872" y="4033435"/>
            <a:ext cx="8302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latin typeface="Minya Nouvelle" pitchFamily="2" charset="0"/>
              </a:rPr>
              <a:t>e</a:t>
            </a:r>
            <a:r>
              <a:rPr lang="sv-SE" dirty="0" err="1" smtClean="0">
                <a:latin typeface="Minya Nouvelle" pitchFamily="2" charset="0"/>
              </a:rPr>
              <a:t>val</a:t>
            </a:r>
            <a:r>
              <a:rPr lang="sv-SE" dirty="0" smtClean="0">
                <a:latin typeface="Minya Nouvelle" pitchFamily="2" charset="0"/>
              </a:rPr>
              <a:t> är en säkerhetsrisk då den inte bara kan tolka JSON-kod utan även exekvera JavaScript.</a:t>
            </a:r>
          </a:p>
          <a:p>
            <a:r>
              <a:rPr lang="sv-SE" dirty="0" err="1" smtClean="0">
                <a:latin typeface="Minya Nouvelle" pitchFamily="2" charset="0"/>
              </a:rPr>
              <a:t>eval</a:t>
            </a:r>
            <a:r>
              <a:rPr lang="sv-SE" dirty="0" smtClean="0">
                <a:latin typeface="Minya Nouvelle" pitchFamily="2" charset="0"/>
              </a:rPr>
              <a:t> har en negativ inverkan på din applikations prestanda.</a:t>
            </a:r>
          </a:p>
          <a:p>
            <a:r>
              <a:rPr lang="sv-SE" dirty="0" smtClean="0">
                <a:latin typeface="Minya Nouvelle" pitchFamily="2" charset="0"/>
              </a:rPr>
              <a:t>Det finns i princip alltid en bättre lösning än </a:t>
            </a:r>
            <a:r>
              <a:rPr lang="sv-SE" dirty="0" err="1" smtClean="0">
                <a:latin typeface="Minya Nouvelle" pitchFamily="2" charset="0"/>
              </a:rPr>
              <a:t>eval</a:t>
            </a:r>
            <a:r>
              <a:rPr lang="sv-SE" dirty="0" smtClean="0">
                <a:latin typeface="Minya Nouvelle" pitchFamily="2" charset="0"/>
              </a:rPr>
              <a:t>.</a:t>
            </a:r>
          </a:p>
        </p:txBody>
      </p:sp>
      <p:pic>
        <p:nvPicPr>
          <p:cNvPr id="19" name="Picture 2" descr="P:\Icons\128x128\shadow\text_binar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985" y="265212"/>
            <a:ext cx="639826" cy="63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08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Hantera JSON i JavaScript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129308"/>
            <a:ext cx="8532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>
                <a:latin typeface="Minya Nouvelle" pitchFamily="2" charset="0"/>
              </a:rPr>
              <a:t>Crockford</a:t>
            </a:r>
            <a:r>
              <a:rPr lang="sv-SE" dirty="0" smtClean="0">
                <a:latin typeface="Minya Nouvelle" pitchFamily="2" charset="0"/>
              </a:rPr>
              <a:t> skapade en JSON </a:t>
            </a:r>
            <a:r>
              <a:rPr lang="sv-SE" dirty="0" err="1" smtClean="0">
                <a:latin typeface="Minya Nouvelle" pitchFamily="2" charset="0"/>
              </a:rPr>
              <a:t>serializer</a:t>
            </a:r>
            <a:r>
              <a:rPr lang="sv-SE" dirty="0" smtClean="0">
                <a:latin typeface="Minya Nouvelle" pitchFamily="2" charset="0"/>
              </a:rPr>
              <a:t>/parser för JavaScript och den går att ladda ner på </a:t>
            </a:r>
            <a:r>
              <a:rPr lang="sv-SE" dirty="0" err="1" smtClean="0">
                <a:latin typeface="Minya Nouvelle" pitchFamily="2" charset="0"/>
              </a:rPr>
              <a:t>GitHub</a:t>
            </a:r>
            <a:r>
              <a:rPr lang="sv-SE" dirty="0" smtClean="0">
                <a:latin typeface="Minya Nouvelle" pitchFamily="2" charset="0"/>
              </a:rPr>
              <a:t> länk på: http://www.json.org/js.html</a:t>
            </a:r>
          </a:p>
          <a:p>
            <a:endParaRPr lang="sv-SE" dirty="0" smtClean="0">
              <a:latin typeface="Minya Nouvelle" pitchFamily="2" charset="0"/>
            </a:endParaRPr>
          </a:p>
          <a:p>
            <a:r>
              <a:rPr lang="sv-SE" dirty="0" smtClean="0">
                <a:latin typeface="Minya Nouvelle" pitchFamily="2" charset="0"/>
              </a:rPr>
              <a:t>Finns inbyggt i:</a:t>
            </a:r>
            <a:endParaRPr lang="sv-SE" dirty="0">
              <a:latin typeface="Minya Nouvelle" pitchFamily="2" charset="0"/>
            </a:endParaRPr>
          </a:p>
        </p:txBody>
      </p:sp>
      <p:pic>
        <p:nvPicPr>
          <p:cNvPr id="5" name="Picture 10" descr="http://www.favbrowser.com/wp-content/uploads/2010/08/internetexplorer7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7858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macses.files.wordpress.com/2010/03/apple_safa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351000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s://2002138315848640006-a-pressatgoogle-com-s-sites.googlegroups.com/a/pressatgoogle.com/chromepress/Home/google-chrome-chromium/images/chrome-256-medium.png?attachauth=ANoY7cqXW-gWwbYn-3rsDWvqEtLbE4_sLghHFnNhnIstJ9e16n6Lwq7qESQOnn_bDcbnfpRD1OI2gCDJCWKSZ93_rXUQSVhfxNUuI1ntPHlq1mKdw7o__jbWaF8DNnl9LL1kQxTH66_2l6XeXobx-c5H6ndfOwN4uMk8eun3vKudXwGlro_0ECjT1MbbEM54KbNMRddkAz-RO0BzLqwjMJxC4G87lD1mc3jtT2Vn4CCSd5IolcNcnftDOt1E_FuwdLpL3iUAj6wpWoEiAJ9IgmTvPPr0iHkEpg%3D%3D&amp;attredirects=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97000"/>
            <a:ext cx="467232" cy="46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neowin.net/images/uploaded/Opera_256x25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870" y="2387824"/>
            <a:ext cx="463024" cy="46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frannie84.files.wordpress.com/2010/08/firefo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10384"/>
            <a:ext cx="457757" cy="44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5266" y="284820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&gt;=8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08726" y="284576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&gt;=3.5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14862" y="284576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&gt;=10.5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9512" y="3361556"/>
            <a:ext cx="8707960" cy="17543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jsonStr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= '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[{"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name":"Bill","type":2},{"name":"Sam","type":5},{"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name":"Jason","type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": 1 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}]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’;</a:t>
            </a:r>
          </a:p>
          <a:p>
            <a:endParaRPr lang="sv-SE" dirty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people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JSON.parse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jsonStr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sv-SE" dirty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people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[0].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); // Bill</a:t>
            </a:r>
          </a:p>
        </p:txBody>
      </p:sp>
      <p:sp>
        <p:nvSpPr>
          <p:cNvPr id="15" name="Freeform 14"/>
          <p:cNvSpPr/>
          <p:nvPr/>
        </p:nvSpPr>
        <p:spPr>
          <a:xfrm>
            <a:off x="4529797" y="4254137"/>
            <a:ext cx="1477108" cy="171771"/>
          </a:xfrm>
          <a:custGeom>
            <a:avLst/>
            <a:gdLst>
              <a:gd name="connsiteX0" fmla="*/ 1477108 w 1477108"/>
              <a:gd name="connsiteY0" fmla="*/ 91440 h 171771"/>
              <a:gd name="connsiteX1" fmla="*/ 647114 w 1477108"/>
              <a:gd name="connsiteY1" fmla="*/ 168812 h 171771"/>
              <a:gd name="connsiteX2" fmla="*/ 0 w 1477108"/>
              <a:gd name="connsiteY2" fmla="*/ 0 h 17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7108" h="171771">
                <a:moveTo>
                  <a:pt x="1477108" y="91440"/>
                </a:moveTo>
                <a:cubicBezTo>
                  <a:pt x="1185203" y="137746"/>
                  <a:pt x="893299" y="184052"/>
                  <a:pt x="647114" y="168812"/>
                </a:cubicBezTo>
                <a:cubicBezTo>
                  <a:pt x="400929" y="153572"/>
                  <a:pt x="200464" y="76786"/>
                  <a:pt x="0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TextBox 15"/>
          <p:cNvSpPr txBox="1"/>
          <p:nvPr/>
        </p:nvSpPr>
        <p:spPr>
          <a:xfrm>
            <a:off x="6012160" y="3830772"/>
            <a:ext cx="23762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err="1" smtClean="0">
                <a:solidFill>
                  <a:srgbClr val="FF0000"/>
                </a:solidFill>
                <a:latin typeface="Minya Nouvelle" pitchFamily="2" charset="0"/>
              </a:rPr>
              <a:t>Parse</a:t>
            </a:r>
            <a:r>
              <a:rPr lang="sv-SE" sz="1400" dirty="0" smtClean="0">
                <a:solidFill>
                  <a:srgbClr val="FF0000"/>
                </a:solidFill>
                <a:latin typeface="Minya Nouvelle" pitchFamily="2" charset="0"/>
              </a:rPr>
              <a:t> kan även ta en funktion som andra argument om man vill påverka hur tolkningen ska gå till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9512" y="5152464"/>
            <a:ext cx="782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Minya Nouvelle" pitchFamily="2" charset="0"/>
              </a:rPr>
              <a:t>json.stringify</a:t>
            </a:r>
            <a:r>
              <a:rPr lang="sv-SE" dirty="0" smtClean="0">
                <a:latin typeface="Minya Nouvelle" pitchFamily="2" charset="0"/>
              </a:rPr>
              <a:t>() finns om du vill skapa JSON utifrån befintliga </a:t>
            </a:r>
            <a:r>
              <a:rPr lang="sv-SE" dirty="0" err="1" smtClean="0">
                <a:latin typeface="Minya Nouvelle" pitchFamily="2" charset="0"/>
              </a:rPr>
              <a:t>js</a:t>
            </a:r>
            <a:r>
              <a:rPr lang="sv-SE" dirty="0" smtClean="0">
                <a:latin typeface="Minya Nouvelle" pitchFamily="2" charset="0"/>
              </a:rPr>
              <a:t>-objekt</a:t>
            </a:r>
          </a:p>
        </p:txBody>
      </p:sp>
      <p:pic>
        <p:nvPicPr>
          <p:cNvPr id="18" name="Picture 2" descr="P:\Icons\128x128\shadow\text_binar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985" y="265212"/>
            <a:ext cx="639826" cy="63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467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tstjo\AppData\Local\Temp\SNAGHTML19c236d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29" y="3073524"/>
            <a:ext cx="7239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3</a:t>
            </a:r>
            <a:r>
              <a:rPr lang="sv-SE" dirty="0" smtClean="0"/>
              <a:t>) Data skickas som JSON</a:t>
            </a:r>
            <a:endParaRPr lang="sv-SE" dirty="0"/>
          </a:p>
        </p:txBody>
      </p:sp>
      <p:pic>
        <p:nvPicPr>
          <p:cNvPr id="4" name="Picture 2" descr="P:\Icons\128x128\shadow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3763" y="1133499"/>
            <a:ext cx="1646237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P:\Icons\128x128\shadow\dat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29600" y="1163662"/>
            <a:ext cx="614363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P:\Icons\128x128\shadow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1925662"/>
            <a:ext cx="731838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P:\Icons\128x128\shadow\monitor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1027137"/>
            <a:ext cx="1646238" cy="164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P:\Icons\128x128\shadow\text_code_javascrip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1636737"/>
            <a:ext cx="884238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2514600" y="2093937"/>
            <a:ext cx="3352800" cy="158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7543800" y="2078062"/>
            <a:ext cx="609600" cy="1524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543800" y="1471637"/>
            <a:ext cx="685800" cy="14763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2819400" y="1593358"/>
            <a:ext cx="304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Verdana" pitchFamily="34" charset="0"/>
              <a:buAutoNum type="arabicPeriod" startAt="2"/>
            </a:pPr>
            <a:r>
              <a:rPr lang="sv-SE" dirty="0">
                <a:latin typeface="Minya Nouvelle" charset="0"/>
              </a:rPr>
              <a:t>Data skickas som </a:t>
            </a:r>
            <a:r>
              <a:rPr lang="sv-SE" dirty="0" smtClean="0">
                <a:latin typeface="Minya Nouvelle" charset="0"/>
              </a:rPr>
              <a:t>JSON</a:t>
            </a:r>
            <a:endParaRPr lang="sv-SE" dirty="0">
              <a:latin typeface="Minya Nouvelle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838200" y="4105299"/>
            <a:ext cx="1524000" cy="91440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26"/>
          <p:cNvSpPr txBox="1">
            <a:spLocks noChangeArrowheads="1"/>
          </p:cNvSpPr>
          <p:nvPr/>
        </p:nvSpPr>
        <p:spPr bwMode="auto">
          <a:xfrm>
            <a:off x="1669504" y="4729708"/>
            <a:ext cx="59988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v-SE" dirty="0" smtClean="0">
                <a:latin typeface="Minya Nouvelle" charset="0"/>
              </a:rPr>
              <a:t>Nu kan vi enkelt tolka denna data med </a:t>
            </a:r>
            <a:r>
              <a:rPr lang="sv-SE" dirty="0" err="1" smtClean="0">
                <a:latin typeface="Minya Nouvelle" charset="0"/>
              </a:rPr>
              <a:t>JSON.parse</a:t>
            </a:r>
            <a:r>
              <a:rPr lang="sv-SE" dirty="0" smtClean="0">
                <a:latin typeface="Minya Nouvelle" charset="0"/>
              </a:rPr>
              <a:t>(). </a:t>
            </a:r>
          </a:p>
          <a:p>
            <a:r>
              <a:rPr lang="sv-SE" dirty="0" smtClean="0">
                <a:latin typeface="Minya Nouvelle" charset="0"/>
              </a:rPr>
              <a:t>De flesta </a:t>
            </a:r>
            <a:r>
              <a:rPr lang="sv-SE" dirty="0" err="1" smtClean="0">
                <a:latin typeface="Minya Nouvelle" charset="0"/>
              </a:rPr>
              <a:t>serversidespråk</a:t>
            </a:r>
            <a:r>
              <a:rPr lang="sv-SE" dirty="0" smtClean="0">
                <a:latin typeface="Minya Nouvelle" charset="0"/>
              </a:rPr>
              <a:t> har bra stöd för JSON</a:t>
            </a:r>
            <a:endParaRPr lang="sv-SE" dirty="0">
              <a:latin typeface="Minya Nouvelle" charset="0"/>
            </a:endParaRPr>
          </a:p>
        </p:txBody>
      </p:sp>
      <p:pic>
        <p:nvPicPr>
          <p:cNvPr id="19" name="Picture 2" descr="P:\Icons\128x128\shadow\text_binar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985" y="265212"/>
            <a:ext cx="639826" cy="63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795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open</a:t>
            </a:r>
            <a:r>
              <a:rPr lang="sv-SE" dirty="0" smtClean="0"/>
              <a:t> POST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649466" y="1417340"/>
            <a:ext cx="7488832" cy="20005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xhr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dirty="0">
                <a:latin typeface="Courier New" pitchFamily="49" charset="0"/>
              </a:rPr>
              <a:t>new </a:t>
            </a:r>
            <a:r>
              <a:rPr lang="sv-SE" dirty="0" err="1">
                <a:latin typeface="Courier New" pitchFamily="49" charset="0"/>
              </a:rPr>
              <a:t>XMLHttpRequest</a:t>
            </a:r>
            <a:r>
              <a:rPr lang="sv-SE" dirty="0">
                <a:latin typeface="Courier New" pitchFamily="49" charset="0"/>
              </a:rPr>
              <a:t>()</a:t>
            </a:r>
            <a:r>
              <a:rPr lang="sv-SE" dirty="0" smtClean="0">
                <a:latin typeface="Courier New" pitchFamily="49" charset="0"/>
              </a:rPr>
              <a:t>;</a:t>
            </a:r>
          </a:p>
          <a:p>
            <a:endParaRPr lang="sv-SE" dirty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err="1">
                <a:latin typeface="Courier New" pitchFamily="49" charset="0"/>
                <a:cs typeface="Courier New" pitchFamily="49" charset="0"/>
              </a:rPr>
              <a:t>xhr.onreadystatechange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(){...};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  <a:p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xhr.open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POST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setProduct.php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sv-SE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xhr.setRequestHeader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sv-SE" sz="1600" b="1" dirty="0" err="1">
                <a:latin typeface="Courier New" pitchFamily="49" charset="0"/>
                <a:cs typeface="Courier New" pitchFamily="49" charset="0"/>
              </a:rPr>
              <a:t>Content-Type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sv-SE" sz="1600" b="1" dirty="0" err="1">
                <a:latin typeface="Courier New" pitchFamily="49" charset="0"/>
                <a:cs typeface="Courier New" pitchFamily="49" charset="0"/>
              </a:rPr>
              <a:t>application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sv-SE" sz="1600" b="1" dirty="0" err="1">
                <a:latin typeface="Courier New" pitchFamily="49" charset="0"/>
                <a:cs typeface="Courier New" pitchFamily="49" charset="0"/>
              </a:rPr>
              <a:t>json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');</a:t>
            </a:r>
            <a:endParaRPr lang="sv-SE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27784" y="477813"/>
            <a:ext cx="404936" cy="404936"/>
            <a:chOff x="6687344" y="1921396"/>
            <a:chExt cx="404936" cy="404936"/>
          </a:xfrm>
        </p:grpSpPr>
        <p:sp>
          <p:nvSpPr>
            <p:cNvPr id="9" name="Oval 8"/>
            <p:cNvSpPr/>
            <p:nvPr/>
          </p:nvSpPr>
          <p:spPr>
            <a:xfrm>
              <a:off x="6687344" y="1921396"/>
              <a:ext cx="404936" cy="404936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46984" y="1939198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>
                  <a:latin typeface="Minya Nouvelle" pitchFamily="2" charset="0"/>
                </a:rPr>
                <a:t>3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580112" y="3928908"/>
            <a:ext cx="30963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rgbClr val="FF0000"/>
                </a:solidFill>
                <a:latin typeface="Minya Nouvelle" pitchFamily="2" charset="0"/>
              </a:rPr>
              <a:t>Tala om att </a:t>
            </a:r>
            <a:r>
              <a:rPr lang="sv-SE" sz="1600" dirty="0" err="1" smtClean="0">
                <a:solidFill>
                  <a:srgbClr val="FF0000"/>
                </a:solidFill>
                <a:latin typeface="Minya Nouvelle" pitchFamily="2" charset="0"/>
              </a:rPr>
              <a:t>datat</a:t>
            </a:r>
            <a:r>
              <a:rPr lang="sv-SE" sz="1600" dirty="0" smtClean="0">
                <a:solidFill>
                  <a:srgbClr val="FF0000"/>
                </a:solidFill>
                <a:latin typeface="Minya Nouvelle" pitchFamily="2" charset="0"/>
              </a:rPr>
              <a:t> som </a:t>
            </a:r>
          </a:p>
          <a:p>
            <a:r>
              <a:rPr lang="sv-SE" sz="1600" dirty="0" smtClean="0">
                <a:solidFill>
                  <a:srgbClr val="FF0000"/>
                </a:solidFill>
                <a:latin typeface="Minya Nouvelle" pitchFamily="2" charset="0"/>
              </a:rPr>
              <a:t>skickas är av typen ”JSON”</a:t>
            </a:r>
            <a:endParaRPr lang="sv-SE" sz="1600" dirty="0" smtClean="0">
              <a:solidFill>
                <a:srgbClr val="FF0000"/>
              </a:solidFill>
              <a:latin typeface="Minya Nouvelle" pitchFamily="2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572000" y="3433564"/>
            <a:ext cx="1080120" cy="792088"/>
          </a:xfrm>
          <a:custGeom>
            <a:avLst/>
            <a:gdLst>
              <a:gd name="connsiteX0" fmla="*/ 1024316 w 1024316"/>
              <a:gd name="connsiteY0" fmla="*/ 1596683 h 1615903"/>
              <a:gd name="connsiteX1" fmla="*/ 116950 w 1024316"/>
              <a:gd name="connsiteY1" fmla="*/ 1477108 h 1615903"/>
              <a:gd name="connsiteX2" fmla="*/ 18476 w 1024316"/>
              <a:gd name="connsiteY2" fmla="*/ 562708 h 1615903"/>
              <a:gd name="connsiteX3" fmla="*/ 180255 w 1024316"/>
              <a:gd name="connsiteY3" fmla="*/ 0 h 1615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316" h="1615903">
                <a:moveTo>
                  <a:pt x="1024316" y="1596683"/>
                </a:moveTo>
                <a:cubicBezTo>
                  <a:pt x="654453" y="1623060"/>
                  <a:pt x="284590" y="1649437"/>
                  <a:pt x="116950" y="1477108"/>
                </a:cubicBezTo>
                <a:cubicBezTo>
                  <a:pt x="-50690" y="1304779"/>
                  <a:pt x="7925" y="808893"/>
                  <a:pt x="18476" y="562708"/>
                </a:cubicBezTo>
                <a:cubicBezTo>
                  <a:pt x="29027" y="316523"/>
                  <a:pt x="104641" y="158261"/>
                  <a:pt x="180255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2673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send</a:t>
            </a:r>
            <a:r>
              <a:rPr lang="sv-SE" dirty="0" smtClean="0"/>
              <a:t> POST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649466" y="1417340"/>
            <a:ext cx="7488832" cy="31700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xhr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dirty="0">
                <a:latin typeface="Courier New" pitchFamily="49" charset="0"/>
              </a:rPr>
              <a:t>new </a:t>
            </a:r>
            <a:r>
              <a:rPr lang="sv-SE" dirty="0" err="1">
                <a:latin typeface="Courier New" pitchFamily="49" charset="0"/>
              </a:rPr>
              <a:t>XMLHttpRequest</a:t>
            </a:r>
            <a:r>
              <a:rPr lang="sv-SE" dirty="0">
                <a:latin typeface="Courier New" pitchFamily="49" charset="0"/>
              </a:rPr>
              <a:t>();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err="1">
                <a:latin typeface="Courier New" pitchFamily="49" charset="0"/>
                <a:cs typeface="Courier New" pitchFamily="49" charset="0"/>
              </a:rPr>
              <a:t>xhr.onreadystatechange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(){...}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xhr.open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('POST', '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setProduct.php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sv-SE" sz="1600" dirty="0" err="1">
                <a:latin typeface="Courier New" pitchFamily="49" charset="0"/>
                <a:cs typeface="Courier New" pitchFamily="49" charset="0"/>
              </a:rPr>
              <a:t>xhr.setRequestHeader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sv-SE" sz="1600" dirty="0" err="1">
                <a:latin typeface="Courier New" pitchFamily="49" charset="0"/>
                <a:cs typeface="Courier New" pitchFamily="49" charset="0"/>
              </a:rPr>
              <a:t>Content-Type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sv-SE" sz="1600" dirty="0" err="1">
                <a:latin typeface="Courier New" pitchFamily="49" charset="0"/>
                <a:cs typeface="Courier New" pitchFamily="49" charset="0"/>
              </a:rPr>
              <a:t>application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sv-SE" sz="1600" dirty="0" err="1">
                <a:latin typeface="Courier New" pitchFamily="49" charset="0"/>
                <a:cs typeface="Courier New" pitchFamily="49" charset="0"/>
              </a:rPr>
              <a:t>json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')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sv-SE" sz="1600" dirty="0">
              <a:latin typeface="Courier New" pitchFamily="49" charset="0"/>
              <a:cs typeface="Courier New" pitchFamily="49" charset="0"/>
            </a:endParaRPr>
          </a:p>
          <a:p>
            <a:endParaRPr lang="sv-S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product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= {</a:t>
            </a:r>
          </a:p>
          <a:p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: 125,</a:t>
            </a:r>
          </a:p>
          <a:p>
            <a:r>
              <a:rPr lang="sv-S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Aktivitetsarmband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endParaRPr lang="sv-SE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sv-SE" sz="1600" b="1" dirty="0">
              <a:latin typeface="Courier New" pitchFamily="49" charset="0"/>
              <a:cs typeface="Courier New" pitchFamily="49" charset="0"/>
            </a:endParaRPr>
          </a:p>
          <a:p>
            <a:endParaRPr lang="sv-S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xhr.send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1600" b="1" dirty="0" err="1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product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);</a:t>
            </a:r>
            <a:endParaRPr lang="sv-SE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481236"/>
            <a:ext cx="404936" cy="404936"/>
            <a:chOff x="6687344" y="1921396"/>
            <a:chExt cx="404936" cy="404936"/>
          </a:xfrm>
        </p:grpSpPr>
        <p:sp>
          <p:nvSpPr>
            <p:cNvPr id="9" name="Oval 8"/>
            <p:cNvSpPr/>
            <p:nvPr/>
          </p:nvSpPr>
          <p:spPr>
            <a:xfrm>
              <a:off x="6687344" y="1921396"/>
              <a:ext cx="404936" cy="404936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46984" y="193919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>
                  <a:latin typeface="Minya Nouvelle" pitchFamily="2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9789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4000" dirty="0" smtClean="0"/>
              <a:t>Proxy för att nå tredjepartsdata</a:t>
            </a:r>
            <a:endParaRPr lang="sv-SE" sz="4000" dirty="0"/>
          </a:p>
        </p:txBody>
      </p:sp>
      <p:pic>
        <p:nvPicPr>
          <p:cNvPr id="4" name="Picture 2" descr="P:\Icons\128x128\shadow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010444"/>
            <a:ext cx="1570038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P:\Icons\128x128\shadow\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038600" y="3982244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P:\Icons\128x128\shadow\monitor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1058442"/>
            <a:ext cx="1491878" cy="149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P:\Icons\128x128\shadow\text_code_javascrip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1513682"/>
            <a:ext cx="884238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rot="10800000">
            <a:off x="2362200" y="2534444"/>
            <a:ext cx="1600200" cy="1524000"/>
          </a:xfrm>
          <a:prstGeom prst="straightConnector1">
            <a:avLst/>
          </a:prstGeom>
          <a:ln>
            <a:solidFill>
              <a:srgbClr val="CC0066"/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2438400" y="1391444"/>
            <a:ext cx="3124200" cy="904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5029200" y="2686844"/>
            <a:ext cx="2057400" cy="16002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14600" y="1924844"/>
            <a:ext cx="30480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 rot="21423093">
            <a:off x="2203177" y="1057300"/>
            <a:ext cx="35285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dirty="0">
                <a:latin typeface="Minya Nouvelle" charset="0"/>
              </a:rPr>
              <a:t>1. Gör ett XHR-anrop till vår server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 rot="18384128">
            <a:off x="5022023" y="3359042"/>
            <a:ext cx="27893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dirty="0">
                <a:latin typeface="Minya Nouvelle" charset="0"/>
              </a:rPr>
              <a:t>2. Servern läser </a:t>
            </a:r>
            <a:r>
              <a:rPr lang="sv-SE" dirty="0" smtClean="0">
                <a:latin typeface="Minya Nouvelle" charset="0"/>
              </a:rPr>
              <a:t>data från </a:t>
            </a:r>
            <a:br>
              <a:rPr lang="sv-SE" dirty="0" smtClean="0">
                <a:latin typeface="Minya Nouvelle" charset="0"/>
              </a:rPr>
            </a:br>
            <a:r>
              <a:rPr lang="sv-SE" dirty="0" smtClean="0">
                <a:latin typeface="Minya Nouvelle" charset="0"/>
              </a:rPr>
              <a:t>annan källa</a:t>
            </a:r>
            <a:endParaRPr lang="sv-SE" dirty="0">
              <a:latin typeface="Minya Nouvelle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851150" y="1964532"/>
            <a:ext cx="283923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dirty="0">
                <a:latin typeface="Minya Nouvelle" charset="0"/>
              </a:rPr>
              <a:t>3. Servern skickar vidare </a:t>
            </a:r>
            <a:br>
              <a:rPr lang="sv-SE" dirty="0">
                <a:latin typeface="Minya Nouvelle" charset="0"/>
              </a:rPr>
            </a:br>
            <a:r>
              <a:rPr lang="sv-SE" dirty="0">
                <a:latin typeface="Minya Nouvelle" charset="0"/>
              </a:rPr>
              <a:t>    till klienten</a:t>
            </a:r>
          </a:p>
        </p:txBody>
      </p:sp>
      <p:sp>
        <p:nvSpPr>
          <p:cNvPr id="17" name="TextBox 29"/>
          <p:cNvSpPr txBox="1">
            <a:spLocks noChangeArrowheads="1"/>
          </p:cNvSpPr>
          <p:nvPr/>
        </p:nvSpPr>
        <p:spPr bwMode="auto">
          <a:xfrm>
            <a:off x="7206348" y="1599248"/>
            <a:ext cx="12394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dirty="0">
                <a:latin typeface="Minya Nouvelle" charset="0"/>
              </a:rPr>
              <a:t>Vår server</a:t>
            </a:r>
          </a:p>
        </p:txBody>
      </p:sp>
      <p:pic>
        <p:nvPicPr>
          <p:cNvPr id="18" name="Picture 9" descr="P:\Icons\128x128\shadow\shield_warning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43200" y="2915444"/>
            <a:ext cx="852488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05224" y="3505572"/>
            <a:ext cx="252028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Det finns tekniker för Cross-</a:t>
            </a:r>
            <a:r>
              <a:rPr lang="sv-SE" dirty="0" err="1" smtClean="0">
                <a:solidFill>
                  <a:srgbClr val="FF0000"/>
                </a:solidFill>
                <a:latin typeface="Minya Nouvelle" pitchFamily="2" charset="0"/>
              </a:rPr>
              <a:t>domain</a:t>
            </a: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XHR. Detta behöver då anges på servern. </a:t>
            </a: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Det finns även hack: </a:t>
            </a:r>
            <a:r>
              <a:rPr lang="sv-SE" dirty="0" err="1" smtClean="0">
                <a:solidFill>
                  <a:srgbClr val="FF0000"/>
                </a:solidFill>
                <a:latin typeface="Minya Nouvelle" pitchFamily="2" charset="0"/>
              </a:rPr>
              <a:t>iframes</a:t>
            </a: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, JSONP etc.</a:t>
            </a:r>
          </a:p>
        </p:txBody>
      </p:sp>
      <p:pic>
        <p:nvPicPr>
          <p:cNvPr id="20" name="Picture 4" descr="P:\Icons\48x48\shadow\server_client_exchang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42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46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P:\Icons\128x128\shadow\monitor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09428"/>
            <a:ext cx="1491878" cy="149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 descr="P:\Icons\128x128\shadow\text_code_javascrip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569468"/>
            <a:ext cx="884238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1960" y="480171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/en-US/docs/Web/HTTP/</a:t>
            </a:r>
            <a:r>
              <a:rPr lang="en-US" dirty="0" err="1"/>
              <a:t>Access_control_CORS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1640" y="1057300"/>
            <a:ext cx="634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Minya Nouvelle" pitchFamily="2" charset="0"/>
              </a:rPr>
              <a:t>Cross-Origin Request Sharing</a:t>
            </a:r>
            <a:endParaRPr lang="en-US" sz="3600" dirty="0" smtClean="0">
              <a:latin typeface="Minya Nouvelle" pitchFamily="2" charset="0"/>
            </a:endParaRPr>
          </a:p>
        </p:txBody>
      </p:sp>
      <p:pic>
        <p:nvPicPr>
          <p:cNvPr id="6" name="Picture 2" descr="P:\Icons\128x128\shadow\ser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1849388"/>
            <a:ext cx="912094" cy="912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P:\Icons\128x128\shadow\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211960" y="3793604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2483768" y="2209428"/>
            <a:ext cx="2736304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83768" y="3361556"/>
            <a:ext cx="1656184" cy="64807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89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Nackdelar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5" y="1201316"/>
            <a:ext cx="8222375" cy="1460500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sv-SE" dirty="0" smtClean="0"/>
              <a:t>Historiken fungerar inte automatiskt. Svårt med bokmärken.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Tänk på att sökmotorer </a:t>
            </a:r>
            <a:r>
              <a:rPr lang="sv-SE" dirty="0" smtClean="0"/>
              <a:t>inte </a:t>
            </a:r>
            <a:r>
              <a:rPr lang="sv-SE" dirty="0" smtClean="0"/>
              <a:t>exekverar JavaScript</a:t>
            </a:r>
            <a:r>
              <a:rPr lang="sv-SE" dirty="0" smtClean="0"/>
              <a:t>. (allt för bra) </a:t>
            </a:r>
            <a:r>
              <a:rPr lang="sv-SE" dirty="0" smtClean="0"/>
              <a:t>Innehållet ska alltså gå att nå ändå.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Tänk på att JS kan vara avstängt. Bör fungera ändå. (Om det inte är en </a:t>
            </a:r>
            <a:r>
              <a:rPr lang="sv-SE" dirty="0" err="1" smtClean="0"/>
              <a:t>webbapp</a:t>
            </a:r>
            <a:r>
              <a:rPr lang="sv-SE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Svårt att läsa data från annan domän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Ökar ofta belastningen på webbservern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Kan ställa till bekymmer för skärmläsare</a:t>
            </a:r>
          </a:p>
          <a:p>
            <a:pPr marL="342900" indent="-342900">
              <a:buFont typeface="Arial" charset="0"/>
              <a:buChar char="•"/>
            </a:pPr>
            <a:endParaRPr lang="sv-SE" dirty="0" smtClean="0"/>
          </a:p>
          <a:p>
            <a:endParaRPr lang="sv-SE" dirty="0"/>
          </a:p>
        </p:txBody>
      </p:sp>
      <p:pic>
        <p:nvPicPr>
          <p:cNvPr id="4" name="Picture 4" descr="P:\Icons\48x48\shadow\server_client_exchan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42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735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Vad är AJAX?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1163608"/>
            <a:ext cx="5264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>
                <a:latin typeface="Minya Nouvelle" pitchFamily="2" charset="0"/>
              </a:rPr>
              <a:t> </a:t>
            </a:r>
            <a:r>
              <a:rPr lang="sv-SE" sz="2400" b="1" dirty="0" err="1" smtClean="0">
                <a:latin typeface="Minya Nouvelle" pitchFamily="2" charset="0"/>
              </a:rPr>
              <a:t>A</a:t>
            </a:r>
            <a:r>
              <a:rPr lang="sv-SE" sz="2400" dirty="0" err="1" smtClean="0">
                <a:latin typeface="Minya Nouvelle" pitchFamily="2" charset="0"/>
              </a:rPr>
              <a:t>synchronous</a:t>
            </a:r>
            <a:r>
              <a:rPr lang="sv-SE" sz="2400" dirty="0" smtClean="0">
                <a:latin typeface="Minya Nouvelle" pitchFamily="2" charset="0"/>
              </a:rPr>
              <a:t> </a:t>
            </a:r>
            <a:r>
              <a:rPr lang="sv-SE" sz="2400" b="1" dirty="0" smtClean="0">
                <a:latin typeface="Minya Nouvelle" pitchFamily="2" charset="0"/>
              </a:rPr>
              <a:t>J</a:t>
            </a:r>
            <a:r>
              <a:rPr lang="sv-SE" sz="2400" dirty="0" smtClean="0">
                <a:latin typeface="Minya Nouvelle" pitchFamily="2" charset="0"/>
              </a:rPr>
              <a:t>avaScript </a:t>
            </a:r>
            <a:r>
              <a:rPr lang="sv-SE" sz="2400" b="1" dirty="0" smtClean="0">
                <a:latin typeface="Minya Nouvelle" pitchFamily="2" charset="0"/>
              </a:rPr>
              <a:t>a</a:t>
            </a:r>
            <a:r>
              <a:rPr lang="sv-SE" sz="2400" dirty="0" smtClean="0">
                <a:latin typeface="Minya Nouvelle" pitchFamily="2" charset="0"/>
              </a:rPr>
              <a:t>nd </a:t>
            </a:r>
            <a:r>
              <a:rPr lang="sv-SE" sz="2400" b="1" dirty="0">
                <a:latin typeface="Minya Nouvelle" pitchFamily="2" charset="0"/>
              </a:rPr>
              <a:t>X</a:t>
            </a:r>
            <a:r>
              <a:rPr lang="sv-SE" sz="2400" dirty="0">
                <a:latin typeface="Minya Nouvelle" pitchFamily="2" charset="0"/>
              </a:rPr>
              <a:t>ML</a:t>
            </a:r>
            <a:endParaRPr lang="sv-SE" sz="2400" dirty="0" smtClean="0">
              <a:latin typeface="Minya Nouvelle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777380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>
                <a:latin typeface="Minya Nouvelle" pitchFamily="2" charset="0"/>
              </a:rPr>
              <a:t>1999: </a:t>
            </a:r>
            <a:r>
              <a:rPr lang="sv-SE" dirty="0" smtClean="0">
                <a:latin typeface="Minya Nouvelle" pitchFamily="2" charset="0"/>
              </a:rPr>
              <a:t>Microsoft bygger en Active X-kontroll (</a:t>
            </a:r>
            <a:r>
              <a:rPr lang="sv-SE" dirty="0" err="1" smtClean="0">
                <a:latin typeface="Minya Nouvelle" pitchFamily="2" charset="0"/>
              </a:rPr>
              <a:t>XMLHttpRequest</a:t>
            </a:r>
            <a:r>
              <a:rPr lang="sv-SE" dirty="0" smtClean="0">
                <a:latin typeface="Minya Nouvelle" pitchFamily="2" charset="0"/>
              </a:rPr>
              <a:t>) i Internet Explorer 5.</a:t>
            </a:r>
          </a:p>
          <a:p>
            <a:endParaRPr lang="sv-SE" dirty="0">
              <a:latin typeface="Minya Nouvelle" pitchFamily="2" charset="0"/>
            </a:endParaRPr>
          </a:p>
          <a:p>
            <a:r>
              <a:rPr lang="sv-SE" b="1" dirty="0" smtClean="0">
                <a:latin typeface="Minya Nouvelle" pitchFamily="2" charset="0"/>
              </a:rPr>
              <a:t>2000-tal:</a:t>
            </a:r>
            <a:r>
              <a:rPr lang="sv-SE" dirty="0" smtClean="0">
                <a:latin typeface="Minya Nouvelle" pitchFamily="2" charset="0"/>
              </a:rPr>
              <a:t> Mozilla, Safari och Opera bygger in </a:t>
            </a:r>
            <a:br>
              <a:rPr lang="sv-SE" dirty="0" smtClean="0">
                <a:latin typeface="Minya Nouvelle" pitchFamily="2" charset="0"/>
              </a:rPr>
            </a:br>
            <a:r>
              <a:rPr lang="sv-SE" dirty="0" err="1" smtClean="0">
                <a:latin typeface="Minya Nouvelle" pitchFamily="2" charset="0"/>
              </a:rPr>
              <a:t>XMLHttpRequest</a:t>
            </a:r>
            <a:r>
              <a:rPr lang="sv-SE" dirty="0" smtClean="0">
                <a:latin typeface="Minya Nouvelle" pitchFamily="2" charset="0"/>
              </a:rPr>
              <a:t>-objektet i sina webbläsare.</a:t>
            </a:r>
          </a:p>
          <a:p>
            <a:endParaRPr lang="sv-SE" dirty="0" smtClean="0">
              <a:latin typeface="Minya Nouvelle" pitchFamily="2" charset="0"/>
            </a:endParaRPr>
          </a:p>
          <a:p>
            <a:r>
              <a:rPr lang="sv-SE" b="1" dirty="0" smtClean="0">
                <a:latin typeface="Minya Nouvelle" pitchFamily="2" charset="0"/>
              </a:rPr>
              <a:t>2005:</a:t>
            </a:r>
            <a:r>
              <a:rPr lang="sv-SE" dirty="0" smtClean="0">
                <a:latin typeface="Minya Nouvelle" pitchFamily="2" charset="0"/>
              </a:rPr>
              <a:t> </a:t>
            </a:r>
            <a:r>
              <a:rPr lang="sv-SE" dirty="0">
                <a:latin typeface="Minya Nouvelle" pitchFamily="2" charset="0"/>
              </a:rPr>
              <a:t>Uttrycket </a:t>
            </a:r>
            <a:r>
              <a:rPr lang="sv-SE" dirty="0" smtClean="0">
                <a:latin typeface="Minya Nouvelle" pitchFamily="2" charset="0"/>
              </a:rPr>
              <a:t>AJAX myntas </a:t>
            </a:r>
            <a:r>
              <a:rPr lang="sv-SE" dirty="0">
                <a:latin typeface="Minya Nouvelle" pitchFamily="2" charset="0"/>
              </a:rPr>
              <a:t>av Jesse James Garrett </a:t>
            </a:r>
            <a:r>
              <a:rPr lang="sv-SE" dirty="0" smtClean="0">
                <a:latin typeface="Minya Nouvelle" pitchFamily="2" charset="0"/>
              </a:rPr>
              <a:t/>
            </a:r>
            <a:br>
              <a:rPr lang="sv-SE" dirty="0" smtClean="0">
                <a:latin typeface="Minya Nouvelle" pitchFamily="2" charset="0"/>
              </a:rPr>
            </a:br>
            <a:r>
              <a:rPr lang="sv-SE" dirty="0" smtClean="0">
                <a:latin typeface="Minya Nouvelle" pitchFamily="2" charset="0"/>
              </a:rPr>
              <a:t>genom </a:t>
            </a:r>
            <a:r>
              <a:rPr lang="sv-SE" dirty="0">
                <a:latin typeface="Minya Nouvelle" pitchFamily="2" charset="0"/>
              </a:rPr>
              <a:t>artikeln:</a:t>
            </a:r>
          </a:p>
          <a:p>
            <a:r>
              <a:rPr lang="en-US" dirty="0">
                <a:latin typeface="Minya Nouvelle" pitchFamily="2" charset="0"/>
              </a:rPr>
              <a:t>Ajax: A New Approach to Web Applications</a:t>
            </a:r>
            <a:endParaRPr lang="sv-SE" dirty="0">
              <a:latin typeface="Minya Nouvelle" pitchFamily="2" charset="0"/>
            </a:endParaRPr>
          </a:p>
          <a:p>
            <a:endParaRPr lang="sv-SE" dirty="0">
              <a:latin typeface="Minya Nouvelle" pitchFamily="2" charset="0"/>
            </a:endParaRPr>
          </a:p>
          <a:p>
            <a:r>
              <a:rPr lang="sv-SE" b="1" dirty="0" smtClean="0">
                <a:latin typeface="Minya Nouvelle" pitchFamily="2" charset="0"/>
              </a:rPr>
              <a:t>2006: </a:t>
            </a:r>
            <a:r>
              <a:rPr lang="sv-SE" dirty="0" smtClean="0">
                <a:latin typeface="Minya Nouvelle" pitchFamily="2" charset="0"/>
              </a:rPr>
              <a:t>Microsoft bygger in </a:t>
            </a:r>
            <a:r>
              <a:rPr lang="sv-SE" dirty="0" err="1" smtClean="0">
                <a:latin typeface="Minya Nouvelle" pitchFamily="2" charset="0"/>
              </a:rPr>
              <a:t>XMLHttpRequest</a:t>
            </a:r>
            <a:r>
              <a:rPr lang="sv-SE" dirty="0" smtClean="0">
                <a:latin typeface="Minya Nouvelle" pitchFamily="2" charset="0"/>
              </a:rPr>
              <a:t>-objektet på </a:t>
            </a:r>
            <a:br>
              <a:rPr lang="sv-SE" dirty="0" smtClean="0">
                <a:latin typeface="Minya Nouvelle" pitchFamily="2" charset="0"/>
              </a:rPr>
            </a:br>
            <a:r>
              <a:rPr lang="sv-SE" dirty="0" smtClean="0">
                <a:latin typeface="Minya Nouvelle" pitchFamily="2" charset="0"/>
              </a:rPr>
              <a:t>samma sätt som övriga webbläsare</a:t>
            </a:r>
            <a:r>
              <a:rPr lang="sv-SE" dirty="0" smtClean="0">
                <a:latin typeface="Minya Nouvelle" pitchFamily="2" charset="0"/>
              </a:rPr>
              <a:t>. (IE7) </a:t>
            </a:r>
            <a:endParaRPr lang="sv-SE" dirty="0" smtClean="0">
              <a:latin typeface="Minya Nouvelle" pitchFamily="2" charset="0"/>
            </a:endParaRPr>
          </a:p>
        </p:txBody>
      </p:sp>
      <p:pic>
        <p:nvPicPr>
          <p:cNvPr id="7" name="Picture 4" descr="P:\Icons\48x48\shadow\server_client_exchan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42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adaptivepath.com/images/team/headshot_garret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461456"/>
            <a:ext cx="1930524" cy="289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796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Framtiden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345332"/>
            <a:ext cx="4248472" cy="1460500"/>
          </a:xfrm>
        </p:spPr>
        <p:txBody>
          <a:bodyPr/>
          <a:lstStyle/>
          <a:p>
            <a:r>
              <a:rPr lang="sv-SE" b="1" dirty="0" err="1" smtClean="0"/>
              <a:t>WebSockets</a:t>
            </a:r>
            <a:r>
              <a:rPr lang="sv-SE" b="1" dirty="0" smtClean="0"/>
              <a:t> </a:t>
            </a:r>
            <a:r>
              <a:rPr lang="sv-SE" dirty="0" smtClean="0"/>
              <a:t>och Server-sent Events kan pusha data till klienten utan att den behöver efterfrågas. </a:t>
            </a:r>
          </a:p>
          <a:p>
            <a:endParaRPr lang="sv-SE" dirty="0"/>
          </a:p>
          <a:p>
            <a:r>
              <a:rPr lang="sv-SE" dirty="0" smtClean="0"/>
              <a:t>Möjlighet att hålla en uppkoppling mellan server och klient konstant öppen för att skicka och ta emot data. </a:t>
            </a:r>
            <a:endParaRPr lang="sv-SE" dirty="0"/>
          </a:p>
        </p:txBody>
      </p:sp>
      <p:pic>
        <p:nvPicPr>
          <p:cNvPr id="9220" name="Picture 4" descr="Connectiv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21396"/>
            <a:ext cx="3456384" cy="258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17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67544" y="1829048"/>
            <a:ext cx="4397124" cy="1460500"/>
          </a:xfrm>
        </p:spPr>
        <p:txBody>
          <a:bodyPr/>
          <a:lstStyle/>
          <a:p>
            <a:r>
              <a:rPr lang="en-US" b="1" dirty="0"/>
              <a:t>“</a:t>
            </a:r>
            <a:r>
              <a:rPr lang="en-US" b="1" dirty="0" err="1"/>
              <a:t>Everytime</a:t>
            </a:r>
            <a:r>
              <a:rPr lang="en-US" b="1" dirty="0"/>
              <a:t> you use </a:t>
            </a:r>
            <a:r>
              <a:rPr lang="en-US" b="1" dirty="0" err="1"/>
              <a:t>eval</a:t>
            </a:r>
            <a:r>
              <a:rPr lang="en-US" b="1" dirty="0"/>
              <a:t>, </a:t>
            </a:r>
            <a:r>
              <a:rPr lang="en-US" b="1" dirty="0" err="1"/>
              <a:t>Crockford</a:t>
            </a:r>
            <a:r>
              <a:rPr lang="en-US" b="1" dirty="0"/>
              <a:t> eats a kitten</a:t>
            </a:r>
            <a:r>
              <a:rPr lang="en-US" b="1" dirty="0" smtClean="0"/>
              <a:t>.”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3074" name="Picture 2" descr="http://crockfordfacts.com/crockfo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668" y="300612"/>
            <a:ext cx="3955804" cy="514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5224472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Källa: </a:t>
            </a:r>
            <a:r>
              <a:rPr lang="sv-SE" dirty="0" smtClean="0">
                <a:latin typeface="Minya Nouvelle" pitchFamily="2" charset="0"/>
              </a:rPr>
              <a:t>crockfordfacts.com</a:t>
            </a:r>
          </a:p>
        </p:txBody>
      </p:sp>
      <p:pic>
        <p:nvPicPr>
          <p:cNvPr id="6" name="Picture 2" descr="Santa Hat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50" y="344535"/>
            <a:ext cx="1299091" cy="90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330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816" y="3649588"/>
            <a:ext cx="1964432" cy="1584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Vad är AJAX?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499454"/>
            <a:ext cx="5256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latin typeface="Minya Nouvelle" pitchFamily="2" charset="0"/>
              </a:rPr>
              <a:t>Vad innehåller AJAX?</a:t>
            </a:r>
          </a:p>
          <a:p>
            <a:pPr marL="285750" indent="-285750">
              <a:buFont typeface="Arial" charset="0"/>
              <a:buChar char="•"/>
            </a:pPr>
            <a:r>
              <a:rPr lang="sv-SE" sz="2400" dirty="0" smtClean="0">
                <a:latin typeface="Minya Nouvelle" pitchFamily="2" charset="0"/>
              </a:rPr>
              <a:t>JavaScript</a:t>
            </a:r>
          </a:p>
          <a:p>
            <a:pPr marL="285750" indent="-285750">
              <a:buFont typeface="Arial" charset="0"/>
              <a:buChar char="•"/>
            </a:pPr>
            <a:r>
              <a:rPr lang="sv-SE" sz="2400" dirty="0" smtClean="0">
                <a:latin typeface="Minya Nouvelle" pitchFamily="2" charset="0"/>
              </a:rPr>
              <a:t>(X)HTML + CSS</a:t>
            </a:r>
          </a:p>
          <a:p>
            <a:pPr marL="285750" indent="-285750">
              <a:buFont typeface="Arial" charset="0"/>
              <a:buChar char="•"/>
            </a:pPr>
            <a:r>
              <a:rPr lang="sv-SE" sz="2400" dirty="0" smtClean="0">
                <a:latin typeface="Minya Nouvelle" pitchFamily="2" charset="0"/>
              </a:rPr>
              <a:t>DOM</a:t>
            </a:r>
          </a:p>
          <a:p>
            <a:pPr marL="285750" indent="-285750">
              <a:buFont typeface="Arial" charset="0"/>
              <a:buChar char="•"/>
            </a:pPr>
            <a:r>
              <a:rPr lang="sv-SE" sz="2400" dirty="0" err="1" smtClean="0">
                <a:latin typeface="Minya Nouvelle" pitchFamily="2" charset="0"/>
              </a:rPr>
              <a:t>XMLHttpRequest</a:t>
            </a:r>
            <a:r>
              <a:rPr lang="sv-SE" sz="2400" dirty="0" smtClean="0">
                <a:latin typeface="Minya Nouvelle" pitchFamily="2" charset="0"/>
              </a:rPr>
              <a:t>-objektet</a:t>
            </a:r>
          </a:p>
          <a:p>
            <a:pPr marL="285750" indent="-285750">
              <a:buFont typeface="Arial" charset="0"/>
              <a:buChar char="•"/>
            </a:pPr>
            <a:r>
              <a:rPr lang="sv-SE" sz="2400" strike="sngStrike" dirty="0" smtClean="0">
                <a:latin typeface="Minya Nouvelle" pitchFamily="2" charset="0"/>
              </a:rPr>
              <a:t>XML</a:t>
            </a:r>
          </a:p>
        </p:txBody>
      </p:sp>
      <p:pic>
        <p:nvPicPr>
          <p:cNvPr id="6" name="Picture 4" descr="P:\Icons\48x48\shadow\server_client_exchan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42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29308"/>
            <a:ext cx="2828925" cy="161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185" y="2986103"/>
            <a:ext cx="3699495" cy="11300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672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Desktopapplikation/webbsida</a:t>
            </a:r>
            <a:endParaRPr lang="sv-SE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541728"/>
              </p:ext>
            </p:extLst>
          </p:nvPr>
        </p:nvGraphicFramePr>
        <p:xfrm>
          <a:off x="539552" y="1172650"/>
          <a:ext cx="2849906" cy="2010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Image" r:id="rId3" imgW="12342857" imgH="8711111" progId="">
                  <p:embed/>
                </p:oleObj>
              </mc:Choice>
              <mc:Fallback>
                <p:oleObj name="Image" r:id="rId3" imgW="12342857" imgH="871111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172650"/>
                        <a:ext cx="2849906" cy="2010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PPT8BD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66316" y="3289548"/>
            <a:ext cx="2976569" cy="2098790"/>
          </a:xfrm>
          <a:prstGeom prst="rect">
            <a:avLst/>
          </a:prstGeom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995936" y="1345332"/>
            <a:ext cx="454483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b="1" dirty="0">
                <a:latin typeface="Minya Nouvelle" charset="0"/>
              </a:rPr>
              <a:t>En vanlig applikation:</a:t>
            </a:r>
          </a:p>
          <a:p>
            <a:pPr>
              <a:buFontTx/>
              <a:buChar char="•"/>
            </a:pPr>
            <a:r>
              <a:rPr lang="sv-SE" dirty="0">
                <a:latin typeface="Minya Nouvelle" charset="0"/>
              </a:rPr>
              <a:t> Korta svarstider</a:t>
            </a:r>
          </a:p>
          <a:p>
            <a:pPr>
              <a:buFontTx/>
              <a:buChar char="•"/>
            </a:pPr>
            <a:r>
              <a:rPr lang="sv-SE" dirty="0">
                <a:latin typeface="Minya Nouvelle" charset="0"/>
              </a:rPr>
              <a:t> Mycket feedback vid användning</a:t>
            </a:r>
          </a:p>
          <a:p>
            <a:pPr>
              <a:buFontTx/>
              <a:buChar char="•"/>
            </a:pPr>
            <a:r>
              <a:rPr lang="sv-SE" dirty="0">
                <a:latin typeface="Minya Nouvelle" charset="0"/>
              </a:rPr>
              <a:t> Asynkron kommunikation med servern</a:t>
            </a:r>
          </a:p>
          <a:p>
            <a:pPr>
              <a:buFontTx/>
              <a:buChar char="•"/>
            </a:pPr>
            <a:r>
              <a:rPr lang="sv-SE" dirty="0">
                <a:latin typeface="Minya Nouvelle" charset="0"/>
              </a:rPr>
              <a:t> Uppdateringar av </a:t>
            </a:r>
            <a:r>
              <a:rPr lang="sv-SE" dirty="0" err="1">
                <a:latin typeface="Minya Nouvelle" charset="0"/>
              </a:rPr>
              <a:t>datan</a:t>
            </a:r>
            <a:r>
              <a:rPr lang="sv-SE" dirty="0">
                <a:latin typeface="Minya Nouvelle" charset="0"/>
              </a:rPr>
              <a:t> syns direkt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3400" y="3540412"/>
            <a:ext cx="439222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b="1" dirty="0">
                <a:latin typeface="Minya Nouvelle" charset="0"/>
              </a:rPr>
              <a:t>En klassisk webbapplikation:</a:t>
            </a:r>
          </a:p>
          <a:p>
            <a:pPr>
              <a:buFontTx/>
              <a:buChar char="•"/>
            </a:pPr>
            <a:r>
              <a:rPr lang="sv-SE" dirty="0">
                <a:latin typeface="Minya Nouvelle" charset="0"/>
              </a:rPr>
              <a:t> Medellånga till långa svarstider</a:t>
            </a:r>
          </a:p>
          <a:p>
            <a:pPr>
              <a:buFontTx/>
              <a:buChar char="•"/>
            </a:pPr>
            <a:r>
              <a:rPr lang="sv-SE" dirty="0">
                <a:latin typeface="Minya Nouvelle" charset="0"/>
              </a:rPr>
              <a:t> Lite feedback vid användning</a:t>
            </a:r>
          </a:p>
          <a:p>
            <a:pPr>
              <a:buFontTx/>
              <a:buChar char="•"/>
            </a:pPr>
            <a:r>
              <a:rPr lang="sv-SE" dirty="0">
                <a:latin typeface="Minya Nouvelle" charset="0"/>
              </a:rPr>
              <a:t> Synkron kommunikation med servern</a:t>
            </a:r>
          </a:p>
          <a:p>
            <a:pPr>
              <a:buFontTx/>
              <a:buChar char="•"/>
            </a:pPr>
            <a:r>
              <a:rPr lang="sv-SE" dirty="0">
                <a:latin typeface="Minya Nouvelle" charset="0"/>
              </a:rPr>
              <a:t> Sidan måste laddas om för ny data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11560" y="5017740"/>
            <a:ext cx="482453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491880" y="2785492"/>
            <a:ext cx="4968552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P:\Icons\48x48\shadow\server_client_exchan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42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945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Klassiska webbsidor</a:t>
            </a:r>
            <a:endParaRPr lang="sv-SE" dirty="0"/>
          </a:p>
        </p:txBody>
      </p:sp>
      <p:pic>
        <p:nvPicPr>
          <p:cNvPr id="3074" name="Picture 2" descr="P:\Icons\128x128\shadow\server_net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195" y="1273324"/>
            <a:ext cx="1646237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P:\Icons\128x128\shadow\workpl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73324"/>
            <a:ext cx="1646237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2625824" y="1201316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6588224" y="1201316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2625824" y="1658516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2930624" y="1353716"/>
            <a:ext cx="1895475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>
                <a:solidFill>
                  <a:schemeClr val="tx2"/>
                </a:solidFill>
                <a:latin typeface="Verdana" pitchFamily="34" charset="0"/>
              </a:rPr>
              <a:t>Request - Webbsida</a:t>
            </a: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2625824" y="2344316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4530824" y="2039516"/>
            <a:ext cx="2020888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 dirty="0" err="1">
                <a:solidFill>
                  <a:schemeClr val="tx2"/>
                </a:solidFill>
                <a:latin typeface="Verdana" pitchFamily="34" charset="0"/>
              </a:rPr>
              <a:t>Response</a:t>
            </a:r>
            <a:r>
              <a:rPr lang="sv-SE" sz="1200" b="1" dirty="0">
                <a:solidFill>
                  <a:schemeClr val="tx2"/>
                </a:solidFill>
                <a:latin typeface="Verdana" pitchFamily="34" charset="0"/>
              </a:rPr>
              <a:t> - Webbsida</a:t>
            </a: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2625824" y="3030116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2930624" y="2725316"/>
            <a:ext cx="1895475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>
                <a:solidFill>
                  <a:schemeClr val="tx2"/>
                </a:solidFill>
                <a:latin typeface="Verdana" pitchFamily="34" charset="0"/>
              </a:rPr>
              <a:t>Request - Webbsida</a:t>
            </a: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2625824" y="3639716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4530824" y="3334916"/>
            <a:ext cx="2020888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 dirty="0" err="1">
                <a:solidFill>
                  <a:schemeClr val="tx2"/>
                </a:solidFill>
                <a:latin typeface="Verdana" pitchFamily="34" charset="0"/>
              </a:rPr>
              <a:t>Response</a:t>
            </a:r>
            <a:r>
              <a:rPr lang="sv-SE" sz="1200" b="1" dirty="0">
                <a:solidFill>
                  <a:schemeClr val="tx2"/>
                </a:solidFill>
                <a:latin typeface="Verdana" pitchFamily="34" charset="0"/>
              </a:rPr>
              <a:t> - Webbsida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2625824" y="4401716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2930624" y="4096916"/>
            <a:ext cx="1895475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>
                <a:solidFill>
                  <a:schemeClr val="tx2"/>
                </a:solidFill>
                <a:latin typeface="Verdana" pitchFamily="34" charset="0"/>
              </a:rPr>
              <a:t>Request - Webbsida</a:t>
            </a:r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2625824" y="5011316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4530824" y="4706516"/>
            <a:ext cx="2020888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 dirty="0" err="1">
                <a:solidFill>
                  <a:schemeClr val="tx2"/>
                </a:solidFill>
                <a:latin typeface="Verdana" pitchFamily="34" charset="0"/>
              </a:rPr>
              <a:t>Response</a:t>
            </a:r>
            <a:r>
              <a:rPr lang="sv-SE" sz="1200" b="1" dirty="0">
                <a:solidFill>
                  <a:schemeClr val="tx2"/>
                </a:solidFill>
                <a:latin typeface="Verdana" pitchFamily="34" charset="0"/>
              </a:rPr>
              <a:t> - Webbsida</a:t>
            </a:r>
          </a:p>
        </p:txBody>
      </p:sp>
      <p:pic>
        <p:nvPicPr>
          <p:cNvPr id="3077" name="Picture 5" descr="P:\Icons\128x128\shadow\text_ri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433" y="1837320"/>
            <a:ext cx="404391" cy="40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P:\Icons\128x128\shadow\text_ri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101181"/>
            <a:ext cx="404391" cy="40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P:\Icons\128x128\shadow\text_ri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513684"/>
            <a:ext cx="404391" cy="40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P:\Icons\48x48\shadow\server_client_exchan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42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150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14" grpId="0"/>
      <p:bldP spid="15" grpId="0" animBg="1"/>
      <p:bldP spid="16" grpId="0"/>
      <p:bldP spid="18" grpId="0" animBg="1"/>
      <p:bldP spid="19" grpId="0"/>
      <p:bldP spid="20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AJAX</a:t>
            </a:r>
            <a:endParaRPr lang="sv-SE" dirty="0"/>
          </a:p>
        </p:txBody>
      </p:sp>
      <p:pic>
        <p:nvPicPr>
          <p:cNvPr id="3074" name="Picture 2" descr="P:\Icons\128x128\shadow\server_net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195" y="1273324"/>
            <a:ext cx="1646237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P:\Icons\128x128\shadow\workpl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73324"/>
            <a:ext cx="1646237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2625824" y="1201316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6588224" y="1201316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2625824" y="1658516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2930624" y="1353716"/>
            <a:ext cx="1895475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>
                <a:solidFill>
                  <a:schemeClr val="tx2"/>
                </a:solidFill>
                <a:latin typeface="Verdana" pitchFamily="34" charset="0"/>
              </a:rPr>
              <a:t>Request - Webbsida</a:t>
            </a: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2625824" y="2344316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4530824" y="2039516"/>
            <a:ext cx="2020888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 dirty="0" err="1">
                <a:solidFill>
                  <a:schemeClr val="tx2"/>
                </a:solidFill>
                <a:latin typeface="Verdana" pitchFamily="34" charset="0"/>
              </a:rPr>
              <a:t>Response</a:t>
            </a:r>
            <a:r>
              <a:rPr lang="sv-SE" sz="1200" b="1" dirty="0">
                <a:solidFill>
                  <a:schemeClr val="tx2"/>
                </a:solidFill>
                <a:latin typeface="Verdana" pitchFamily="34" charset="0"/>
              </a:rPr>
              <a:t> - Webbsida</a:t>
            </a: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2625824" y="3030116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2930624" y="2725316"/>
            <a:ext cx="1451038" cy="27699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 dirty="0" err="1">
                <a:solidFill>
                  <a:schemeClr val="tx2"/>
                </a:solidFill>
                <a:latin typeface="Verdana" pitchFamily="34" charset="0"/>
              </a:rPr>
              <a:t>Request</a:t>
            </a:r>
            <a:r>
              <a:rPr lang="sv-SE" sz="1200" b="1" dirty="0">
                <a:solidFill>
                  <a:schemeClr val="tx2"/>
                </a:solidFill>
                <a:latin typeface="Verdana" pitchFamily="34" charset="0"/>
              </a:rPr>
              <a:t> - d</a:t>
            </a:r>
            <a:r>
              <a:rPr lang="sv-SE" sz="1200" b="1" dirty="0" smtClean="0">
                <a:solidFill>
                  <a:schemeClr val="tx2"/>
                </a:solidFill>
                <a:latin typeface="Verdana" pitchFamily="34" charset="0"/>
              </a:rPr>
              <a:t>ata</a:t>
            </a:r>
            <a:endParaRPr lang="sv-SE" sz="1200" b="1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2625824" y="3639716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4530824" y="3334916"/>
            <a:ext cx="1598515" cy="27699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 dirty="0" err="1">
                <a:solidFill>
                  <a:schemeClr val="tx2"/>
                </a:solidFill>
                <a:latin typeface="Verdana" pitchFamily="34" charset="0"/>
              </a:rPr>
              <a:t>Response</a:t>
            </a:r>
            <a:r>
              <a:rPr lang="sv-SE" sz="1200" b="1" dirty="0">
                <a:solidFill>
                  <a:schemeClr val="tx2"/>
                </a:solidFill>
                <a:latin typeface="Verdana" pitchFamily="34" charset="0"/>
              </a:rPr>
              <a:t> - </a:t>
            </a:r>
            <a:r>
              <a:rPr lang="sv-SE" sz="1200" b="1" dirty="0" smtClean="0">
                <a:solidFill>
                  <a:schemeClr val="tx2"/>
                </a:solidFill>
                <a:latin typeface="Verdana" pitchFamily="34" charset="0"/>
              </a:rPr>
              <a:t>Data</a:t>
            </a:r>
            <a:endParaRPr lang="sv-SE" sz="1200" b="1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2625824" y="4401716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2930624" y="4096916"/>
            <a:ext cx="1451038" cy="27699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 dirty="0" err="1">
                <a:solidFill>
                  <a:schemeClr val="tx2"/>
                </a:solidFill>
                <a:latin typeface="Verdana" pitchFamily="34" charset="0"/>
              </a:rPr>
              <a:t>Request</a:t>
            </a:r>
            <a:r>
              <a:rPr lang="sv-SE" sz="1200" b="1" dirty="0">
                <a:solidFill>
                  <a:schemeClr val="tx2"/>
                </a:solidFill>
                <a:latin typeface="Verdana" pitchFamily="34" charset="0"/>
              </a:rPr>
              <a:t> - </a:t>
            </a:r>
            <a:r>
              <a:rPr lang="sv-SE" sz="1200" b="1" dirty="0" smtClean="0">
                <a:solidFill>
                  <a:schemeClr val="tx2"/>
                </a:solidFill>
                <a:latin typeface="Verdana" pitchFamily="34" charset="0"/>
              </a:rPr>
              <a:t>data</a:t>
            </a:r>
            <a:endParaRPr lang="sv-SE" sz="1200" b="1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2625824" y="5011316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4530824" y="4706516"/>
            <a:ext cx="1598515" cy="27699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 dirty="0" err="1">
                <a:solidFill>
                  <a:schemeClr val="tx2"/>
                </a:solidFill>
                <a:latin typeface="Verdana" pitchFamily="34" charset="0"/>
              </a:rPr>
              <a:t>Response</a:t>
            </a:r>
            <a:r>
              <a:rPr lang="sv-SE" sz="1200" b="1" dirty="0">
                <a:solidFill>
                  <a:schemeClr val="tx2"/>
                </a:solidFill>
                <a:latin typeface="Verdana" pitchFamily="34" charset="0"/>
              </a:rPr>
              <a:t> - </a:t>
            </a:r>
            <a:r>
              <a:rPr lang="sv-SE" sz="1200" b="1" dirty="0" smtClean="0">
                <a:solidFill>
                  <a:schemeClr val="tx2"/>
                </a:solidFill>
                <a:latin typeface="Verdana" pitchFamily="34" charset="0"/>
              </a:rPr>
              <a:t>Data</a:t>
            </a:r>
            <a:endParaRPr lang="sv-SE" sz="1200" b="1" dirty="0">
              <a:solidFill>
                <a:schemeClr val="tx2"/>
              </a:solidFill>
              <a:latin typeface="Verdana" pitchFamily="34" charset="0"/>
            </a:endParaRPr>
          </a:p>
        </p:txBody>
      </p:sp>
      <p:pic>
        <p:nvPicPr>
          <p:cNvPr id="3077" name="Picture 5" descr="P:\Icons\128x128\shadow\text_ri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433" y="1837320"/>
            <a:ext cx="404391" cy="40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:\Icons\48x48\shadow\text_binar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195636"/>
            <a:ext cx="381944" cy="38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P:\Icons\48x48\shadow\text_binar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563788"/>
            <a:ext cx="381944" cy="38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P:\Icons\48x48\shadow\server_client_exchan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42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626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14" grpId="0"/>
      <p:bldP spid="15" grpId="0" animBg="1"/>
      <p:bldP spid="16" grpId="0"/>
      <p:bldP spid="18" grpId="0" animBg="1"/>
      <p:bldP spid="19" grpId="0"/>
      <p:bldP spid="20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600" dirty="0" err="1" smtClean="0"/>
              <a:t>Synchronous</a:t>
            </a:r>
            <a:r>
              <a:rPr lang="sv-SE" sz="3600" dirty="0" smtClean="0"/>
              <a:t> vs. </a:t>
            </a:r>
            <a:r>
              <a:rPr lang="sv-SE" sz="3600" dirty="0" err="1" smtClean="0"/>
              <a:t>asynchronous</a:t>
            </a:r>
            <a:endParaRPr lang="sv-S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201316"/>
            <a:ext cx="4536504" cy="2540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991528"/>
            <a:ext cx="4860528" cy="3501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P:\Icons\48x48\shadow\server_client_exchan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42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23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Traditionellt vs. Ajax</a:t>
            </a:r>
            <a:endParaRPr lang="sv-SE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762000" y="1279203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762000" y="1507803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762000" y="1736403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762000" y="1965003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762000" y="2193603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762000" y="2422203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>
            <a:off x="762000" y="2650803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762000" y="2879403"/>
            <a:ext cx="297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 flipV="1">
            <a:off x="762000" y="1126803"/>
            <a:ext cx="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066800" y="1812603"/>
            <a:ext cx="152400" cy="1066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v-SE">
              <a:latin typeface="Arial" charset="0"/>
            </a:endParaRP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1600200" y="1888803"/>
            <a:ext cx="152400" cy="990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v-SE">
              <a:latin typeface="Arial" charset="0"/>
            </a:endParaRP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2133600" y="1431603"/>
            <a:ext cx="152400" cy="1447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v-SE">
              <a:latin typeface="Arial" charset="0"/>
            </a:endParaRP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2667000" y="1888803"/>
            <a:ext cx="152400" cy="990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v-SE">
              <a:latin typeface="Arial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3200400" y="2346003"/>
            <a:ext cx="152400" cy="533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v-SE">
              <a:latin typeface="Arial" charset="0"/>
            </a:endParaRPr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838200" y="3630067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838200" y="3858667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>
            <a:off x="838200" y="4087267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>
            <a:off x="838200" y="4315867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22" name="Line 27"/>
          <p:cNvSpPr>
            <a:spLocks noChangeShapeType="1"/>
          </p:cNvSpPr>
          <p:nvPr/>
        </p:nvSpPr>
        <p:spPr bwMode="auto">
          <a:xfrm>
            <a:off x="838200" y="4544467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23" name="Line 28"/>
          <p:cNvSpPr>
            <a:spLocks noChangeShapeType="1"/>
          </p:cNvSpPr>
          <p:nvPr/>
        </p:nvSpPr>
        <p:spPr bwMode="auto">
          <a:xfrm>
            <a:off x="838200" y="4773067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24" name="Line 29"/>
          <p:cNvSpPr>
            <a:spLocks noChangeShapeType="1"/>
          </p:cNvSpPr>
          <p:nvPr/>
        </p:nvSpPr>
        <p:spPr bwMode="auto">
          <a:xfrm>
            <a:off x="838200" y="5001667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25" name="Line 30"/>
          <p:cNvSpPr>
            <a:spLocks noChangeShapeType="1"/>
          </p:cNvSpPr>
          <p:nvPr/>
        </p:nvSpPr>
        <p:spPr bwMode="auto">
          <a:xfrm>
            <a:off x="838200" y="5230267"/>
            <a:ext cx="297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26" name="Line 31"/>
          <p:cNvSpPr>
            <a:spLocks noChangeShapeType="1"/>
          </p:cNvSpPr>
          <p:nvPr/>
        </p:nvSpPr>
        <p:spPr bwMode="auto">
          <a:xfrm flipV="1">
            <a:off x="838200" y="3477667"/>
            <a:ext cx="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1143000" y="3553867"/>
            <a:ext cx="152400" cy="1676400"/>
          </a:xfrm>
          <a:prstGeom prst="rect">
            <a:avLst/>
          </a:prstGeom>
          <a:gradFill rotWithShape="1">
            <a:gsLst>
              <a:gs pos="0">
                <a:srgbClr val="FF0066"/>
              </a:gs>
              <a:gs pos="100000">
                <a:srgbClr val="76002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1447800" y="5077867"/>
            <a:ext cx="152400" cy="152400"/>
          </a:xfrm>
          <a:prstGeom prst="rect">
            <a:avLst/>
          </a:prstGeom>
          <a:gradFill rotWithShape="1">
            <a:gsLst>
              <a:gs pos="0">
                <a:srgbClr val="FF0066"/>
              </a:gs>
              <a:gs pos="100000">
                <a:srgbClr val="76002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29" name="Rectangle 37"/>
          <p:cNvSpPr>
            <a:spLocks noChangeArrowheads="1"/>
          </p:cNvSpPr>
          <p:nvPr/>
        </p:nvSpPr>
        <p:spPr bwMode="auto">
          <a:xfrm>
            <a:off x="1752600" y="4849267"/>
            <a:ext cx="152400" cy="381000"/>
          </a:xfrm>
          <a:prstGeom prst="rect">
            <a:avLst/>
          </a:prstGeom>
          <a:gradFill rotWithShape="1">
            <a:gsLst>
              <a:gs pos="0">
                <a:srgbClr val="FF0066"/>
              </a:gs>
              <a:gs pos="100000">
                <a:srgbClr val="76002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30" name="Rectangle 38"/>
          <p:cNvSpPr>
            <a:spLocks noChangeArrowheads="1"/>
          </p:cNvSpPr>
          <p:nvPr/>
        </p:nvSpPr>
        <p:spPr bwMode="auto">
          <a:xfrm>
            <a:off x="2057400" y="5154067"/>
            <a:ext cx="152400" cy="76200"/>
          </a:xfrm>
          <a:prstGeom prst="rect">
            <a:avLst/>
          </a:prstGeom>
          <a:gradFill rotWithShape="1">
            <a:gsLst>
              <a:gs pos="0">
                <a:srgbClr val="FF0066"/>
              </a:gs>
              <a:gs pos="100000">
                <a:srgbClr val="76002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2362200" y="5154067"/>
            <a:ext cx="152400" cy="76200"/>
          </a:xfrm>
          <a:prstGeom prst="rect">
            <a:avLst/>
          </a:prstGeom>
          <a:gradFill rotWithShape="1">
            <a:gsLst>
              <a:gs pos="0">
                <a:srgbClr val="FF0066"/>
              </a:gs>
              <a:gs pos="100000">
                <a:srgbClr val="76002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32" name="Rectangle 40"/>
          <p:cNvSpPr>
            <a:spLocks noChangeArrowheads="1"/>
          </p:cNvSpPr>
          <p:nvPr/>
        </p:nvSpPr>
        <p:spPr bwMode="auto">
          <a:xfrm>
            <a:off x="2667000" y="5077867"/>
            <a:ext cx="152400" cy="152400"/>
          </a:xfrm>
          <a:prstGeom prst="rect">
            <a:avLst/>
          </a:prstGeom>
          <a:gradFill rotWithShape="1">
            <a:gsLst>
              <a:gs pos="0">
                <a:srgbClr val="FF0066"/>
              </a:gs>
              <a:gs pos="100000">
                <a:srgbClr val="76002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33" name="Rectangle 41"/>
          <p:cNvSpPr>
            <a:spLocks noChangeArrowheads="1"/>
          </p:cNvSpPr>
          <p:nvPr/>
        </p:nvSpPr>
        <p:spPr bwMode="auto">
          <a:xfrm>
            <a:off x="2971800" y="5154067"/>
            <a:ext cx="152400" cy="76200"/>
          </a:xfrm>
          <a:prstGeom prst="rect">
            <a:avLst/>
          </a:prstGeom>
          <a:gradFill rotWithShape="1">
            <a:gsLst>
              <a:gs pos="0">
                <a:srgbClr val="FF0066"/>
              </a:gs>
              <a:gs pos="100000">
                <a:srgbClr val="76002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34" name="Rectangle 42"/>
          <p:cNvSpPr>
            <a:spLocks noChangeArrowheads="1"/>
          </p:cNvSpPr>
          <p:nvPr/>
        </p:nvSpPr>
        <p:spPr bwMode="auto">
          <a:xfrm>
            <a:off x="3276600" y="5154067"/>
            <a:ext cx="152400" cy="76200"/>
          </a:xfrm>
          <a:prstGeom prst="rect">
            <a:avLst/>
          </a:prstGeom>
          <a:gradFill rotWithShape="1">
            <a:gsLst>
              <a:gs pos="0">
                <a:srgbClr val="FF0066"/>
              </a:gs>
              <a:gs pos="100000">
                <a:srgbClr val="76002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3708400" y="2752403"/>
            <a:ext cx="403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000" b="1">
                <a:latin typeface="Verdana" pitchFamily="34" charset="0"/>
              </a:rPr>
              <a:t>Tid</a:t>
            </a:r>
          </a:p>
        </p:txBody>
      </p:sp>
      <p:pic>
        <p:nvPicPr>
          <p:cNvPr id="36" name="Picture 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955603"/>
            <a:ext cx="26193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955603"/>
            <a:ext cx="26193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4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955603"/>
            <a:ext cx="26193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4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2955603"/>
            <a:ext cx="26193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4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955603"/>
            <a:ext cx="26193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Text Box 50"/>
          <p:cNvSpPr txBox="1">
            <a:spLocks noChangeArrowheads="1"/>
          </p:cNvSpPr>
          <p:nvPr/>
        </p:nvSpPr>
        <p:spPr bwMode="auto">
          <a:xfrm>
            <a:off x="3784600" y="5090567"/>
            <a:ext cx="403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000" b="1">
                <a:latin typeface="Verdana" pitchFamily="34" charset="0"/>
              </a:rPr>
              <a:t>Tid</a:t>
            </a:r>
          </a:p>
        </p:txBody>
      </p:sp>
      <p:pic>
        <p:nvPicPr>
          <p:cNvPr id="42" name="Picture 5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331867"/>
            <a:ext cx="26193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 Box 52"/>
          <p:cNvSpPr txBox="1">
            <a:spLocks noChangeArrowheads="1"/>
          </p:cNvSpPr>
          <p:nvPr/>
        </p:nvSpPr>
        <p:spPr bwMode="auto">
          <a:xfrm>
            <a:off x="762000" y="1034728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000" b="1">
                <a:latin typeface="Verdana" pitchFamily="34" charset="0"/>
              </a:rPr>
              <a:t>Data</a:t>
            </a:r>
          </a:p>
        </p:txBody>
      </p:sp>
      <p:sp>
        <p:nvSpPr>
          <p:cNvPr id="44" name="Text Box 53"/>
          <p:cNvSpPr txBox="1">
            <a:spLocks noChangeArrowheads="1"/>
          </p:cNvSpPr>
          <p:nvPr/>
        </p:nvSpPr>
        <p:spPr bwMode="auto">
          <a:xfrm>
            <a:off x="781050" y="3325267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000" b="1">
                <a:latin typeface="Verdana" pitchFamily="34" charset="0"/>
              </a:rPr>
              <a:t>Data</a:t>
            </a:r>
          </a:p>
        </p:txBody>
      </p:sp>
      <p:sp>
        <p:nvSpPr>
          <p:cNvPr id="47" name="Line 59"/>
          <p:cNvSpPr>
            <a:spLocks noChangeShapeType="1"/>
          </p:cNvSpPr>
          <p:nvPr/>
        </p:nvSpPr>
        <p:spPr bwMode="auto">
          <a:xfrm>
            <a:off x="5148064" y="2435969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48" name="Line 60"/>
          <p:cNvSpPr>
            <a:spLocks noChangeShapeType="1"/>
          </p:cNvSpPr>
          <p:nvPr/>
        </p:nvSpPr>
        <p:spPr bwMode="auto">
          <a:xfrm>
            <a:off x="5148064" y="2664569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49" name="Line 61"/>
          <p:cNvSpPr>
            <a:spLocks noChangeShapeType="1"/>
          </p:cNvSpPr>
          <p:nvPr/>
        </p:nvSpPr>
        <p:spPr bwMode="auto">
          <a:xfrm>
            <a:off x="5148064" y="2893169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50" name="Line 62"/>
          <p:cNvSpPr>
            <a:spLocks noChangeShapeType="1"/>
          </p:cNvSpPr>
          <p:nvPr/>
        </p:nvSpPr>
        <p:spPr bwMode="auto">
          <a:xfrm>
            <a:off x="5148064" y="3121769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51" name="Line 63"/>
          <p:cNvSpPr>
            <a:spLocks noChangeShapeType="1"/>
          </p:cNvSpPr>
          <p:nvPr/>
        </p:nvSpPr>
        <p:spPr bwMode="auto">
          <a:xfrm>
            <a:off x="5148064" y="3350369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52" name="Line 64"/>
          <p:cNvSpPr>
            <a:spLocks noChangeShapeType="1"/>
          </p:cNvSpPr>
          <p:nvPr/>
        </p:nvSpPr>
        <p:spPr bwMode="auto">
          <a:xfrm>
            <a:off x="5148064" y="3578969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53" name="Line 65"/>
          <p:cNvSpPr>
            <a:spLocks noChangeShapeType="1"/>
          </p:cNvSpPr>
          <p:nvPr/>
        </p:nvSpPr>
        <p:spPr bwMode="auto">
          <a:xfrm>
            <a:off x="5148064" y="3807569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54" name="Line 66"/>
          <p:cNvSpPr>
            <a:spLocks noChangeShapeType="1"/>
          </p:cNvSpPr>
          <p:nvPr/>
        </p:nvSpPr>
        <p:spPr bwMode="auto">
          <a:xfrm>
            <a:off x="5148064" y="4036169"/>
            <a:ext cx="297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55" name="Line 67"/>
          <p:cNvSpPr>
            <a:spLocks noChangeShapeType="1"/>
          </p:cNvSpPr>
          <p:nvPr/>
        </p:nvSpPr>
        <p:spPr bwMode="auto">
          <a:xfrm flipV="1">
            <a:off x="5148064" y="2283569"/>
            <a:ext cx="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56" name="Text Box 73"/>
          <p:cNvSpPr txBox="1">
            <a:spLocks noChangeArrowheads="1"/>
          </p:cNvSpPr>
          <p:nvPr/>
        </p:nvSpPr>
        <p:spPr bwMode="auto">
          <a:xfrm>
            <a:off x="8094464" y="3909169"/>
            <a:ext cx="403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000" b="1">
                <a:latin typeface="Verdana" pitchFamily="34" charset="0"/>
              </a:rPr>
              <a:t>Tid</a:t>
            </a:r>
          </a:p>
        </p:txBody>
      </p:sp>
      <p:sp>
        <p:nvSpPr>
          <p:cNvPr id="57" name="Text Box 79"/>
          <p:cNvSpPr txBox="1">
            <a:spLocks noChangeArrowheads="1"/>
          </p:cNvSpPr>
          <p:nvPr/>
        </p:nvSpPr>
        <p:spPr bwMode="auto">
          <a:xfrm>
            <a:off x="5148064" y="2191494"/>
            <a:ext cx="13874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000" b="1">
                <a:latin typeface="Verdana" pitchFamily="34" charset="0"/>
              </a:rPr>
              <a:t>Total datamängd</a:t>
            </a:r>
          </a:p>
        </p:txBody>
      </p:sp>
      <p:sp>
        <p:nvSpPr>
          <p:cNvPr id="58" name="Line 80"/>
          <p:cNvSpPr>
            <a:spLocks noChangeShapeType="1"/>
          </p:cNvSpPr>
          <p:nvPr/>
        </p:nvSpPr>
        <p:spPr bwMode="auto">
          <a:xfrm>
            <a:off x="5148064" y="3197969"/>
            <a:ext cx="533400" cy="0"/>
          </a:xfrm>
          <a:prstGeom prst="line">
            <a:avLst/>
          </a:prstGeom>
          <a:noFill/>
          <a:ln w="31750">
            <a:solidFill>
              <a:srgbClr val="CC0066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59" name="Line 81"/>
          <p:cNvSpPr>
            <a:spLocks noChangeShapeType="1"/>
          </p:cNvSpPr>
          <p:nvPr/>
        </p:nvSpPr>
        <p:spPr bwMode="auto">
          <a:xfrm flipV="1">
            <a:off x="5681464" y="3121769"/>
            <a:ext cx="549275" cy="76200"/>
          </a:xfrm>
          <a:prstGeom prst="line">
            <a:avLst/>
          </a:prstGeom>
          <a:noFill/>
          <a:ln w="31750">
            <a:solidFill>
              <a:srgbClr val="CC0066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60" name="Line 82"/>
          <p:cNvSpPr>
            <a:spLocks noChangeShapeType="1"/>
          </p:cNvSpPr>
          <p:nvPr/>
        </p:nvSpPr>
        <p:spPr bwMode="auto">
          <a:xfrm flipV="1">
            <a:off x="6214864" y="3096369"/>
            <a:ext cx="536575" cy="25400"/>
          </a:xfrm>
          <a:prstGeom prst="line">
            <a:avLst/>
          </a:prstGeom>
          <a:noFill/>
          <a:ln w="31750">
            <a:solidFill>
              <a:srgbClr val="CC0066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61" name="Line 83"/>
          <p:cNvSpPr>
            <a:spLocks noChangeShapeType="1"/>
          </p:cNvSpPr>
          <p:nvPr/>
        </p:nvSpPr>
        <p:spPr bwMode="auto">
          <a:xfrm flipV="1">
            <a:off x="6722864" y="3080494"/>
            <a:ext cx="463550" cy="15875"/>
          </a:xfrm>
          <a:prstGeom prst="line">
            <a:avLst/>
          </a:prstGeom>
          <a:noFill/>
          <a:ln w="31750">
            <a:solidFill>
              <a:srgbClr val="CC0066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62" name="Line 84"/>
          <p:cNvSpPr>
            <a:spLocks noChangeShapeType="1"/>
          </p:cNvSpPr>
          <p:nvPr/>
        </p:nvSpPr>
        <p:spPr bwMode="auto">
          <a:xfrm flipV="1">
            <a:off x="7154664" y="3010644"/>
            <a:ext cx="549275" cy="73025"/>
          </a:xfrm>
          <a:prstGeom prst="line">
            <a:avLst/>
          </a:prstGeom>
          <a:noFill/>
          <a:ln w="31750">
            <a:solidFill>
              <a:srgbClr val="CC0066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63" name="Line 85"/>
          <p:cNvSpPr>
            <a:spLocks noChangeShapeType="1"/>
          </p:cNvSpPr>
          <p:nvPr/>
        </p:nvSpPr>
        <p:spPr bwMode="auto">
          <a:xfrm flipV="1">
            <a:off x="7649964" y="2969369"/>
            <a:ext cx="431800" cy="50800"/>
          </a:xfrm>
          <a:prstGeom prst="line">
            <a:avLst/>
          </a:prstGeom>
          <a:noFill/>
          <a:ln w="31750">
            <a:solidFill>
              <a:srgbClr val="CC0066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64" name="Line 87"/>
          <p:cNvSpPr>
            <a:spLocks noChangeShapeType="1"/>
          </p:cNvSpPr>
          <p:nvPr/>
        </p:nvSpPr>
        <p:spPr bwMode="auto">
          <a:xfrm>
            <a:off x="5148064" y="3502769"/>
            <a:ext cx="533400" cy="0"/>
          </a:xfrm>
          <a:prstGeom prst="line">
            <a:avLst/>
          </a:prstGeom>
          <a:noFill/>
          <a:ln w="349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65" name="Line 88"/>
          <p:cNvSpPr>
            <a:spLocks noChangeShapeType="1"/>
          </p:cNvSpPr>
          <p:nvPr/>
        </p:nvSpPr>
        <p:spPr bwMode="auto">
          <a:xfrm flipV="1">
            <a:off x="5681464" y="3274169"/>
            <a:ext cx="533400" cy="228600"/>
          </a:xfrm>
          <a:prstGeom prst="line">
            <a:avLst/>
          </a:prstGeom>
          <a:noFill/>
          <a:ln w="349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66" name="Line 89"/>
          <p:cNvSpPr>
            <a:spLocks noChangeShapeType="1"/>
          </p:cNvSpPr>
          <p:nvPr/>
        </p:nvSpPr>
        <p:spPr bwMode="auto">
          <a:xfrm flipV="1">
            <a:off x="6214864" y="2816969"/>
            <a:ext cx="533400" cy="457200"/>
          </a:xfrm>
          <a:prstGeom prst="line">
            <a:avLst/>
          </a:prstGeom>
          <a:noFill/>
          <a:ln w="349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67" name="Line 90"/>
          <p:cNvSpPr>
            <a:spLocks noChangeShapeType="1"/>
          </p:cNvSpPr>
          <p:nvPr/>
        </p:nvSpPr>
        <p:spPr bwMode="auto">
          <a:xfrm flipV="1">
            <a:off x="6748264" y="2512169"/>
            <a:ext cx="457200" cy="304800"/>
          </a:xfrm>
          <a:prstGeom prst="line">
            <a:avLst/>
          </a:prstGeom>
          <a:noFill/>
          <a:ln w="349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68" name="Line 91"/>
          <p:cNvSpPr>
            <a:spLocks noChangeShapeType="1"/>
          </p:cNvSpPr>
          <p:nvPr/>
        </p:nvSpPr>
        <p:spPr bwMode="auto">
          <a:xfrm flipV="1">
            <a:off x="7205464" y="2283569"/>
            <a:ext cx="381000" cy="228600"/>
          </a:xfrm>
          <a:prstGeom prst="line">
            <a:avLst/>
          </a:prstGeom>
          <a:noFill/>
          <a:ln w="349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69" name="Line 92"/>
          <p:cNvSpPr>
            <a:spLocks noChangeShapeType="1"/>
          </p:cNvSpPr>
          <p:nvPr/>
        </p:nvSpPr>
        <p:spPr bwMode="auto">
          <a:xfrm flipV="1">
            <a:off x="7586464" y="1902569"/>
            <a:ext cx="457200" cy="381000"/>
          </a:xfrm>
          <a:prstGeom prst="line">
            <a:avLst/>
          </a:prstGeom>
          <a:noFill/>
          <a:ln w="349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70" name="Text Box 93"/>
          <p:cNvSpPr txBox="1">
            <a:spLocks noChangeArrowheads="1"/>
          </p:cNvSpPr>
          <p:nvPr/>
        </p:nvSpPr>
        <p:spPr bwMode="auto">
          <a:xfrm>
            <a:off x="8056364" y="2829669"/>
            <a:ext cx="5032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000" b="1">
                <a:latin typeface="Verdana" pitchFamily="34" charset="0"/>
              </a:rPr>
              <a:t>Ajax</a:t>
            </a:r>
          </a:p>
        </p:txBody>
      </p:sp>
      <p:sp>
        <p:nvSpPr>
          <p:cNvPr id="71" name="Text Box 94"/>
          <p:cNvSpPr txBox="1">
            <a:spLocks noChangeArrowheads="1"/>
          </p:cNvSpPr>
          <p:nvPr/>
        </p:nvSpPr>
        <p:spPr bwMode="auto">
          <a:xfrm>
            <a:off x="7997627" y="1673969"/>
            <a:ext cx="9985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000" b="1">
                <a:latin typeface="Verdana" pitchFamily="34" charset="0"/>
              </a:rPr>
              <a:t>Traditionell</a:t>
            </a:r>
          </a:p>
        </p:txBody>
      </p:sp>
      <p:grpSp>
        <p:nvGrpSpPr>
          <p:cNvPr id="72" name="Group 36"/>
          <p:cNvGrpSpPr>
            <a:grpSpLocks/>
          </p:cNvGrpSpPr>
          <p:nvPr/>
        </p:nvGrpSpPr>
        <p:grpSpPr bwMode="auto">
          <a:xfrm>
            <a:off x="1330325" y="5301704"/>
            <a:ext cx="384175" cy="212725"/>
            <a:chOff x="2686" y="2286"/>
            <a:chExt cx="242" cy="134"/>
          </a:xfrm>
        </p:grpSpPr>
        <p:sp>
          <p:nvSpPr>
            <p:cNvPr id="73" name="Rectangle 29"/>
            <p:cNvSpPr>
              <a:spLocks noChangeArrowheads="1"/>
            </p:cNvSpPr>
            <p:nvPr/>
          </p:nvSpPr>
          <p:spPr bwMode="auto">
            <a:xfrm>
              <a:off x="2736" y="2304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74" name="Text Box 35"/>
            <p:cNvSpPr txBox="1">
              <a:spLocks noChangeArrowheads="1"/>
            </p:cNvSpPr>
            <p:nvPr/>
          </p:nvSpPr>
          <p:spPr bwMode="auto">
            <a:xfrm>
              <a:off x="2686" y="2286"/>
              <a:ext cx="24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400"/>
                <a:t>0101011</a:t>
              </a:r>
              <a:br>
                <a:rPr lang="sv-SE" sz="400"/>
              </a:br>
              <a:r>
                <a:rPr lang="sv-SE" sz="400"/>
                <a:t>1001110</a:t>
              </a:r>
            </a:p>
          </p:txBody>
        </p:sp>
      </p:grpSp>
      <p:grpSp>
        <p:nvGrpSpPr>
          <p:cNvPr id="75" name="Group 36"/>
          <p:cNvGrpSpPr>
            <a:grpSpLocks/>
          </p:cNvGrpSpPr>
          <p:nvPr/>
        </p:nvGrpSpPr>
        <p:grpSpPr bwMode="auto">
          <a:xfrm>
            <a:off x="1651000" y="5301704"/>
            <a:ext cx="384175" cy="212725"/>
            <a:chOff x="2686" y="2286"/>
            <a:chExt cx="242" cy="134"/>
          </a:xfrm>
        </p:grpSpPr>
        <p:sp>
          <p:nvSpPr>
            <p:cNvPr id="76" name="Rectangle 29"/>
            <p:cNvSpPr>
              <a:spLocks noChangeArrowheads="1"/>
            </p:cNvSpPr>
            <p:nvPr/>
          </p:nvSpPr>
          <p:spPr bwMode="auto">
            <a:xfrm>
              <a:off x="2736" y="2304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77" name="Text Box 35"/>
            <p:cNvSpPr txBox="1">
              <a:spLocks noChangeArrowheads="1"/>
            </p:cNvSpPr>
            <p:nvPr/>
          </p:nvSpPr>
          <p:spPr bwMode="auto">
            <a:xfrm>
              <a:off x="2686" y="2286"/>
              <a:ext cx="24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400"/>
                <a:t>0101011</a:t>
              </a:r>
              <a:br>
                <a:rPr lang="sv-SE" sz="400"/>
              </a:br>
              <a:r>
                <a:rPr lang="sv-SE" sz="400"/>
                <a:t>1001110</a:t>
              </a:r>
            </a:p>
          </p:txBody>
        </p:sp>
      </p:grpSp>
      <p:grpSp>
        <p:nvGrpSpPr>
          <p:cNvPr id="78" name="Group 36"/>
          <p:cNvGrpSpPr>
            <a:grpSpLocks/>
          </p:cNvGrpSpPr>
          <p:nvPr/>
        </p:nvGrpSpPr>
        <p:grpSpPr bwMode="auto">
          <a:xfrm>
            <a:off x="1955800" y="5301704"/>
            <a:ext cx="384175" cy="212725"/>
            <a:chOff x="2686" y="2286"/>
            <a:chExt cx="242" cy="134"/>
          </a:xfrm>
        </p:grpSpPr>
        <p:sp>
          <p:nvSpPr>
            <p:cNvPr id="79" name="Rectangle 29"/>
            <p:cNvSpPr>
              <a:spLocks noChangeArrowheads="1"/>
            </p:cNvSpPr>
            <p:nvPr/>
          </p:nvSpPr>
          <p:spPr bwMode="auto">
            <a:xfrm>
              <a:off x="2736" y="2304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80" name="Text Box 35"/>
            <p:cNvSpPr txBox="1">
              <a:spLocks noChangeArrowheads="1"/>
            </p:cNvSpPr>
            <p:nvPr/>
          </p:nvSpPr>
          <p:spPr bwMode="auto">
            <a:xfrm>
              <a:off x="2686" y="2286"/>
              <a:ext cx="24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400"/>
                <a:t>0101011</a:t>
              </a:r>
              <a:br>
                <a:rPr lang="sv-SE" sz="400"/>
              </a:br>
              <a:r>
                <a:rPr lang="sv-SE" sz="400"/>
                <a:t>1001110</a:t>
              </a:r>
            </a:p>
          </p:txBody>
        </p:sp>
      </p:grpSp>
      <p:grpSp>
        <p:nvGrpSpPr>
          <p:cNvPr id="81" name="Group 36"/>
          <p:cNvGrpSpPr>
            <a:grpSpLocks/>
          </p:cNvGrpSpPr>
          <p:nvPr/>
        </p:nvGrpSpPr>
        <p:grpSpPr bwMode="auto">
          <a:xfrm>
            <a:off x="2247900" y="5301704"/>
            <a:ext cx="384175" cy="212725"/>
            <a:chOff x="2686" y="2286"/>
            <a:chExt cx="242" cy="134"/>
          </a:xfrm>
        </p:grpSpPr>
        <p:sp>
          <p:nvSpPr>
            <p:cNvPr id="82" name="Rectangle 29"/>
            <p:cNvSpPr>
              <a:spLocks noChangeArrowheads="1"/>
            </p:cNvSpPr>
            <p:nvPr/>
          </p:nvSpPr>
          <p:spPr bwMode="auto">
            <a:xfrm>
              <a:off x="2736" y="2304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83" name="Text Box 35"/>
            <p:cNvSpPr txBox="1">
              <a:spLocks noChangeArrowheads="1"/>
            </p:cNvSpPr>
            <p:nvPr/>
          </p:nvSpPr>
          <p:spPr bwMode="auto">
            <a:xfrm>
              <a:off x="2686" y="2286"/>
              <a:ext cx="24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400"/>
                <a:t>0101011</a:t>
              </a:r>
              <a:br>
                <a:rPr lang="sv-SE" sz="400"/>
              </a:br>
              <a:r>
                <a:rPr lang="sv-SE" sz="400"/>
                <a:t>1001110</a:t>
              </a:r>
            </a:p>
          </p:txBody>
        </p:sp>
      </p:grpSp>
      <p:grpSp>
        <p:nvGrpSpPr>
          <p:cNvPr id="84" name="Group 36"/>
          <p:cNvGrpSpPr>
            <a:grpSpLocks/>
          </p:cNvGrpSpPr>
          <p:nvPr/>
        </p:nvGrpSpPr>
        <p:grpSpPr bwMode="auto">
          <a:xfrm>
            <a:off x="2565400" y="5301704"/>
            <a:ext cx="384175" cy="212725"/>
            <a:chOff x="2686" y="2286"/>
            <a:chExt cx="242" cy="134"/>
          </a:xfrm>
        </p:grpSpPr>
        <p:sp>
          <p:nvSpPr>
            <p:cNvPr id="85" name="Rectangle 29"/>
            <p:cNvSpPr>
              <a:spLocks noChangeArrowheads="1"/>
            </p:cNvSpPr>
            <p:nvPr/>
          </p:nvSpPr>
          <p:spPr bwMode="auto">
            <a:xfrm>
              <a:off x="2736" y="2304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86" name="Text Box 35"/>
            <p:cNvSpPr txBox="1">
              <a:spLocks noChangeArrowheads="1"/>
            </p:cNvSpPr>
            <p:nvPr/>
          </p:nvSpPr>
          <p:spPr bwMode="auto">
            <a:xfrm>
              <a:off x="2686" y="2286"/>
              <a:ext cx="24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400"/>
                <a:t>0101011</a:t>
              </a:r>
              <a:br>
                <a:rPr lang="sv-SE" sz="400"/>
              </a:br>
              <a:r>
                <a:rPr lang="sv-SE" sz="400"/>
                <a:t>1001110</a:t>
              </a:r>
            </a:p>
          </p:txBody>
        </p:sp>
      </p:grpSp>
      <p:grpSp>
        <p:nvGrpSpPr>
          <p:cNvPr id="87" name="Group 36"/>
          <p:cNvGrpSpPr>
            <a:grpSpLocks/>
          </p:cNvGrpSpPr>
          <p:nvPr/>
        </p:nvGrpSpPr>
        <p:grpSpPr bwMode="auto">
          <a:xfrm>
            <a:off x="2870200" y="5301704"/>
            <a:ext cx="384175" cy="212725"/>
            <a:chOff x="2686" y="2286"/>
            <a:chExt cx="242" cy="134"/>
          </a:xfrm>
        </p:grpSpPr>
        <p:sp>
          <p:nvSpPr>
            <p:cNvPr id="88" name="Rectangle 29"/>
            <p:cNvSpPr>
              <a:spLocks noChangeArrowheads="1"/>
            </p:cNvSpPr>
            <p:nvPr/>
          </p:nvSpPr>
          <p:spPr bwMode="auto">
            <a:xfrm>
              <a:off x="2736" y="2304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89" name="Text Box 35"/>
            <p:cNvSpPr txBox="1">
              <a:spLocks noChangeArrowheads="1"/>
            </p:cNvSpPr>
            <p:nvPr/>
          </p:nvSpPr>
          <p:spPr bwMode="auto">
            <a:xfrm>
              <a:off x="2686" y="2286"/>
              <a:ext cx="24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400"/>
                <a:t>0101011</a:t>
              </a:r>
              <a:br>
                <a:rPr lang="sv-SE" sz="400"/>
              </a:br>
              <a:r>
                <a:rPr lang="sv-SE" sz="400"/>
                <a:t>1001110</a:t>
              </a:r>
            </a:p>
          </p:txBody>
        </p:sp>
      </p:grpSp>
      <p:grpSp>
        <p:nvGrpSpPr>
          <p:cNvPr id="90" name="Group 36"/>
          <p:cNvGrpSpPr>
            <a:grpSpLocks/>
          </p:cNvGrpSpPr>
          <p:nvPr/>
        </p:nvGrpSpPr>
        <p:grpSpPr bwMode="auto">
          <a:xfrm>
            <a:off x="3175000" y="5301704"/>
            <a:ext cx="384175" cy="212725"/>
            <a:chOff x="2686" y="2286"/>
            <a:chExt cx="242" cy="134"/>
          </a:xfrm>
        </p:grpSpPr>
        <p:sp>
          <p:nvSpPr>
            <p:cNvPr id="91" name="Rectangle 29"/>
            <p:cNvSpPr>
              <a:spLocks noChangeArrowheads="1"/>
            </p:cNvSpPr>
            <p:nvPr/>
          </p:nvSpPr>
          <p:spPr bwMode="auto">
            <a:xfrm>
              <a:off x="2736" y="2304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92" name="Text Box 35"/>
            <p:cNvSpPr txBox="1">
              <a:spLocks noChangeArrowheads="1"/>
            </p:cNvSpPr>
            <p:nvPr/>
          </p:nvSpPr>
          <p:spPr bwMode="auto">
            <a:xfrm>
              <a:off x="2686" y="2286"/>
              <a:ext cx="24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400"/>
                <a:t>0101011</a:t>
              </a:r>
              <a:br>
                <a:rPr lang="sv-SE" sz="400"/>
              </a:br>
              <a:r>
                <a:rPr lang="sv-SE" sz="400"/>
                <a:t>1001110</a:t>
              </a:r>
            </a:p>
          </p:txBody>
        </p:sp>
      </p:grpSp>
      <p:pic>
        <p:nvPicPr>
          <p:cNvPr id="93" name="Picture 4" descr="P:\Icons\48x48\shadow\server_client_exchan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42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652" y="3345179"/>
            <a:ext cx="1926296" cy="128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4" descr="PPT8BD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40352" y="1156965"/>
            <a:ext cx="1476028" cy="104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5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8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/>
      <p:bldP spid="44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/>
    </p:bldLst>
  </p:timing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rgbClr val="FF0000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Minya Nouvelle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89641</TotalTime>
  <Words>1562</Words>
  <Application>Microsoft Macintosh PowerPoint</Application>
  <PresentationFormat>On-screen Show (16:10)</PresentationFormat>
  <Paragraphs>275</Paragraphs>
  <Slides>31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Image</vt:lpstr>
      <vt:lpstr>E12 – "Evil is going on"</vt:lpstr>
      <vt:lpstr>E12 – Evil is going on</vt:lpstr>
      <vt:lpstr>Vad är AJAX?</vt:lpstr>
      <vt:lpstr>Vad är AJAX?</vt:lpstr>
      <vt:lpstr>Desktopapplikation/webbsida</vt:lpstr>
      <vt:lpstr>Klassiska webbsidor</vt:lpstr>
      <vt:lpstr>AJAX</vt:lpstr>
      <vt:lpstr>Synchronous vs. asynchronous</vt:lpstr>
      <vt:lpstr>Traditionellt vs. Ajax</vt:lpstr>
      <vt:lpstr>Före AJAX</vt:lpstr>
      <vt:lpstr>XMLHttpRequest</vt:lpstr>
      <vt:lpstr>In action...</vt:lpstr>
      <vt:lpstr>Skapa ett XHR-objekt</vt:lpstr>
      <vt:lpstr>onreadystatechange</vt:lpstr>
      <vt:lpstr>open GET</vt:lpstr>
      <vt:lpstr>send GET</vt:lpstr>
      <vt:lpstr>1) Data skickas som text eller HTML</vt:lpstr>
      <vt:lpstr>Vad skickas från/till servern?</vt:lpstr>
      <vt:lpstr>2) Data skickas som XML</vt:lpstr>
      <vt:lpstr>JSON</vt:lpstr>
      <vt:lpstr>Beskriva objekt</vt:lpstr>
      <vt:lpstr>Hantera JSON i JavaScript</vt:lpstr>
      <vt:lpstr>Hantera JSON i JavaScript</vt:lpstr>
      <vt:lpstr>3) Data skickas som JSON</vt:lpstr>
      <vt:lpstr>open POST</vt:lpstr>
      <vt:lpstr>send POST</vt:lpstr>
      <vt:lpstr>Proxy för att nå tredjepartsdata</vt:lpstr>
      <vt:lpstr>CORS</vt:lpstr>
      <vt:lpstr>Nackdelar</vt:lpstr>
      <vt:lpstr>Framtiden</vt:lpstr>
      <vt:lpstr>PowerPoint Presentation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thajo</dc:creator>
  <cp:lastModifiedBy>Johan Leitet</cp:lastModifiedBy>
  <cp:revision>5185</cp:revision>
  <dcterms:created xsi:type="dcterms:W3CDTF">2009-01-05T10:26:14Z</dcterms:created>
  <dcterms:modified xsi:type="dcterms:W3CDTF">2014-12-02T21:02:08Z</dcterms:modified>
</cp:coreProperties>
</file>