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5" r:id="rId2"/>
    <p:sldId id="268" r:id="rId3"/>
    <p:sldId id="354" r:id="rId4"/>
    <p:sldId id="355" r:id="rId5"/>
    <p:sldId id="358" r:id="rId6"/>
    <p:sldId id="359" r:id="rId7"/>
    <p:sldId id="360" r:id="rId8"/>
    <p:sldId id="362" r:id="rId9"/>
    <p:sldId id="364" r:id="rId10"/>
    <p:sldId id="363" r:id="rId11"/>
    <p:sldId id="386" r:id="rId12"/>
    <p:sldId id="387" r:id="rId13"/>
    <p:sldId id="365" r:id="rId14"/>
    <p:sldId id="367" r:id="rId15"/>
    <p:sldId id="370" r:id="rId16"/>
    <p:sldId id="371" r:id="rId17"/>
    <p:sldId id="372" r:id="rId18"/>
    <p:sldId id="373" r:id="rId19"/>
    <p:sldId id="374" r:id="rId20"/>
    <p:sldId id="375" r:id="rId21"/>
    <p:sldId id="378" r:id="rId22"/>
    <p:sldId id="379" r:id="rId23"/>
    <p:sldId id="380" r:id="rId24"/>
    <p:sldId id="377" r:id="rId25"/>
    <p:sldId id="382" r:id="rId26"/>
    <p:sldId id="381" r:id="rId27"/>
    <p:sldId id="361" r:id="rId28"/>
    <p:sldId id="384" r:id="rId29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124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youtube.com/watch?v=Y2Y0U-2qJM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video.yahoo.com/watch/111582/99270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http://www.youtube.com/watch?v=Y2Y0U-2qJMs</a:t>
            </a:r>
            <a:r>
              <a:rPr lang="sv-SE" dirty="0" smtClean="0"/>
              <a:t> -7:33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Det går att komma åt dessa konstanter</a:t>
            </a:r>
            <a:r>
              <a:rPr lang="sv-SE" baseline="0" dirty="0" smtClean="0"/>
              <a:t> via </a:t>
            </a:r>
            <a:r>
              <a:rPr lang="sv-SE" baseline="0" dirty="0" err="1" smtClean="0"/>
              <a:t>Node.TEXT_NODE</a:t>
            </a:r>
            <a:r>
              <a:rPr lang="sv-SE" baseline="0" dirty="0" smtClean="0"/>
              <a:t> i alla webbläsare IE &gt;=8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63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if(!</a:t>
            </a:r>
            <a:r>
              <a:rPr lang="en-US" dirty="0" err="1" smtClean="0"/>
              <a:t>NodeList.prototype.forEach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NodeList.prototype.forEach</a:t>
            </a:r>
            <a:r>
              <a:rPr lang="en-US" dirty="0" smtClean="0"/>
              <a:t> = </a:t>
            </a:r>
            <a:r>
              <a:rPr lang="en-US" dirty="0" err="1" smtClean="0"/>
              <a:t>Array.prototype.forEach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document.querySelectorAll</a:t>
            </a:r>
            <a:r>
              <a:rPr lang="en-US" dirty="0" smtClean="0"/>
              <a:t>("#</a:t>
            </a:r>
            <a:r>
              <a:rPr lang="en-US" dirty="0" err="1" smtClean="0"/>
              <a:t>kalle</a:t>
            </a:r>
            <a:r>
              <a:rPr lang="en-US" dirty="0" smtClean="0"/>
              <a:t> li");</a:t>
            </a:r>
          </a:p>
          <a:p>
            <a:endParaRPr lang="en-US" dirty="0" smtClean="0"/>
          </a:p>
          <a:p>
            <a:r>
              <a:rPr lang="en-US" dirty="0" err="1" smtClean="0"/>
              <a:t>nodes.forEach</a:t>
            </a:r>
            <a:r>
              <a:rPr lang="en-US" dirty="0" smtClean="0"/>
              <a:t>( </a:t>
            </a:r>
            <a:r>
              <a:rPr lang="en-US" dirty="0" err="1" smtClean="0"/>
              <a:t>doSomething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doSomething</a:t>
            </a:r>
            <a:r>
              <a:rPr lang="en-US" dirty="0" smtClean="0"/>
              <a:t> (node){</a:t>
            </a:r>
          </a:p>
          <a:p>
            <a:r>
              <a:rPr lang="en-US" dirty="0" smtClean="0"/>
              <a:t>    alert(</a:t>
            </a:r>
            <a:r>
              <a:rPr lang="en-US" dirty="0" err="1" smtClean="0"/>
              <a:t>node.nodeName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57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alla</a:t>
            </a:r>
            <a:r>
              <a:rPr lang="sv-SE" baseline="0" dirty="0" smtClean="0"/>
              <a:t> pekarna är read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1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</a:t>
            </a:r>
            <a:r>
              <a:rPr lang="sv-SE" baseline="0" dirty="0" smtClean="0"/>
              <a:t> att det finns fler metoder på #textnoden: </a:t>
            </a:r>
            <a:r>
              <a:rPr lang="sv-SE" baseline="0" dirty="0" err="1" smtClean="0"/>
              <a:t>deleteData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inserData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replaceData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splitText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substringData</a:t>
            </a:r>
            <a:r>
              <a:rPr lang="sv-SE" baseline="0" dirty="0" smtClean="0"/>
              <a:t>(),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9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 denna föreläsning kan man titta på:</a:t>
            </a:r>
          </a:p>
          <a:p>
            <a:r>
              <a:rPr lang="sv-SE" smtClean="0">
                <a:hlinkClick r:id="rId3"/>
              </a:rPr>
              <a:t>http://video.yahoo.com/watch/111582/992708</a:t>
            </a:r>
            <a:r>
              <a:rPr lang="sv-SE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47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E06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Why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We</a:t>
            </a:r>
            <a:r>
              <a:rPr lang="sv-SE" sz="3200" b="1" dirty="0" smtClean="0"/>
              <a:t> Fight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83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6</a:t>
            </a:r>
            <a:r>
              <a:rPr lang="sv-SE" sz="2800" b="1" dirty="0" smtClean="0">
                <a:latin typeface="Minya Nouvelle" pitchFamily="2" charset="0"/>
              </a:rPr>
              <a:t>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Document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 smtClean="0">
                <a:latin typeface="Minya Nouvelle" pitchFamily="2" charset="0"/>
              </a:rPr>
              <a:t>Object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>
                <a:latin typeface="Minya Nouvelle" pitchFamily="2" charset="0"/>
              </a:rPr>
              <a:t>M</a:t>
            </a:r>
            <a:r>
              <a:rPr lang="sv-SE" sz="2800" dirty="0" err="1" smtClean="0">
                <a:latin typeface="Minya Nouvelle" pitchFamily="2" charset="0"/>
              </a:rPr>
              <a:t>odel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7537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65212"/>
            <a:ext cx="6400800" cy="2520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&gt;Flash /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topMenu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b="1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="#"&gt;VAT69&lt;/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&lt;li&gt;&lt;a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="#"&gt;Coffey&lt;/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3001516"/>
            <a:ext cx="6048672" cy="235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node1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console.log(node1.nodeName); // UL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console.log(node1.nodeType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// 1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node2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ByTagName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// 2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console.log(node2[0].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LI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6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Selectors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I nyare webbläsare kan vi hämta ut noder med </a:t>
            </a:r>
            <a:r>
              <a:rPr lang="sv-SE" dirty="0" err="1" smtClean="0"/>
              <a:t>CSS-selektorer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46315"/>
              </p:ext>
            </p:extLst>
          </p:nvPr>
        </p:nvGraphicFramePr>
        <p:xfrm>
          <a:off x="394146" y="1921396"/>
          <a:ext cx="8282310" cy="19446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2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första nod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endParaRPr kumimoji="0" lang="sv-SE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document.querySelectorAll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node.querySelectorAll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alla noder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52337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Zakas</a:t>
            </a:r>
            <a:r>
              <a:rPr lang="sv-SE" dirty="0" smtClean="0">
                <a:latin typeface="Minya Nouvelle" pitchFamily="2" charset="0"/>
              </a:rPr>
              <a:t>: Kap. 11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3937620"/>
            <a:ext cx="7128792" cy="1060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articles =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("#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39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!=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903" y="514094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/en-US/docs/Web/API/</a:t>
            </a:r>
            <a:r>
              <a:rPr lang="en-US" dirty="0" err="1"/>
              <a:t>NodeList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5332"/>
            <a:ext cx="6360492" cy="3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2866792"/>
            <a:ext cx="7344816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Nodträdet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129308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145056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8656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20072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11760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V="1">
            <a:off x="4572000" y="1590973"/>
            <a:ext cx="0" cy="15638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3648" y="1210608"/>
            <a:ext cx="252028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1720" y="1498640"/>
            <a:ext cx="1872208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20072" y="1498640"/>
            <a:ext cx="1800200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20072" y="1210608"/>
            <a:ext cx="2448272" cy="193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384374">
            <a:off x="1789851" y="18488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289033">
            <a:off x="5849070" y="18994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295034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345388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29388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760" y="344234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543193">
            <a:off x="5112980" y="211547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3965750" y="21885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9200739">
            <a:off x="2491690" y="21103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19168"/>
              </p:ext>
            </p:extLst>
          </p:nvPr>
        </p:nvGraphicFramePr>
        <p:xfrm>
          <a:off x="1115616" y="4441676"/>
          <a:ext cx="7104062" cy="838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9725"/>
                <a:gridCol w="422433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Namn på en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Ett nummer som visar typ av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textnoder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8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584" y="3073524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document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273324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331939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00192" y="1273324"/>
            <a:ext cx="2232248" cy="1944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344313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latin typeface="Minya Nouvelle" pitchFamily="2" charset="0"/>
              </a:rPr>
              <a:t>DocumentType</a:t>
            </a:r>
            <a:endParaRPr lang="sv-SE" sz="20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491880" y="1734989"/>
            <a:ext cx="828092" cy="1596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3688758">
            <a:off x="2822214" y="236478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documentElement</a:t>
            </a:r>
            <a:endParaRPr lang="sv-S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95736" y="4297660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716016" y="455607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4568449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latin typeface="Minya Nouvelle" pitchFamily="2" charset="0"/>
              </a:rPr>
              <a:t>HEAD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11960" y="1734989"/>
            <a:ext cx="1584176" cy="282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652352">
            <a:off x="4439551" y="2292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body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HTML-element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345332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IMG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1129308"/>
            <a:ext cx="13083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BUTTON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DIV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FORM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H1, H2...H6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HEAD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LI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...</a:t>
            </a:r>
          </a:p>
        </p:txBody>
      </p:sp>
      <p:sp>
        <p:nvSpPr>
          <p:cNvPr id="7" name="Freeform 6"/>
          <p:cNvSpPr/>
          <p:nvPr/>
        </p:nvSpPr>
        <p:spPr>
          <a:xfrm>
            <a:off x="5364088" y="1251407"/>
            <a:ext cx="1728978" cy="2565219"/>
          </a:xfrm>
          <a:custGeom>
            <a:avLst/>
            <a:gdLst>
              <a:gd name="connsiteX0" fmla="*/ 1699592 w 1728978"/>
              <a:gd name="connsiteY0" fmla="*/ 2565219 h 2565219"/>
              <a:gd name="connsiteX1" fmla="*/ 1620079 w 1728978"/>
              <a:gd name="connsiteY1" fmla="*/ 398489 h 2565219"/>
              <a:gd name="connsiteX2" fmla="*/ 815009 w 1728978"/>
              <a:gd name="connsiteY2" fmla="*/ 923 h 2565219"/>
              <a:gd name="connsiteX3" fmla="*/ 0 w 1728978"/>
              <a:gd name="connsiteY3" fmla="*/ 289158 h 256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978" h="2565219">
                <a:moveTo>
                  <a:pt x="1699592" y="2565219"/>
                </a:moveTo>
                <a:cubicBezTo>
                  <a:pt x="1733550" y="1695545"/>
                  <a:pt x="1767509" y="825872"/>
                  <a:pt x="1620079" y="398489"/>
                </a:cubicBezTo>
                <a:cubicBezTo>
                  <a:pt x="1472649" y="-28894"/>
                  <a:pt x="1085022" y="19145"/>
                  <a:pt x="815009" y="923"/>
                </a:cubicBezTo>
                <a:cubicBezTo>
                  <a:pt x="544996" y="-17299"/>
                  <a:pt x="173935" y="239462"/>
                  <a:pt x="0" y="28915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9495"/>
              </p:ext>
            </p:extLst>
          </p:nvPr>
        </p:nvGraphicFramePr>
        <p:xfrm>
          <a:off x="827584" y="2281436"/>
          <a:ext cx="5832648" cy="279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64341"/>
                <a:gridCol w="346830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"IMG", "P", "BR" etc...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Document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eller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className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10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273324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06541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alert(node.id);  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249746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I IE: "test"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072344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kommer enbart åt attribut som är definierade i HTML via .attributnamn.</a:t>
            </a:r>
          </a:p>
          <a:p>
            <a:r>
              <a:rPr lang="sv-SE" dirty="0" smtClean="0">
                <a:latin typeface="Minya Nouvelle" pitchFamily="2" charset="0"/>
              </a:rPr>
              <a:t>Vi måste dessutom se upp med vissa attributnamn.</a:t>
            </a:r>
          </a:p>
        </p:txBody>
      </p:sp>
      <p:sp>
        <p:nvSpPr>
          <p:cNvPr id="10" name="Freeform 9"/>
          <p:cNvSpPr/>
          <p:nvPr/>
        </p:nvSpPr>
        <p:spPr>
          <a:xfrm>
            <a:off x="5796136" y="2785492"/>
            <a:ext cx="1162878" cy="268162"/>
          </a:xfrm>
          <a:custGeom>
            <a:avLst/>
            <a:gdLst>
              <a:gd name="connsiteX0" fmla="*/ 1162878 w 1162878"/>
              <a:gd name="connsiteY0" fmla="*/ 0 h 268162"/>
              <a:gd name="connsiteX1" fmla="*/ 964095 w 1162878"/>
              <a:gd name="connsiteY1" fmla="*/ 258418 h 268162"/>
              <a:gd name="connsiteX2" fmla="*/ 0 w 1162878"/>
              <a:gd name="connsiteY2" fmla="*/ 188844 h 26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878" h="268162">
                <a:moveTo>
                  <a:pt x="1162878" y="0"/>
                </a:moveTo>
                <a:cubicBezTo>
                  <a:pt x="1096617" y="86139"/>
                  <a:pt x="1157908" y="226944"/>
                  <a:pt x="964095" y="258418"/>
                </a:cubicBezTo>
                <a:cubicBezTo>
                  <a:pt x="770282" y="289892"/>
                  <a:pt x="385141" y="239368"/>
                  <a:pt x="0" y="1888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489348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42545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("id"));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 // test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		// 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9" y="1057300"/>
            <a:ext cx="593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W3C har ett standardiserat sätt att jobba med attribut: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25810" y="4513684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/>
              <a:t>setAttribute</a:t>
            </a:r>
            <a:r>
              <a:rPr lang="sv-SE" dirty="0"/>
              <a:t> fungerar inte i </a:t>
            </a:r>
            <a:r>
              <a:rPr lang="sv-SE" dirty="0" smtClean="0"/>
              <a:t>IE (7 eller tidigare) </a:t>
            </a:r>
            <a:r>
              <a:rPr lang="sv-SE" dirty="0"/>
              <a:t>för </a:t>
            </a:r>
            <a:r>
              <a:rPr lang="sv-SE" dirty="0" smtClean="0"/>
              <a:t>"</a:t>
            </a:r>
            <a:r>
              <a:rPr lang="sv-SE" dirty="0" err="1" smtClean="0"/>
              <a:t>class</a:t>
            </a:r>
            <a:r>
              <a:rPr lang="sv-SE" dirty="0" smtClean="0"/>
              <a:t>" </a:t>
            </a:r>
            <a:r>
              <a:rPr lang="sv-SE" dirty="0"/>
              <a:t>eller </a:t>
            </a:r>
            <a:r>
              <a:rPr lang="sv-SE" dirty="0" smtClean="0"/>
              <a:t>"style". </a:t>
            </a:r>
            <a:endParaRPr lang="sv-SE" dirty="0"/>
          </a:p>
        </p:txBody>
      </p:sp>
      <p:pic>
        <p:nvPicPr>
          <p:cNvPr id="9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16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Icons\48x48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3724"/>
            <a:ext cx="366986" cy="3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31640" y="4864432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 smtClean="0"/>
              <a:t>removeAttribute</a:t>
            </a:r>
            <a:r>
              <a:rPr lang="sv-SE" dirty="0" smtClean="0"/>
              <a:t> är ej implementerat i IE6 eller tidigare.</a:t>
            </a:r>
            <a:endParaRPr lang="sv-SE" dirty="0"/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9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536" y="1757040"/>
            <a:ext cx="6400800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getAttribute</a:t>
            </a:r>
            <a:r>
              <a:rPr lang="sv-SE" dirty="0" smtClean="0"/>
              <a:t>("attributnamn");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setAttribute</a:t>
            </a:r>
            <a:r>
              <a:rPr lang="sv-SE" dirty="0" smtClean="0"/>
              <a:t>("attributnamn", "värde");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removeAttribute</a:t>
            </a:r>
            <a:r>
              <a:rPr lang="sv-SE" dirty="0" smtClean="0"/>
              <a:t>("attributnamn");</a:t>
            </a:r>
            <a:endParaRPr lang="sv-SE" dirty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1460500"/>
          </a:xfrm>
        </p:spPr>
        <p:txBody>
          <a:bodyPr/>
          <a:lstStyle/>
          <a:p>
            <a:r>
              <a:rPr lang="sv-SE" sz="2000" dirty="0" smtClean="0"/>
              <a:t>Skapar nya 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createElement</a:t>
            </a:r>
            <a:r>
              <a:rPr lang="sv-SE" sz="2000" dirty="0" smtClean="0"/>
              <a:t>("</a:t>
            </a:r>
            <a:r>
              <a:rPr lang="sv-SE" sz="2000" dirty="0" err="1" smtClean="0"/>
              <a:t>nodenamn</a:t>
            </a:r>
            <a:r>
              <a:rPr lang="sv-SE" sz="2000" dirty="0" smtClean="0"/>
              <a:t>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048672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div.id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Malarkey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redHair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484067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20" y="2836640"/>
            <a:ext cx="2356940" cy="2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36" y="343356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Koden ovans skapar bara elementet. </a:t>
            </a:r>
          </a:p>
          <a:p>
            <a:r>
              <a:rPr lang="sv-SE" dirty="0" smtClean="0">
                <a:latin typeface="Minya Nouvelle" pitchFamily="2" charset="0"/>
              </a:rPr>
              <a:t>Det är fortfarande utanför vårt dokument.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E06 – </a:t>
            </a:r>
            <a:r>
              <a:rPr lang="en-US" sz="3200" b="1" dirty="0" smtClean="0"/>
              <a:t>Why We Fight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Våra lager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JavaScript </a:t>
            </a:r>
            <a:r>
              <a:rPr lang="sv-SE" dirty="0" err="1" smtClean="0">
                <a:latin typeface="Minya Nouvelle" pitchFamily="2" charset="0"/>
              </a:rPr>
              <a:t>engines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 och BOM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DOM-strukturen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Nodtyper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Navigering i 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document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Jobba med attribut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Skapa 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Textnoder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innerHTML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Lägga till noder</a:t>
            </a:r>
            <a:endParaRPr lang="sv-SE" dirty="0"/>
          </a:p>
        </p:txBody>
      </p:sp>
      <p:graphicFrame>
        <p:nvGraphicFramePr>
          <p:cNvPr id="4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6986"/>
              </p:ext>
            </p:extLst>
          </p:nvPr>
        </p:nvGraphicFramePr>
        <p:xfrm>
          <a:off x="899592" y="1273324"/>
          <a:ext cx="7200800" cy="1976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11546"/>
                <a:gridCol w="3289254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node.appendChild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sist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node.insertBefore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innan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node.replaceChild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Ersätter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node.removeChild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Tar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bort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från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node.cloneNode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bool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node, true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gör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att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samtliga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undernoder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också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klonas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395536" y="4801716"/>
            <a:ext cx="727280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document.body.firstChild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3721596"/>
            <a:ext cx="41044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615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sist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36037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först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32040" y="3721596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7296"/>
              </p:ext>
            </p:extLst>
          </p:nvPr>
        </p:nvGraphicFramePr>
        <p:xfrm>
          <a:off x="323528" y="1129308"/>
          <a:ext cx="324036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0160"/>
                <a:gridCol w="1800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#text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finns</a:t>
                      </a:r>
                      <a:r>
                        <a:rPr kumimoji="0" lang="en-US" sz="13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ej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appendData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Lägger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slutet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323528" y="3217540"/>
            <a:ext cx="8538418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= "Hello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"Hello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Ger: "&amp;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lt;strong&amp;gt;Hello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Again&amp;lt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strong&amp;gt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;"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"&lt;strong&gt;Hello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&lt;/strong&gt;";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7904" y="1129308"/>
            <a:ext cx="5132229" cy="1224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&lt;div id="Ron"&gt;&lt;/div&gt;       // ej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="Ross"&gt; 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    //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&lt;div 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="Bull"&gt;Hello&lt;/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// #text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2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textnoder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576064"/>
          </a:xfrm>
        </p:spPr>
        <p:txBody>
          <a:bodyPr/>
          <a:lstStyle/>
          <a:p>
            <a:r>
              <a:rPr lang="sv-SE" sz="2000" dirty="0" smtClean="0"/>
              <a:t>Skapar nya textnoder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createTextNode</a:t>
            </a:r>
            <a:r>
              <a:rPr lang="sv-SE" sz="2000" dirty="0" smtClean="0"/>
              <a:t>("text")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55272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text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("Hello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(text);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3496280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DIV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4504392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#text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4680012" y="3957945"/>
            <a:ext cx="0" cy="5464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0856" y="1057300"/>
            <a:ext cx="4935524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976" y="205422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248" y="231583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8968" y="25774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336" y="280388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0794" y="30417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3275219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3528" y="4441676"/>
            <a:ext cx="439248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document.body.childNodes.length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tstjo\AppData\Local\Temp\SNAGHTML562149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6" y="4441676"/>
            <a:ext cx="8763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stjo\AppData\Local\Temp\SNAGHTML562197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76" y="4506440"/>
            <a:ext cx="2144460" cy="7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86" y="48514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4804753"/>
            <a:ext cx="412573" cy="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50" y="4809841"/>
            <a:ext cx="407485" cy="4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18" y="4817016"/>
            <a:ext cx="388046" cy="3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frannie84.files.wordpress.com/2010/08/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6" y="4848870"/>
            <a:ext cx="382922" cy="3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9903" y="51758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&lt;= 8</a:t>
            </a:r>
          </a:p>
        </p:txBody>
      </p:sp>
      <p:pic>
        <p:nvPicPr>
          <p:cNvPr id="21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0903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7484" y="51544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 9</a:t>
            </a:r>
          </a:p>
        </p:txBody>
      </p:sp>
    </p:spTree>
    <p:extLst>
      <p:ext uri="{BB962C8B-B14F-4D97-AF65-F5344CB8AC3E}">
        <p14:creationId xmlns:p14="http://schemas.microsoft.com/office/powerpoint/2010/main" val="22681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Utökning:</a:t>
            </a:r>
            <a:r>
              <a:rPr lang="sv-SE" dirty="0" smtClean="0"/>
              <a:t> </a:t>
            </a:r>
            <a:r>
              <a:rPr lang="sv-SE" dirty="0" err="1" smtClean="0"/>
              <a:t>innerHTML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985292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 smtClean="0"/>
              <a:t>innerHTML</a:t>
            </a:r>
            <a:r>
              <a:rPr lang="sv-SE" sz="2000" dirty="0" smtClean="0"/>
              <a:t> skapades av Microsoft och gör det enklare att lägga till element i DOM-strukturen</a:t>
            </a:r>
            <a:endParaRPr lang="sv-SE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1993404"/>
            <a:ext cx="8136904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Ersätter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hela innehållet i #Bull&lt;/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sist.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först.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4297660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Observera skillnaden mot </a:t>
            </a:r>
            <a:r>
              <a:rPr lang="sv-SE" sz="2000" dirty="0" err="1" smtClean="0"/>
              <a:t>node.nodeValue</a:t>
            </a:r>
            <a:r>
              <a:rPr lang="sv-SE" sz="2000" dirty="0" smtClean="0"/>
              <a:t> som enbart kan lägga till text.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26441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innerHTML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633364"/>
            <a:ext cx="406845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36096" y="1849388"/>
            <a:ext cx="2952328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&lt;p&gt;&lt;/p&gt;Flash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3433564"/>
            <a:ext cx="4068452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6096" y="3649588"/>
            <a:ext cx="29523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88024" y="1921396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ight Arrow 8"/>
          <p:cNvSpPr/>
          <p:nvPr/>
        </p:nvSpPr>
        <p:spPr>
          <a:xfrm>
            <a:off x="4788024" y="3793604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67544" y="1129308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Observera att skillnaden mellan: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29922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Och:</a:t>
            </a:r>
          </a:p>
        </p:txBody>
      </p:sp>
      <p:pic>
        <p:nvPicPr>
          <p:cNvPr id="12" name="Picture 11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0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/>
              <a:t>innerHTML</a:t>
            </a:r>
            <a:r>
              <a:rPr lang="sv-SE" sz="3600" dirty="0"/>
              <a:t> eller </a:t>
            </a:r>
            <a:r>
              <a:rPr lang="sv-SE" sz="3600" dirty="0" err="1"/>
              <a:t>createElement</a:t>
            </a:r>
            <a:r>
              <a:rPr lang="sv-SE" sz="3600" dirty="0"/>
              <a:t>?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1057300"/>
            <a:ext cx="8280920" cy="504056"/>
          </a:xfrm>
        </p:spPr>
        <p:txBody>
          <a:bodyPr/>
          <a:lstStyle/>
          <a:p>
            <a:r>
              <a:rPr lang="sv-SE" dirty="0" err="1" smtClean="0"/>
              <a:t>innerHTML</a:t>
            </a:r>
            <a:r>
              <a:rPr lang="sv-SE" dirty="0" smtClean="0"/>
              <a:t> generellt mer effektiv om den används rätt:</a:t>
            </a:r>
            <a:endParaRPr lang="sv-SE" dirty="0"/>
          </a:p>
        </p:txBody>
      </p:sp>
      <p:pic>
        <p:nvPicPr>
          <p:cNvPr id="5" name="Picture 4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3086" y="1849388"/>
            <a:ext cx="489654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9748" y="3073524"/>
            <a:ext cx="489654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7" y="1849388"/>
            <a:ext cx="306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Ineffektivt, en HTML-parser måste skapas två gånger per </a:t>
            </a:r>
            <a:r>
              <a:rPr lang="sv-SE" dirty="0" err="1" smtClean="0">
                <a:latin typeface="Minya Nouvelle" pitchFamily="2" charset="0"/>
              </a:rPr>
              <a:t>iteraton</a:t>
            </a:r>
            <a:r>
              <a:rPr lang="sv-SE" dirty="0" smtClean="0">
                <a:latin typeface="Minya Nouvelle" pitchFamily="2" charset="0"/>
              </a:rPr>
              <a:t> (+=).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3363297"/>
            <a:ext cx="30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Effektivt, parsern skapas bara en gång.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3528" y="1705372"/>
            <a:ext cx="5328592" cy="1152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7" y="48737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vi härnäst tittar på event kommer vi att se fördelar med att använda </a:t>
            </a:r>
            <a:r>
              <a:rPr lang="sv-SE" dirty="0" err="1" smtClean="0">
                <a:latin typeface="Minya Nouvelle" pitchFamily="2" charset="0"/>
              </a:rPr>
              <a:t>createElement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 sist....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309677"/>
            <a:ext cx="8856984" cy="1460500"/>
          </a:xfrm>
        </p:spPr>
        <p:txBody>
          <a:bodyPr/>
          <a:lstStyle/>
          <a:p>
            <a:pPr algn="ctr"/>
            <a:r>
              <a:rPr lang="sv-SE" sz="3600" dirty="0" smtClean="0"/>
              <a:t>Vilken fågel är </a:t>
            </a:r>
          </a:p>
          <a:p>
            <a:pPr algn="ctr"/>
            <a:r>
              <a:rPr lang="sv-SE" sz="3600" dirty="0" smtClean="0"/>
              <a:t>bäst på JavaScript?</a:t>
            </a:r>
            <a:endParaRPr lang="sv-SE" sz="3600" dirty="0"/>
          </a:p>
        </p:txBody>
      </p:sp>
      <p:pic>
        <p:nvPicPr>
          <p:cNvPr id="6146" name="Picture 2" descr="http://wildlifegarden.se/fagelsidor/illustrationer/domherre/domherre_han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2" y="2988542"/>
            <a:ext cx="2699570" cy="19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hört på </a:t>
            </a:r>
            <a:r>
              <a:rPr lang="sv-SE" dirty="0" err="1" smtClean="0">
                <a:latin typeface="Minya Nouvelle" pitchFamily="2" charset="0"/>
              </a:rPr>
              <a:t>twitter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doesn't wait for </a:t>
            </a:r>
            <a:r>
              <a:rPr lang="en-US" b="1" dirty="0" err="1"/>
              <a:t>onDomReady</a:t>
            </a:r>
            <a:r>
              <a:rPr lang="en-US" b="1" dirty="0"/>
              <a:t>, the </a:t>
            </a:r>
            <a:r>
              <a:rPr lang="en-US" b="1" dirty="0" smtClean="0"/>
              <a:t>DOM </a:t>
            </a:r>
            <a:r>
              <a:rPr lang="en-US" b="1" dirty="0"/>
              <a:t>waits for him....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426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Hur ni kommer att jobba i vår</a:t>
            </a:r>
            <a:endParaRPr lang="sv-SE" sz="3600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928662" y="112930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5" name="Picture 15" descr="P:\Icons\128x128\shadow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241519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042988" y="125790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042988" y="45202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C#-klasser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58" name="Picture 16" descr="P:\Icons\128x128\shadow\data_i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255807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187450" y="140237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0" name="Picture 17" descr="P:\Icons\128x128\shadow\g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27232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042988" y="4169384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 (BLL)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C#-klasser)</a:t>
            </a: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331913" y="154683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3" name="Picture 19" descr="P:\Icons\128x128\shadow\cub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50" y="205800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AutoShape 13"/>
          <p:cNvSpPr>
            <a:spLocks noChangeArrowheads="1"/>
          </p:cNvSpPr>
          <p:nvPr/>
        </p:nvSpPr>
        <p:spPr bwMode="auto">
          <a:xfrm>
            <a:off x="1466828" y="170557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5" name="Picture 20" descr="P:\Icons\128x128\shadow\text_tre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63" y="198657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AutoShape 15"/>
          <p:cNvSpPr>
            <a:spLocks noChangeArrowheads="1"/>
          </p:cNvSpPr>
          <p:nvPr/>
        </p:nvSpPr>
        <p:spPr bwMode="auto">
          <a:xfrm>
            <a:off x="1622404" y="1830988"/>
            <a:ext cx="5832475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7" name="Picture 21" descr="P:\Icons\128x128\shadow\palette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8" y="1986571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742082" y="1973874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900113" y="2200884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(Behavior)</a:t>
            </a:r>
            <a:b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1025525" y="48631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MSSQL)</a:t>
            </a: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041400" y="3772509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ASP.NET .aspx)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1042988" y="2961296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1042988" y="338357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74" name="Picture 22" descr="P:\Icons\128x128\shadow\magic-w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212944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Oval 74"/>
          <p:cNvSpPr/>
          <p:nvPr/>
        </p:nvSpPr>
        <p:spPr bwMode="auto">
          <a:xfrm>
            <a:off x="7072330" y="370107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7147" y="428276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1357290" y="277238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37641" y="305813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4136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JavaScript </a:t>
            </a:r>
            <a:r>
              <a:rPr lang="sv-SE" dirty="0" err="1" smtClean="0"/>
              <a:t>engine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1705372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5652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3649616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" y="2676857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2785492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 smtClean="0">
                <a:latin typeface="Minya Nouvelle" pitchFamily="2" charset="0"/>
              </a:rPr>
              <a:t>SpiderMonkey</a:t>
            </a:r>
            <a:endParaRPr lang="sv-SE" sz="2000" dirty="0" smtClean="0">
              <a:latin typeface="Minya Nouvell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4225652"/>
            <a:ext cx="4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273324"/>
            <a:ext cx="212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Chakra</a:t>
            </a:r>
            <a:r>
              <a:rPr lang="sv-SE" sz="2000" dirty="0" smtClean="0">
                <a:latin typeface="Minya Nouvelle" pitchFamily="2" charset="0"/>
              </a:rPr>
              <a:t> (IE9)</a:t>
            </a:r>
          </a:p>
          <a:p>
            <a:r>
              <a:rPr lang="sv-SE" sz="1600" dirty="0" err="1" smtClean="0">
                <a:latin typeface="Minya Nouvelle" pitchFamily="2" charset="0"/>
              </a:rPr>
              <a:t>JScript</a:t>
            </a:r>
            <a:r>
              <a:rPr lang="sv-SE" sz="1600" dirty="0" smtClean="0">
                <a:latin typeface="Minya Nouvelle" pitchFamily="2" charset="0"/>
              </a:rPr>
              <a:t> (Trident &lt;IE9)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144" y="1721855"/>
            <a:ext cx="1723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Nitro </a:t>
            </a:r>
            <a:r>
              <a:rPr lang="sv-SE" sz="2000" dirty="0" smtClean="0">
                <a:latin typeface="Minya Nouvelle" pitchFamily="2" charset="0"/>
              </a:rPr>
              <a:t>(S5)</a:t>
            </a:r>
          </a:p>
          <a:p>
            <a:r>
              <a:rPr lang="sv-SE" sz="1600" dirty="0" err="1" smtClean="0">
                <a:latin typeface="Minya Nouvelle" pitchFamily="2" charset="0"/>
              </a:rPr>
              <a:t>SquirrelFish</a:t>
            </a:r>
            <a:r>
              <a:rPr lang="sv-SE" sz="1600" dirty="0" smtClean="0">
                <a:latin typeface="Minya Nouvelle" pitchFamily="2" charset="0"/>
              </a:rPr>
              <a:t> (S4)</a:t>
            </a:r>
          </a:p>
          <a:p>
            <a:r>
              <a:rPr lang="sv-SE" sz="1200" dirty="0" err="1" smtClean="0">
                <a:latin typeface="Minya Nouvelle" pitchFamily="2" charset="0"/>
              </a:rPr>
              <a:t>JavaScriptCore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3868514"/>
            <a:ext cx="176284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</a:p>
          <a:p>
            <a:r>
              <a:rPr lang="sv-SE" dirty="0" err="1" smtClean="0">
                <a:latin typeface="Minya Nouvelle" pitchFamily="2" charset="0"/>
              </a:rPr>
              <a:t>Carakan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smtClean="0">
                <a:latin typeface="Minya Nouvelle" pitchFamily="2" charset="0"/>
              </a:rPr>
              <a:t>(10.5)</a:t>
            </a:r>
          </a:p>
          <a:p>
            <a:r>
              <a:rPr lang="sv-SE" sz="1400" dirty="0" smtClean="0">
                <a:latin typeface="Minya Nouvelle" pitchFamily="2" charset="0"/>
              </a:rPr>
              <a:t>Futhark (9.5)</a:t>
            </a:r>
          </a:p>
          <a:p>
            <a:r>
              <a:rPr lang="sv-SE" sz="1200" dirty="0" err="1" smtClean="0">
                <a:latin typeface="Minya Nouvelle" pitchFamily="2" charset="0"/>
              </a:rPr>
              <a:t>Linear</a:t>
            </a:r>
            <a:r>
              <a:rPr lang="sv-SE" sz="1200" dirty="0" smtClean="0">
                <a:latin typeface="Minya Nouvelle" pitchFamily="2" charset="0"/>
              </a:rPr>
              <a:t> B (7.0)</a:t>
            </a:r>
          </a:p>
          <a:p>
            <a:r>
              <a:rPr lang="sv-SE" sz="1100" dirty="0" err="1" smtClean="0">
                <a:latin typeface="Minya Nouvelle" pitchFamily="2" charset="0"/>
              </a:rPr>
              <a:t>Linear</a:t>
            </a:r>
            <a:r>
              <a:rPr lang="sv-SE" sz="1100" dirty="0" smtClean="0">
                <a:latin typeface="Minya Nouvelle" pitchFamily="2" charset="0"/>
              </a:rPr>
              <a:t> A (4.0)</a:t>
            </a:r>
          </a:p>
        </p:txBody>
      </p:sp>
      <p:pic>
        <p:nvPicPr>
          <p:cNvPr id="3074" name="Picture 2" descr="P:\Icons\48x48\shadow\ge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8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Document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Browser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4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09677"/>
            <a:ext cx="7890100" cy="1460500"/>
          </a:xfrm>
        </p:spPr>
        <p:txBody>
          <a:bodyPr/>
          <a:lstStyle/>
          <a:p>
            <a:r>
              <a:rPr lang="sv-SE" b="1" dirty="0" smtClean="0"/>
              <a:t>DOM</a:t>
            </a:r>
            <a:r>
              <a:rPr lang="sv-SE" dirty="0" smtClean="0"/>
              <a:t> är </a:t>
            </a:r>
            <a:r>
              <a:rPr lang="sv-SE" dirty="0"/>
              <a:t>en standardiserad </a:t>
            </a:r>
            <a:r>
              <a:rPr lang="sv-SE" dirty="0" smtClean="0"/>
              <a:t>"modell" </a:t>
            </a:r>
            <a:r>
              <a:rPr lang="sv-SE" dirty="0"/>
              <a:t>av ett HTML-dokuments samtliga delar:</a:t>
            </a:r>
          </a:p>
          <a:p>
            <a:r>
              <a:rPr lang="sv-SE" dirty="0"/>
              <a:t>Bilder, formulär, tabeller, tabellrader, tabellceller o.s.v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smtClean="0"/>
              <a:t>DOM</a:t>
            </a:r>
            <a:r>
              <a:rPr lang="sv-SE" dirty="0" smtClean="0"/>
              <a:t> hanterar innehållet på en webbsida, inte något som rör webbläsaren, det är </a:t>
            </a:r>
            <a:r>
              <a:rPr lang="sv-SE" dirty="0" err="1" smtClean="0"/>
              <a:t>BOM:ens</a:t>
            </a:r>
            <a:r>
              <a:rPr lang="sv-SE" dirty="0" smtClean="0"/>
              <a:t> ansvar.</a:t>
            </a:r>
          </a:p>
          <a:p>
            <a:endParaRPr lang="sv-SE" dirty="0"/>
          </a:p>
          <a:p>
            <a:r>
              <a:rPr lang="sv-SE" dirty="0" smtClean="0"/>
              <a:t>Vi kommer att fokusera på DOM </a:t>
            </a:r>
            <a:r>
              <a:rPr lang="sv-SE" dirty="0" err="1" smtClean="0"/>
              <a:t>level</a:t>
            </a:r>
            <a:r>
              <a:rPr lang="sv-SE" dirty="0" smtClean="0"/>
              <a:t> 1. </a:t>
            </a:r>
          </a:p>
          <a:p>
            <a:r>
              <a:rPr lang="sv-SE" sz="1800" dirty="0" smtClean="0"/>
              <a:t>(</a:t>
            </a:r>
            <a:r>
              <a:rPr lang="sv-SE" sz="1800" dirty="0" err="1" smtClean="0"/>
              <a:t>Level</a:t>
            </a:r>
            <a:r>
              <a:rPr lang="sv-SE" sz="1800" dirty="0" smtClean="0"/>
              <a:t> 2 och 3 finns också)</a:t>
            </a:r>
            <a:endParaRPr lang="sv-SE" sz="1800" dirty="0"/>
          </a:p>
          <a:p>
            <a:endParaRPr lang="sv-SE" dirty="0"/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1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DOM-strukturen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2713484"/>
            <a:ext cx="4935524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1316"/>
            <a:ext cx="3654468" cy="40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1214090"/>
            <a:ext cx="630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DOM delar in sidans delar i en trädstruktur. Varje del i trädet kallas </a:t>
            </a:r>
            <a:r>
              <a:rPr lang="sv-SE" b="1" dirty="0" smtClean="0">
                <a:latin typeface="Minya Nouvelle" pitchFamily="2" charset="0"/>
              </a:rPr>
              <a:t>nod</a:t>
            </a:r>
            <a:r>
              <a:rPr lang="sv-SE" dirty="0" smtClean="0">
                <a:latin typeface="Minya Nouvelle" pitchFamily="2" charset="0"/>
              </a:rPr>
              <a:t>. Noderna har familjerelationer till varandra, </a:t>
            </a:r>
            <a:r>
              <a:rPr lang="sv-SE" b="1" dirty="0" err="1" smtClean="0">
                <a:latin typeface="Minya Nouvelle" pitchFamily="2" charset="0"/>
              </a:rPr>
              <a:t>siblings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child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parents</a:t>
            </a:r>
            <a:r>
              <a:rPr lang="sv-SE" dirty="0" smtClean="0">
                <a:latin typeface="Minya Nouvelle" pitchFamily="2" charset="0"/>
              </a:rPr>
              <a:t>.</a:t>
            </a:r>
            <a:endParaRPr lang="sv-SE" b="1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4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12 </a:t>
            </a:r>
            <a:r>
              <a:rPr lang="sv-SE" dirty="0" err="1" smtClean="0"/>
              <a:t>nodetyper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5332"/>
            <a:ext cx="3816424" cy="34563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ELEMENT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r>
              <a:rPr lang="sv-SE" sz="1200" dirty="0" smtClean="0"/>
              <a:t>ATTRIBUTE</a:t>
            </a:r>
            <a:r>
              <a:rPr lang="sv-SE" sz="12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2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TEXT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SECTION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REFERENCE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PROCESSONG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INSTRUCTION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TYPE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FRAGMENT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NOTATION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  <a:endParaRPr lang="sv-SE" sz="1400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3928" y="1723370"/>
            <a:ext cx="5009705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1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console.log("Ett element");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3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  console.log("Du hittade text");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Välja ut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För att komma åt en eller flera noder i trädet kan vi t.ex. använda dessa metoder: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7887"/>
              </p:ext>
            </p:extLst>
          </p:nvPr>
        </p:nvGraphicFramePr>
        <p:xfrm>
          <a:off x="394146" y="2042608"/>
          <a:ext cx="8282310" cy="209814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document.getElementById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idvalue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referens till den nod i trädet som har det angivna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ID:t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nodlista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noder (0 eller flera) med det angivna tagg-namnet.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Listan fungerar ungefär som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array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Likt ovan men observera, Internet Explorer 9+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(HTML5-utökning av DOM lvl1)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54308" y="4421336"/>
            <a:ext cx="7962108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Vi får </a:t>
            </a:r>
            <a:r>
              <a:rPr lang="sv-SE" dirty="0" err="1" smtClean="0"/>
              <a:t>refrenser</a:t>
            </a:r>
            <a:r>
              <a:rPr lang="sv-SE" dirty="0" smtClean="0"/>
              <a:t> till noderna direkt i </a:t>
            </a:r>
            <a:r>
              <a:rPr lang="sv-SE" dirty="0" err="1" smtClean="0"/>
              <a:t>DOMen</a:t>
            </a:r>
            <a:r>
              <a:rPr lang="sv-SE" dirty="0" smtClean="0"/>
              <a:t>. Vi får alltså </a:t>
            </a:r>
            <a:r>
              <a:rPr lang="sv-SE" u="sng" dirty="0" smtClean="0"/>
              <a:t>inte</a:t>
            </a:r>
            <a:r>
              <a:rPr lang="sv-SE" dirty="0" smtClean="0"/>
              <a:t> en kopia av noderna.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9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79392</TotalTime>
  <Words>1894</Words>
  <Application>Microsoft Macintosh PowerPoint</Application>
  <PresentationFormat>On-screen Show (16:10)</PresentationFormat>
  <Paragraphs>389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Minya Nouvelle</vt:lpstr>
      <vt:lpstr>Verdana</vt:lpstr>
      <vt:lpstr>Calibri</vt:lpstr>
      <vt:lpstr>Office Theme</vt:lpstr>
      <vt:lpstr>E06 – "Why We Fight"</vt:lpstr>
      <vt:lpstr>E06 – Why We Fight</vt:lpstr>
      <vt:lpstr>Hur ni kommer att jobba i vår</vt:lpstr>
      <vt:lpstr>JavaScript engine</vt:lpstr>
      <vt:lpstr>DOM och BOM</vt:lpstr>
      <vt:lpstr>DOM</vt:lpstr>
      <vt:lpstr>DOM-strukturen</vt:lpstr>
      <vt:lpstr>12 nodetyper</vt:lpstr>
      <vt:lpstr>Välja ut element</vt:lpstr>
      <vt:lpstr>PowerPoint Presentation</vt:lpstr>
      <vt:lpstr>Selectors API</vt:lpstr>
      <vt:lpstr>NodeList != Array</vt:lpstr>
      <vt:lpstr>Nodträdet</vt:lpstr>
      <vt:lpstr>document</vt:lpstr>
      <vt:lpstr>HTML-element</vt:lpstr>
      <vt:lpstr>Attribut</vt:lpstr>
      <vt:lpstr>Attribut</vt:lpstr>
      <vt:lpstr>Attribut</vt:lpstr>
      <vt:lpstr>Skapa element</vt:lpstr>
      <vt:lpstr>Lägga till noder</vt:lpstr>
      <vt:lpstr>Textnoder</vt:lpstr>
      <vt:lpstr>Skapa textnoder</vt:lpstr>
      <vt:lpstr>Textnoder</vt:lpstr>
      <vt:lpstr>Utökning: innerHTML</vt:lpstr>
      <vt:lpstr>innerHTML</vt:lpstr>
      <vt:lpstr>innerHTML eller createElement? </vt:lpstr>
      <vt:lpstr>Till sist....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5097</cp:revision>
  <dcterms:created xsi:type="dcterms:W3CDTF">2009-01-05T10:26:14Z</dcterms:created>
  <dcterms:modified xsi:type="dcterms:W3CDTF">2013-11-26T09:29:03Z</dcterms:modified>
</cp:coreProperties>
</file>