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2" r:id="rId2"/>
    <p:sldId id="268" r:id="rId3"/>
    <p:sldId id="281" r:id="rId4"/>
    <p:sldId id="283" r:id="rId5"/>
    <p:sldId id="282" r:id="rId6"/>
    <p:sldId id="284" r:id="rId7"/>
    <p:sldId id="285" r:id="rId8"/>
    <p:sldId id="303" r:id="rId9"/>
    <p:sldId id="286" r:id="rId10"/>
    <p:sldId id="305" r:id="rId11"/>
    <p:sldId id="301" r:id="rId12"/>
    <p:sldId id="306" r:id="rId13"/>
    <p:sldId id="287" r:id="rId14"/>
    <p:sldId id="288" r:id="rId15"/>
    <p:sldId id="290" r:id="rId16"/>
    <p:sldId id="291" r:id="rId17"/>
    <p:sldId id="292" r:id="rId18"/>
    <p:sldId id="307" r:id="rId19"/>
    <p:sldId id="308" r:id="rId20"/>
    <p:sldId id="293" r:id="rId21"/>
    <p:sldId id="294" r:id="rId22"/>
    <p:sldId id="300" r:id="rId23"/>
    <p:sldId id="295" r:id="rId24"/>
    <p:sldId id="296" r:id="rId25"/>
    <p:sldId id="297" r:id="rId26"/>
    <p:sldId id="298" r:id="rId27"/>
    <p:sldId id="299" r:id="rId28"/>
    <p:sldId id="304" r:id="rId29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69719" autoAdjust="0"/>
  </p:normalViewPr>
  <p:slideViewPr>
    <p:cSldViewPr>
      <p:cViewPr>
        <p:scale>
          <a:sx n="96" d="100"/>
          <a:sy n="96" d="100"/>
        </p:scale>
        <p:origin x="-2008" y="-1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2013-11-13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2013-11-13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 Glöm</a:t>
            </a:r>
            <a:r>
              <a:rPr lang="sv-SE" baseline="0" dirty="0" smtClean="0"/>
              <a:t> inte var!!!!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446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3,0000000000000004 (15st 0:or)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566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v-SE" dirty="0" smtClean="0">
                <a:solidFill>
                  <a:schemeClr val="tx2"/>
                </a:solidFill>
              </a:rPr>
              <a:t>Vissa beräkningar används så ofta att de fått egna operatorer. 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Till exempel: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++;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+ 1;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--;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- 1;</a:t>
            </a:r>
          </a:p>
          <a:p>
            <a:pPr eaLnBrk="1" hangingPunct="1"/>
            <a:endParaRPr lang="sv-SE" b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sv-SE" dirty="0" smtClean="0">
                <a:solidFill>
                  <a:schemeClr val="tx2"/>
                </a:solidFill>
              </a:rPr>
              <a:t>Vi kan även använda oss av en speciell variant av tilldelningsoperatorn: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+= 3;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+ 3;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- 30;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/=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/ 30;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*=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* 30;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OBS: % är inte </a:t>
            </a:r>
            <a:r>
              <a:rPr lang="sv-SE" dirty="0" err="1" smtClean="0"/>
              <a:t>modolu</a:t>
            </a:r>
            <a:r>
              <a:rPr lang="sv-SE" dirty="0" smtClean="0"/>
              <a:t>-operatorn</a:t>
            </a:r>
            <a:r>
              <a:rPr lang="sv-SE" baseline="0" dirty="0" smtClean="0"/>
              <a:t> utan rest-operatorn. Hanterar -1%8 på olika sätt.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888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v-SE" dirty="0" smtClean="0">
                <a:solidFill>
                  <a:schemeClr val="tx2"/>
                </a:solidFill>
              </a:rPr>
              <a:t>Vissa beräkningar används så ofta att de fått egna operatorer. 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Till exempel: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++;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+ 1;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--;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- 1;</a:t>
            </a:r>
          </a:p>
          <a:p>
            <a:pPr eaLnBrk="1" hangingPunct="1"/>
            <a:endParaRPr lang="sv-SE" b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sv-SE" dirty="0" smtClean="0">
                <a:solidFill>
                  <a:schemeClr val="tx2"/>
                </a:solidFill>
              </a:rPr>
              <a:t>Vi kan även använda oss av en speciell variant av tilldelningsoperatorn: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+= 3;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+ 3;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- 30;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/=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/ 30;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*=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* 30;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888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Om a inte är ett objekt (ex. </a:t>
            </a:r>
            <a:r>
              <a:rPr lang="sv-SE" dirty="0" err="1" smtClean="0"/>
              <a:t>null</a:t>
            </a:r>
            <a:r>
              <a:rPr lang="sv-SE" dirty="0" smtClean="0"/>
              <a:t>) returnera a annars </a:t>
            </a:r>
            <a:r>
              <a:rPr lang="sv-SE" dirty="0" err="1" smtClean="0"/>
              <a:t>a.member</a:t>
            </a:r>
            <a:r>
              <a:rPr lang="sv-SE" dirty="0" smtClean="0"/>
              <a:t>;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92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92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7787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Svar 1: 1</a:t>
            </a:r>
          </a:p>
          <a:p>
            <a:r>
              <a:rPr lang="sv-SE" dirty="0" smtClean="0"/>
              <a:t>Svar 2: 4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673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E02 –</a:t>
            </a:r>
            <a:r>
              <a:rPr lang="sv-SE" b="1" dirty="0" smtClean="0"/>
              <a:t> "The Review"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2, HT2013</a:t>
            </a:r>
          </a:p>
          <a:p>
            <a:r>
              <a:rPr lang="sv-SE" sz="2800" dirty="0" smtClean="0">
                <a:latin typeface="Minya Nouvelle" pitchFamily="2" charset="0"/>
              </a:rPr>
              <a:t>Grunderna, repetition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273084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Problem?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137420"/>
            <a:ext cx="4608512" cy="120032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var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a = 0.1;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var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b = 0.2;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console.log(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AutoShape 2" descr="data:image/jpeg;base64,/9j/4AAQSkZJRgABAQAAAQABAAD/2wCEAAkGBhQSEBUUEBQWFREVFxgZGBYXGB0cGBgYGR0fFRwcFxoaGyYgHR8jGxUZIC8gLyctLSwsGB4xODAqNiYrLCkBCQoKBQUFDQUFDSkYEhgpKSkpKSkpKSkpKSkpKSkpKSkpKSkpKSkpKSkpKSkpKSkpKSkpKSkpKSkpKSkpKSkpKf/AABEIAMIBAwMBIgACEQEDEQH/xAAcAAEAAgMBAQEAAAAAAAAAAAAABgcEBQgDAgH/xABPEAACAQMDAgQCBAcMBwYHAAABAgMABBEFEiEGMQcTIkEyUQgUYXEjQlSBkZTSFRYXNVJTYnSSobHRM1Vzk7PB0xgkNGOy8DZDZoKVtOP/xAAUAQEAAAAAAAAAAAAAAAAAAAAA/8QAFBEBAAAAAAAAAAAAAAAAAAAAAP/aAAwDAQACEQMRAD8AvGlKUClKUClKUClKUClKUClKUClKUClKUClKUClKUClKUClKUClKUClKUClKUClKUClKUClKUClKUClKUCvOedUVndgqKCWZjgKBySSeAAPevDVdVitoXmuHEcUYyzN2A/xJPYAckkAVzt1D1DedS3629opS1Q5VD8Kr2M05HGcHge2cDJJJCb9RfSKton22cLXIHd2byl7AjZlSx5JByB24zmtR/wBphvyAfrH/APKpp0R4NWdiqPKouLocmRxlQf8Ay0PAx8zzU1/ceD+Zi/sL/lQUY/j1qVw7Gys4/LUDK7JJmBP8pkKjnBwMe3vT+GLXPyJf1Wb9urwubi3tI2kkMUEQ+JjtRfkMngZqMjxFNwwXS7SW7GAWlfNvAAQSMPIm5icdguOe9BWv8MWufkS/qs37dP4Ytc/Il/VZv26suHTtWuCGuLqKyT1/graMSPyfSJJJgynCjuqjk/o8L3pe1tkT63ql5GSMbpdQePeR3IBcD3HA7ZFBXf8ADFrn5Ev6rN+3T+GLXPyJf1Wb9upv9X0z/Xc3/wCVP/Ur2stJt5ZVGn63OZgGyovFudykY/0chYcd844z92AgFt9IS+gkZb20jPHwAPC4J5BO7fxj2x8ua2Fv9JfLr5ljhMjcVmywX3KgxgE49sj7xU9n6UvlYMl5FcMRgi8toyAO4KmEI2e4wSRz2rWa30jfSovnW2lXSowPlCGSJiOx2yGQhTgnuCPsNBgf9o3T/wCZu/7Ef/WrM076QGmSFvMM0OMY8yPO7Py8ov2+3HesL95f/wBPWn64P+lWtvPC/wAxy50VFzj0pqO1RgY4UQ8dqCc6Z4taXOWCXca7QCfNzEDn5GQKD+apZHKGAKkEEZBByCDyCD8qoGbwDnnmZkRLKHauEab6wS3Y4ZUUgcZ5zyf0eL+BmqWsqvYzoWwR5kcjRMueCPngj5UHQ9K5sfqfqHS1VrgzGFXJPnqJVYjGQ0hywU+2GHc4qxeh/HS1vCIrsC1nx8TMPJYgDOHJG0k7sKfl8RJxQWdSlKBSlKBSlKBSlKBSlKBSlKBSlKBSlRnxH6kFjps827bIUKRHGT5jjC4H2d/sAJoKi8YOuZNQvF02xbdCHVGAGPMn3YwT7ohx8hkE84Bq2/DvodNMs1hG1pm9UsgGNzfLPfavYfpwMmqz+jr0yGae+k5ZT5UefYkBnbkd8FRkH3b51elAqIax1pK7mDSYVu5hw8pfFtCfYSOPib+gpzXlLp95qE8yztJaafGxjSOMhZrnaSrOzjJWJgeFHJGDke+BcXzXEh0/RdtvbQnFzdxqAsWO8UGODKcct+L99Bg6jp8EEyTaxIdR1E7RDaxICI+SR5cOexOMyP8AKs651q/cx+fJbaPb4BAkeOSd8A5Ch8RqBlcjGR86wdDjZy0OhJshEhWfVZdsjyHu4i3eqU7sDd8Ix+epPpHhxaRMZJlN3csMPNc/hGbgDgNlVHp7Acds0EKll0yVVa5vL3U335EIEpSR3JVSkQVUGA/GGA4/NWfpyafA++LQ70PgjJtN3B743SEe3erNjiCgKoAUAAAcAAcAADsK+8UEAk6ltVGX0i6VR3Z7ONVH3szAD9NethbaXqhMbWYWWEktHJCYnTPpzleCD9jGpnfWMc0bRzIrxuCGVhkEH2IqHdGLJZXs2mszvbrEs9qzEEpEW8toye+Fc4XPsPuoPaPwwhj3C1uby2jYlhHDcMsasRjIUg/LOM16/vX1D/W0v6rb/sVLaUET/exqH+tpf1W3/YoOmdQ/1tL+q2/7FZXVuk+YPOkvbi1t4Y5DJ5DhM9juZsE+kK3GPf8AToem/D7S7m1jlS2lKsvDTPKsjAcb2G8fF8WQMEHig830a0jOyfW7kSrw+b9UO4d8ofh+72rJ0/oDTromR531DaNgaW5MwT8bA2EAE5rfWPQtjCmyO0g25J9UYcknk5ZwWP6a12reGlu8nnWbNZXQGBLb+kH2w8fwMMDtgffQevTnR72bvEs5l05lbZbyqGaNmYHarnlo9u4bT86iXXPgNBdEy2BW2l90wfKY5znjlDz7DHA4FSTQ+oLyG8Sy1NUdpVYwXMIISTYCzrIp+BwuD8jUyoObuluub/QbhLXUI3+qZbMTAZAJwXgf3GVJxnact2JzXQ+manFcQpNA4kikGVZexH/IjsR3BBFaLxC6Ni1GyeN1XzVVmhkPdHx8wM7TjBHuPtAxW30bNTci7gJ/BLskA+TNlTz9oVePsoLwpSlApSlApSlApSlApSlApSviaZUUs5CqoJLE4AA5JJPAAHvQfdc5+MnVP7p6hDZWTCWNGCLtPpedztOCeMDhc9uWr98TPFSbUZfqum+Z9WXOSmd820Ek8ciMAE498ZPsBj+Gbmxkkkjt4bm6XjerTTCJGH4ptoJUUt6hktuwCMAZ3BfvSvTyWNnDbR8rEuCe25jyzYycbmJOM8ZrbVW1v4l3e9fMs8R7huKxXpYLnnaDZgE47AkVOdF1tLpC8ayoA23EsTxNnAPAkUEjnvQemr6b9YgeHzJIhIu0vEwWRQe+1iDg44zj3qO6n0Jm2gsrVxb2AJFwqZEsqY+EP/TbO9u5FYfVviktjcNA1rKW25SV2jigkO0OQssjAHBYA++c8fPG6l69ubfR5LxlgDybFgaCQzIC/wCM5ZFHGD23AnFBsuoOu9P0mExbkDwooS2jxv5+EY/FGOcn255zzXN99JR97eRZr5f4pkc7v/uCjHf2zVaaVcWbtJLqb3MsjliFhKhi3ctLJID3JxwCe5OMAHQuMk7QQuTgE5IHyJwM/ooLF/h+1P8AlQ/7of51sLDx71KMh7iGOSJ1JUbCgODt3KwzkAqw/T8qqjbV1+H/AIuadaWMNlNFPt2sJXdVePL5ZvSDkqScY29jzmgkvSnj7aXLpFco1tI20biQYtx4Pq7qO3J+fOMVO10RWvxeiTP/AHfyAoAwQZPN3bs/ZjFV/wBQ+E+narD5+lvFDJ/KhGYmwMbWjUgIcgcgA98hqg/Q/Xt5o14LC+GLZZdro4JMQb8aJhn08h8YII7Yzmg6PpSsTU9WhtozJcSpFGCBudgoyewyfegj/iXCHsPLbJSS4tUcZI3I88aspIOcEEipUq4GB2FRLqrrDT1sPrE0iTW4dWjEb5MksTB0CbTyQ6An24OeK596t8WL6/b1SmGIHKxREqBgnG5hyxwcZ7cDgUHVL38YJBkQEdwWGR/fXz+6UX87H/bH+dcYWro8pNzJIA2SzqokcseckM65ye53fprLu7e0CExTXDSfiq9vGqnn3YXDEcZ/FNB1d1R06bprSSMqslvcxyhiSD5YP4RVK/yl4weDW/qgvAvru8a4FnJvmtRGxBILNAEBIwQCSp4Tafcrj5GxbbxZg/CG6t7u1jTO2SaBwjjkjBAOGOMBT3LADJoJrKmVI+YIrnXwZ1E2GtS2czLiQvASAcGWJiF2k4IBIb25yKuP+EWD+Zvf1Kf/AKdV1170PHq+7UNHYtdK4SeFvQ+5MJnD4McigDg4BAyOR6gu+lUT4c+M1xHcJZaqCcyFPOkO2SNu22UEAEBhgk4Iz74q9qBSlKBSlKBSlKBSlKBVA+NPXcl1dDTLIsUDBJVVTmSbdjZxyyqccY5bPfAq2vEbW2tNLupkzvWPapVtpVpCIgwPsVLhvzVV30eukQ7SahMGLIxSEk+kkgiRsdycEDnj1HuewffQvh5DJOLdMTW0BV7y42ApPcIwK20bN3iT4mwPURz3XE26/wDEm20eNIo41e4IGyBCECIOAXwDtGBgDHOPkCR99BamltoYnlOI4jdOx+wTy/IZ+yqm8N9CbW9YlurtQ8KHzZVIG1mb0xRnBHHGexBEZB70Hvp/V3UeolprPzBFxgRpGsQ7r6DL8XKnPqOD8q9NSv8Aqi3ieaYzLHGNzMBA2B7nCgnA7njgZNdChQo4wAPl2FUT0j4r51y5N1eH9z5WkWIPnywA4EOBt9Ho7njPduaDP6f+kVA0arqFu4lG0F4grI3sWKswK/cN3/Kp30dBYXFq6285vYpTmXz5DKSTyA8cnCdvh2jsPlWLrHhVpd+fP8td0ikiWB9obdk7/SdrHJznBz75qvNT+j5dwSrJp10pIclSxMUiD8Uh1zk+2QB/fwFkWfg/pUcvmLaKTz6XZnTn+g7Ffu44rF6q8RNO0iFoYREZkBCWsIAAY84faMRjLbjnk84BNQJ/DPqIgg3zEEYIN3Lgg8fKth0j9HdFw+pybz/MxEhfcep+GP4p4xjBHNBs/BvX9TvnmnvdrWTZCZQL+Ez2hwOUAyDnPIUA5DVI+ovCDTbuPb9XWBh2kt1WNhkgnIA2t2xyDjJxipfaWiRIscShI0AVVUYCgcAADsK9aDnDW/CTU9K3z2MzSRqU5gLrKRkHLRDOQre2W+eMZxuvD7wZuJbhb3VSVIk8zyXAd5T8WZSSQAWPKkEnB7VetKBUd636Ih1S3EM5ddrb0dDyrYx2PBBBIx/hUipQck+IXh5LpUqJJIkqShijLkEhcZ3Kfh5b5mrH6U+jqpRZNQnJY4Plw8LjOcM7DJyMdgMc8mvD6SsLb7NsHbtmG7HGcocZ+eBnFWr0j1naX0MZtpkZygJiLASrt9J3JnIwfft2wSDQaWLwR0lWB+rE4IODLIQcc8gvyPsrefvA078gtP8AcR/s1v6pDqbxgv8ATtXnjuYQ9r2ii4TKfiSJIFJO737juOCKC5NN0mG3TZbxRwpnO2NAoyffCgc8Vr77rOwido5ru3SRT6keVAwPfkE8HtVG9feOs12gisA9vEyYlJx5jFhyoYZ2qO2Rgn7O1ZnTPgbC9rDNf3gia5EZiRCo5cbguX+NipXgDjnv3oLau+s4Zl8vTLqzmuyy7I2mGHUEFx6MsDsDYODg+1RKeSV9RDRoNN1dkf0yfhLS/RMgDepUllwrZwHAPYjtG+pvo/ywIsulzPJNGSxVyFfK+pTEygeoEdj8xyMVK1W5gsdIbUyxnjvU8xz6mVXSaOMSMo75eNSfmRkk80EM8WdFN3byXhgSG+tJRDeIjblZGCmKUMcZGGXHBbDgH4Ksnwd6je80qJpfjiJhLcerYBg8AY9LAfmz71FPGuyELSyR8G7s3WYYGGNvLA0bds7sSlc57Ba2v0e/4oP9Yk/wSgs2lKUClKUClKUClKUGHrGmrcW8sLkhZY3QkYyA4K5GeMjOfzVX/gU3l2dxaOrLNbXLrIGA/G7YwT/INWZVRv1Amj9QTxznbaagElDfFslJ2lm4yFLbxjnGVPzoPeH/AOEp/wDZ3f8A+xJWh8IOr4bHQ7yYqZJIZ9zRoPViRUSMs2MBdytzzjB4+c16UjjiuNR0yUBN8jzwpkENBOoB8tT/ACWVsj2LVAfC/QrzTtblspIWa2lRxKSMxmMZMcv8k5Pox/5jDvQYPUvj1eXSsljF9XTYS7L+ElAwQxDbQEGCOcZBHesPwx8LoNVs7h2naO5SQKoGCFGzILr3IZm78fAce9dCvoFvsdfIiCyIyOFRRuRhgqdoBwflXM/h91omk6m7AyNZsXjcFcOUBOximcBxxx7bmFBuLrTtb0BgYnd7RCcbcyQYJJO6M/ASFyTxjPepz0f9IC2nwl+v1aX+WMmEn7/iT8+R9tWLovUNtexb7aVJUI5weR7YZTyPziq58XPC+y+p3F5FH5M8a7/wfCOd3O5O2Tk8jH56C0bO/jmXdDIkiZI3IwYZHcZUkZHyrw1vVxbQ+Y0cknqVQkS7nJdggwMgdz3zXMHR3T2rfV2u9LMgTf5bCJ/WSNp+DPIGVqW6X4931s+zUbcSYZt3pMUgxxtAxt4YHPHvQWz+/d/9Xah/uo/+tWs1rVby9MUVpa3dsRLHI88rLCqqjruUqjsZQylhs4HY84rC6e8d9PuABMWtpMEkSDKcHGA69yRz2HvU70zWYLhQ1vKkq4VvQwOA3bIHIzg9/kaDn+frPWNavXTT2khiRjhIn2CNT6QZZBgt8OfvJwKn3hx0xrNvdl9RujJb7CCjSmUs3ttz8OO5Pv2+6t+idXudE1ZoJrfLTyJEw5zgtw0RHDfGD9v2VuupvDDU7/WboljHASWSZ2Pl7PxEXbzkdsY4wT8shfuaVz5b+EWt2cxNncDkAGRJioPOSCrckAj5f5Veb34trUSXsqDy4182X4ULAAMQPbLdl78gUDXtBhvIHguUDxOOR7g+zKfZh7GuePEDw+l0KS3urOeQqWIEmAGjkHIBxwQy7uMc7WB4NdCydSWy2wuWmjFsV3CQsNpGC3HzOAeO/B4rn3qPV5+pNVjhtVcWycKPZI8+uZwTgEgjj7FXk9wsLwx8Z/3QmFtdRLHcFSVdD6HxyRtY5U457nOD2qx9R0iG4QpPEkqEYIdQeO/v9oB/NVYaN9H+CG8kkaZmt8DyVBKzRvkNu8xcYKleCBznntzJJNM1SzCPDcfuhGmQ0EypHKyckFZh3ccDkYP2UGwHhppn5Db/ANgVVX0kDi4sscARyYx7epe3y7Vcx6ijSz+tXIa3jCbnWUYZP6LD554AHfIx3rmLrvqRtY1F5Yl2IsZCK7AEpErOTycbm5O0e+AMnkh1FoeuwXcImtpVliORuX5juCDgg/YR7j51E9d1z90pVstP2SxpJDLc3IOYoljdZlRGU4eRig4HAGc++2F/R96gEVlfrIp8q3KzkqCXO5GBUL78QDH3mppavqM6kWNvBptszcNMmZz6sFxCmEUlVHDc896CGeMWpx+bfFgcrbW1qhP888hu3Cc9vK2bjjvtHuMyT6PsRGkcggNPIRkYyMKMj5jIIz9hqouqrVbrUksrNppyJCssrepppyxEswUHAAUAD22xjn3rpvRtKS2t44IhiOJQoH3e/wB5PJ+00GbSlKBSlKBSlKBSlKBVWePPR013axTWyB3ty5dQPwhRgPh+e0qTt+3irTpQc99P+I9jfQQWusxss0ICRXcbEMvZQSy+pTjueQduSKtHo4XLGOSHUI77T2Dgs6YmU5JXDr8ZHwncF4HaoN4teEjBjf6YCsinfJFHkHI9XmRY5BB5Kj7xzxW48E/ENLtGtZI0ju1BkZkQKs/IVpGCgDzOV3fPv8wAtSqU8fugQ0Yv7dVHljbOAACwZvS+AOTudgx74K/I1ddfEsQZSrAMrAggjIIPBBB7gj2oORumNEvGT6zpju08b4eOHd5yA/CxAHqQ4YcZxjkcipZceNM09hcWWpREu8ZQSoArhuMeYjcdxyRj7q8tY0+fpvWFlhEjWbHK8gCWM4LRsQCNyk45HsrYGatHrLQrPV9Je8ijQymBpIpmBV12jJDFeTjaVwcjNBWfgp4lpYu1rdki2mYFXPwxSdiW/otxk+20HtkjoS80uCcKZoo5QAdu9FbAbvjIOM4FcjaD0TdXsE0tpH5ogKh0X/SYYEgqv43wngc/ZXlZ9TXtrKDHPPHJF6QpZvTgbdpRuOBxgjjFB0JrXgPps+TEr27bMDy29IbnDFWznuOMjOPbvVL+IXRLaNOkcd0JPNXdhcpIFGBmRQcYLbgOT8J7VM+m/pGyLkahAJO5Dw4U+2AVY4+Zzn5cVpeqeoY9Y6gtTbqGhBgjG/gOqt5zlg+AMbnXHOdvvnFB92/iHrFkLdr23MqKxMbXMJ3nI52SkbgcN37/AHjipNpv0k02j6xaMH3HJjcbdueCA3JOPb7Pt4upMYGMY9sdsfZWh1Hw/wBPnUrLZwEFtxKoEYnvncmG9z7+9BobDxx0uWQJ5zR5z6pEKrxzyfavLrDqjSdRs5LWS/iQPjDBvhZTuU4I5GQMj3GeR3qvvHLoOzsYreSzi8ou7IwDMVIA3A4Ynn89bzT/AAAtLiwhkjmnjnliicsdroCyhm9GFOOTj1ccd6COw+BVwdiSaha+SGBIWRmwD3KqQATgn3GfnVv9FdO2WmW3lQSRljgySll3SN8zzwBzhew+8kmoesvAc2NlLcx3LTmIBjGINvpyAzEiRsBVJY8dga1/h14Rpqtq0wumhZJCjKYQwzgMCreYONrD275oLqvvFrS4kZzdxvt/FjyzHnHpA71DOpfpEwImLCJpZCPikG1F7+3dj2PsOe9ZNh9HKyWMCee4kk5yyFUU/LClWxx/SNQKC1h0nqbZNCv1XzNqK3rCxyDCOM7iSMg/PvQaDq++1O6iW7v/ADfq7ttj3DbHnGfwafLA+LH56yuqdES1t9NvrDzESSIbpOcrcxsdxDE8HduwMAYTjNW/9IC/RNJ8tj65ZUCDB52Hccn24FVjrPVNm3TdpZE+ZeIxcYziLMkhO49slDjbz8QNBsPo8OP3WnCFvLNvJgHgkCSPaWAOM4P95q4vEzX3stKuZoiBKFCoc4IaRhHlfmVDFgP6NUx9HP8AjWX+qv8A8SOpz9I3+K4f60n/AA5aDU/R46PASS/kAy2Y4u3AHDt34yfT29j86uyoh4SWqx6NabBjdHvP2sxJJ5+ZqX0ClKUClKUClKUClKUClKUCuautbP8AcXqFJ4dyxF1nGF/EckSopYkHjeO/G4dq6Vqv/GPoQ6hZboF3XUB3IOAXU/EmcfLkDI5AoJ3a3SyIskbBo3UMrA5DKRkEH3BBr1qlfBDxI+DTLsMJF3CFzkk4yxjcHlSuDt9sDbxgZuqg0XWfSMWpWjW8xIBIZHHdHGdrY7HuePcE9u450vdR1LQjcWBbbHMpHI3Iyt6fMhJ7FlyD/eMgY6oqP9adFwanbGGcYYZMcgHqjb5r9nzXsR+YgIh4C9Jta2Lzu6N9b2MFQhgqoGA3MDjcdxyPbGO+QJp1B0VZ3oP1q3jkYgDfjEgAOQBIuGGCTxnHJqhZrTUumLpmi/C2zgesoxgkHtvAPocHOOc/eDzcnQ/ijaamNsbeVcdjBIQHJ27iY+fWow3I54yQOKCAav8ARsGXa1vCFwSiSx5OcdmkVhwT7hOAexqndM6euLgObaGSby9u8RqXI3Zx6Vycek84x+kV1R4k9ZjTLBpgA0rEJErZwXb549lUFscZ24yM1Avo56DKkVxdOAIZ9qx88sYy2449hk4+8GgpzTusL22KeTczJ5fwrvYovtjYSVxyeMVMbT6QGpoiqfIkKjG94zub7W2uBn81X31H0LZX4H1u3R2GMOMq+Bk43oQ2OTxnHNQDWvo5Wr7jazywsWyFcCRFX3UDh/uJY/noKm608TLrVI40uhEFjYsvlqVOSMc5Y1u9O8edQhhjiRbfZEiouY2zhAFGfwnfAqM6D0LcXs1xDahXkt1ZiCdpcK2zCZ4ySexI++mo+HmowPsks592AfQhkGD/AEo9y/mzQSPVvHW/uLeWCRbfZNG8bbY2B2uCpwTIcHBrVdG+KV3pkLxWwiKO+8+YhJzgLwQw4woqPX+g3EChp4JolJwDJGyAnvgFgOcCsGgsbUPHzU5E2q0URyDujj9XHt62YYP3e1RPUesrq4uY7meQPcR42uY4/wAU7huGza2CfcGtJWTZ6bLLu8mN5Nilm2KW2qO5baDgfbQe+p6/cXP/AImeWXBJAkdmAJ7kAnA/NWvraaD05Nds4hC4iQySO7BUjjHdmJPYZ9sn7KyOm9IWQTzTD8BbRF2zuw8h9EUZK8+uQjPIO0OcjGaCcfRz/jWX+qv/AMSOpz9I3+LIf60n/DlrU/Rs0fEd3ckKcskSN+ONo8xx24U74/fkr9grbfSN/iyH+tJ/w5aCWeFn8TWX+xH+JqVVFfCz+JrL/Yj/ABNSqgUpSgUpSgUpSgUpSgUpSgUpSgp/xW8GWupJL2xb8ORueE//ADGGBmM+xKjse5Htmsbwp8Ye1lqr7JE9Mc8h2528bJi3Zhjhj37Hnk3TVR+L3hE97ItzYJH554lTO0yZwA+SduQO/bI9zgCgl154grbTtHfwSW8BbEV0PwlvIvGCzqMxk7uxGP6VZ2rdRTR+XJa231y2fG54ZVLgE4yiEbXH27xVH9M+Jd7pD/UtUheS3VQBFIAHRScgoxHrXGQFPHAAIxU96aWOcNN05eeWAd0ljOpMILEtgJ8UWT7ocUEz0rXrXUoXjZckgiW1nUCVMHGJIznjOMNyPkaq7rfwLkik+s6MzBgxfyd21kI9Q8hu/BHAJz25qR6vqFncusWu2ps7sr5cc5P4M9iDDcLwMMcgN2/Oa21vd6lZBS2NTsyFxJGAtyqnaASoOyUYJORgnuTQc/dY9U6hMkdrqRfdbliA6lXJICDf2D42HDYz6n5OavboDxG0v6pBbRXIjMUQXbcYjb0ekkt/o8nvgNnn762lrrenarugmRTMOHtrhNky7STja3JxtJ9JOPfFRXX/AKPNpM7PbSvBkNiPAZA5yR35C8gY+QoLVt7lZFDxsrowyrKQVIPYgjgivp3ABJIAHJJ7AfbXPsHhBrVlIwsbgBCAN8cxj3DvgqfkSf8A2a/ZB1NbF4SJbhGxuLKk6MCMFQzg8EcFf/ZDI8BHB1e+IIIMbkEdiDKO1X3XLPT2oanok5cWZUzA5WSEnco9lZcMoBIOAR2XPtUn/h51T8ii/wB3N+3QbT6St84jsogfwbNM7DA5ZAiqc9+BK/6fsqzulOmorWyt4QkZKRIGYIBubA3N97Nk/nrmrq/qC71K7juLm1PoVU8tEkCsqsWPckjO4jIPyqXXPjdqxjKR2iRHACusUhK4x7OSDwMcj3oMfxTu/wB0tcisbYHZEwhITGDITmVgCAAVHpJP838qlvjb1EljYJY2+BJOoViAM+Snp9WF53EY9uzVW/T/AEzrVncC5t7SYTYb1NEG+PucMO/NbS58ONe1FFe63sFLbVuJQGXPchT2Bx/dQb3R+n47Xp6aNru3tr28RZHEzjPkn4U2gsw3ISchc5bHtxWiu00cen2aeazTs5dBgzsVCJwRkKn4XBJ7SEkLzVkaF9HKR13X1yEJX4IhuKtnAyzcEY+X/KrR6O6Gs9MXy7cAzMNzO5BlcLhSfmFy3YcAt9tBsOkOnEsLKG2Tny19Tc+pz6nbk+7EnHsMD2qA/SN/iyH+tJ/w5ataq28f9MMujlwQBBNHIQfxgcw4H25lB/MaDf8AhZ/E1l/sR/ialVV94Gao02jxhmBMTvGAMZCg5UHHvhqsGgUpSgUpSgUpSgUpSgUpSgUpSgUpSg1HUXSdrfR7LuFZB7E8MvcZVhyO5qlep/BW8sZjc6RI7opyqq2J07cDGA/Oe3P2V0DSgoHpzx0ZVNtrMHnYcKz7VyoXg+ZEwwzKwz7Hv8qlOkCzuczaDffU527278xOx3BQ8Dngk9ivYdhU217oOxvM/WbaNmJJ3gbXyRtyWTBPHzJ7D5VVPUf0dXTdJptwWYHKxS+lsAZ9Mo4LbhxkKOe/HISzXp2PGt6aJ0QFlubNWdVCgEhhkSx43uck447e9Y+myKq7tJ1pfLTavkXhDp6TnGX2yIpQ44Ht344gekeKOqaRKLfUYnkjXA2zAhwoIXMcn4wwhweQfnVl6J1Ho2sZLRQG5ddrJNGgm7BcK5GWxnAIOePagzf3+z2yj907GaEBVLTQfhoRk7SWK8oOxwcnB/TurDrWxnTfFdQlckcuFII7gq+CP0Vr/wCDuJOLW4u7VOMpDOdpI4z+EDkHHHBA4HHFaC58N7pW3ZsL7duD/W7VUkIIwGM8YZmb2JwM0Ev1x74lDYfVShB3GcyZz7bfLBGMVrM618tN/tXH7NROHo6SAlZtJ81AAVa0vpdoAHK7JpkbIwMADB7V7NFpCcz2l/bxe8s4u44h8tzGTjJ4H2kCgk2da+Wm/wBq4/Zpu1r5ab/auP2airXehqwa21KW2bBUmG4k9QOD6vND9iPbFbDS47K53eRrd4xXGR9aRSM9viiHyoJTop1Hzf8Avgs/Jwf9AZS+72+MYx3rfFgBk9qg373If9cXn65H+xXwejNPds3V7NdenaBNecAE5OPLKZznHOeOKDYa14kW8TGK13Xl2RlYLcb/AGyN7j0oPmc5x7V6dI9LyRyPeXziTUJl2sR/o4Y87hDEP5IIBJ9yM/aczTG0+0Qi3NrCmAW2GNc7R3Yg8kD3PNaK465mvW8rRIxJ8Qe8mVlto8AcIcZkfLDgD+7kBuOptSaO609Efb5tyysoPxoIJWII9wG2n7DivjxJtVk0i9DqGAt5GAP8pF3qfzMoP5q+enOhkt5Tc3Dm6v2LZuJBjAbjbFHkrGoAA45784OK+/Ei5VNIvS7BQbeVQT/KdSij7yzAD7TQQH6Nv/hLr/bL/wCiriqnfo2f+Fuv9sn/AKKuKgUpSgUpSgUpSgUpSgUpSgUpSgUpSgUpSgUpSgwdY0SC6iMVzEksZz6XGcEgjKnupwT6hgjPeqe6w+j1gmXSpcEEt5Eh7HlvwUvt+KAG+8vV30oOcdK8UtV0iUW+oRtIi/iTZD7QduY5fxl9JwfUD86syx8ddLeLe8rxtgZjaNiwJOMDaCGx34PY1M9Z0KC7iMV1EksZ9mGcHBGVPdTgnkciq+vvo8ac7lke4iXA9COpAwME5dGbnv3oJhoPXtjeAfVrmNmI3bCdrgZ28q2COf8AEfMVv8VRfUP0b2GWsLkN2xHOMH7T5iDH3DZ+etSdH6lsPN8tp3QDLOrrMpCjOUEmW9+wUHj7KDorFa7UumrW4YNc20EzgYDSRI5A74BZScZJ4+2qM07x/v7YmK9t0kkUKPUDDICByXGDkng9h/fUx0T6Q1jLtFyktu23LNt3oG+Q2ZY/YdooJv8AvC078gtP1eL9mn7wtO/ILT9Xi/ZrCsvFPTJUDrewqCSMO2xuPmr4I/RXv/CPpv5dbf71f86D1/eFp35Bafq8f7NbuGFUUKihVUAKoGAAOAABwAB7VHx4j6b+XW3+9X/Oo1rPj3psI/BNJcPkjEaEAY99z7QQT8s0FjswAyTgDuTVAeNvXRvJ006yIkjV13lT8cxJQJn4SF3D5jcf6Na3XfEHU9dP1eyhdISuHii9QbOWzJIQMA7cYyAcHvmrG8MvBuPT2FxdMst3gbQB6ISRztz8Te27jjsKCR+G/Rw02wjhIHnH1ykc5kPcA4GQBgD7qlNKUClKUClKUClKUClKUClKUClKUClKUClKUClKUClKUClKUClKUGNeabFKrLLGjq4IYMoIYHjByPlUR1PwZ0uZwxthGQMYiYop98lV4zz3qb0oKfP0bbX2up/7Kf5V+f8AZutvyqf+yn+VXDSgqO1+jjaK6l7id0BBKYUbh8sgZGfsre2/gbpSOreS7bSDhpGKnHOGGeR9lT+lB4WdhHCgSFFRFAAVQAABwBgfKvelKBSlKBSlKBSlKBSlKBSlKBSlKBSlKBSlKBSlKBSlKBSlKBSlKBSlKBSlKBSlKBSlKBSlKBSlKBSlKBSlKBSlK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data:image/jpeg;base64,/9j/4AAQSkZJRgABAQAAAQABAAD/2wCEAAkGBhQSEBUUEBQWFREVFxgZGBYXGB0cGBgYGR0fFRwcFxoaGyYgHR8jGxUZIC8gLyctLSwsGB4xODAqNiYrLCkBCQoKBQUFDQUFDSkYEhgpKSkpKSkpKSkpKSkpKSkpKSkpKSkpKSkpKSkpKSkpKSkpKSkpKSkpKSkpKSkpKSkpKf/AABEIAMIBAwMBIgACEQEDEQH/xAAcAAEAAgMBAQEAAAAAAAAAAAAABgcEBQgDAgH/xABPEAACAQMDAgQCBAcMBwYHAAABAgMABBEFEiEGMQcTIkEyUQgUYXEjQlSBkZTSFRYXNVJTYnSSobHRM1Vzk7PB0xgkNGOy8DZDZoKVtOP/xAAUAQEAAAAAAAAAAAAAAAAAAAAA/8QAFBEBAAAAAAAAAAAAAAAAAAAAAP/aAAwDAQACEQMRAD8AvGlKUClKUClKUClKUClKUClKUClKUClKUClKUClKUClKUClKUClKUClKUClKUClKUClKUClKUClKUClKUCvOedUVndgqKCWZjgKBySSeAAPevDVdVitoXmuHEcUYyzN2A/xJPYAckkAVzt1D1DedS3629opS1Q5VD8Kr2M05HGcHge2cDJJJCb9RfSKton22cLXIHd2byl7AjZlSx5JByB24zmtR/wBphvyAfrH/APKpp0R4NWdiqPKouLocmRxlQf8Ay0PAx8zzU1/ceD+Zi/sL/lQUY/j1qVw7Gys4/LUDK7JJmBP8pkKjnBwMe3vT+GLXPyJf1Wb9urwubi3tI2kkMUEQ+JjtRfkMngZqMjxFNwwXS7SW7GAWlfNvAAQSMPIm5icdguOe9BWv8MWufkS/qs37dP4Ytc/Il/VZv26suHTtWuCGuLqKyT1/graMSPyfSJJJgynCjuqjk/o8L3pe1tkT63ql5GSMbpdQePeR3IBcD3HA7ZFBXf8ADFrn5Ev6rN+3T+GLXPyJf1Wb9upv9X0z/Xc3/wCVP/Ur2stJt5ZVGn63OZgGyovFudykY/0chYcd844z92AgFt9IS+gkZb20jPHwAPC4J5BO7fxj2x8ua2Fv9JfLr5ljhMjcVmywX3KgxgE49sj7xU9n6UvlYMl5FcMRgi8toyAO4KmEI2e4wSRz2rWa30jfSovnW2lXSowPlCGSJiOx2yGQhTgnuCPsNBgf9o3T/wCZu/7Ef/WrM076QGmSFvMM0OMY8yPO7Py8ov2+3HesL95f/wBPWn64P+lWtvPC/wAxy50VFzj0pqO1RgY4UQ8dqCc6Z4taXOWCXca7QCfNzEDn5GQKD+apZHKGAKkEEZBByCDyCD8qoGbwDnnmZkRLKHauEab6wS3Y4ZUUgcZ5zyf0eL+BmqWsqvYzoWwR5kcjRMueCPngj5UHQ9K5sfqfqHS1VrgzGFXJPnqJVYjGQ0hywU+2GHc4qxeh/HS1vCIrsC1nx8TMPJYgDOHJG0k7sKfl8RJxQWdSlKBSlKBSlKBSlKBSlKBSlKBSlKBSlRnxH6kFjps827bIUKRHGT5jjC4H2d/sAJoKi8YOuZNQvF02xbdCHVGAGPMn3YwT7ohx8hkE84Bq2/DvodNMs1hG1pm9UsgGNzfLPfavYfpwMmqz+jr0yGae+k5ZT5UefYkBnbkd8FRkH3b51elAqIax1pK7mDSYVu5hw8pfFtCfYSOPib+gpzXlLp95qE8yztJaafGxjSOMhZrnaSrOzjJWJgeFHJGDke+BcXzXEh0/RdtvbQnFzdxqAsWO8UGODKcct+L99Bg6jp8EEyTaxIdR1E7RDaxICI+SR5cOexOMyP8AKs651q/cx+fJbaPb4BAkeOSd8A5Ch8RqBlcjGR86wdDjZy0OhJshEhWfVZdsjyHu4i3eqU7sDd8Ix+epPpHhxaRMZJlN3csMPNc/hGbgDgNlVHp7Acds0EKll0yVVa5vL3U335EIEpSR3JVSkQVUGA/GGA4/NWfpyafA++LQ70PgjJtN3B743SEe3erNjiCgKoAUAAAcAAcAADsK+8UEAk6ltVGX0i6VR3Z7ONVH3szAD9NethbaXqhMbWYWWEktHJCYnTPpzleCD9jGpnfWMc0bRzIrxuCGVhkEH2IqHdGLJZXs2mszvbrEs9qzEEpEW8toye+Fc4XPsPuoPaPwwhj3C1uby2jYlhHDcMsasRjIUg/LOM16/vX1D/W0v6rb/sVLaUET/exqH+tpf1W3/YoOmdQ/1tL+q2/7FZXVuk+YPOkvbi1t4Y5DJ5DhM9juZsE+kK3GPf8AToem/D7S7m1jlS2lKsvDTPKsjAcb2G8fF8WQMEHig830a0jOyfW7kSrw+b9UO4d8ofh+72rJ0/oDTromR531DaNgaW5MwT8bA2EAE5rfWPQtjCmyO0g25J9UYcknk5ZwWP6a12reGlu8nnWbNZXQGBLb+kH2w8fwMMDtgffQevTnR72bvEs5l05lbZbyqGaNmYHarnlo9u4bT86iXXPgNBdEy2BW2l90wfKY5znjlDz7DHA4FSTQ+oLyG8Sy1NUdpVYwXMIISTYCzrIp+BwuD8jUyoObuluub/QbhLXUI3+qZbMTAZAJwXgf3GVJxnact2JzXQ+manFcQpNA4kikGVZexH/IjsR3BBFaLxC6Ni1GyeN1XzVVmhkPdHx8wM7TjBHuPtAxW30bNTci7gJ/BLskA+TNlTz9oVePsoLwpSlApSlApSlApSlApSlApSviaZUUs5CqoJLE4AA5JJPAAHvQfdc5+MnVP7p6hDZWTCWNGCLtPpedztOCeMDhc9uWr98TPFSbUZfqum+Z9WXOSmd820Ek8ciMAE498ZPsBj+Gbmxkkkjt4bm6XjerTTCJGH4ptoJUUt6hktuwCMAZ3BfvSvTyWNnDbR8rEuCe25jyzYycbmJOM8ZrbVW1v4l3e9fMs8R7huKxXpYLnnaDZgE47AkVOdF1tLpC8ayoA23EsTxNnAPAkUEjnvQemr6b9YgeHzJIhIu0vEwWRQe+1iDg44zj3qO6n0Jm2gsrVxb2AJFwqZEsqY+EP/TbO9u5FYfVviktjcNA1rKW25SV2jigkO0OQssjAHBYA++c8fPG6l69ubfR5LxlgDybFgaCQzIC/wCM5ZFHGD23AnFBsuoOu9P0mExbkDwooS2jxv5+EY/FGOcn255zzXN99JR97eRZr5f4pkc7v/uCjHf2zVaaVcWbtJLqb3MsjliFhKhi3ctLJID3JxwCe5OMAHQuMk7QQuTgE5IHyJwM/ooLF/h+1P8AlQ/7of51sLDx71KMh7iGOSJ1JUbCgODt3KwzkAqw/T8qqjbV1+H/AIuadaWMNlNFPt2sJXdVePL5ZvSDkqScY29jzmgkvSnj7aXLpFco1tI20biQYtx4Pq7qO3J+fOMVO10RWvxeiTP/AHfyAoAwQZPN3bs/ZjFV/wBQ+E+narD5+lvFDJ/KhGYmwMbWjUgIcgcgA98hqg/Q/Xt5o14LC+GLZZdro4JMQb8aJhn08h8YII7Yzmg6PpSsTU9WhtozJcSpFGCBudgoyewyfegj/iXCHsPLbJSS4tUcZI3I88aspIOcEEipUq4GB2FRLqrrDT1sPrE0iTW4dWjEb5MksTB0CbTyQ6An24OeK596t8WL6/b1SmGIHKxREqBgnG5hyxwcZ7cDgUHVL38YJBkQEdwWGR/fXz+6UX87H/bH+dcYWro8pNzJIA2SzqokcseckM65ye53fprLu7e0CExTXDSfiq9vGqnn3YXDEcZ/FNB1d1R06bprSSMqslvcxyhiSD5YP4RVK/yl4weDW/qgvAvru8a4FnJvmtRGxBILNAEBIwQCSp4Tafcrj5GxbbxZg/CG6t7u1jTO2SaBwjjkjBAOGOMBT3LADJoJrKmVI+YIrnXwZ1E2GtS2czLiQvASAcGWJiF2k4IBIb25yKuP+EWD+Zvf1Kf/AKdV1170PHq+7UNHYtdK4SeFvQ+5MJnD4McigDg4BAyOR6gu+lUT4c+M1xHcJZaqCcyFPOkO2SNu22UEAEBhgk4Iz74q9qBSlKBSlKBSlKBSlKBVA+NPXcl1dDTLIsUDBJVVTmSbdjZxyyqccY5bPfAq2vEbW2tNLupkzvWPapVtpVpCIgwPsVLhvzVV30eukQ7SahMGLIxSEk+kkgiRsdycEDnj1HuewffQvh5DJOLdMTW0BV7y42ApPcIwK20bN3iT4mwPURz3XE26/wDEm20eNIo41e4IGyBCECIOAXwDtGBgDHOPkCR99BamltoYnlOI4jdOx+wTy/IZ+yqm8N9CbW9YlurtQ8KHzZVIG1mb0xRnBHHGexBEZB70Hvp/V3UeolprPzBFxgRpGsQ7r6DL8XKnPqOD8q9NSv8Aqi3ieaYzLHGNzMBA2B7nCgnA7njgZNdChQo4wAPl2FUT0j4r51y5N1eH9z5WkWIPnywA4EOBt9Ho7njPduaDP6f+kVA0arqFu4lG0F4grI3sWKswK/cN3/Kp30dBYXFq6285vYpTmXz5DKSTyA8cnCdvh2jsPlWLrHhVpd+fP8td0ikiWB9obdk7/SdrHJznBz75qvNT+j5dwSrJp10pIclSxMUiD8Uh1zk+2QB/fwFkWfg/pUcvmLaKTz6XZnTn+g7Ffu44rF6q8RNO0iFoYREZkBCWsIAAY84faMRjLbjnk84BNQJ/DPqIgg3zEEYIN3Lgg8fKth0j9HdFw+pybz/MxEhfcep+GP4p4xjBHNBs/BvX9TvnmnvdrWTZCZQL+Ez2hwOUAyDnPIUA5DVI+ovCDTbuPb9XWBh2kt1WNhkgnIA2t2xyDjJxipfaWiRIscShI0AVVUYCgcAADsK9aDnDW/CTU9K3z2MzSRqU5gLrKRkHLRDOQre2W+eMZxuvD7wZuJbhb3VSVIk8zyXAd5T8WZSSQAWPKkEnB7VetKBUd636Ih1S3EM5ddrb0dDyrYx2PBBBIx/hUipQck+IXh5LpUqJJIkqShijLkEhcZ3Kfh5b5mrH6U+jqpRZNQnJY4Plw8LjOcM7DJyMdgMc8mvD6SsLb7NsHbtmG7HGcocZ+eBnFWr0j1naX0MZtpkZygJiLASrt9J3JnIwfft2wSDQaWLwR0lWB+rE4IODLIQcc8gvyPsrefvA078gtP8AcR/s1v6pDqbxgv8ATtXnjuYQ9r2ii4TKfiSJIFJO737juOCKC5NN0mG3TZbxRwpnO2NAoyffCgc8Vr77rOwido5ru3SRT6keVAwPfkE8HtVG9feOs12gisA9vEyYlJx5jFhyoYZ2qO2Rgn7O1ZnTPgbC9rDNf3gia5EZiRCo5cbguX+NipXgDjnv3oLau+s4Zl8vTLqzmuyy7I2mGHUEFx6MsDsDYODg+1RKeSV9RDRoNN1dkf0yfhLS/RMgDepUllwrZwHAPYjtG+pvo/ywIsulzPJNGSxVyFfK+pTEygeoEdj8xyMVK1W5gsdIbUyxnjvU8xz6mVXSaOMSMo75eNSfmRkk80EM8WdFN3byXhgSG+tJRDeIjblZGCmKUMcZGGXHBbDgH4Ksnwd6je80qJpfjiJhLcerYBg8AY9LAfmz71FPGuyELSyR8G7s3WYYGGNvLA0bds7sSlc57Ba2v0e/4oP9Yk/wSgs2lKUClKUClKUClKUGHrGmrcW8sLkhZY3QkYyA4K5GeMjOfzVX/gU3l2dxaOrLNbXLrIGA/G7YwT/INWZVRv1Amj9QTxznbaagElDfFslJ2lm4yFLbxjnGVPzoPeH/AOEp/wDZ3f8A+xJWh8IOr4bHQ7yYqZJIZ9zRoPViRUSMs2MBdytzzjB4+c16UjjiuNR0yUBN8jzwpkENBOoB8tT/ACWVsj2LVAfC/QrzTtblspIWa2lRxKSMxmMZMcv8k5Pox/5jDvQYPUvj1eXSsljF9XTYS7L+ElAwQxDbQEGCOcZBHesPwx8LoNVs7h2naO5SQKoGCFGzILr3IZm78fAce9dCvoFvsdfIiCyIyOFRRuRhgqdoBwflXM/h91omk6m7AyNZsXjcFcOUBOximcBxxx7bmFBuLrTtb0BgYnd7RCcbcyQYJJO6M/ASFyTxjPepz0f9IC2nwl+v1aX+WMmEn7/iT8+R9tWLovUNtexb7aVJUI5weR7YZTyPziq58XPC+y+p3F5FH5M8a7/wfCOd3O5O2Tk8jH56C0bO/jmXdDIkiZI3IwYZHcZUkZHyrw1vVxbQ+Y0cknqVQkS7nJdggwMgdz3zXMHR3T2rfV2u9LMgTf5bCJ/WSNp+DPIGVqW6X4931s+zUbcSYZt3pMUgxxtAxt4YHPHvQWz+/d/9Xah/uo/+tWs1rVby9MUVpa3dsRLHI88rLCqqjruUqjsZQylhs4HY84rC6e8d9PuABMWtpMEkSDKcHGA69yRz2HvU70zWYLhQ1vKkq4VvQwOA3bIHIzg9/kaDn+frPWNavXTT2khiRjhIn2CNT6QZZBgt8OfvJwKn3hx0xrNvdl9RujJb7CCjSmUs3ttz8OO5Pv2+6t+idXudE1ZoJrfLTyJEw5zgtw0RHDfGD9v2VuupvDDU7/WboljHASWSZ2Pl7PxEXbzkdsY4wT8shfuaVz5b+EWt2cxNncDkAGRJioPOSCrckAj5f5Veb34trUSXsqDy4182X4ULAAMQPbLdl78gUDXtBhvIHguUDxOOR7g+zKfZh7GuePEDw+l0KS3urOeQqWIEmAGjkHIBxwQy7uMc7WB4NdCydSWy2wuWmjFsV3CQsNpGC3HzOAeO/B4rn3qPV5+pNVjhtVcWycKPZI8+uZwTgEgjj7FXk9wsLwx8Z/3QmFtdRLHcFSVdD6HxyRtY5U457nOD2qx9R0iG4QpPEkqEYIdQeO/v9oB/NVYaN9H+CG8kkaZmt8DyVBKzRvkNu8xcYKleCBznntzJJNM1SzCPDcfuhGmQ0EypHKyckFZh3ccDkYP2UGwHhppn5Db/ANgVVX0kDi4sscARyYx7epe3y7Vcx6ijSz+tXIa3jCbnWUYZP6LD554AHfIx3rmLrvqRtY1F5Yl2IsZCK7AEpErOTycbm5O0e+AMnkh1FoeuwXcImtpVliORuX5juCDgg/YR7j51E9d1z90pVstP2SxpJDLc3IOYoljdZlRGU4eRig4HAGc++2F/R96gEVlfrIp8q3KzkqCXO5GBUL78QDH3mppavqM6kWNvBptszcNMmZz6sFxCmEUlVHDc896CGeMWpx+bfFgcrbW1qhP888hu3Cc9vK2bjjvtHuMyT6PsRGkcggNPIRkYyMKMj5jIIz9hqouqrVbrUksrNppyJCssrepppyxEswUHAAUAD22xjn3rpvRtKS2t44IhiOJQoH3e/wB5PJ+00GbSlKBSlKBSlKBSlKBVWePPR013axTWyB3ty5dQPwhRgPh+e0qTt+3irTpQc99P+I9jfQQWusxss0ICRXcbEMvZQSy+pTjueQduSKtHo4XLGOSHUI77T2Dgs6YmU5JXDr8ZHwncF4HaoN4teEjBjf6YCsinfJFHkHI9XmRY5BB5Kj7xzxW48E/ENLtGtZI0ju1BkZkQKs/IVpGCgDzOV3fPv8wAtSqU8fugQ0Yv7dVHljbOAACwZvS+AOTudgx74K/I1ddfEsQZSrAMrAggjIIPBBB7gj2oORumNEvGT6zpju08b4eOHd5yA/CxAHqQ4YcZxjkcipZceNM09hcWWpREu8ZQSoArhuMeYjcdxyRj7q8tY0+fpvWFlhEjWbHK8gCWM4LRsQCNyk45HsrYGatHrLQrPV9Je8ijQymBpIpmBV12jJDFeTjaVwcjNBWfgp4lpYu1rdki2mYFXPwxSdiW/otxk+20HtkjoS80uCcKZoo5QAdu9FbAbvjIOM4FcjaD0TdXsE0tpH5ogKh0X/SYYEgqv43wngc/ZXlZ9TXtrKDHPPHJF6QpZvTgbdpRuOBxgjjFB0JrXgPps+TEr27bMDy29IbnDFWznuOMjOPbvVL+IXRLaNOkcd0JPNXdhcpIFGBmRQcYLbgOT8J7VM+m/pGyLkahAJO5Dw4U+2AVY4+Zzn5cVpeqeoY9Y6gtTbqGhBgjG/gOqt5zlg+AMbnXHOdvvnFB92/iHrFkLdr23MqKxMbXMJ3nI52SkbgcN37/AHjipNpv0k02j6xaMH3HJjcbdueCA3JOPb7Pt4upMYGMY9sdsfZWh1Hw/wBPnUrLZwEFtxKoEYnvncmG9z7+9BobDxx0uWQJ5zR5z6pEKrxzyfavLrDqjSdRs5LWS/iQPjDBvhZTuU4I5GQMj3GeR3qvvHLoOzsYreSzi8ou7IwDMVIA3A4Ynn89bzT/AAAtLiwhkjmnjnliicsdroCyhm9GFOOTj1ccd6COw+BVwdiSaha+SGBIWRmwD3KqQATgn3GfnVv9FdO2WmW3lQSRljgySll3SN8zzwBzhew+8kmoesvAc2NlLcx3LTmIBjGINvpyAzEiRsBVJY8dga1/h14Rpqtq0wumhZJCjKYQwzgMCreYONrD275oLqvvFrS4kZzdxvt/FjyzHnHpA71DOpfpEwImLCJpZCPikG1F7+3dj2PsOe9ZNh9HKyWMCee4kk5yyFUU/LClWxx/SNQKC1h0nqbZNCv1XzNqK3rCxyDCOM7iSMg/PvQaDq++1O6iW7v/ADfq7ttj3DbHnGfwafLA+LH56yuqdES1t9NvrDzESSIbpOcrcxsdxDE8HduwMAYTjNW/9IC/RNJ8tj65ZUCDB52Hccn24FVjrPVNm3TdpZE+ZeIxcYziLMkhO49slDjbz8QNBsPo8OP3WnCFvLNvJgHgkCSPaWAOM4P95q4vEzX3stKuZoiBKFCoc4IaRhHlfmVDFgP6NUx9HP8AjWX+qv8A8SOpz9I3+K4f60n/AA5aDU/R46PASS/kAy2Y4u3AHDt34yfT29j86uyoh4SWqx6NabBjdHvP2sxJJ5+ZqX0ClKUClKUClKUClKUClKUCuautbP8AcXqFJ4dyxF1nGF/EckSopYkHjeO/G4dq6Vqv/GPoQ6hZboF3XUB3IOAXU/EmcfLkDI5AoJ3a3SyIskbBo3UMrA5DKRkEH3BBr1qlfBDxI+DTLsMJF3CFzkk4yxjcHlSuDt9sDbxgZuqg0XWfSMWpWjW8xIBIZHHdHGdrY7HuePcE9u450vdR1LQjcWBbbHMpHI3Iyt6fMhJ7FlyD/eMgY6oqP9adFwanbGGcYYZMcgHqjb5r9nzXsR+YgIh4C9Jta2Lzu6N9b2MFQhgqoGA3MDjcdxyPbGO+QJp1B0VZ3oP1q3jkYgDfjEgAOQBIuGGCTxnHJqhZrTUumLpmi/C2zgesoxgkHtvAPocHOOc/eDzcnQ/ijaamNsbeVcdjBIQHJ27iY+fWow3I54yQOKCAav8ARsGXa1vCFwSiSx5OcdmkVhwT7hOAexqndM6euLgObaGSby9u8RqXI3Zx6Vycek84x+kV1R4k9ZjTLBpgA0rEJErZwXb549lUFscZ24yM1Avo56DKkVxdOAIZ9qx88sYy2449hk4+8GgpzTusL22KeTczJ5fwrvYovtjYSVxyeMVMbT6QGpoiqfIkKjG94zub7W2uBn81X31H0LZX4H1u3R2GMOMq+Bk43oQ2OTxnHNQDWvo5Wr7jazywsWyFcCRFX3UDh/uJY/noKm608TLrVI40uhEFjYsvlqVOSMc5Y1u9O8edQhhjiRbfZEiouY2zhAFGfwnfAqM6D0LcXs1xDahXkt1ZiCdpcK2zCZ4ySexI++mo+HmowPsks592AfQhkGD/AEo9y/mzQSPVvHW/uLeWCRbfZNG8bbY2B2uCpwTIcHBrVdG+KV3pkLxWwiKO+8+YhJzgLwQw4woqPX+g3EChp4JolJwDJGyAnvgFgOcCsGgsbUPHzU5E2q0URyDujj9XHt62YYP3e1RPUesrq4uY7meQPcR42uY4/wAU7huGza2CfcGtJWTZ6bLLu8mN5Nilm2KW2qO5baDgfbQe+p6/cXP/AImeWXBJAkdmAJ7kAnA/NWvraaD05Nds4hC4iQySO7BUjjHdmJPYZ9sn7KyOm9IWQTzTD8BbRF2zuw8h9EUZK8+uQjPIO0OcjGaCcfRz/jWX+qv/AMSOpz9I3+LIf60n/DlrU/Rs0fEd3ckKcskSN+ONo8xx24U74/fkr9grbfSN/iyH+tJ/w5aCWeFn8TWX+xH+JqVVFfCz+JrL/Yj/ABNSqgUpSgUpSgUpSgUpSgUpSgUpSgp/xW8GWupJL2xb8ORueE//ADGGBmM+xKjse5Htmsbwp8Ye1lqr7JE9Mc8h2528bJi3Zhjhj37Hnk3TVR+L3hE97ItzYJH554lTO0yZwA+SduQO/bI9zgCgl154grbTtHfwSW8BbEV0PwlvIvGCzqMxk7uxGP6VZ2rdRTR+XJa231y2fG54ZVLgE4yiEbXH27xVH9M+Jd7pD/UtUheS3VQBFIAHRScgoxHrXGQFPHAAIxU96aWOcNN05eeWAd0ljOpMILEtgJ8UWT7ocUEz0rXrXUoXjZckgiW1nUCVMHGJIznjOMNyPkaq7rfwLkik+s6MzBgxfyd21kI9Q8hu/BHAJz25qR6vqFncusWu2ps7sr5cc5P4M9iDDcLwMMcgN2/Oa21vd6lZBS2NTsyFxJGAtyqnaASoOyUYJORgnuTQc/dY9U6hMkdrqRfdbliA6lXJICDf2D42HDYz6n5OavboDxG0v6pBbRXIjMUQXbcYjb0ekkt/o8nvgNnn762lrrenarugmRTMOHtrhNky7STja3JxtJ9JOPfFRXX/AKPNpM7PbSvBkNiPAZA5yR35C8gY+QoLVt7lZFDxsrowyrKQVIPYgjgivp3ABJIAHJJ7AfbXPsHhBrVlIwsbgBCAN8cxj3DvgqfkSf8A2a/ZB1NbF4SJbhGxuLKk6MCMFQzg8EcFf/ZDI8BHB1e+IIIMbkEdiDKO1X3XLPT2oanok5cWZUzA5WSEnco9lZcMoBIOAR2XPtUn/h51T8ii/wB3N+3QbT6St84jsogfwbNM7DA5ZAiqc9+BK/6fsqzulOmorWyt4QkZKRIGYIBubA3N97Nk/nrmrq/qC71K7juLm1PoVU8tEkCsqsWPckjO4jIPyqXXPjdqxjKR2iRHACusUhK4x7OSDwMcj3oMfxTu/wB0tcisbYHZEwhITGDITmVgCAAVHpJP838qlvjb1EljYJY2+BJOoViAM+Snp9WF53EY9uzVW/T/AEzrVncC5t7SYTYb1NEG+PucMO/NbS58ONe1FFe63sFLbVuJQGXPchT2Bx/dQb3R+n47Xp6aNru3tr28RZHEzjPkn4U2gsw3ISchc5bHtxWiu00cen2aeazTs5dBgzsVCJwRkKn4XBJ7SEkLzVkaF9HKR13X1yEJX4IhuKtnAyzcEY+X/KrR6O6Gs9MXy7cAzMNzO5BlcLhSfmFy3YcAt9tBsOkOnEsLKG2Tny19Tc+pz6nbk+7EnHsMD2qA/SN/iyH+tJ/w5ataq28f9MMujlwQBBNHIQfxgcw4H25lB/MaDf8AhZ/E1l/sR/ialVV94Gao02jxhmBMTvGAMZCg5UHHvhqsGgUpSgUpSgUpSgUpSgUpSgUpSgUpSg1HUXSdrfR7LuFZB7E8MvcZVhyO5qlep/BW8sZjc6RI7opyqq2J07cDGA/Oe3P2V0DSgoHpzx0ZVNtrMHnYcKz7VyoXg+ZEwwzKwz7Hv8qlOkCzuczaDffU527278xOx3BQ8Dngk9ivYdhU217oOxvM/WbaNmJJ3gbXyRtyWTBPHzJ7D5VVPUf0dXTdJptwWYHKxS+lsAZ9Mo4LbhxkKOe/HISzXp2PGt6aJ0QFlubNWdVCgEhhkSx43uck447e9Y+myKq7tJ1pfLTavkXhDp6TnGX2yIpQ44Ht344gekeKOqaRKLfUYnkjXA2zAhwoIXMcn4wwhweQfnVl6J1Ho2sZLRQG5ddrJNGgm7BcK5GWxnAIOePagzf3+z2yj907GaEBVLTQfhoRk7SWK8oOxwcnB/TurDrWxnTfFdQlckcuFII7gq+CP0Vr/wCDuJOLW4u7VOMpDOdpI4z+EDkHHHBA4HHFaC58N7pW3ZsL7duD/W7VUkIIwGM8YZmb2JwM0Ev1x74lDYfVShB3GcyZz7bfLBGMVrM618tN/tXH7NROHo6SAlZtJ81AAVa0vpdoAHK7JpkbIwMADB7V7NFpCcz2l/bxe8s4u44h8tzGTjJ4H2kCgk2da+Wm/wBq4/Zpu1r5ab/auP2airXehqwa21KW2bBUmG4k9QOD6vND9iPbFbDS47K53eRrd4xXGR9aRSM9viiHyoJTop1Hzf8Avgs/Jwf9AZS+72+MYx3rfFgBk9qg373If9cXn65H+xXwejNPds3V7NdenaBNecAE5OPLKZznHOeOKDYa14kW8TGK13Xl2RlYLcb/AGyN7j0oPmc5x7V6dI9LyRyPeXziTUJl2sR/o4Y87hDEP5IIBJ9yM/aczTG0+0Qi3NrCmAW2GNc7R3Yg8kD3PNaK465mvW8rRIxJ8Qe8mVlto8AcIcZkfLDgD+7kBuOptSaO609Efb5tyysoPxoIJWII9wG2n7DivjxJtVk0i9DqGAt5GAP8pF3qfzMoP5q+enOhkt5Tc3Dm6v2LZuJBjAbjbFHkrGoAA45784OK+/Ei5VNIvS7BQbeVQT/KdSij7yzAD7TQQH6Nv/hLr/bL/wCiriqnfo2f+Fuv9sn/AKKuKgUpSgUpSgUpSgUpSgUpSgUpSgUpSgUpSgUpSgwdY0SC6iMVzEksZz6XGcEgjKnupwT6hgjPeqe6w+j1gmXSpcEEt5Eh7HlvwUvt+KAG+8vV30oOcdK8UtV0iUW+oRtIi/iTZD7QduY5fxl9JwfUD86syx8ddLeLe8rxtgZjaNiwJOMDaCGx34PY1M9Z0KC7iMV1EksZ9mGcHBGVPdTgnkciq+vvo8ac7lke4iXA9COpAwME5dGbnv3oJhoPXtjeAfVrmNmI3bCdrgZ28q2COf8AEfMVv8VRfUP0b2GWsLkN2xHOMH7T5iDH3DZ+etSdH6lsPN8tp3QDLOrrMpCjOUEmW9+wUHj7KDorFa7UumrW4YNc20EzgYDSRI5A74BZScZJ4+2qM07x/v7YmK9t0kkUKPUDDICByXGDkng9h/fUx0T6Q1jLtFyktu23LNt3oG+Q2ZY/YdooJv8AvC078gtP1eL9mn7wtO/ILT9Xi/ZrCsvFPTJUDrewqCSMO2xuPmr4I/RXv/CPpv5dbf71f86D1/eFp35Bafq8f7NbuGFUUKihVUAKoGAAOAABwAB7VHx4j6b+XW3+9X/Oo1rPj3psI/BNJcPkjEaEAY99z7QQT8s0FjswAyTgDuTVAeNvXRvJ006yIkjV13lT8cxJQJn4SF3D5jcf6Na3XfEHU9dP1eyhdISuHii9QbOWzJIQMA7cYyAcHvmrG8MvBuPT2FxdMst3gbQB6ISRztz8Te27jjsKCR+G/Rw02wjhIHnH1ykc5kPcA4GQBgD7qlNKUClKUClKUClKUClKUClKUClKUClKUClKUClKUClKUClKUClKUGNeabFKrLLGjq4IYMoIYHjByPlUR1PwZ0uZwxthGQMYiYop98lV4zz3qb0oKfP0bbX2up/7Kf5V+f8AZutvyqf+yn+VXDSgqO1+jjaK6l7id0BBKYUbh8sgZGfsre2/gbpSOreS7bSDhpGKnHOGGeR9lT+lB4WdhHCgSFFRFAAVQAABwBgfKvelKBSlKBSlKBSlKBSlKBSlKBSlKBSlKBSlKBSlKBSlKBSlKBSlKBSlKBSlKBSlKBSlKBSlKBSlKBSlKBSlKBSlK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0" name="Picture 6" descr="http://cultureandcommunication.org/tdm/nmrs/sp1/files/2011/05/75378-Troll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8410"/>
            <a:ext cx="3236590" cy="24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3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Number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201316"/>
            <a:ext cx="241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latin typeface="Minya Nouvelle" pitchFamily="2" charset="0"/>
              </a:rPr>
              <a:t>NaN</a:t>
            </a:r>
            <a:r>
              <a:rPr lang="sv-SE" dirty="0" smtClean="0">
                <a:latin typeface="Minya Nouvelle" pitchFamily="2" charset="0"/>
              </a:rPr>
              <a:t> – not a </a:t>
            </a:r>
            <a:r>
              <a:rPr lang="sv-SE" dirty="0" err="1" smtClean="0">
                <a:latin typeface="Minya Nouvelle" pitchFamily="2" charset="0"/>
              </a:rPr>
              <a:t>number</a:t>
            </a:r>
            <a:r>
              <a:rPr lang="sv-SE" dirty="0" smtClean="0">
                <a:latin typeface="Minya Nouvelle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1705372"/>
            <a:ext cx="6840760" cy="120032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isNaN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(”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Turtle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 		//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isNaN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50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 			//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isNaN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"50"));			//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457371"/>
            <a:ext cx="6840760" cy="147732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input = prompt("Ange ett tal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"); // ”5”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console.log(input + 10);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// ”510”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input + 10);   // 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3228" y="5008448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+ (</a:t>
            </a:r>
            <a:r>
              <a:rPr lang="sv-SE" dirty="0" err="1" smtClean="0">
                <a:latin typeface="Minya Nouvelle" pitchFamily="2" charset="0"/>
              </a:rPr>
              <a:t>Unär</a:t>
            </a:r>
            <a:r>
              <a:rPr lang="sv-SE" dirty="0" smtClean="0">
                <a:latin typeface="Minya Nouvelle" pitchFamily="2" charset="0"/>
              </a:rPr>
              <a:t> "+" &amp; "-"-operator)</a:t>
            </a:r>
          </a:p>
        </p:txBody>
      </p:sp>
    </p:spTree>
    <p:extLst>
      <p:ext uri="{BB962C8B-B14F-4D97-AF65-F5344CB8AC3E}">
        <p14:creationId xmlns:p14="http://schemas.microsoft.com/office/powerpoint/2010/main" val="59738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Konvertera sträng till heltal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050" y="3145532"/>
            <a:ext cx="6400800" cy="1460500"/>
          </a:xfrm>
        </p:spPr>
        <p:txBody>
          <a:bodyPr/>
          <a:lstStyle/>
          <a:p>
            <a:r>
              <a:rPr lang="sv-SE" dirty="0" smtClean="0"/>
              <a:t>Förutom ovanstående går det också att använda metoderna </a:t>
            </a:r>
            <a:r>
              <a:rPr lang="sv-SE" dirty="0" err="1" smtClean="0"/>
              <a:t>parseInt</a:t>
            </a:r>
            <a:r>
              <a:rPr lang="sv-SE" dirty="0" smtClean="0"/>
              <a:t>(), </a:t>
            </a:r>
            <a:r>
              <a:rPr lang="sv-SE" dirty="0" err="1" smtClean="0"/>
              <a:t>parseFloat</a:t>
            </a:r>
            <a:r>
              <a:rPr lang="sv-SE" dirty="0" smtClean="0"/>
              <a:t>().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16050" y="1441147"/>
            <a:ext cx="3600400" cy="120032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console.log(+"5.5"+3);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(+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(+"Eric");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(+1.1);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66" y="1177509"/>
            <a:ext cx="2203822" cy="146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8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String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417340"/>
            <a:ext cx="75608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"Ari";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'Gold';</a:t>
            </a:r>
          </a:p>
        </p:txBody>
      </p:sp>
      <p:sp>
        <p:nvSpPr>
          <p:cNvPr id="7" name="TextBox 6"/>
          <p:cNvSpPr txBox="1"/>
          <p:nvPr/>
        </p:nvSpPr>
        <p:spPr>
          <a:xfrm rot="1443587">
            <a:off x="5141099" y="125414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16-bitar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Unicode</a:t>
            </a:r>
            <a:endParaRPr lang="sv-SE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336204" y="1081696"/>
            <a:ext cx="2488126" cy="700898"/>
          </a:xfrm>
          <a:custGeom>
            <a:avLst/>
            <a:gdLst>
              <a:gd name="connsiteX0" fmla="*/ 2488126 w 2488126"/>
              <a:gd name="connsiteY0" fmla="*/ 528443 h 700898"/>
              <a:gd name="connsiteX1" fmla="*/ 1683057 w 2488126"/>
              <a:gd name="connsiteY1" fmla="*/ 677530 h 700898"/>
              <a:gd name="connsiteX2" fmla="*/ 1096648 w 2488126"/>
              <a:gd name="connsiteY2" fmla="*/ 91121 h 700898"/>
              <a:gd name="connsiteX3" fmla="*/ 152431 w 2488126"/>
              <a:gd name="connsiteY3" fmla="*/ 31487 h 700898"/>
              <a:gd name="connsiteX4" fmla="*/ 13283 w 2488126"/>
              <a:gd name="connsiteY4" fmla="*/ 389295 h 70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8126" h="700898">
                <a:moveTo>
                  <a:pt x="2488126" y="528443"/>
                </a:moveTo>
                <a:cubicBezTo>
                  <a:pt x="2201548" y="639430"/>
                  <a:pt x="1914970" y="750417"/>
                  <a:pt x="1683057" y="677530"/>
                </a:cubicBezTo>
                <a:cubicBezTo>
                  <a:pt x="1451144" y="604643"/>
                  <a:pt x="1351752" y="198795"/>
                  <a:pt x="1096648" y="91121"/>
                </a:cubicBezTo>
                <a:cubicBezTo>
                  <a:pt x="841544" y="-16553"/>
                  <a:pt x="332992" y="-18209"/>
                  <a:pt x="152431" y="31487"/>
                </a:cubicBezTo>
                <a:cubicBezTo>
                  <a:pt x="-28130" y="81183"/>
                  <a:pt x="-7424" y="235239"/>
                  <a:pt x="13283" y="389295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827584" y="2353444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+ används för att konkatenera strängar.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2787233"/>
            <a:ext cx="75608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element = "Aqua";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element = element + "man";   // ”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Aquaman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3649588"/>
            <a:ext cx="75608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antal = 4;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entourage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antal + " personer";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4443417"/>
            <a:ext cx="756084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antal1 = 4;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antal2 = 2;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entourage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antal1 + antal2 + " personer";</a:t>
            </a:r>
          </a:p>
        </p:txBody>
      </p:sp>
    </p:spTree>
    <p:extLst>
      <p:ext uri="{BB962C8B-B14F-4D97-AF65-F5344CB8AC3E}">
        <p14:creationId xmlns:p14="http://schemas.microsoft.com/office/powerpoint/2010/main" val="246486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Character</a:t>
            </a:r>
            <a:r>
              <a:rPr lang="sv-SE" dirty="0" smtClean="0"/>
              <a:t> </a:t>
            </a:r>
            <a:r>
              <a:rPr lang="sv-SE" dirty="0" err="1" smtClean="0"/>
              <a:t>Literals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01316"/>
            <a:ext cx="742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Använd metoden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sv-SE" dirty="0">
                <a:latin typeface="Minya Nouvelle" pitchFamily="2" charset="0"/>
              </a:rPr>
              <a:t> </a:t>
            </a:r>
            <a:r>
              <a:rPr lang="sv-SE" dirty="0" smtClean="0">
                <a:latin typeface="Minya Nouvelle" pitchFamily="2" charset="0"/>
              </a:rPr>
              <a:t>som finns på de flesta objekt och typer.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633364"/>
            <a:ext cx="7560840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antal = 4;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alright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antal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.toString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  // "4"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alright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.toString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);  //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72539"/>
              </p:ext>
            </p:extLst>
          </p:nvPr>
        </p:nvGraphicFramePr>
        <p:xfrm>
          <a:off x="5508104" y="3145532"/>
          <a:ext cx="3168352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4136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Literal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Betydelse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Ny rad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Tabb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\\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\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\’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’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\”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”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7" y="3721596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Vi kan manipulera strängen med metoderna:</a:t>
            </a: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slice,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substr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charAt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Minya Nouvelle" pitchFamily="2" charset="0"/>
              </a:rPr>
              <a:t>Vi kan även arbeta med Reguljära uttryck</a:t>
            </a:r>
            <a:endParaRPr lang="sv-SE" sz="1600" dirty="0">
              <a:latin typeface="Minya Nouvelle" pitchFamily="2" charset="0"/>
            </a:endParaRPr>
          </a:p>
          <a:p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Exempel, stränghantering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646138"/>
            <a:ext cx="756084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myStr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prompt("Ange rollönskemål:");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myStr.charAt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(myStr.length-1);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myStr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[myStr.length-1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7664" y="5255250"/>
            <a:ext cx="748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1600" dirty="0"/>
              <a:t>https://developer.mozilla.org/en/JavaScript/Reference/Global_Objects/String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426" y="523376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Strängreferens:</a:t>
            </a:r>
          </a:p>
        </p:txBody>
      </p:sp>
    </p:spTree>
    <p:extLst>
      <p:ext uri="{BB962C8B-B14F-4D97-AF65-F5344CB8AC3E}">
        <p14:creationId xmlns:p14="http://schemas.microsoft.com/office/powerpoint/2010/main" val="374748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Operatorer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06051"/>
              </p:ext>
            </p:extLst>
          </p:nvPr>
        </p:nvGraphicFramePr>
        <p:xfrm>
          <a:off x="1187624" y="1345332"/>
          <a:ext cx="6888088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2663"/>
                <a:gridCol w="5315425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Operator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Gör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+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Adderar två tal,</a:t>
                      </a:r>
                      <a:r>
                        <a:rPr lang="sv-SE" baseline="0" dirty="0" smtClean="0"/>
                        <a:t> konkatenerar två strängar eller omvandlar ett tal till en sträng.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-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Subtraherar</a:t>
                      </a:r>
                      <a:r>
                        <a:rPr lang="sv-SE" baseline="0" dirty="0" smtClean="0"/>
                        <a:t> det andra talet från det första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*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Multiplicerar två</a:t>
                      </a:r>
                      <a:r>
                        <a:rPr lang="sv-SE" baseline="0" dirty="0" smtClean="0"/>
                        <a:t> tal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/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Dividerar det första talet med de</a:t>
                      </a:r>
                      <a:r>
                        <a:rPr lang="sv-SE" baseline="0" dirty="0" smtClean="0"/>
                        <a:t>t andra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%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Restdivision</a:t>
                      </a:r>
                      <a:r>
                        <a:rPr lang="sv-SE" baseline="0" dirty="0" smtClean="0"/>
                        <a:t> 25%4 = 1 (4 går 6 ggr i 24, resten är 1)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b="0" i="1" dirty="0" smtClean="0"/>
                        <a:t>--</a:t>
                      </a:r>
                      <a:endParaRPr lang="sv-SE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1" dirty="0" smtClean="0"/>
                        <a:t>Minskar ett tal med 1</a:t>
                      </a:r>
                      <a:endParaRPr lang="sv-SE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b="0" i="1" dirty="0" smtClean="0"/>
                        <a:t>++</a:t>
                      </a:r>
                      <a:endParaRPr lang="sv-SE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1" dirty="0" smtClean="0"/>
                        <a:t>Ökar ett tal med 1</a:t>
                      </a:r>
                      <a:endParaRPr lang="sv-SE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Tilldelningsoperatorn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443587">
            <a:off x="6747889" y="4084957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Undvik. 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Använd hellre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+= 1</a:t>
            </a:r>
          </a:p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-= 1</a:t>
            </a:r>
          </a:p>
        </p:txBody>
      </p:sp>
      <p:sp>
        <p:nvSpPr>
          <p:cNvPr id="3" name="Freeform 2"/>
          <p:cNvSpPr/>
          <p:nvPr/>
        </p:nvSpPr>
        <p:spPr>
          <a:xfrm>
            <a:off x="4788024" y="4297660"/>
            <a:ext cx="2584174" cy="1126387"/>
          </a:xfrm>
          <a:custGeom>
            <a:avLst/>
            <a:gdLst>
              <a:gd name="connsiteX0" fmla="*/ 2584174 w 2584174"/>
              <a:gd name="connsiteY0" fmla="*/ 735495 h 1126387"/>
              <a:gd name="connsiteX1" fmla="*/ 1480931 w 2584174"/>
              <a:gd name="connsiteY1" fmla="*/ 1093304 h 1126387"/>
              <a:gd name="connsiteX2" fmla="*/ 0 w 2584174"/>
              <a:gd name="connsiteY2" fmla="*/ 0 h 112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4174" h="1126387">
                <a:moveTo>
                  <a:pt x="2584174" y="735495"/>
                </a:moveTo>
                <a:cubicBezTo>
                  <a:pt x="2247900" y="975691"/>
                  <a:pt x="1911627" y="1215887"/>
                  <a:pt x="1480931" y="1093304"/>
                </a:cubicBezTo>
                <a:cubicBezTo>
                  <a:pt x="1050235" y="970722"/>
                  <a:pt x="525117" y="485361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311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Operatorer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44212"/>
              </p:ext>
            </p:extLst>
          </p:nvPr>
        </p:nvGraphicFramePr>
        <p:xfrm>
          <a:off x="1187624" y="1057300"/>
          <a:ext cx="6888088" cy="4414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2663"/>
                <a:gridCol w="5315425"/>
              </a:tblGrid>
              <a:tr h="288032"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Operator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Gör</a:t>
                      </a:r>
                      <a:endParaRPr lang="sv-S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!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Inte</a:t>
                      </a:r>
                      <a:endParaRPr lang="sv-SE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&amp;&amp;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Logiskt och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||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Logiskt</a:t>
                      </a:r>
                      <a:r>
                        <a:rPr lang="sv-SE" baseline="0" dirty="0" smtClean="0"/>
                        <a:t> eller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&gt;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Större än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&lt;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Mindre än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i="1" dirty="0" smtClean="0"/>
                        <a:t>==</a:t>
                      </a:r>
                      <a:endParaRPr lang="sv-S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i="1" dirty="0" smtClean="0"/>
                        <a:t>Är lika med</a:t>
                      </a:r>
                      <a:endParaRPr lang="sv-SE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i="1" dirty="0" smtClean="0"/>
                        <a:t>!=</a:t>
                      </a:r>
                      <a:endParaRPr lang="sv-S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i="1" dirty="0" smtClean="0"/>
                        <a:t>Är inte lika med</a:t>
                      </a:r>
                      <a:endParaRPr lang="sv-SE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&lt;=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Mindre än eller lika med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&gt;=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Större än eller lika med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===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Explicit lika</a:t>
                      </a:r>
                      <a:r>
                        <a:rPr lang="sv-SE" baseline="0" dirty="0" smtClean="0"/>
                        <a:t> med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!==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Inte explicit lika med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521057">
            <a:off x="6782575" y="2643960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Undvik. 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Använd hellre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===</a:t>
            </a:r>
          </a:p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!==</a:t>
            </a:r>
          </a:p>
        </p:txBody>
      </p:sp>
      <p:sp>
        <p:nvSpPr>
          <p:cNvPr id="3" name="Freeform 2"/>
          <p:cNvSpPr/>
          <p:nvPr/>
        </p:nvSpPr>
        <p:spPr>
          <a:xfrm>
            <a:off x="4343400" y="3309730"/>
            <a:ext cx="2723322" cy="445812"/>
          </a:xfrm>
          <a:custGeom>
            <a:avLst/>
            <a:gdLst>
              <a:gd name="connsiteX0" fmla="*/ 2723322 w 2723322"/>
              <a:gd name="connsiteY0" fmla="*/ 0 h 445812"/>
              <a:gd name="connsiteX1" fmla="*/ 1858617 w 2723322"/>
              <a:gd name="connsiteY1" fmla="*/ 427383 h 445812"/>
              <a:gd name="connsiteX2" fmla="*/ 0 w 2723322"/>
              <a:gd name="connsiteY2" fmla="*/ 327992 h 44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3322" h="445812">
                <a:moveTo>
                  <a:pt x="2723322" y="0"/>
                </a:moveTo>
                <a:cubicBezTo>
                  <a:pt x="2517913" y="186359"/>
                  <a:pt x="2312504" y="372718"/>
                  <a:pt x="1858617" y="427383"/>
                </a:cubicBezTo>
                <a:cubicBezTo>
                  <a:pt x="1404730" y="482048"/>
                  <a:pt x="702365" y="405020"/>
                  <a:pt x="0" y="327992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613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&amp;&amp;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129308"/>
            <a:ext cx="6400800" cy="936104"/>
          </a:xfrm>
        </p:spPr>
        <p:txBody>
          <a:bodyPr/>
          <a:lstStyle/>
          <a:p>
            <a:r>
              <a:rPr lang="sv-SE" dirty="0" smtClean="0"/>
              <a:t>Inte bara logiskt OCH. </a:t>
            </a:r>
          </a:p>
          <a:p>
            <a:r>
              <a:rPr lang="sv-SE" dirty="0" err="1" smtClean="0"/>
              <a:t>Guard</a:t>
            </a:r>
            <a:r>
              <a:rPr lang="sv-SE" dirty="0" smtClean="0"/>
              <a:t> operator</a:t>
            </a:r>
            <a:endParaRPr lang="sv-SE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3568" y="4756422"/>
            <a:ext cx="783272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a &amp;&amp; 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a.member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3568" y="2281436"/>
            <a:ext cx="7832725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if(a){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return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a.member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 else 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return a;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9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||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129308"/>
            <a:ext cx="6400800" cy="936104"/>
          </a:xfrm>
        </p:spPr>
        <p:txBody>
          <a:bodyPr/>
          <a:lstStyle/>
          <a:p>
            <a:r>
              <a:rPr lang="sv-SE" dirty="0" smtClean="0"/>
              <a:t>Inte bara logiskt ELLER. </a:t>
            </a:r>
          </a:p>
          <a:p>
            <a:r>
              <a:rPr lang="sv-SE" dirty="0" err="1" smtClean="0"/>
              <a:t>Defaultoperatorn</a:t>
            </a:r>
            <a:endParaRPr lang="sv-SE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79714" y="2286660"/>
            <a:ext cx="7832725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function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myFunc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name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 age)</a:t>
            </a: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name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name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|| "John Doe";</a:t>
            </a:r>
          </a:p>
          <a:p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age = age || "18";</a:t>
            </a:r>
          </a:p>
          <a:p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...</a:t>
            </a:r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3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E02 - "</a:t>
            </a:r>
            <a:r>
              <a:rPr lang="sv-SE" b="1" dirty="0" smtClean="0"/>
              <a:t>The Review</a:t>
            </a:r>
            <a:r>
              <a:rPr lang="sv-SE" dirty="0" smtClean="0"/>
              <a:t>"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Identifierare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Kommentarer 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Variabler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Datatyper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Operatorer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Villkorssatser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Loopar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Villkorssatsen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646138"/>
            <a:ext cx="7560840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temperatur &lt; 0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console.log("Det fryser på");</a:t>
            </a:r>
          </a:p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temperatur &gt; 0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console.log("Det tar sig");</a:t>
            </a:r>
          </a:p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	console.log("Ha! Precis noll");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0380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Jämföra strängar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3568" y="1129308"/>
            <a:ext cx="7832725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namn =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"Kalle";</a:t>
            </a:r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(namn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=== "Kalle"){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console.log("Du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heter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samma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som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ankan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!!!");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5750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Observera dock att jämförelsen är </a:t>
            </a:r>
            <a:r>
              <a:rPr lang="sv-SE" dirty="0" err="1">
                <a:latin typeface="Minya Nouvelle" pitchFamily="2" charset="0"/>
              </a:rPr>
              <a:t>case</a:t>
            </a:r>
            <a:r>
              <a:rPr lang="sv-SE" dirty="0">
                <a:latin typeface="Minya Nouvelle" pitchFamily="2" charset="0"/>
              </a:rPr>
              <a:t> sensitive, den tar alltså hänsyn till stora och små bokstäver</a:t>
            </a:r>
            <a:r>
              <a:rPr lang="sv-SE" dirty="0" smtClean="0">
                <a:latin typeface="Minya Nouvelle" pitchFamily="2" charset="0"/>
              </a:rPr>
              <a:t>.</a:t>
            </a:r>
          </a:p>
          <a:p>
            <a:r>
              <a:rPr lang="sv-SE" dirty="0" smtClean="0">
                <a:latin typeface="Minya Nouvelle" pitchFamily="2" charset="0"/>
              </a:rPr>
              <a:t>Används med fördel tillsammans med </a:t>
            </a:r>
            <a:r>
              <a:rPr lang="sv-SE" dirty="0" err="1" smtClean="0">
                <a:latin typeface="Minya Nouvelle" pitchFamily="2" charset="0"/>
              </a:rPr>
              <a:t>toUpperCase</a:t>
            </a:r>
            <a:r>
              <a:rPr lang="sv-SE" dirty="0" smtClean="0">
                <a:latin typeface="Minya Nouvelle" pitchFamily="2" charset="0"/>
              </a:rPr>
              <a:t> eller </a:t>
            </a:r>
            <a:r>
              <a:rPr lang="sv-SE" dirty="0" err="1" smtClean="0">
                <a:latin typeface="Minya Nouvelle" pitchFamily="2" charset="0"/>
              </a:rPr>
              <a:t>toLowerCase</a:t>
            </a:r>
            <a:r>
              <a:rPr lang="sv-SE" dirty="0" smtClean="0">
                <a:latin typeface="Minya Nouvelle" pitchFamily="2" charset="0"/>
              </a:rPr>
              <a:t>:</a:t>
            </a:r>
            <a:endParaRPr lang="sv-SE" dirty="0">
              <a:latin typeface="Minya Nouvelle" pitchFamily="2" charset="0"/>
            </a:endParaRPr>
          </a:p>
          <a:p>
            <a:endParaRPr lang="sv-SE" dirty="0" smtClean="0">
              <a:latin typeface="Minya Nouvelle" pitchFamily="2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3568" y="3818572"/>
            <a:ext cx="7832725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namn =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KaLlE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";</a:t>
            </a:r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namn.toUpperCase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 === 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"KALLE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"){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console.log("Du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heter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samma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som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ankan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!!!");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3703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switch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201316"/>
            <a:ext cx="4361708" cy="414011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 = 3;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switch (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 break;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2: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 break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3: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 break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noops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 rot="521057">
            <a:off x="4593504" y="3059458"/>
            <a:ext cx="11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Glöm ej!</a:t>
            </a:r>
          </a:p>
        </p:txBody>
      </p:sp>
      <p:sp>
        <p:nvSpPr>
          <p:cNvPr id="5" name="Freeform 4"/>
          <p:cNvSpPr/>
          <p:nvPr/>
        </p:nvSpPr>
        <p:spPr>
          <a:xfrm>
            <a:off x="1918252" y="3429000"/>
            <a:ext cx="3259667" cy="467139"/>
          </a:xfrm>
          <a:custGeom>
            <a:avLst/>
            <a:gdLst>
              <a:gd name="connsiteX0" fmla="*/ 3021496 w 3259667"/>
              <a:gd name="connsiteY0" fmla="*/ 0 h 467139"/>
              <a:gd name="connsiteX1" fmla="*/ 2951922 w 3259667"/>
              <a:gd name="connsiteY1" fmla="*/ 467139 h 467139"/>
              <a:gd name="connsiteX2" fmla="*/ 0 w 3259667"/>
              <a:gd name="connsiteY2" fmla="*/ 0 h 4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667" h="467139">
                <a:moveTo>
                  <a:pt x="3021496" y="0"/>
                </a:moveTo>
                <a:cubicBezTo>
                  <a:pt x="3238500" y="233569"/>
                  <a:pt x="3455505" y="467139"/>
                  <a:pt x="2951922" y="467139"/>
                </a:cubicBezTo>
                <a:cubicBezTo>
                  <a:pt x="2448339" y="467139"/>
                  <a:pt x="0" y="0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2157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while</a:t>
            </a:r>
            <a:r>
              <a:rPr lang="sv-SE" dirty="0" smtClean="0"/>
              <a:t>-loopen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3568" y="1874357"/>
            <a:ext cx="7832725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i = 0;</a:t>
            </a:r>
          </a:p>
          <a:p>
            <a:endParaRPr lang="sv-SE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 &lt; 40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){</a:t>
            </a:r>
          </a:p>
          <a:p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i += 4;</a:t>
            </a:r>
            <a:endParaRPr lang="sv-SE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3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do....</a:t>
            </a:r>
            <a:r>
              <a:rPr lang="sv-SE" dirty="0" err="1" smtClean="0"/>
              <a:t>while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do....</a:t>
            </a:r>
            <a:r>
              <a:rPr lang="sv-SE" dirty="0" err="1" smtClean="0"/>
              <a:t>while</a:t>
            </a:r>
            <a:r>
              <a:rPr lang="sv-SE" dirty="0" smtClean="0"/>
              <a:t>-loopen är utmärkt att använda exempelvis vid inmatning från användaren: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3568" y="2391187"/>
            <a:ext cx="7832725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sv-SE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</a:t>
            </a:r>
            <a:r>
              <a:rPr lang="sv-SE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number</a:t>
            </a:r>
            <a:r>
              <a:rPr lang="sv-SE" sz="2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sv-SE" sz="20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sv-SE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do{</a:t>
            </a:r>
          </a:p>
          <a:p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sv-SE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number</a:t>
            </a:r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sv-SE" sz="2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+prompt("Ange tal större än 100");</a:t>
            </a:r>
            <a:endParaRPr lang="sv-SE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sv-SE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number</a:t>
            </a:r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&lt;= 100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  <a:p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125564" y="2805774"/>
            <a:ext cx="2221688" cy="871704"/>
          </a:xfrm>
          <a:custGeom>
            <a:avLst/>
            <a:gdLst>
              <a:gd name="connsiteX0" fmla="*/ 2221688 w 2221688"/>
              <a:gd name="connsiteY0" fmla="*/ 7000 h 871704"/>
              <a:gd name="connsiteX1" fmla="*/ 273619 w 2221688"/>
              <a:gd name="connsiteY1" fmla="*/ 126269 h 871704"/>
              <a:gd name="connsiteX2" fmla="*/ 15201 w 2221688"/>
              <a:gd name="connsiteY2" fmla="*/ 871704 h 87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1688" h="871704">
                <a:moveTo>
                  <a:pt x="2221688" y="7000"/>
                </a:moveTo>
                <a:cubicBezTo>
                  <a:pt x="1431527" y="-5424"/>
                  <a:pt x="641367" y="-17848"/>
                  <a:pt x="273619" y="126269"/>
                </a:cubicBezTo>
                <a:cubicBezTo>
                  <a:pt x="-94129" y="270386"/>
                  <a:pt x="15201" y="871704"/>
                  <a:pt x="15201" y="871704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 rot="521057">
            <a:off x="5314925" y="2711970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OBS! +</a:t>
            </a:r>
          </a:p>
        </p:txBody>
      </p:sp>
    </p:spTree>
    <p:extLst>
      <p:ext uri="{BB962C8B-B14F-4D97-AF65-F5344CB8AC3E}">
        <p14:creationId xmlns:p14="http://schemas.microsoft.com/office/powerpoint/2010/main" val="260130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for-loopen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3568" y="1551484"/>
            <a:ext cx="7832725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counter;</a:t>
            </a:r>
          </a:p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…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 (counter = 0; counter &lt; 10; counter += 1){</a:t>
            </a:r>
          </a:p>
          <a:p>
            <a:endParaRPr lang="en-GB" sz="20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console.log("</a:t>
            </a: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Räknaren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:"+ counter);</a:t>
            </a:r>
            <a:endParaRPr lang="en-GB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8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for-in</a:t>
            </a:r>
            <a:endParaRPr lang="sv-SE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83568" y="1335460"/>
            <a:ext cx="8064896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property;</a:t>
            </a:r>
          </a:p>
          <a:p>
            <a:endParaRPr lang="en-GB" sz="20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(property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document){</a:t>
            </a:r>
          </a:p>
          <a:p>
            <a:endParaRPr lang="en-GB" sz="20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console.log(property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+": "+document[property]);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8216" y="3640296"/>
            <a:ext cx="687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Obs! ordningen på utlästa egenskaper ovan kan inte garanteras!</a:t>
            </a:r>
          </a:p>
        </p:txBody>
      </p:sp>
    </p:spTree>
    <p:extLst>
      <p:ext uri="{BB962C8B-B14F-4D97-AF65-F5344CB8AC3E}">
        <p14:creationId xmlns:p14="http://schemas.microsoft.com/office/powerpoint/2010/main" val="73471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break och </a:t>
            </a:r>
            <a:r>
              <a:rPr lang="sv-SE" dirty="0" err="1" smtClean="0"/>
              <a:t>continue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67544" y="1404448"/>
            <a:ext cx="3960440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0, 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0;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=0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 i &lt; 20; 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+=1){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if (i % 5) {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break;	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}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+=1;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console.log(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);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788024" y="1417340"/>
            <a:ext cx="3960440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0, 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0;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=0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 i &lt; 20;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+=1){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if (i % 5) {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continue;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}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+=1;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console.log(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);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14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1829048"/>
            <a:ext cx="4141694" cy="1460500"/>
          </a:xfrm>
        </p:spPr>
        <p:txBody>
          <a:bodyPr/>
          <a:lstStyle/>
          <a:p>
            <a:r>
              <a:rPr lang="en-US" b="1" dirty="0" smtClean="0"/>
              <a:t>In JavaScript, Object inherits from Douglas </a:t>
            </a:r>
            <a:r>
              <a:rPr lang="en-US" b="1" dirty="0" err="1" smtClean="0"/>
              <a:t>Crockford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Källa: http://</a:t>
            </a:r>
            <a:r>
              <a:rPr lang="sv-SE" sz="1600" dirty="0" smtClean="0">
                <a:latin typeface="Minya Nouvelle" pitchFamily="2" charset="0"/>
              </a:rPr>
              <a:t>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222764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Identifierare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sv-SE" dirty="0" smtClean="0"/>
              <a:t>Första tecknet måste vara en bokstav, 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v-SE" dirty="0" smtClean="0"/>
              <a:t>” eller 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sv-SE" dirty="0" smtClean="0"/>
              <a:t>”. 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Alla andra tecken kan vara bokstäver, 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v-SE" dirty="0" smtClean="0"/>
              <a:t>”, 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sv-SE" dirty="0" smtClean="0"/>
              <a:t>” eller siffror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Undvik svenska tecken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Undvik att använda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sv-SE" dirty="0" smtClean="0"/>
              <a:t> då denna används flitigt av vissa ramverk.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 rot="1014114">
            <a:off x="7319012" y="1618631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pitchFamily="2" charset="0"/>
              </a:rPr>
              <a:t>Undvik dock</a:t>
            </a:r>
          </a:p>
        </p:txBody>
      </p:sp>
      <p:sp>
        <p:nvSpPr>
          <p:cNvPr id="5" name="Freeform 4"/>
          <p:cNvSpPr/>
          <p:nvPr/>
        </p:nvSpPr>
        <p:spPr>
          <a:xfrm>
            <a:off x="2464904" y="1853091"/>
            <a:ext cx="5536096" cy="423166"/>
          </a:xfrm>
          <a:custGeom>
            <a:avLst/>
            <a:gdLst>
              <a:gd name="connsiteX0" fmla="*/ 5536096 w 5536096"/>
              <a:gd name="connsiteY0" fmla="*/ 104918 h 423166"/>
              <a:gd name="connsiteX1" fmla="*/ 5019261 w 5536096"/>
              <a:gd name="connsiteY1" fmla="*/ 422970 h 423166"/>
              <a:gd name="connsiteX2" fmla="*/ 3438939 w 5536096"/>
              <a:gd name="connsiteY2" fmla="*/ 65161 h 423166"/>
              <a:gd name="connsiteX3" fmla="*/ 0 w 5536096"/>
              <a:gd name="connsiteY3" fmla="*/ 15466 h 42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6096" h="423166">
                <a:moveTo>
                  <a:pt x="5536096" y="104918"/>
                </a:moveTo>
                <a:cubicBezTo>
                  <a:pt x="5452441" y="267257"/>
                  <a:pt x="5368787" y="429596"/>
                  <a:pt x="5019261" y="422970"/>
                </a:cubicBezTo>
                <a:cubicBezTo>
                  <a:pt x="4669735" y="416344"/>
                  <a:pt x="4275482" y="133078"/>
                  <a:pt x="3438939" y="65161"/>
                </a:cubicBezTo>
                <a:cubicBezTo>
                  <a:pt x="2602395" y="-2756"/>
                  <a:pt x="447261" y="-14352"/>
                  <a:pt x="0" y="15466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91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Reserverade ord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057300"/>
            <a:ext cx="8352928" cy="4464496"/>
          </a:xfrm>
        </p:spPr>
        <p:txBody>
          <a:bodyPr numCol="4"/>
          <a:lstStyle/>
          <a:p>
            <a:r>
              <a:rPr lang="sv-SE" sz="1400" b="1" dirty="0" smtClean="0"/>
              <a:t>abstract</a:t>
            </a:r>
            <a:endParaRPr lang="sv-SE" sz="1400" b="1" dirty="0"/>
          </a:p>
          <a:p>
            <a:r>
              <a:rPr lang="sv-SE" sz="1400" b="1" dirty="0" smtClean="0"/>
              <a:t>as</a:t>
            </a:r>
            <a:endParaRPr lang="sv-SE" sz="1400" b="1" dirty="0"/>
          </a:p>
          <a:p>
            <a:r>
              <a:rPr lang="sv-SE" sz="1400" b="1" dirty="0" err="1"/>
              <a:t>boolean</a:t>
            </a:r>
            <a:endParaRPr lang="sv-SE" sz="1400" b="1" dirty="0"/>
          </a:p>
          <a:p>
            <a:r>
              <a:rPr lang="sv-SE" sz="1400" b="1" dirty="0"/>
              <a:t>break</a:t>
            </a:r>
          </a:p>
          <a:p>
            <a:r>
              <a:rPr lang="sv-SE" sz="1400" b="1" dirty="0"/>
              <a:t>byte</a:t>
            </a:r>
          </a:p>
          <a:p>
            <a:r>
              <a:rPr lang="sv-SE" sz="1400" b="1" dirty="0" err="1"/>
              <a:t>case</a:t>
            </a:r>
            <a:endParaRPr lang="sv-SE" sz="1400" b="1" dirty="0"/>
          </a:p>
          <a:p>
            <a:r>
              <a:rPr lang="sv-SE" sz="1400" b="1" dirty="0" err="1"/>
              <a:t>catch</a:t>
            </a:r>
            <a:endParaRPr lang="sv-SE" sz="1400" b="1" dirty="0"/>
          </a:p>
          <a:p>
            <a:r>
              <a:rPr lang="sv-SE" sz="1400" b="1" dirty="0" smtClean="0"/>
              <a:t>char</a:t>
            </a:r>
          </a:p>
          <a:p>
            <a:r>
              <a:rPr lang="sv-SE" sz="1400" b="1" dirty="0" err="1" smtClean="0"/>
              <a:t>class</a:t>
            </a:r>
            <a:endParaRPr lang="sv-SE" sz="1400" b="1" dirty="0" smtClean="0"/>
          </a:p>
          <a:p>
            <a:r>
              <a:rPr lang="sv-SE" sz="1400" b="1" dirty="0" err="1" smtClean="0"/>
              <a:t>continue</a:t>
            </a:r>
            <a:endParaRPr lang="sv-SE" sz="1400" b="1" dirty="0" smtClean="0"/>
          </a:p>
          <a:p>
            <a:r>
              <a:rPr lang="sv-SE" sz="1400" b="1" dirty="0" err="1" smtClean="0"/>
              <a:t>const</a:t>
            </a:r>
            <a:endParaRPr lang="sv-SE" sz="1400" b="1" dirty="0" smtClean="0"/>
          </a:p>
          <a:p>
            <a:r>
              <a:rPr lang="sv-SE" sz="1400" b="1" dirty="0" err="1" smtClean="0"/>
              <a:t>debugger</a:t>
            </a:r>
            <a:endParaRPr lang="sv-SE" sz="1400" b="1" dirty="0" smtClean="0"/>
          </a:p>
          <a:p>
            <a:r>
              <a:rPr lang="sv-SE" sz="1400" b="1" dirty="0" smtClean="0"/>
              <a:t>default</a:t>
            </a:r>
          </a:p>
          <a:p>
            <a:r>
              <a:rPr lang="sv-SE" sz="1400" b="1" dirty="0" err="1" smtClean="0"/>
              <a:t>delete</a:t>
            </a:r>
            <a:endParaRPr lang="sv-SE" sz="1400" b="1" dirty="0" smtClean="0"/>
          </a:p>
          <a:p>
            <a:r>
              <a:rPr lang="sv-SE" sz="1400" b="1" dirty="0" smtClean="0"/>
              <a:t>do</a:t>
            </a:r>
          </a:p>
          <a:p>
            <a:r>
              <a:rPr lang="sv-SE" sz="1400" b="1" dirty="0" smtClean="0"/>
              <a:t>double</a:t>
            </a:r>
          </a:p>
          <a:p>
            <a:r>
              <a:rPr lang="sv-SE" sz="1400" b="1" dirty="0" err="1" smtClean="0"/>
              <a:t>else</a:t>
            </a:r>
            <a:endParaRPr lang="sv-SE" sz="1400" b="1" dirty="0" smtClean="0"/>
          </a:p>
          <a:p>
            <a:r>
              <a:rPr lang="sv-SE" sz="1400" b="1" dirty="0" err="1" smtClean="0"/>
              <a:t>enum</a:t>
            </a:r>
            <a:endParaRPr lang="sv-SE" sz="1400" b="1" dirty="0" smtClean="0"/>
          </a:p>
          <a:p>
            <a:r>
              <a:rPr lang="sv-SE" sz="1400" b="1" dirty="0" smtClean="0"/>
              <a:t>export</a:t>
            </a:r>
          </a:p>
          <a:p>
            <a:r>
              <a:rPr lang="sv-SE" sz="1400" b="1" dirty="0" err="1" smtClean="0"/>
              <a:t>extends</a:t>
            </a:r>
            <a:endParaRPr lang="sv-SE" sz="1400" b="1" dirty="0" smtClean="0"/>
          </a:p>
          <a:p>
            <a:r>
              <a:rPr lang="sv-SE" sz="1400" b="1" dirty="0" err="1" smtClean="0"/>
              <a:t>false</a:t>
            </a:r>
            <a:endParaRPr lang="sv-SE" sz="1400" b="1" dirty="0" smtClean="0"/>
          </a:p>
          <a:p>
            <a:r>
              <a:rPr lang="sv-SE" sz="1400" b="1" dirty="0" smtClean="0"/>
              <a:t>final</a:t>
            </a:r>
          </a:p>
          <a:p>
            <a:r>
              <a:rPr lang="sv-SE" sz="1400" b="1" dirty="0" err="1" smtClean="0"/>
              <a:t>finally</a:t>
            </a:r>
            <a:endParaRPr lang="sv-SE" sz="1400" b="1" dirty="0" smtClean="0"/>
          </a:p>
          <a:p>
            <a:r>
              <a:rPr lang="sv-SE" sz="1400" b="1" dirty="0" smtClean="0"/>
              <a:t>float</a:t>
            </a:r>
          </a:p>
          <a:p>
            <a:r>
              <a:rPr lang="sv-SE" sz="1400" b="1" dirty="0" smtClean="0"/>
              <a:t>for</a:t>
            </a:r>
          </a:p>
          <a:p>
            <a:r>
              <a:rPr lang="sv-SE" sz="1400" b="1" dirty="0" err="1" smtClean="0"/>
              <a:t>function</a:t>
            </a:r>
            <a:endParaRPr lang="sv-SE" sz="1400" b="1" dirty="0" smtClean="0"/>
          </a:p>
          <a:p>
            <a:r>
              <a:rPr lang="sv-SE" sz="1400" b="1" dirty="0" err="1" smtClean="0"/>
              <a:t>goto</a:t>
            </a:r>
            <a:endParaRPr lang="sv-SE" sz="1400" b="1" dirty="0" smtClean="0"/>
          </a:p>
          <a:p>
            <a:r>
              <a:rPr lang="sv-SE" sz="1400" b="1" dirty="0" err="1" smtClean="0"/>
              <a:t>if</a:t>
            </a:r>
            <a:endParaRPr lang="sv-SE" sz="1400" b="1" dirty="0" smtClean="0"/>
          </a:p>
          <a:p>
            <a:r>
              <a:rPr lang="sv-SE" sz="1400" b="1" dirty="0" err="1" smtClean="0"/>
              <a:t>implements</a:t>
            </a:r>
            <a:endParaRPr lang="sv-SE" sz="1400" b="1" dirty="0" smtClean="0"/>
          </a:p>
          <a:p>
            <a:r>
              <a:rPr lang="sv-SE" sz="1400" b="1" dirty="0" smtClean="0"/>
              <a:t>import</a:t>
            </a:r>
          </a:p>
          <a:p>
            <a:r>
              <a:rPr lang="sv-SE" sz="1400" b="1" dirty="0" smtClean="0"/>
              <a:t>in</a:t>
            </a:r>
          </a:p>
          <a:p>
            <a:r>
              <a:rPr lang="sv-SE" sz="1400" b="1" dirty="0" err="1" smtClean="0"/>
              <a:t>instanceof</a:t>
            </a:r>
            <a:endParaRPr lang="sv-SE" sz="1400" b="1" dirty="0" smtClean="0"/>
          </a:p>
          <a:p>
            <a:r>
              <a:rPr lang="sv-SE" sz="1400" b="1" dirty="0" err="1" smtClean="0"/>
              <a:t>int</a:t>
            </a:r>
            <a:endParaRPr lang="sv-SE" sz="1400" b="1" dirty="0" smtClean="0"/>
          </a:p>
          <a:p>
            <a:r>
              <a:rPr lang="sv-SE" sz="1400" b="1" dirty="0" smtClean="0"/>
              <a:t>interface</a:t>
            </a:r>
          </a:p>
          <a:p>
            <a:r>
              <a:rPr lang="sv-SE" sz="1400" b="1" dirty="0" smtClean="0"/>
              <a:t>is</a:t>
            </a:r>
          </a:p>
          <a:p>
            <a:r>
              <a:rPr lang="sv-SE" sz="1400" b="1" dirty="0" smtClean="0"/>
              <a:t>long</a:t>
            </a:r>
          </a:p>
          <a:p>
            <a:r>
              <a:rPr lang="sv-SE" sz="1400" b="1" dirty="0" err="1" smtClean="0"/>
              <a:t>namespace</a:t>
            </a:r>
            <a:endParaRPr lang="sv-SE" sz="1400" b="1" dirty="0" smtClean="0"/>
          </a:p>
          <a:p>
            <a:r>
              <a:rPr lang="sv-SE" sz="1400" b="1" dirty="0" err="1" smtClean="0"/>
              <a:t>native</a:t>
            </a:r>
            <a:endParaRPr lang="sv-SE" sz="1400" b="1" dirty="0" smtClean="0"/>
          </a:p>
          <a:p>
            <a:r>
              <a:rPr lang="sv-SE" sz="1400" b="1" dirty="0" smtClean="0"/>
              <a:t>new</a:t>
            </a:r>
          </a:p>
          <a:p>
            <a:r>
              <a:rPr lang="sv-SE" sz="1400" b="1" dirty="0" err="1" smtClean="0"/>
              <a:t>null</a:t>
            </a:r>
            <a:endParaRPr lang="sv-SE" sz="1400" b="1" dirty="0" smtClean="0"/>
          </a:p>
          <a:p>
            <a:r>
              <a:rPr lang="sv-SE" sz="1400" b="1" dirty="0" err="1" smtClean="0"/>
              <a:t>package</a:t>
            </a:r>
            <a:endParaRPr lang="sv-SE" sz="1400" b="1" dirty="0" smtClean="0"/>
          </a:p>
          <a:p>
            <a:r>
              <a:rPr lang="sv-SE" sz="1400" b="1" dirty="0" smtClean="0"/>
              <a:t>private</a:t>
            </a:r>
          </a:p>
          <a:p>
            <a:r>
              <a:rPr lang="sv-SE" sz="1400" b="1" dirty="0" err="1" smtClean="0"/>
              <a:t>protected</a:t>
            </a:r>
            <a:endParaRPr lang="sv-SE" sz="1400" b="1" dirty="0" smtClean="0"/>
          </a:p>
          <a:p>
            <a:r>
              <a:rPr lang="sv-SE" sz="1400" b="1" dirty="0" smtClean="0"/>
              <a:t>public</a:t>
            </a:r>
          </a:p>
          <a:p>
            <a:r>
              <a:rPr lang="sv-SE" sz="1400" b="1" dirty="0" err="1" smtClean="0"/>
              <a:t>return</a:t>
            </a:r>
            <a:endParaRPr lang="sv-SE" sz="1400" b="1" dirty="0" smtClean="0"/>
          </a:p>
          <a:p>
            <a:r>
              <a:rPr lang="sv-SE" sz="1400" b="1" dirty="0" smtClean="0"/>
              <a:t>short</a:t>
            </a:r>
          </a:p>
          <a:p>
            <a:r>
              <a:rPr lang="sv-SE" sz="1400" b="1" dirty="0" err="1" smtClean="0"/>
              <a:t>static</a:t>
            </a:r>
            <a:endParaRPr lang="sv-SE" sz="1400" b="1" dirty="0" smtClean="0"/>
          </a:p>
          <a:p>
            <a:r>
              <a:rPr lang="sv-SE" sz="1400" b="1" dirty="0" smtClean="0"/>
              <a:t>super</a:t>
            </a:r>
          </a:p>
          <a:p>
            <a:r>
              <a:rPr lang="sv-SE" sz="1400" b="1" dirty="0" smtClean="0"/>
              <a:t>switch</a:t>
            </a:r>
          </a:p>
          <a:p>
            <a:r>
              <a:rPr lang="sv-SE" sz="1400" b="1" dirty="0" err="1" smtClean="0"/>
              <a:t>synchronized</a:t>
            </a:r>
            <a:endParaRPr lang="sv-SE" sz="1400" b="1" dirty="0" smtClean="0"/>
          </a:p>
          <a:p>
            <a:r>
              <a:rPr lang="sv-SE" sz="1400" b="1" dirty="0" err="1" smtClean="0"/>
              <a:t>this</a:t>
            </a:r>
            <a:endParaRPr lang="sv-SE" sz="1400" b="1" dirty="0" smtClean="0"/>
          </a:p>
          <a:p>
            <a:r>
              <a:rPr lang="sv-SE" sz="1400" b="1" dirty="0" err="1" smtClean="0"/>
              <a:t>throw</a:t>
            </a:r>
            <a:endParaRPr lang="sv-SE" sz="1400" b="1" dirty="0" smtClean="0"/>
          </a:p>
          <a:p>
            <a:r>
              <a:rPr lang="sv-SE" sz="1400" b="1" dirty="0" err="1" smtClean="0"/>
              <a:t>throws</a:t>
            </a:r>
            <a:endParaRPr lang="sv-SE" sz="1400" b="1" dirty="0" smtClean="0"/>
          </a:p>
          <a:p>
            <a:r>
              <a:rPr lang="sv-SE" sz="1400" b="1" dirty="0" err="1" smtClean="0"/>
              <a:t>transient</a:t>
            </a:r>
            <a:endParaRPr lang="sv-SE" sz="1400" b="1" dirty="0" smtClean="0"/>
          </a:p>
          <a:p>
            <a:r>
              <a:rPr lang="sv-SE" sz="1400" b="1" dirty="0" err="1" smtClean="0"/>
              <a:t>true</a:t>
            </a:r>
            <a:endParaRPr lang="sv-SE" sz="1400" b="1" dirty="0" smtClean="0"/>
          </a:p>
          <a:p>
            <a:r>
              <a:rPr lang="sv-SE" sz="1400" b="1" dirty="0" smtClean="0"/>
              <a:t>try</a:t>
            </a:r>
          </a:p>
          <a:p>
            <a:r>
              <a:rPr lang="sv-SE" sz="1400" b="1" dirty="0" err="1" smtClean="0"/>
              <a:t>typeof</a:t>
            </a:r>
            <a:endParaRPr lang="sv-SE" sz="1400" b="1" dirty="0" smtClean="0"/>
          </a:p>
          <a:p>
            <a:r>
              <a:rPr lang="sv-SE" sz="1400" b="1" dirty="0" err="1" smtClean="0"/>
              <a:t>use</a:t>
            </a:r>
            <a:endParaRPr lang="sv-SE" sz="1400" b="1" dirty="0" smtClean="0"/>
          </a:p>
          <a:p>
            <a:r>
              <a:rPr lang="sv-SE" sz="1400" b="1" dirty="0" smtClean="0"/>
              <a:t>var</a:t>
            </a:r>
          </a:p>
          <a:p>
            <a:r>
              <a:rPr lang="sv-SE" sz="1400" b="1" dirty="0" err="1" smtClean="0"/>
              <a:t>void</a:t>
            </a:r>
            <a:endParaRPr lang="sv-SE" sz="1400" b="1" dirty="0" smtClean="0"/>
          </a:p>
          <a:p>
            <a:r>
              <a:rPr lang="sv-SE" sz="1400" b="1" dirty="0" smtClean="0"/>
              <a:t>volatile</a:t>
            </a:r>
          </a:p>
          <a:p>
            <a:r>
              <a:rPr lang="sv-SE" sz="1400" b="1" dirty="0" err="1" smtClean="0"/>
              <a:t>while</a:t>
            </a:r>
            <a:endParaRPr lang="sv-SE" sz="1400" b="1" dirty="0" smtClean="0"/>
          </a:p>
          <a:p>
            <a:r>
              <a:rPr lang="sv-SE" sz="1400" b="1" dirty="0" err="1" smtClean="0"/>
              <a:t>with</a:t>
            </a:r>
            <a:endParaRPr lang="sv-SE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1670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Kommentarer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552" y="1885740"/>
            <a:ext cx="6400800" cy="219589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Detta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är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enradskommentar</a:t>
            </a:r>
            <a:endParaRPr lang="en-GB" i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endParaRPr lang="en-GB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/*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Detta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är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kommentar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som</a:t>
            </a:r>
            <a:endParaRPr lang="en-GB" i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sträcker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sig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över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än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en rad.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*/</a:t>
            </a:r>
            <a:endParaRPr lang="sv-SE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7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Variabler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67866" y="2271251"/>
            <a:ext cx="7920558" cy="29625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</a:rPr>
              <a:t>// Deklarera variabeln </a:t>
            </a:r>
            <a:r>
              <a:rPr lang="sv-SE" dirty="0" err="1" smtClean="0">
                <a:solidFill>
                  <a:srgbClr val="000000"/>
                </a:solidFill>
              </a:rPr>
              <a:t>minVariabel</a:t>
            </a:r>
            <a:r>
              <a:rPr lang="sv-SE" dirty="0" smtClean="0">
                <a:solidFill>
                  <a:srgbClr val="000000"/>
                </a:solidFill>
              </a:rPr>
              <a:t/>
            </a:r>
            <a:br>
              <a:rPr lang="sv-SE" dirty="0" smtClean="0">
                <a:solidFill>
                  <a:srgbClr val="000000"/>
                </a:solidFill>
              </a:rPr>
            </a:b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minVariabel1;</a:t>
            </a:r>
          </a:p>
          <a:p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sv-SE" dirty="0" smtClean="0">
                <a:solidFill>
                  <a:srgbClr val="000000"/>
                </a:solidFill>
              </a:rPr>
              <a:t>// Tilldela variabeln värdet 2004</a:t>
            </a:r>
            <a: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minVariabel1 </a:t>
            </a:r>
            <a: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2004; </a:t>
            </a:r>
          </a:p>
          <a:p>
            <a:endParaRPr lang="sv-SE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sv-SE" dirty="0" smtClean="0">
                <a:solidFill>
                  <a:srgbClr val="000000"/>
                </a:solidFill>
                <a:cs typeface="Arial" pitchFamily="34" charset="0"/>
              </a:rPr>
              <a:t>// </a:t>
            </a:r>
            <a:r>
              <a:rPr lang="sv-SE" dirty="0">
                <a:solidFill>
                  <a:srgbClr val="000000"/>
                </a:solidFill>
                <a:cs typeface="Arial" pitchFamily="34" charset="0"/>
              </a:rPr>
              <a:t>Deklaration och tilldelning på en och samma gång.</a:t>
            </a:r>
            <a:br>
              <a:rPr lang="sv-SE" dirty="0">
                <a:solidFill>
                  <a:srgbClr val="000000"/>
                </a:solidFill>
                <a:cs typeface="Arial" pitchFamily="34" charset="0"/>
              </a:rPr>
            </a:br>
            <a: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</a:t>
            </a: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minVariabel2 </a:t>
            </a:r>
            <a: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”Hot </a:t>
            </a:r>
            <a:r>
              <a:rPr lang="sv-SE" sz="24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Fuzz</a:t>
            </a: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”;</a:t>
            </a:r>
            <a:endParaRPr lang="sv-SE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7" y="1129308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Eftersom JavaScript är löst typat behöver vi inte ange datatypen när vi skapar en variabel. Scriptmotorn kommer själv att hålla reda på vilken </a:t>
            </a:r>
            <a:r>
              <a:rPr lang="sv-SE" dirty="0" err="1">
                <a:latin typeface="Minya Nouvelle" pitchFamily="2" charset="0"/>
              </a:rPr>
              <a:t>datatyp</a:t>
            </a:r>
            <a:r>
              <a:rPr lang="sv-SE" dirty="0">
                <a:latin typeface="Minya Nouvelle" pitchFamily="2" charset="0"/>
              </a:rPr>
              <a:t> som finns i </a:t>
            </a:r>
            <a:r>
              <a:rPr lang="sv-SE" dirty="0" smtClean="0">
                <a:latin typeface="Minya Nouvelle" pitchFamily="2" charset="0"/>
              </a:rPr>
              <a:t>variabeln</a:t>
            </a:r>
            <a:r>
              <a:rPr lang="sv-SE" dirty="0">
                <a:latin typeface="Minya Nouvelle" pitchFamily="2" charset="0"/>
              </a:rPr>
              <a:t>. Det enda vi behöver göra är att ange den generella typen var.</a:t>
            </a:r>
          </a:p>
          <a:p>
            <a:endParaRPr lang="sv-SE" dirty="0" smtClean="0">
              <a:latin typeface="Minya Nouvelle" pitchFamily="2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31690" y="2305878"/>
            <a:ext cx="572162" cy="1009597"/>
          </a:xfrm>
          <a:custGeom>
            <a:avLst/>
            <a:gdLst>
              <a:gd name="connsiteX0" fmla="*/ 15571 w 572162"/>
              <a:gd name="connsiteY0" fmla="*/ 0 h 1009597"/>
              <a:gd name="connsiteX1" fmla="*/ 25510 w 572162"/>
              <a:gd name="connsiteY1" fmla="*/ 606287 h 1009597"/>
              <a:gd name="connsiteX2" fmla="*/ 254110 w 572162"/>
              <a:gd name="connsiteY2" fmla="*/ 1003852 h 1009597"/>
              <a:gd name="connsiteX3" fmla="*/ 572162 w 572162"/>
              <a:gd name="connsiteY3" fmla="*/ 805070 h 100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162" h="1009597">
                <a:moveTo>
                  <a:pt x="15571" y="0"/>
                </a:moveTo>
                <a:cubicBezTo>
                  <a:pt x="662" y="219489"/>
                  <a:pt x="-14246" y="438978"/>
                  <a:pt x="25510" y="606287"/>
                </a:cubicBezTo>
                <a:cubicBezTo>
                  <a:pt x="65266" y="773596"/>
                  <a:pt x="163001" y="970722"/>
                  <a:pt x="254110" y="1003852"/>
                </a:cubicBezTo>
                <a:cubicBezTo>
                  <a:pt x="345219" y="1036982"/>
                  <a:pt x="458690" y="921026"/>
                  <a:pt x="572162" y="80507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 rot="19785861">
            <a:off x="8312" y="2104334"/>
            <a:ext cx="59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pitchFamily="2" charset="0"/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393435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Datatyper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420" y="2821845"/>
            <a:ext cx="5729860" cy="277195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undefined</a:t>
            </a:r>
            <a:r>
              <a:rPr lang="sv-SE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boolean</a:t>
            </a:r>
            <a:r>
              <a:rPr lang="sv-SE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”string”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number</a:t>
            </a:r>
            <a:r>
              <a:rPr lang="sv-SE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object</a:t>
            </a:r>
            <a:r>
              <a:rPr lang="sv-SE" dirty="0" smtClean="0"/>
              <a:t>” eller ”</a:t>
            </a:r>
            <a:r>
              <a:rPr lang="sv-SE" dirty="0" err="1" smtClean="0"/>
              <a:t>null</a:t>
            </a:r>
            <a:r>
              <a:rPr lang="sv-SE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function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7332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Operatorn </a:t>
            </a:r>
            <a:r>
              <a:rPr lang="sv-SE" dirty="0" err="1" smtClean="0">
                <a:latin typeface="Minya Nouvelle" pitchFamily="2" charset="0"/>
              </a:rPr>
              <a:t>typeof</a:t>
            </a:r>
            <a:r>
              <a:rPr lang="sv-SE" dirty="0" smtClean="0">
                <a:latin typeface="Minya Nouvelle" pitchFamily="2" charset="0"/>
              </a:rPr>
              <a:t> ger oss nedanstående datatyper beroende på </a:t>
            </a:r>
            <a:r>
              <a:rPr lang="sv-SE" dirty="0" err="1" smtClean="0">
                <a:latin typeface="Minya Nouvelle" pitchFamily="2" charset="0"/>
              </a:rPr>
              <a:t>varibeln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minVar:s</a:t>
            </a:r>
            <a:r>
              <a:rPr lang="sv-SE" dirty="0" smtClean="0">
                <a:latin typeface="Minya Nouvelle" pitchFamily="2" charset="0"/>
              </a:rPr>
              <a:t> innehåll: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128128"/>
            <a:ext cx="424847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minVar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42510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71600" y="409228"/>
            <a:ext cx="2592288" cy="556684"/>
          </a:xfrm>
        </p:spPr>
        <p:txBody>
          <a:bodyPr/>
          <a:lstStyle/>
          <a:p>
            <a:r>
              <a:rPr lang="sv-SE" sz="3200" b="1" dirty="0" smtClean="0"/>
              <a:t>Värdetyper</a:t>
            </a:r>
            <a:endParaRPr lang="sv-SE" sz="3200" b="1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5076056" y="428608"/>
            <a:ext cx="3168352" cy="5566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3200" b="1" dirty="0" smtClean="0"/>
              <a:t>Referenstyper</a:t>
            </a:r>
            <a:endParaRPr lang="sv-SE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057300"/>
            <a:ext cx="185820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 smtClean="0">
                <a:latin typeface="Minya Nouvelle" pitchFamily="2" charset="0"/>
              </a:rPr>
              <a:t>Undefined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Null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Boolean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Number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String</a:t>
            </a:r>
          </a:p>
          <a:p>
            <a:endParaRPr lang="sv-SE" dirty="0" smtClean="0">
              <a:latin typeface="Minya Nouvell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3467" y="1057300"/>
            <a:ext cx="16535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 smtClean="0">
                <a:latin typeface="Minya Nouvelle" pitchFamily="2" charset="0"/>
              </a:rPr>
              <a:t>Object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Array</a:t>
            </a:r>
          </a:p>
          <a:p>
            <a:r>
              <a:rPr lang="sv-SE" sz="2800" dirty="0" smtClean="0">
                <a:latin typeface="Minya Nouvelle" pitchFamily="2" charset="0"/>
              </a:rPr>
              <a:t>Date</a:t>
            </a:r>
          </a:p>
          <a:p>
            <a:r>
              <a:rPr lang="sv-SE" sz="2800" dirty="0" err="1" smtClean="0">
                <a:latin typeface="Minya Nouvelle" pitchFamily="2" charset="0"/>
              </a:rPr>
              <a:t>RegExp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Function</a:t>
            </a:r>
            <a:endParaRPr lang="sv-SE" sz="2800" dirty="0" smtClean="0">
              <a:latin typeface="Minya Nouvelle" pitchFamily="2" charset="0"/>
            </a:endParaRPr>
          </a:p>
          <a:p>
            <a:endParaRPr lang="sv-SE" sz="2800" dirty="0" smtClean="0">
              <a:latin typeface="Minya Nouvelle" pitchFamily="2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2843808" y="1993404"/>
            <a:ext cx="288032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3203848" y="2209428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Kan temporärt omvandlas till objekttyper</a:t>
            </a:r>
          </a:p>
        </p:txBody>
      </p:sp>
    </p:spTree>
    <p:extLst>
      <p:ext uri="{BB962C8B-B14F-4D97-AF65-F5344CB8AC3E}">
        <p14:creationId xmlns:p14="http://schemas.microsoft.com/office/powerpoint/2010/main" val="56070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Number</a:t>
            </a:r>
            <a:endParaRPr lang="sv-SE" dirty="0"/>
          </a:p>
        </p:txBody>
      </p:sp>
      <p:sp>
        <p:nvSpPr>
          <p:cNvPr id="5" name="Freeform 4"/>
          <p:cNvSpPr/>
          <p:nvPr/>
        </p:nvSpPr>
        <p:spPr>
          <a:xfrm>
            <a:off x="4671391" y="805070"/>
            <a:ext cx="2504661" cy="501220"/>
          </a:xfrm>
          <a:custGeom>
            <a:avLst/>
            <a:gdLst>
              <a:gd name="connsiteX0" fmla="*/ 2504661 w 2504661"/>
              <a:gd name="connsiteY0" fmla="*/ 0 h 501220"/>
              <a:gd name="connsiteX1" fmla="*/ 1470992 w 2504661"/>
              <a:gd name="connsiteY1" fmla="*/ 496956 h 501220"/>
              <a:gd name="connsiteX2" fmla="*/ 0 w 2504661"/>
              <a:gd name="connsiteY2" fmla="*/ 198782 h 50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4661" h="501220">
                <a:moveTo>
                  <a:pt x="2504661" y="0"/>
                </a:moveTo>
                <a:cubicBezTo>
                  <a:pt x="2196548" y="231913"/>
                  <a:pt x="1888435" y="463826"/>
                  <a:pt x="1470992" y="496956"/>
                </a:cubicBezTo>
                <a:cubicBezTo>
                  <a:pt x="1053549" y="530086"/>
                  <a:pt x="526774" y="364434"/>
                  <a:pt x="0" y="198782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 rot="639428">
            <a:off x="6330902" y="366636"/>
            <a:ext cx="2708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Håller både heltal</a:t>
            </a:r>
            <a:b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 och flyttal</a:t>
            </a:r>
            <a:r>
              <a:rPr lang="sv-SE" dirty="0" smtClean="0">
                <a:latin typeface="Minya Nouvelle" pitchFamily="2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1417340"/>
            <a:ext cx="6840760" cy="92333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tal1 = 44;	// Heltalet 44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tal2 = 44.0;	// Heltalet 44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tal3 = 44.1;	// Flyttalet 44.1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66837" y="2610717"/>
            <a:ext cx="270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Dubbelt utrymme </a:t>
            </a:r>
            <a:b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gentemot tal1 och tal2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172817" y="2286000"/>
            <a:ext cx="1061174" cy="357809"/>
          </a:xfrm>
          <a:custGeom>
            <a:avLst/>
            <a:gdLst>
              <a:gd name="connsiteX0" fmla="*/ 0 w 1061174"/>
              <a:gd name="connsiteY0" fmla="*/ 357809 h 357809"/>
              <a:gd name="connsiteX1" fmla="*/ 944218 w 1061174"/>
              <a:gd name="connsiteY1" fmla="*/ 258417 h 357809"/>
              <a:gd name="connsiteX2" fmla="*/ 1013792 w 1061174"/>
              <a:gd name="connsiteY2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174" h="357809">
                <a:moveTo>
                  <a:pt x="0" y="357809"/>
                </a:moveTo>
                <a:cubicBezTo>
                  <a:pt x="387626" y="337930"/>
                  <a:pt x="775253" y="318052"/>
                  <a:pt x="944218" y="258417"/>
                </a:cubicBezTo>
                <a:cubicBezTo>
                  <a:pt x="1113183" y="198782"/>
                  <a:pt x="1063487" y="99391"/>
                  <a:pt x="1013792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1187624" y="3721596"/>
            <a:ext cx="6840760" cy="92333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Number.MAX_VALUE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*2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);  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Infinity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. Max: 1.7976931348623157e+308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8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87382</TotalTime>
  <Words>1213</Words>
  <Application>Microsoft Macintosh PowerPoint</Application>
  <PresentationFormat>On-screen Show (16:10)</PresentationFormat>
  <Paragraphs>393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E02 – "The Review"</vt:lpstr>
      <vt:lpstr>E02 - "The Review"</vt:lpstr>
      <vt:lpstr>Identifierare</vt:lpstr>
      <vt:lpstr>Reserverade ord</vt:lpstr>
      <vt:lpstr>Kommentarer</vt:lpstr>
      <vt:lpstr>Variabler</vt:lpstr>
      <vt:lpstr>Datatyper</vt:lpstr>
      <vt:lpstr>PowerPoint Presentation</vt:lpstr>
      <vt:lpstr>Number</vt:lpstr>
      <vt:lpstr>Problem?</vt:lpstr>
      <vt:lpstr>Number</vt:lpstr>
      <vt:lpstr>Konvertera sträng till heltal</vt:lpstr>
      <vt:lpstr>String</vt:lpstr>
      <vt:lpstr>Character Literals</vt:lpstr>
      <vt:lpstr>Exempel, stränghantering</vt:lpstr>
      <vt:lpstr>Operatorer</vt:lpstr>
      <vt:lpstr>Operatorer</vt:lpstr>
      <vt:lpstr>&amp;&amp;</vt:lpstr>
      <vt:lpstr>||</vt:lpstr>
      <vt:lpstr>Villkorssatsen</vt:lpstr>
      <vt:lpstr>Jämföra strängar</vt:lpstr>
      <vt:lpstr>switch</vt:lpstr>
      <vt:lpstr>while-loopen</vt:lpstr>
      <vt:lpstr>do....while</vt:lpstr>
      <vt:lpstr>for-loopen</vt:lpstr>
      <vt:lpstr>for-in</vt:lpstr>
      <vt:lpstr>break och continue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4972</cp:revision>
  <dcterms:created xsi:type="dcterms:W3CDTF">2009-01-05T10:26:14Z</dcterms:created>
  <dcterms:modified xsi:type="dcterms:W3CDTF">2013-11-15T09:33:13Z</dcterms:modified>
</cp:coreProperties>
</file>