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handoutMasterIdLst>
    <p:handoutMasterId r:id="rId26"/>
  </p:handoutMasterIdLst>
  <p:sldIdLst>
    <p:sldId id="394" r:id="rId2"/>
    <p:sldId id="268" r:id="rId3"/>
    <p:sldId id="373" r:id="rId4"/>
    <p:sldId id="380" r:id="rId5"/>
    <p:sldId id="375" r:id="rId6"/>
    <p:sldId id="396" r:id="rId7"/>
    <p:sldId id="381" r:id="rId8"/>
    <p:sldId id="374" r:id="rId9"/>
    <p:sldId id="376" r:id="rId10"/>
    <p:sldId id="378" r:id="rId11"/>
    <p:sldId id="377" r:id="rId12"/>
    <p:sldId id="379" r:id="rId13"/>
    <p:sldId id="382" r:id="rId14"/>
    <p:sldId id="383" r:id="rId15"/>
    <p:sldId id="384" r:id="rId16"/>
    <p:sldId id="391" r:id="rId17"/>
    <p:sldId id="385" r:id="rId18"/>
    <p:sldId id="386" r:id="rId19"/>
    <p:sldId id="387" r:id="rId20"/>
    <p:sldId id="389" r:id="rId21"/>
    <p:sldId id="390" r:id="rId22"/>
    <p:sldId id="395" r:id="rId23"/>
    <p:sldId id="393" r:id="rId24"/>
  </p:sldIdLst>
  <p:sldSz cx="9144000" cy="5715000" type="screen16x10"/>
  <p:notesSz cx="7099300" cy="1023461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C5FF"/>
    <a:srgbClr val="FFFFFF"/>
    <a:srgbClr val="FFF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4371" autoAdjust="0"/>
  </p:normalViewPr>
  <p:slideViewPr>
    <p:cSldViewPr>
      <p:cViewPr varScale="1">
        <p:scale>
          <a:sx n="123" d="100"/>
          <a:sy n="123" d="100"/>
        </p:scale>
        <p:origin x="-1248" y="-96"/>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2013-11-26</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634000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2013-11-26</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3534086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sv-SE" dirty="0" smtClean="0"/>
              <a:t>Anledningen till att jag använder prefixet .</a:t>
            </a:r>
            <a:r>
              <a:rPr lang="sv-SE" dirty="0" err="1" smtClean="0"/>
              <a:t>js</a:t>
            </a:r>
            <a:r>
              <a:rPr lang="sv-SE" dirty="0" smtClean="0"/>
              <a:t> på mina klasser är för att enkelt kunna skilja dem från de som har effekt med en gång. Detta är absolut inget som måste göras.</a:t>
            </a:r>
          </a:p>
          <a:p>
            <a:pPr eaLnBrk="1" hangingPunct="1"/>
            <a:endParaRPr lang="sv-SE" dirty="0" smtClean="0"/>
          </a:p>
          <a:p>
            <a:pPr eaLnBrk="1" hangingPunct="1"/>
            <a:r>
              <a:rPr lang="sv-SE" dirty="0" smtClean="0"/>
              <a:t>Vill du inte ändra klass kan du lägga till nya klasser genom att skriva:</a:t>
            </a:r>
          </a:p>
          <a:p>
            <a:pPr eaLnBrk="1" hangingPunct="1"/>
            <a:r>
              <a:rPr lang="sv-SE" dirty="0" err="1" smtClean="0"/>
              <a:t>node.className</a:t>
            </a:r>
            <a:r>
              <a:rPr lang="sv-SE" dirty="0" smtClean="0"/>
              <a:t> +=" </a:t>
            </a:r>
            <a:r>
              <a:rPr lang="sv-SE" dirty="0" err="1" smtClean="0"/>
              <a:t>jsChanged</a:t>
            </a:r>
            <a:r>
              <a:rPr lang="sv-SE" dirty="0" smtClean="0"/>
              <a:t>";</a:t>
            </a:r>
          </a:p>
          <a:p>
            <a:pPr eaLnBrk="1" hangingPunct="1"/>
            <a:endParaRPr lang="sv-SE" dirty="0" smtClean="0"/>
          </a:p>
          <a:p>
            <a:pPr eaLnBrk="1" hangingPunct="1"/>
            <a:r>
              <a:rPr lang="sv-SE" dirty="0" smtClean="0"/>
              <a:t>Observera mellanslaget innan </a:t>
            </a:r>
            <a:r>
              <a:rPr lang="sv-SE" dirty="0" err="1" smtClean="0"/>
              <a:t>jsChanged</a:t>
            </a:r>
            <a:r>
              <a:rPr lang="sv-SE" dirty="0" smtClean="0"/>
              <a:t>.</a:t>
            </a:r>
          </a:p>
          <a:p>
            <a:pPr eaLnBrk="1" hangingPunct="1"/>
            <a:endParaRPr lang="sv-SE" dirty="0" smtClean="0"/>
          </a:p>
          <a:p>
            <a:pPr eaLnBrk="1" hangingPunct="1"/>
            <a:r>
              <a:rPr lang="sv-SE" dirty="0" smtClean="0"/>
              <a:t>Ovanstående fungerar då det redan finns ett klassnamn så ska man vara korrekt så bör man testa om det redan finns ett klassnamn och då lägga på mellanslaget. Har man ingen klass sedan tidigare så ska det inte skrivas in ett mellanslag.</a:t>
            </a:r>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5</a:t>
            </a:fld>
            <a:endParaRPr lang="sv-SE"/>
          </a:p>
        </p:txBody>
      </p:sp>
    </p:spTree>
    <p:extLst>
      <p:ext uri="{BB962C8B-B14F-4D97-AF65-F5344CB8AC3E}">
        <p14:creationId xmlns:p14="http://schemas.microsoft.com/office/powerpoint/2010/main" val="4015491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Visa:</a:t>
            </a:r>
          </a:p>
          <a:p>
            <a:endParaRPr lang="sv-SE" dirty="0" smtClean="0"/>
          </a:p>
          <a:p>
            <a:r>
              <a:rPr lang="sv-SE" dirty="0" err="1" smtClean="0"/>
              <a:t>link.addEventListener</a:t>
            </a:r>
            <a:r>
              <a:rPr lang="sv-SE" dirty="0" smtClean="0"/>
              <a:t>("</a:t>
            </a:r>
            <a:r>
              <a:rPr lang="sv-SE" dirty="0" err="1" smtClean="0"/>
              <a:t>click</a:t>
            </a:r>
            <a:r>
              <a:rPr lang="sv-SE" dirty="0" smtClean="0"/>
              <a:t>", </a:t>
            </a:r>
            <a:r>
              <a:rPr lang="sv-SE" dirty="0" err="1" smtClean="0"/>
              <a:t>function</a:t>
            </a:r>
            <a:r>
              <a:rPr lang="sv-SE" dirty="0" smtClean="0"/>
              <a:t>(e){</a:t>
            </a:r>
          </a:p>
          <a:p>
            <a:endParaRPr lang="sv-SE" dirty="0" smtClean="0"/>
          </a:p>
          <a:p>
            <a:endParaRPr lang="sv-SE" dirty="0" smtClean="0"/>
          </a:p>
          <a:p>
            <a:r>
              <a:rPr lang="sv-SE" dirty="0" smtClean="0"/>
              <a: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13</a:t>
            </a:fld>
            <a:endParaRPr lang="sv-SE"/>
          </a:p>
        </p:txBody>
      </p:sp>
    </p:spTree>
    <p:extLst>
      <p:ext uri="{BB962C8B-B14F-4D97-AF65-F5344CB8AC3E}">
        <p14:creationId xmlns:p14="http://schemas.microsoft.com/office/powerpoint/2010/main" val="2804535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Förutom dessa finns det en hel del enhetsspecifika</a:t>
            </a:r>
            <a:r>
              <a:rPr lang="sv-SE" baseline="0" dirty="0" smtClean="0"/>
              <a:t> event som </a:t>
            </a:r>
            <a:r>
              <a:rPr lang="sv-SE" baseline="0" dirty="0" err="1" smtClean="0"/>
              <a:t>exempelvid</a:t>
            </a:r>
            <a:r>
              <a:rPr lang="sv-SE" baseline="0" dirty="0" smtClean="0"/>
              <a:t> håller reda på </a:t>
            </a:r>
            <a:r>
              <a:rPr lang="sv-SE" baseline="0" dirty="0" err="1" smtClean="0"/>
              <a:t>orientation</a:t>
            </a:r>
            <a:r>
              <a:rPr lang="sv-SE" baseline="0" dirty="0" smtClean="0"/>
              <a:t> när man vänder sin telefon.</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19</a:t>
            </a:fld>
            <a:endParaRPr lang="sv-SE"/>
          </a:p>
        </p:txBody>
      </p:sp>
    </p:spTree>
    <p:extLst>
      <p:ext uri="{BB962C8B-B14F-4D97-AF65-F5344CB8AC3E}">
        <p14:creationId xmlns:p14="http://schemas.microsoft.com/office/powerpoint/2010/main" val="363882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Sid 422</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22</a:t>
            </a:fld>
            <a:endParaRPr lang="sv-SE"/>
          </a:p>
        </p:txBody>
      </p:sp>
    </p:spTree>
    <p:extLst>
      <p:ext uri="{BB962C8B-B14F-4D97-AF65-F5344CB8AC3E}">
        <p14:creationId xmlns:p14="http://schemas.microsoft.com/office/powerpoint/2010/main" val="1418754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200" dirty="0" smtClean="0"/>
              <a:t>E07 –</a:t>
            </a:r>
            <a:r>
              <a:rPr lang="sv-SE" sz="3200" b="1" dirty="0" smtClean="0"/>
              <a:t> "</a:t>
            </a:r>
            <a:r>
              <a:rPr lang="sv-SE" sz="3200" b="1" dirty="0" err="1" smtClean="0"/>
              <a:t>Greased</a:t>
            </a:r>
            <a:r>
              <a:rPr lang="sv-SE" sz="3200" b="1" dirty="0" smtClean="0"/>
              <a:t> Lightning</a:t>
            </a:r>
            <a:r>
              <a:rPr lang="sv-SE" sz="4000" b="1" dirty="0" smtClean="0"/>
              <a:t>"</a:t>
            </a:r>
            <a:endParaRPr lang="sv-SE" sz="4000" b="1" dirty="0"/>
          </a:p>
        </p:txBody>
      </p:sp>
      <p:sp>
        <p:nvSpPr>
          <p:cNvPr id="15" name="TextBox 14"/>
          <p:cNvSpPr txBox="1"/>
          <p:nvPr/>
        </p:nvSpPr>
        <p:spPr>
          <a:xfrm>
            <a:off x="395536" y="1201316"/>
            <a:ext cx="3996131" cy="954107"/>
          </a:xfrm>
          <a:prstGeom prst="rect">
            <a:avLst/>
          </a:prstGeom>
          <a:noFill/>
        </p:spPr>
        <p:txBody>
          <a:bodyPr wrap="none" rtlCol="0">
            <a:spAutoFit/>
          </a:bodyPr>
          <a:lstStyle/>
          <a:p>
            <a:r>
              <a:rPr lang="sv-SE" sz="2800" b="1" dirty="0" smtClean="0">
                <a:latin typeface="Minya Nouvelle" pitchFamily="2" charset="0"/>
              </a:rPr>
              <a:t>Föreläsning 7, </a:t>
            </a:r>
            <a:r>
              <a:rPr lang="sv-SE" sz="2800" b="1" dirty="0" smtClean="0">
                <a:latin typeface="Minya Nouvelle" pitchFamily="2" charset="0"/>
              </a:rPr>
              <a:t>HT2013</a:t>
            </a:r>
            <a:endParaRPr lang="sv-SE" sz="2800" b="1" dirty="0" smtClean="0">
              <a:latin typeface="Minya Nouvelle" pitchFamily="2" charset="0"/>
            </a:endParaRPr>
          </a:p>
          <a:p>
            <a:r>
              <a:rPr lang="sv-SE" sz="2800" dirty="0" smtClean="0">
                <a:latin typeface="Minya Nouvelle" pitchFamily="2" charset="0"/>
              </a:rPr>
              <a:t>CSS och Event</a:t>
            </a:r>
          </a:p>
        </p:txBody>
      </p:sp>
      <p:sp>
        <p:nvSpPr>
          <p:cNvPr id="3" name="Rectangle 2"/>
          <p:cNvSpPr/>
          <p:nvPr/>
        </p:nvSpPr>
        <p:spPr>
          <a:xfrm>
            <a:off x="179512" y="4875465"/>
            <a:ext cx="4572000" cy="646331"/>
          </a:xfrm>
          <a:prstGeom prst="rect">
            <a:avLst/>
          </a:prstGeom>
        </p:spPr>
        <p:txBody>
          <a:bodyPr>
            <a:spAutoFit/>
          </a:bodyPr>
          <a:lstStyle/>
          <a:p>
            <a:r>
              <a:rPr lang="sv-SE" b="1" dirty="0" smtClean="0">
                <a:latin typeface="Minya Nouvelle" pitchFamily="2" charset="0"/>
              </a:rPr>
              <a:t>Kurs:</a:t>
            </a:r>
            <a:endParaRPr lang="sv-SE" b="1" dirty="0">
              <a:latin typeface="Minya Nouvelle" pitchFamily="2" charset="0"/>
            </a:endParaRPr>
          </a:p>
          <a:p>
            <a:r>
              <a:rPr lang="sv-SE" dirty="0" smtClean="0">
                <a:latin typeface="Minya Nouvelle" pitchFamily="2" charset="0"/>
              </a:rPr>
              <a:t>1dv403 Webbteknik I</a:t>
            </a:r>
            <a:endParaRPr lang="sv-SE" dirty="0">
              <a:latin typeface="Minya Nouvelle" pitchFamily="2" charset="0"/>
            </a:endParaRPr>
          </a:p>
        </p:txBody>
      </p:sp>
      <p:pic>
        <p:nvPicPr>
          <p:cNvPr id="115714" name="Picture 2" descr="C:\Dropbox\Avatar\Avatar228x2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137420"/>
            <a:ext cx="2736304" cy="27363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15810" y="4827713"/>
            <a:ext cx="2088232" cy="369332"/>
          </a:xfrm>
          <a:prstGeom prst="rect">
            <a:avLst/>
          </a:prstGeom>
          <a:noFill/>
        </p:spPr>
        <p:txBody>
          <a:bodyPr wrap="square" rtlCol="0">
            <a:spAutoFit/>
          </a:bodyPr>
          <a:lstStyle/>
          <a:p>
            <a:pPr algn="r"/>
            <a:r>
              <a:rPr lang="sv-SE" dirty="0" smtClean="0">
                <a:latin typeface="Minya Nouvelle" pitchFamily="2" charset="0"/>
              </a:rPr>
              <a:t>Johan Leitet</a:t>
            </a:r>
          </a:p>
        </p:txBody>
      </p:sp>
    </p:spTree>
    <p:extLst>
      <p:ext uri="{BB962C8B-B14F-4D97-AF65-F5344CB8AC3E}">
        <p14:creationId xmlns:p14="http://schemas.microsoft.com/office/powerpoint/2010/main" val="75371814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Händelsehanterare</a:t>
            </a:r>
            <a:endParaRPr lang="sv-SE" dirty="0"/>
          </a:p>
        </p:txBody>
      </p:sp>
      <p:sp>
        <p:nvSpPr>
          <p:cNvPr id="3" name="Subtitle 2"/>
          <p:cNvSpPr>
            <a:spLocks noGrp="1"/>
          </p:cNvSpPr>
          <p:nvPr>
            <p:ph type="subTitle" idx="1"/>
          </p:nvPr>
        </p:nvSpPr>
        <p:spPr>
          <a:xfrm>
            <a:off x="395536" y="1201316"/>
            <a:ext cx="8280920" cy="1460500"/>
          </a:xfrm>
        </p:spPr>
        <p:txBody>
          <a:bodyPr/>
          <a:lstStyle/>
          <a:p>
            <a:r>
              <a:rPr lang="sv-SE" dirty="0" smtClean="0"/>
              <a:t>En händelsehanterare </a:t>
            </a:r>
            <a:r>
              <a:rPr lang="sv-SE" sz="2000" dirty="0" smtClean="0"/>
              <a:t>(event </a:t>
            </a:r>
            <a:r>
              <a:rPr lang="sv-SE" sz="2000" dirty="0" err="1" smtClean="0"/>
              <a:t>handler</a:t>
            </a:r>
            <a:r>
              <a:rPr lang="sv-SE" sz="2000" dirty="0" smtClean="0"/>
              <a:t>, event </a:t>
            </a:r>
            <a:r>
              <a:rPr lang="sv-SE" sz="2000" dirty="0" err="1" smtClean="0"/>
              <a:t>listener</a:t>
            </a:r>
            <a:r>
              <a:rPr lang="sv-SE" sz="2000" dirty="0" smtClean="0"/>
              <a:t>)</a:t>
            </a:r>
            <a:r>
              <a:rPr lang="sv-SE" dirty="0" smtClean="0"/>
              <a:t> är den som anropas då en händelse (event) inträffar.</a:t>
            </a:r>
            <a:endParaRPr lang="sv-SE" dirty="0"/>
          </a:p>
        </p:txBody>
      </p:sp>
      <p:sp>
        <p:nvSpPr>
          <p:cNvPr id="4" name="TextBox 3"/>
          <p:cNvSpPr txBox="1"/>
          <p:nvPr/>
        </p:nvSpPr>
        <p:spPr>
          <a:xfrm>
            <a:off x="4499992" y="2569468"/>
            <a:ext cx="1236236" cy="646331"/>
          </a:xfrm>
          <a:prstGeom prst="rect">
            <a:avLst/>
          </a:prstGeom>
          <a:noFill/>
        </p:spPr>
        <p:txBody>
          <a:bodyPr wrap="none" rtlCol="0">
            <a:spAutoFit/>
          </a:bodyPr>
          <a:lstStyle/>
          <a:p>
            <a:r>
              <a:rPr lang="sv-SE" sz="3600" dirty="0" err="1" smtClean="0">
                <a:latin typeface="Minya Nouvelle" pitchFamily="2" charset="0"/>
              </a:rPr>
              <a:t>click</a:t>
            </a:r>
            <a:endParaRPr lang="sv-SE" sz="3600" dirty="0" smtClean="0">
              <a:latin typeface="Minya Nouvelle" pitchFamily="2" charset="0"/>
            </a:endParaRPr>
          </a:p>
        </p:txBody>
      </p:sp>
      <p:sp>
        <p:nvSpPr>
          <p:cNvPr id="5" name="TextBox 4"/>
          <p:cNvSpPr txBox="1"/>
          <p:nvPr/>
        </p:nvSpPr>
        <p:spPr>
          <a:xfrm>
            <a:off x="1475656" y="4081636"/>
            <a:ext cx="1297150" cy="646331"/>
          </a:xfrm>
          <a:prstGeom prst="rect">
            <a:avLst/>
          </a:prstGeom>
          <a:noFill/>
        </p:spPr>
        <p:txBody>
          <a:bodyPr wrap="none" rtlCol="0">
            <a:spAutoFit/>
          </a:bodyPr>
          <a:lstStyle/>
          <a:p>
            <a:r>
              <a:rPr lang="sv-SE" sz="3600" dirty="0" smtClean="0">
                <a:latin typeface="Minya Nouvelle" pitchFamily="2" charset="0"/>
              </a:rPr>
              <a:t>focus</a:t>
            </a:r>
          </a:p>
        </p:txBody>
      </p:sp>
      <p:sp>
        <p:nvSpPr>
          <p:cNvPr id="6" name="TextBox 5"/>
          <p:cNvSpPr txBox="1"/>
          <p:nvPr/>
        </p:nvSpPr>
        <p:spPr>
          <a:xfrm>
            <a:off x="6876256" y="3649588"/>
            <a:ext cx="1053494" cy="646331"/>
          </a:xfrm>
          <a:prstGeom prst="rect">
            <a:avLst/>
          </a:prstGeom>
          <a:noFill/>
        </p:spPr>
        <p:txBody>
          <a:bodyPr wrap="none" rtlCol="0">
            <a:spAutoFit/>
          </a:bodyPr>
          <a:lstStyle/>
          <a:p>
            <a:r>
              <a:rPr lang="sv-SE" sz="3600" dirty="0" err="1" smtClean="0">
                <a:latin typeface="Minya Nouvelle" pitchFamily="2" charset="0"/>
              </a:rPr>
              <a:t>blur</a:t>
            </a:r>
            <a:endParaRPr lang="sv-SE" sz="3600" dirty="0" smtClean="0">
              <a:latin typeface="Minya Nouvelle" pitchFamily="2" charset="0"/>
            </a:endParaRPr>
          </a:p>
        </p:txBody>
      </p:sp>
      <p:sp>
        <p:nvSpPr>
          <p:cNvPr id="7" name="TextBox 6"/>
          <p:cNvSpPr txBox="1"/>
          <p:nvPr/>
        </p:nvSpPr>
        <p:spPr>
          <a:xfrm>
            <a:off x="1187624" y="2425452"/>
            <a:ext cx="1066318" cy="646331"/>
          </a:xfrm>
          <a:prstGeom prst="rect">
            <a:avLst/>
          </a:prstGeom>
          <a:noFill/>
        </p:spPr>
        <p:txBody>
          <a:bodyPr wrap="none" rtlCol="0">
            <a:spAutoFit/>
          </a:bodyPr>
          <a:lstStyle/>
          <a:p>
            <a:r>
              <a:rPr lang="sv-SE" sz="3600" dirty="0" err="1" smtClean="0">
                <a:latin typeface="Minya Nouvelle" pitchFamily="2" charset="0"/>
              </a:rPr>
              <a:t>load</a:t>
            </a:r>
            <a:endParaRPr lang="sv-SE" sz="3600" dirty="0" smtClean="0">
              <a:latin typeface="Minya Nouvelle" pitchFamily="2" charset="0"/>
            </a:endParaRPr>
          </a:p>
        </p:txBody>
      </p:sp>
      <p:sp>
        <p:nvSpPr>
          <p:cNvPr id="9" name="TextBox 8"/>
          <p:cNvSpPr txBox="1"/>
          <p:nvPr/>
        </p:nvSpPr>
        <p:spPr>
          <a:xfrm>
            <a:off x="3995936" y="3649588"/>
            <a:ext cx="2018438" cy="646331"/>
          </a:xfrm>
          <a:prstGeom prst="rect">
            <a:avLst/>
          </a:prstGeom>
          <a:noFill/>
        </p:spPr>
        <p:txBody>
          <a:bodyPr wrap="none" rtlCol="0">
            <a:spAutoFit/>
          </a:bodyPr>
          <a:lstStyle/>
          <a:p>
            <a:r>
              <a:rPr lang="sv-SE" sz="3600" dirty="0" err="1" smtClean="0">
                <a:latin typeface="Minya Nouvelle" pitchFamily="2" charset="0"/>
              </a:rPr>
              <a:t>keydown</a:t>
            </a:r>
            <a:endParaRPr lang="sv-SE" sz="3600" dirty="0" smtClean="0">
              <a:latin typeface="Minya Nouvelle" pitchFamily="2" charset="0"/>
            </a:endParaRPr>
          </a:p>
        </p:txBody>
      </p:sp>
      <p:sp>
        <p:nvSpPr>
          <p:cNvPr id="10" name="TextBox 9"/>
          <p:cNvSpPr txBox="1"/>
          <p:nvPr/>
        </p:nvSpPr>
        <p:spPr>
          <a:xfrm>
            <a:off x="939061" y="4090514"/>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1" name="TextBox 10"/>
          <p:cNvSpPr txBox="1"/>
          <p:nvPr/>
        </p:nvSpPr>
        <p:spPr>
          <a:xfrm>
            <a:off x="655950" y="2415590"/>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2" name="TextBox 11"/>
          <p:cNvSpPr txBox="1"/>
          <p:nvPr/>
        </p:nvSpPr>
        <p:spPr>
          <a:xfrm>
            <a:off x="3978180" y="2585746"/>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3" name="TextBox 12"/>
          <p:cNvSpPr txBox="1"/>
          <p:nvPr/>
        </p:nvSpPr>
        <p:spPr>
          <a:xfrm>
            <a:off x="3460325" y="3633573"/>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4" name="TextBox 13"/>
          <p:cNvSpPr txBox="1"/>
          <p:nvPr/>
        </p:nvSpPr>
        <p:spPr>
          <a:xfrm>
            <a:off x="6330783" y="3651329"/>
            <a:ext cx="707245" cy="646331"/>
          </a:xfrm>
          <a:prstGeom prst="rect">
            <a:avLst/>
          </a:prstGeom>
          <a:noFill/>
        </p:spPr>
        <p:txBody>
          <a:bodyPr wrap="none" rtlCol="0">
            <a:spAutoFit/>
          </a:bodyPr>
          <a:lstStyle/>
          <a:p>
            <a:r>
              <a:rPr lang="sv-SE" sz="3600" dirty="0" smtClean="0">
                <a:latin typeface="Minya Nouvelle" pitchFamily="2" charset="0"/>
              </a:rPr>
              <a:t>on</a:t>
            </a:r>
          </a:p>
        </p:txBody>
      </p:sp>
      <p:pic>
        <p:nvPicPr>
          <p:cNvPr id="15"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1881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80">
                                          <p:stCondLst>
                                            <p:cond delay="0"/>
                                          </p:stCondLst>
                                        </p:cTn>
                                        <p:tgtEl>
                                          <p:spTgt spid="13"/>
                                        </p:tgtEl>
                                      </p:cBhvr>
                                    </p:animEffect>
                                    <p:anim calcmode="lin" valueType="num">
                                      <p:cBhvr>
                                        <p:cTn id="24"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29" dur="26">
                                          <p:stCondLst>
                                            <p:cond delay="650"/>
                                          </p:stCondLst>
                                        </p:cTn>
                                        <p:tgtEl>
                                          <p:spTgt spid="13"/>
                                        </p:tgtEl>
                                      </p:cBhvr>
                                      <p:to x="100000" y="60000"/>
                                    </p:animScale>
                                    <p:animScale>
                                      <p:cBhvr>
                                        <p:cTn id="30" dur="166" decel="50000">
                                          <p:stCondLst>
                                            <p:cond delay="676"/>
                                          </p:stCondLst>
                                        </p:cTn>
                                        <p:tgtEl>
                                          <p:spTgt spid="13"/>
                                        </p:tgtEl>
                                      </p:cBhvr>
                                      <p:to x="100000" y="100000"/>
                                    </p:animScale>
                                    <p:animScale>
                                      <p:cBhvr>
                                        <p:cTn id="31" dur="26">
                                          <p:stCondLst>
                                            <p:cond delay="1312"/>
                                          </p:stCondLst>
                                        </p:cTn>
                                        <p:tgtEl>
                                          <p:spTgt spid="13"/>
                                        </p:tgtEl>
                                      </p:cBhvr>
                                      <p:to x="100000" y="80000"/>
                                    </p:animScale>
                                    <p:animScale>
                                      <p:cBhvr>
                                        <p:cTn id="32" dur="166" decel="50000">
                                          <p:stCondLst>
                                            <p:cond delay="1338"/>
                                          </p:stCondLst>
                                        </p:cTn>
                                        <p:tgtEl>
                                          <p:spTgt spid="13"/>
                                        </p:tgtEl>
                                      </p:cBhvr>
                                      <p:to x="100000" y="100000"/>
                                    </p:animScale>
                                    <p:animScale>
                                      <p:cBhvr>
                                        <p:cTn id="33" dur="26">
                                          <p:stCondLst>
                                            <p:cond delay="1642"/>
                                          </p:stCondLst>
                                        </p:cTn>
                                        <p:tgtEl>
                                          <p:spTgt spid="13"/>
                                        </p:tgtEl>
                                      </p:cBhvr>
                                      <p:to x="100000" y="90000"/>
                                    </p:animScale>
                                    <p:animScale>
                                      <p:cBhvr>
                                        <p:cTn id="34" dur="166" decel="50000">
                                          <p:stCondLst>
                                            <p:cond delay="1668"/>
                                          </p:stCondLst>
                                        </p:cTn>
                                        <p:tgtEl>
                                          <p:spTgt spid="13"/>
                                        </p:tgtEl>
                                      </p:cBhvr>
                                      <p:to x="100000" y="100000"/>
                                    </p:animScale>
                                    <p:animScale>
                                      <p:cBhvr>
                                        <p:cTn id="35" dur="26">
                                          <p:stCondLst>
                                            <p:cond delay="1808"/>
                                          </p:stCondLst>
                                        </p:cTn>
                                        <p:tgtEl>
                                          <p:spTgt spid="13"/>
                                        </p:tgtEl>
                                      </p:cBhvr>
                                      <p:to x="100000" y="95000"/>
                                    </p:animScale>
                                    <p:animScale>
                                      <p:cBhvr>
                                        <p:cTn id="36" dur="166" decel="50000">
                                          <p:stCondLst>
                                            <p:cond delay="1834"/>
                                          </p:stCondLst>
                                        </p:cTn>
                                        <p:tgtEl>
                                          <p:spTgt spid="13"/>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80">
                                          <p:stCondLst>
                                            <p:cond delay="0"/>
                                          </p:stCondLst>
                                        </p:cTn>
                                        <p:tgtEl>
                                          <p:spTgt spid="12"/>
                                        </p:tgtEl>
                                      </p:cBhvr>
                                    </p:animEffect>
                                    <p:anim calcmode="lin" valueType="num">
                                      <p:cBhvr>
                                        <p:cTn id="4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5" dur="26">
                                          <p:stCondLst>
                                            <p:cond delay="650"/>
                                          </p:stCondLst>
                                        </p:cTn>
                                        <p:tgtEl>
                                          <p:spTgt spid="12"/>
                                        </p:tgtEl>
                                      </p:cBhvr>
                                      <p:to x="100000" y="60000"/>
                                    </p:animScale>
                                    <p:animScale>
                                      <p:cBhvr>
                                        <p:cTn id="46" dur="166" decel="50000">
                                          <p:stCondLst>
                                            <p:cond delay="676"/>
                                          </p:stCondLst>
                                        </p:cTn>
                                        <p:tgtEl>
                                          <p:spTgt spid="12"/>
                                        </p:tgtEl>
                                      </p:cBhvr>
                                      <p:to x="100000" y="100000"/>
                                    </p:animScale>
                                    <p:animScale>
                                      <p:cBhvr>
                                        <p:cTn id="47" dur="26">
                                          <p:stCondLst>
                                            <p:cond delay="1312"/>
                                          </p:stCondLst>
                                        </p:cTn>
                                        <p:tgtEl>
                                          <p:spTgt spid="12"/>
                                        </p:tgtEl>
                                      </p:cBhvr>
                                      <p:to x="100000" y="80000"/>
                                    </p:animScale>
                                    <p:animScale>
                                      <p:cBhvr>
                                        <p:cTn id="48" dur="166" decel="50000">
                                          <p:stCondLst>
                                            <p:cond delay="1338"/>
                                          </p:stCondLst>
                                        </p:cTn>
                                        <p:tgtEl>
                                          <p:spTgt spid="12"/>
                                        </p:tgtEl>
                                      </p:cBhvr>
                                      <p:to x="100000" y="100000"/>
                                    </p:animScale>
                                    <p:animScale>
                                      <p:cBhvr>
                                        <p:cTn id="49" dur="26">
                                          <p:stCondLst>
                                            <p:cond delay="1642"/>
                                          </p:stCondLst>
                                        </p:cTn>
                                        <p:tgtEl>
                                          <p:spTgt spid="12"/>
                                        </p:tgtEl>
                                      </p:cBhvr>
                                      <p:to x="100000" y="90000"/>
                                    </p:animScale>
                                    <p:animScale>
                                      <p:cBhvr>
                                        <p:cTn id="50" dur="166" decel="50000">
                                          <p:stCondLst>
                                            <p:cond delay="1668"/>
                                          </p:stCondLst>
                                        </p:cTn>
                                        <p:tgtEl>
                                          <p:spTgt spid="12"/>
                                        </p:tgtEl>
                                      </p:cBhvr>
                                      <p:to x="100000" y="100000"/>
                                    </p:animScale>
                                    <p:animScale>
                                      <p:cBhvr>
                                        <p:cTn id="51" dur="26">
                                          <p:stCondLst>
                                            <p:cond delay="1808"/>
                                          </p:stCondLst>
                                        </p:cTn>
                                        <p:tgtEl>
                                          <p:spTgt spid="12"/>
                                        </p:tgtEl>
                                      </p:cBhvr>
                                      <p:to x="100000" y="95000"/>
                                    </p:animScale>
                                    <p:animScale>
                                      <p:cBhvr>
                                        <p:cTn id="52" dur="166" decel="50000">
                                          <p:stCondLst>
                                            <p:cond delay="1834"/>
                                          </p:stCondLst>
                                        </p:cTn>
                                        <p:tgtEl>
                                          <p:spTgt spid="12"/>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down)">
                                      <p:cBhvr>
                                        <p:cTn id="55" dur="580">
                                          <p:stCondLst>
                                            <p:cond delay="0"/>
                                          </p:stCondLst>
                                        </p:cTn>
                                        <p:tgtEl>
                                          <p:spTgt spid="11"/>
                                        </p:tgtEl>
                                      </p:cBhvr>
                                    </p:animEffect>
                                    <p:anim calcmode="lin" valueType="num">
                                      <p:cBhvr>
                                        <p:cTn id="5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1" dur="26">
                                          <p:stCondLst>
                                            <p:cond delay="650"/>
                                          </p:stCondLst>
                                        </p:cTn>
                                        <p:tgtEl>
                                          <p:spTgt spid="11"/>
                                        </p:tgtEl>
                                      </p:cBhvr>
                                      <p:to x="100000" y="60000"/>
                                    </p:animScale>
                                    <p:animScale>
                                      <p:cBhvr>
                                        <p:cTn id="62" dur="166" decel="50000">
                                          <p:stCondLst>
                                            <p:cond delay="676"/>
                                          </p:stCondLst>
                                        </p:cTn>
                                        <p:tgtEl>
                                          <p:spTgt spid="11"/>
                                        </p:tgtEl>
                                      </p:cBhvr>
                                      <p:to x="100000" y="100000"/>
                                    </p:animScale>
                                    <p:animScale>
                                      <p:cBhvr>
                                        <p:cTn id="63" dur="26">
                                          <p:stCondLst>
                                            <p:cond delay="1312"/>
                                          </p:stCondLst>
                                        </p:cTn>
                                        <p:tgtEl>
                                          <p:spTgt spid="11"/>
                                        </p:tgtEl>
                                      </p:cBhvr>
                                      <p:to x="100000" y="80000"/>
                                    </p:animScale>
                                    <p:animScale>
                                      <p:cBhvr>
                                        <p:cTn id="64" dur="166" decel="50000">
                                          <p:stCondLst>
                                            <p:cond delay="1338"/>
                                          </p:stCondLst>
                                        </p:cTn>
                                        <p:tgtEl>
                                          <p:spTgt spid="11"/>
                                        </p:tgtEl>
                                      </p:cBhvr>
                                      <p:to x="100000" y="100000"/>
                                    </p:animScale>
                                    <p:animScale>
                                      <p:cBhvr>
                                        <p:cTn id="65" dur="26">
                                          <p:stCondLst>
                                            <p:cond delay="1642"/>
                                          </p:stCondLst>
                                        </p:cTn>
                                        <p:tgtEl>
                                          <p:spTgt spid="11"/>
                                        </p:tgtEl>
                                      </p:cBhvr>
                                      <p:to x="100000" y="90000"/>
                                    </p:animScale>
                                    <p:animScale>
                                      <p:cBhvr>
                                        <p:cTn id="66" dur="166" decel="50000">
                                          <p:stCondLst>
                                            <p:cond delay="1668"/>
                                          </p:stCondLst>
                                        </p:cTn>
                                        <p:tgtEl>
                                          <p:spTgt spid="11"/>
                                        </p:tgtEl>
                                      </p:cBhvr>
                                      <p:to x="100000" y="100000"/>
                                    </p:animScale>
                                    <p:animScale>
                                      <p:cBhvr>
                                        <p:cTn id="67" dur="26">
                                          <p:stCondLst>
                                            <p:cond delay="1808"/>
                                          </p:stCondLst>
                                        </p:cTn>
                                        <p:tgtEl>
                                          <p:spTgt spid="11"/>
                                        </p:tgtEl>
                                      </p:cBhvr>
                                      <p:to x="100000" y="95000"/>
                                    </p:animScale>
                                    <p:animScale>
                                      <p:cBhvr>
                                        <p:cTn id="68" dur="166" decel="50000">
                                          <p:stCondLst>
                                            <p:cond delay="1834"/>
                                          </p:stCondLst>
                                        </p:cTn>
                                        <p:tgtEl>
                                          <p:spTgt spid="11"/>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down)">
                                      <p:cBhvr>
                                        <p:cTn id="71" dur="580">
                                          <p:stCondLst>
                                            <p:cond delay="0"/>
                                          </p:stCondLst>
                                        </p:cTn>
                                        <p:tgtEl>
                                          <p:spTgt spid="14"/>
                                        </p:tgtEl>
                                      </p:cBhvr>
                                    </p:animEffect>
                                    <p:anim calcmode="lin" valueType="num">
                                      <p:cBhvr>
                                        <p:cTn id="72"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77" dur="26">
                                          <p:stCondLst>
                                            <p:cond delay="650"/>
                                          </p:stCondLst>
                                        </p:cTn>
                                        <p:tgtEl>
                                          <p:spTgt spid="14"/>
                                        </p:tgtEl>
                                      </p:cBhvr>
                                      <p:to x="100000" y="60000"/>
                                    </p:animScale>
                                    <p:animScale>
                                      <p:cBhvr>
                                        <p:cTn id="78" dur="166" decel="50000">
                                          <p:stCondLst>
                                            <p:cond delay="676"/>
                                          </p:stCondLst>
                                        </p:cTn>
                                        <p:tgtEl>
                                          <p:spTgt spid="14"/>
                                        </p:tgtEl>
                                      </p:cBhvr>
                                      <p:to x="100000" y="100000"/>
                                    </p:animScale>
                                    <p:animScale>
                                      <p:cBhvr>
                                        <p:cTn id="79" dur="26">
                                          <p:stCondLst>
                                            <p:cond delay="1312"/>
                                          </p:stCondLst>
                                        </p:cTn>
                                        <p:tgtEl>
                                          <p:spTgt spid="14"/>
                                        </p:tgtEl>
                                      </p:cBhvr>
                                      <p:to x="100000" y="80000"/>
                                    </p:animScale>
                                    <p:animScale>
                                      <p:cBhvr>
                                        <p:cTn id="80" dur="166" decel="50000">
                                          <p:stCondLst>
                                            <p:cond delay="1338"/>
                                          </p:stCondLst>
                                        </p:cTn>
                                        <p:tgtEl>
                                          <p:spTgt spid="14"/>
                                        </p:tgtEl>
                                      </p:cBhvr>
                                      <p:to x="100000" y="100000"/>
                                    </p:animScale>
                                    <p:animScale>
                                      <p:cBhvr>
                                        <p:cTn id="81" dur="26">
                                          <p:stCondLst>
                                            <p:cond delay="1642"/>
                                          </p:stCondLst>
                                        </p:cTn>
                                        <p:tgtEl>
                                          <p:spTgt spid="14"/>
                                        </p:tgtEl>
                                      </p:cBhvr>
                                      <p:to x="100000" y="90000"/>
                                    </p:animScale>
                                    <p:animScale>
                                      <p:cBhvr>
                                        <p:cTn id="82" dur="166" decel="50000">
                                          <p:stCondLst>
                                            <p:cond delay="1668"/>
                                          </p:stCondLst>
                                        </p:cTn>
                                        <p:tgtEl>
                                          <p:spTgt spid="14"/>
                                        </p:tgtEl>
                                      </p:cBhvr>
                                      <p:to x="100000" y="100000"/>
                                    </p:animScale>
                                    <p:animScale>
                                      <p:cBhvr>
                                        <p:cTn id="83" dur="26">
                                          <p:stCondLst>
                                            <p:cond delay="1808"/>
                                          </p:stCondLst>
                                        </p:cTn>
                                        <p:tgtEl>
                                          <p:spTgt spid="14"/>
                                        </p:tgtEl>
                                      </p:cBhvr>
                                      <p:to x="100000" y="95000"/>
                                    </p:animScale>
                                    <p:animScale>
                                      <p:cBhvr>
                                        <p:cTn id="84"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Koppla händelsehanterare</a:t>
            </a:r>
            <a:endParaRPr lang="sv-SE" dirty="0"/>
          </a:p>
        </p:txBody>
      </p:sp>
      <p:sp>
        <p:nvSpPr>
          <p:cNvPr id="3" name="Subtitle 2"/>
          <p:cNvSpPr>
            <a:spLocks noGrp="1"/>
          </p:cNvSpPr>
          <p:nvPr>
            <p:ph type="subTitle" idx="1"/>
          </p:nvPr>
        </p:nvSpPr>
        <p:spPr>
          <a:xfrm>
            <a:off x="714348" y="1309677"/>
            <a:ext cx="6400800" cy="467703"/>
          </a:xfrm>
        </p:spPr>
        <p:txBody>
          <a:bodyPr/>
          <a:lstStyle/>
          <a:p>
            <a:r>
              <a:rPr lang="sv-SE" dirty="0" smtClean="0"/>
              <a:t>Man kan göra så här:</a:t>
            </a:r>
            <a:endParaRPr lang="sv-SE" dirty="0"/>
          </a:p>
        </p:txBody>
      </p:sp>
      <p:sp>
        <p:nvSpPr>
          <p:cNvPr id="4" name="Subtitle 2"/>
          <p:cNvSpPr txBox="1">
            <a:spLocks/>
          </p:cNvSpPr>
          <p:nvPr/>
        </p:nvSpPr>
        <p:spPr>
          <a:xfrm>
            <a:off x="763461" y="1921396"/>
            <a:ext cx="7704856"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a:t>
            </a:r>
            <a:r>
              <a:rPr lang="sv-SE" sz="1800" b="1" dirty="0" err="1" smtClean="0">
                <a:latin typeface="Courier New" pitchFamily="49" charset="0"/>
                <a:cs typeface="Courier New" pitchFamily="49" charset="0"/>
              </a:rPr>
              <a:t>onclick</a:t>
            </a:r>
            <a:r>
              <a:rPr lang="sv-SE" sz="1800" b="1" dirty="0" smtClean="0">
                <a:latin typeface="Courier New" pitchFamily="49" charset="0"/>
                <a:cs typeface="Courier New" pitchFamily="49" charset="0"/>
              </a:rPr>
              <a:t>="</a:t>
            </a:r>
            <a:r>
              <a:rPr lang="sv-SE" sz="1800" b="1" dirty="0" err="1" smtClean="0">
                <a:latin typeface="Courier New" pitchFamily="49" charset="0"/>
                <a:cs typeface="Courier New" pitchFamily="49" charset="0"/>
              </a:rPr>
              <a:t>jumpFromBuilding</a:t>
            </a:r>
            <a:r>
              <a:rPr lang="sv-SE" sz="1800" b="1" dirty="0" smtClean="0">
                <a:latin typeface="Courier New" pitchFamily="49" charset="0"/>
                <a:cs typeface="Courier New" pitchFamily="49" charset="0"/>
              </a:rPr>
              <a:t>();"</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
        <p:nvSpPr>
          <p:cNvPr id="5" name="Subtitle 2"/>
          <p:cNvSpPr txBox="1">
            <a:spLocks/>
          </p:cNvSpPr>
          <p:nvPr/>
        </p:nvSpPr>
        <p:spPr>
          <a:xfrm>
            <a:off x="683568" y="2533813"/>
            <a:ext cx="6400800" cy="467703"/>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dirty="0" smtClean="0"/>
              <a:t>Men det är inte rätt....</a:t>
            </a:r>
          </a:p>
          <a:p>
            <a:endParaRPr lang="sv-SE" dirty="0"/>
          </a:p>
          <a:p>
            <a:pPr marL="457200" indent="-457200">
              <a:buAutoNum type="arabicParenR"/>
            </a:pPr>
            <a:r>
              <a:rPr lang="sv-SE" dirty="0" smtClean="0"/>
              <a:t>Vi vill undvika att blanda </a:t>
            </a:r>
            <a:r>
              <a:rPr lang="sv-SE" dirty="0" err="1" smtClean="0"/>
              <a:t>javascriptkod</a:t>
            </a:r>
            <a:r>
              <a:rPr lang="sv-SE" dirty="0" smtClean="0"/>
              <a:t> med HTML-kod</a:t>
            </a:r>
          </a:p>
          <a:p>
            <a:pPr marL="457200" indent="-457200">
              <a:buAutoNum type="arabicParenR"/>
            </a:pPr>
            <a:r>
              <a:rPr lang="sv-SE" dirty="0" smtClean="0"/>
              <a:t>Varje gång koden ska köras behöver en javascripttolk dras igång för att tolka koden.</a:t>
            </a:r>
            <a:endParaRPr lang="sv-SE" dirty="0"/>
          </a:p>
        </p:txBody>
      </p:sp>
      <p:pic>
        <p:nvPicPr>
          <p:cNvPr id="6"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539552" y="1273324"/>
            <a:ext cx="7928765" cy="172819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79910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Koppla händelsehanterare</a:t>
            </a:r>
            <a:endParaRPr lang="sv-SE" dirty="0"/>
          </a:p>
        </p:txBody>
      </p:sp>
      <p:sp>
        <p:nvSpPr>
          <p:cNvPr id="3" name="Subtitle 2"/>
          <p:cNvSpPr>
            <a:spLocks noGrp="1"/>
          </p:cNvSpPr>
          <p:nvPr>
            <p:ph type="subTitle" idx="1"/>
          </p:nvPr>
        </p:nvSpPr>
        <p:spPr>
          <a:xfrm>
            <a:off x="467544" y="1057300"/>
            <a:ext cx="7753969" cy="539711"/>
          </a:xfrm>
        </p:spPr>
        <p:txBody>
          <a:bodyPr/>
          <a:lstStyle/>
          <a:p>
            <a:r>
              <a:rPr lang="sv-SE" dirty="0" smtClean="0"/>
              <a:t>Snyggare är att koppla ihop detta i JS-koden:</a:t>
            </a:r>
            <a:endParaRPr lang="sv-SE" dirty="0"/>
          </a:p>
        </p:txBody>
      </p:sp>
      <p:sp>
        <p:nvSpPr>
          <p:cNvPr id="4" name="Subtitle 2"/>
          <p:cNvSpPr txBox="1">
            <a:spLocks/>
          </p:cNvSpPr>
          <p:nvPr/>
        </p:nvSpPr>
        <p:spPr>
          <a:xfrm>
            <a:off x="403421" y="1633364"/>
            <a:ext cx="6040787"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id="</a:t>
            </a:r>
            <a:r>
              <a:rPr lang="sv-SE" sz="1800" dirty="0" err="1" smtClean="0">
                <a:latin typeface="Courier New" pitchFamily="49" charset="0"/>
                <a:cs typeface="Courier New" pitchFamily="49" charset="0"/>
              </a:rPr>
              <a:t>crasher</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
        <p:nvSpPr>
          <p:cNvPr id="5" name="Subtitle 2"/>
          <p:cNvSpPr txBox="1">
            <a:spLocks/>
          </p:cNvSpPr>
          <p:nvPr/>
        </p:nvSpPr>
        <p:spPr>
          <a:xfrm>
            <a:off x="395536" y="2353444"/>
            <a:ext cx="6048672"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link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crasher</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link.onclick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jumpFromBuilding</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6" name="Subtitle 2"/>
          <p:cNvSpPr txBox="1">
            <a:spLocks/>
          </p:cNvSpPr>
          <p:nvPr/>
        </p:nvSpPr>
        <p:spPr>
          <a:xfrm>
            <a:off x="395536" y="3505572"/>
            <a:ext cx="6048672" cy="86409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link.onclick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function</a:t>
            </a:r>
            <a:r>
              <a:rPr lang="sv-SE" sz="1400" dirty="0" smtClean="0">
                <a:latin typeface="Courier New" pitchFamily="49" charset="0"/>
                <a:cs typeface="Courier New" pitchFamily="49" charset="0"/>
              </a:rPr>
              <a:t>(){</a:t>
            </a:r>
          </a:p>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return</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jumpFromBuilding</a:t>
            </a:r>
            <a:r>
              <a:rPr lang="sv-SE" sz="1400" dirty="0" smtClean="0">
                <a:latin typeface="Courier New" pitchFamily="49" charset="0"/>
                <a:cs typeface="Courier New" pitchFamily="49" charset="0"/>
              </a:rPr>
              <a:t>(143);</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7" name="TextBox 6"/>
          <p:cNvSpPr txBox="1"/>
          <p:nvPr/>
        </p:nvSpPr>
        <p:spPr>
          <a:xfrm>
            <a:off x="6012160" y="2272144"/>
            <a:ext cx="43794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js</a:t>
            </a:r>
            <a:endParaRPr lang="sv-SE" dirty="0" smtClean="0">
              <a:latin typeface="Minya Nouvelle" pitchFamily="2" charset="0"/>
            </a:endParaRPr>
          </a:p>
        </p:txBody>
      </p:sp>
      <p:sp>
        <p:nvSpPr>
          <p:cNvPr id="8" name="TextBox 7"/>
          <p:cNvSpPr txBox="1"/>
          <p:nvPr/>
        </p:nvSpPr>
        <p:spPr>
          <a:xfrm>
            <a:off x="6012160" y="3424272"/>
            <a:ext cx="43794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js</a:t>
            </a:r>
            <a:endParaRPr lang="sv-SE" dirty="0" smtClean="0">
              <a:latin typeface="Minya Nouvelle" pitchFamily="2" charset="0"/>
            </a:endParaRPr>
          </a:p>
        </p:txBody>
      </p:sp>
      <p:sp>
        <p:nvSpPr>
          <p:cNvPr id="9" name="TextBox 8"/>
          <p:cNvSpPr txBox="1"/>
          <p:nvPr/>
        </p:nvSpPr>
        <p:spPr>
          <a:xfrm>
            <a:off x="5724128" y="1561356"/>
            <a:ext cx="785793" cy="369332"/>
          </a:xfrm>
          <a:prstGeom prst="rect">
            <a:avLst/>
          </a:prstGeom>
          <a:noFill/>
        </p:spPr>
        <p:txBody>
          <a:bodyPr wrap="none" rtlCol="0">
            <a:spAutoFit/>
          </a:bodyPr>
          <a:lstStyle/>
          <a:p>
            <a:r>
              <a:rPr lang="sv-SE" dirty="0" smtClean="0">
                <a:latin typeface="Minya Nouvelle" pitchFamily="2" charset="0"/>
              </a:rPr>
              <a:t>.html</a:t>
            </a:r>
          </a:p>
        </p:txBody>
      </p:sp>
      <p:sp>
        <p:nvSpPr>
          <p:cNvPr id="10" name="TextBox 9"/>
          <p:cNvSpPr txBox="1"/>
          <p:nvPr/>
        </p:nvSpPr>
        <p:spPr>
          <a:xfrm>
            <a:off x="323528" y="4729708"/>
            <a:ext cx="8640960" cy="646331"/>
          </a:xfrm>
          <a:prstGeom prst="rect">
            <a:avLst/>
          </a:prstGeom>
          <a:noFill/>
        </p:spPr>
        <p:txBody>
          <a:bodyPr wrap="square" rtlCol="0">
            <a:spAutoFit/>
          </a:bodyPr>
          <a:lstStyle/>
          <a:p>
            <a:r>
              <a:rPr lang="sv-SE" dirty="0" smtClean="0">
                <a:latin typeface="Minya Nouvelle" pitchFamily="2" charset="0"/>
              </a:rPr>
              <a:t>Ovanstående modell har några nackdelar, bland annat kan vi inte koppla flera lyssnare till samma event. W3C har därför ett annat sätt att göra detta på...</a:t>
            </a:r>
          </a:p>
        </p:txBody>
      </p:sp>
      <p:pic>
        <p:nvPicPr>
          <p:cNvPr id="11"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79512" y="102032"/>
            <a:ext cx="351378" cy="523220"/>
          </a:xfrm>
          <a:prstGeom prst="rect">
            <a:avLst/>
          </a:prstGeom>
          <a:noFill/>
        </p:spPr>
        <p:txBody>
          <a:bodyPr wrap="none" rtlCol="0">
            <a:spAutoFit/>
          </a:bodyPr>
          <a:lstStyle/>
          <a:p>
            <a:r>
              <a:rPr lang="sv-SE" sz="2800" b="1" dirty="0" smtClean="0">
                <a:latin typeface="Minya Nouvelle" pitchFamily="2" charset="0"/>
              </a:rPr>
              <a:t>1</a:t>
            </a:r>
          </a:p>
        </p:txBody>
      </p:sp>
      <p:sp>
        <p:nvSpPr>
          <p:cNvPr id="13" name="Subtitle 2"/>
          <p:cNvSpPr txBox="1">
            <a:spLocks/>
          </p:cNvSpPr>
          <p:nvPr/>
        </p:nvSpPr>
        <p:spPr>
          <a:xfrm>
            <a:off x="6588224" y="2353444"/>
            <a:ext cx="2304256"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900" dirty="0" err="1" smtClean="0">
                <a:latin typeface="Courier New" pitchFamily="49" charset="0"/>
                <a:cs typeface="Courier New" pitchFamily="49" charset="0"/>
              </a:rPr>
              <a:t>function</a:t>
            </a:r>
            <a:r>
              <a:rPr lang="sv-SE" sz="900" dirty="0" smtClean="0">
                <a:latin typeface="Courier New" pitchFamily="49" charset="0"/>
                <a:cs typeface="Courier New" pitchFamily="49" charset="0"/>
              </a:rPr>
              <a:t> </a:t>
            </a:r>
            <a:r>
              <a:rPr lang="sv-SE" sz="900" dirty="0" err="1" smtClean="0">
                <a:latin typeface="Courier New" pitchFamily="49" charset="0"/>
                <a:cs typeface="Courier New" pitchFamily="49" charset="0"/>
              </a:rPr>
              <a:t>jumpFromBuilding</a:t>
            </a:r>
            <a:r>
              <a:rPr lang="sv-SE" sz="900" dirty="0" smtClean="0">
                <a:latin typeface="Courier New" pitchFamily="49" charset="0"/>
                <a:cs typeface="Courier New" pitchFamily="49" charset="0"/>
              </a:rPr>
              <a:t>(){</a:t>
            </a:r>
          </a:p>
          <a:p>
            <a:r>
              <a:rPr lang="sv-SE" sz="900" dirty="0" smtClean="0">
                <a:latin typeface="Courier New" pitchFamily="49" charset="0"/>
                <a:cs typeface="Courier New" pitchFamily="49" charset="0"/>
              </a:rPr>
              <a:t>    alert("</a:t>
            </a:r>
            <a:r>
              <a:rPr lang="sv-SE" sz="900" dirty="0" err="1" smtClean="0">
                <a:latin typeface="Courier New" pitchFamily="49" charset="0"/>
                <a:cs typeface="Courier New" pitchFamily="49" charset="0"/>
              </a:rPr>
              <a:t>Jumping</a:t>
            </a:r>
            <a:r>
              <a:rPr lang="sv-SE" sz="900" dirty="0" smtClean="0">
                <a:latin typeface="Courier New" pitchFamily="49" charset="0"/>
                <a:cs typeface="Courier New" pitchFamily="49" charset="0"/>
              </a:rPr>
              <a:t>!");</a:t>
            </a:r>
            <a:endParaRPr lang="sv-SE" sz="900" dirty="0">
              <a:latin typeface="Courier New" pitchFamily="49" charset="0"/>
              <a:cs typeface="Courier New" pitchFamily="49" charset="0"/>
            </a:endParaRPr>
          </a:p>
          <a:p>
            <a:r>
              <a:rPr lang="sv-SE" sz="900" dirty="0" smtClean="0">
                <a:latin typeface="Courier New" pitchFamily="49" charset="0"/>
                <a:cs typeface="Courier New" pitchFamily="49" charset="0"/>
              </a:rPr>
              <a:t>}</a:t>
            </a:r>
            <a:endParaRPr lang="sv-SE" sz="900" dirty="0">
              <a:latin typeface="Courier New" pitchFamily="49" charset="0"/>
              <a:cs typeface="Courier New" pitchFamily="49" charset="0"/>
            </a:endParaRPr>
          </a:p>
        </p:txBody>
      </p:sp>
      <p:sp>
        <p:nvSpPr>
          <p:cNvPr id="14" name="Subtitle 2"/>
          <p:cNvSpPr txBox="1">
            <a:spLocks/>
          </p:cNvSpPr>
          <p:nvPr/>
        </p:nvSpPr>
        <p:spPr>
          <a:xfrm>
            <a:off x="6588224" y="3505572"/>
            <a:ext cx="2304256" cy="86409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900" dirty="0" err="1" smtClean="0">
                <a:latin typeface="Courier New" pitchFamily="49" charset="0"/>
                <a:cs typeface="Courier New" pitchFamily="49" charset="0"/>
              </a:rPr>
              <a:t>function</a:t>
            </a:r>
            <a:r>
              <a:rPr lang="sv-SE" sz="900" dirty="0" smtClean="0">
                <a:latin typeface="Courier New" pitchFamily="49" charset="0"/>
                <a:cs typeface="Courier New" pitchFamily="49" charset="0"/>
              </a:rPr>
              <a:t> </a:t>
            </a:r>
            <a:r>
              <a:rPr lang="sv-SE" sz="900" dirty="0" err="1" smtClean="0">
                <a:latin typeface="Courier New" pitchFamily="49" charset="0"/>
                <a:cs typeface="Courier New" pitchFamily="49" charset="0"/>
              </a:rPr>
              <a:t>jumpFromBuilding</a:t>
            </a:r>
            <a:r>
              <a:rPr lang="sv-SE" sz="900" dirty="0" smtClean="0">
                <a:latin typeface="Courier New" pitchFamily="49" charset="0"/>
                <a:cs typeface="Courier New" pitchFamily="49" charset="0"/>
              </a:rPr>
              <a:t>(nr){</a:t>
            </a:r>
          </a:p>
          <a:p>
            <a:r>
              <a:rPr lang="sv-SE" sz="900" dirty="0" smtClean="0">
                <a:latin typeface="Courier New" pitchFamily="49" charset="0"/>
                <a:cs typeface="Courier New" pitchFamily="49" charset="0"/>
              </a:rPr>
              <a:t>    alert("</a:t>
            </a:r>
            <a:r>
              <a:rPr lang="sv-SE" sz="900" dirty="0" err="1" smtClean="0">
                <a:latin typeface="Courier New" pitchFamily="49" charset="0"/>
                <a:cs typeface="Courier New" pitchFamily="49" charset="0"/>
              </a:rPr>
              <a:t>Jumping</a:t>
            </a:r>
            <a:r>
              <a:rPr lang="sv-SE" sz="900" dirty="0" smtClean="0">
                <a:latin typeface="Courier New" pitchFamily="49" charset="0"/>
                <a:cs typeface="Courier New" pitchFamily="49" charset="0"/>
              </a:rPr>
              <a:t>! "+nr);</a:t>
            </a:r>
            <a:endParaRPr lang="sv-SE" sz="900" dirty="0">
              <a:latin typeface="Courier New" pitchFamily="49" charset="0"/>
              <a:cs typeface="Courier New" pitchFamily="49" charset="0"/>
            </a:endParaRPr>
          </a:p>
          <a:p>
            <a:r>
              <a:rPr lang="sv-SE" sz="900" dirty="0" smtClean="0">
                <a:latin typeface="Courier New" pitchFamily="49" charset="0"/>
                <a:cs typeface="Courier New" pitchFamily="49" charset="0"/>
              </a:rPr>
              <a:t>}</a:t>
            </a:r>
            <a:endParaRPr lang="sv-SE" sz="900" dirty="0">
              <a:latin typeface="Courier New" pitchFamily="49" charset="0"/>
              <a:cs typeface="Courier New" pitchFamily="49" charset="0"/>
            </a:endParaRPr>
          </a:p>
        </p:txBody>
      </p:sp>
    </p:spTree>
    <p:extLst>
      <p:ext uri="{BB962C8B-B14F-4D97-AF65-F5344CB8AC3E}">
        <p14:creationId xmlns:p14="http://schemas.microsoft.com/office/powerpoint/2010/main" val="152542028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Koppla händelsehanterare</a:t>
            </a:r>
            <a:endParaRPr lang="sv-SE" dirty="0"/>
          </a:p>
        </p:txBody>
      </p:sp>
      <p:pic>
        <p:nvPicPr>
          <p:cNvPr id="4" name="Picture 10" descr="http://www.favbrowser.com/wp-content/uploads/2010/08/internetexplorer7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4441676"/>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P:\Icons\48x48\shadow\warn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4873724"/>
            <a:ext cx="366986" cy="366986"/>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1547664" y="4441676"/>
            <a:ext cx="7272808" cy="936104"/>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t>I IE &lt; 9 så finns inte </a:t>
            </a:r>
            <a:r>
              <a:rPr lang="sv-SE" sz="1800" dirty="0" err="1" smtClean="0"/>
              <a:t>addEventListener</a:t>
            </a:r>
            <a:r>
              <a:rPr lang="sv-SE" sz="1800" dirty="0" smtClean="0"/>
              <a:t> utan den egna </a:t>
            </a:r>
            <a:r>
              <a:rPr lang="sv-SE" sz="1800" dirty="0" err="1" smtClean="0"/>
              <a:t>attachEvent</a:t>
            </a:r>
            <a:r>
              <a:rPr lang="sv-SE" sz="1800" dirty="0" smtClean="0"/>
              <a:t>. Läs mer om detta i litteraturen eller på:</a:t>
            </a:r>
          </a:p>
          <a:p>
            <a:r>
              <a:rPr lang="sv-SE" sz="1800" dirty="0"/>
              <a:t>https://developer.mozilla.org/en/DOM/element.addEventListener</a:t>
            </a:r>
            <a:endParaRPr lang="sv-SE" sz="1800" dirty="0" smtClean="0"/>
          </a:p>
        </p:txBody>
      </p:sp>
      <p:pic>
        <p:nvPicPr>
          <p:cNvPr id="7" name="Picture 2" descr="P:\Icons\48x48\shadow\flas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9512" y="102032"/>
            <a:ext cx="357790" cy="523220"/>
          </a:xfrm>
          <a:prstGeom prst="rect">
            <a:avLst/>
          </a:prstGeom>
          <a:noFill/>
        </p:spPr>
        <p:txBody>
          <a:bodyPr wrap="none" rtlCol="0">
            <a:spAutoFit/>
          </a:bodyPr>
          <a:lstStyle/>
          <a:p>
            <a:r>
              <a:rPr lang="sv-SE" sz="2800" b="1" dirty="0" smtClean="0">
                <a:latin typeface="Minya Nouvelle" pitchFamily="2" charset="0"/>
              </a:rPr>
              <a:t>2</a:t>
            </a:r>
          </a:p>
        </p:txBody>
      </p:sp>
      <p:sp>
        <p:nvSpPr>
          <p:cNvPr id="9" name="Subtitle 2"/>
          <p:cNvSpPr txBox="1">
            <a:spLocks/>
          </p:cNvSpPr>
          <p:nvPr/>
        </p:nvSpPr>
        <p:spPr>
          <a:xfrm>
            <a:off x="755576" y="1777380"/>
            <a:ext cx="6552728" cy="1152128"/>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link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crasher</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link.addEventListener</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click</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jumpFromBuilding</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false</a:t>
            </a:r>
            <a:r>
              <a:rPr lang="sv-SE" sz="1400" dirty="0" smtClean="0">
                <a:latin typeface="Courier New" pitchFamily="49" charset="0"/>
                <a:cs typeface="Courier New" pitchFamily="49" charset="0"/>
              </a:rPr>
              <a:t>);</a:t>
            </a:r>
          </a:p>
          <a:p>
            <a:r>
              <a:rPr lang="sv-SE" sz="1400" dirty="0" err="1" smtClean="0">
                <a:latin typeface="Courier New" pitchFamily="49" charset="0"/>
                <a:cs typeface="Courier New" pitchFamily="49" charset="0"/>
              </a:rPr>
              <a:t>link.addEventListener</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click</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getUpAgain</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false</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11" name="TextBox 10"/>
          <p:cNvSpPr txBox="1"/>
          <p:nvPr/>
        </p:nvSpPr>
        <p:spPr>
          <a:xfrm rot="1774539">
            <a:off x="7468471" y="1799454"/>
            <a:ext cx="1452642" cy="584775"/>
          </a:xfrm>
          <a:prstGeom prst="rect">
            <a:avLst/>
          </a:prstGeom>
          <a:noFill/>
        </p:spPr>
        <p:txBody>
          <a:bodyPr wrap="none" rtlCol="0">
            <a:spAutoFit/>
          </a:bodyPr>
          <a:lstStyle/>
          <a:p>
            <a:r>
              <a:rPr lang="sv-SE" sz="1600" dirty="0" err="1" smtClean="0">
                <a:solidFill>
                  <a:srgbClr val="FF0000"/>
                </a:solidFill>
                <a:latin typeface="Minya Nouvelle" pitchFamily="2" charset="0"/>
              </a:rPr>
              <a:t>bubble</a:t>
            </a:r>
            <a:r>
              <a:rPr lang="sv-SE" sz="1600" dirty="0" smtClean="0">
                <a:solidFill>
                  <a:srgbClr val="FF0000"/>
                </a:solidFill>
                <a:latin typeface="Minya Nouvelle" pitchFamily="2" charset="0"/>
              </a:rPr>
              <a:t> (</a:t>
            </a:r>
            <a:r>
              <a:rPr lang="sv-SE" sz="1600" dirty="0" err="1" smtClean="0">
                <a:solidFill>
                  <a:srgbClr val="FF0000"/>
                </a:solidFill>
                <a:latin typeface="Minya Nouvelle" pitchFamily="2" charset="0"/>
              </a:rPr>
              <a:t>false</a:t>
            </a:r>
            <a:r>
              <a:rPr lang="sv-SE" sz="1600" dirty="0" smtClean="0">
                <a:solidFill>
                  <a:srgbClr val="FF0000"/>
                </a:solidFill>
                <a:latin typeface="Minya Nouvelle" pitchFamily="2" charset="0"/>
              </a:rPr>
              <a:t>)</a:t>
            </a:r>
          </a:p>
          <a:p>
            <a:r>
              <a:rPr lang="sv-SE" sz="1600" dirty="0" err="1" smtClean="0">
                <a:solidFill>
                  <a:srgbClr val="FF0000"/>
                </a:solidFill>
                <a:latin typeface="Minya Nouvelle" pitchFamily="2" charset="0"/>
              </a:rPr>
              <a:t>capture</a:t>
            </a:r>
            <a:r>
              <a:rPr lang="sv-SE" sz="1600" dirty="0" smtClean="0">
                <a:solidFill>
                  <a:srgbClr val="FF0000"/>
                </a:solidFill>
                <a:latin typeface="Minya Nouvelle" pitchFamily="2" charset="0"/>
              </a:rPr>
              <a:t> (</a:t>
            </a:r>
            <a:r>
              <a:rPr lang="sv-SE" sz="1600" dirty="0" err="1" smtClean="0">
                <a:solidFill>
                  <a:srgbClr val="FF0000"/>
                </a:solidFill>
                <a:latin typeface="Minya Nouvelle" pitchFamily="2" charset="0"/>
              </a:rPr>
              <a:t>true</a:t>
            </a:r>
            <a:r>
              <a:rPr lang="sv-SE" sz="1600" dirty="0" smtClean="0">
                <a:solidFill>
                  <a:srgbClr val="FF0000"/>
                </a:solidFill>
                <a:latin typeface="Minya Nouvelle" pitchFamily="2" charset="0"/>
              </a:rPr>
              <a:t>)</a:t>
            </a:r>
          </a:p>
        </p:txBody>
      </p:sp>
      <p:sp>
        <p:nvSpPr>
          <p:cNvPr id="13" name="Subtitle 2"/>
          <p:cNvSpPr txBox="1">
            <a:spLocks/>
          </p:cNvSpPr>
          <p:nvPr/>
        </p:nvSpPr>
        <p:spPr>
          <a:xfrm>
            <a:off x="755576" y="3073524"/>
            <a:ext cx="6552728" cy="648072"/>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link.removeEventListener</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click</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jumpFromBuilding</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false</a:t>
            </a:r>
            <a:r>
              <a:rPr lang="sv-SE" sz="1400" dirty="0" smtClean="0">
                <a:latin typeface="Courier New" pitchFamily="49" charset="0"/>
                <a:cs typeface="Courier New" pitchFamily="49" charset="0"/>
              </a:rPr>
              <a:t>);</a:t>
            </a:r>
          </a:p>
          <a:p>
            <a:r>
              <a:rPr lang="sv-SE" sz="1400" dirty="0" err="1" smtClean="0">
                <a:latin typeface="Courier New" pitchFamily="49" charset="0"/>
                <a:cs typeface="Courier New" pitchFamily="49" charset="0"/>
              </a:rPr>
              <a:t>link.removeEventListener</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click</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getUpAgain</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false</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14" name="TextBox 13"/>
          <p:cNvSpPr txBox="1"/>
          <p:nvPr/>
        </p:nvSpPr>
        <p:spPr>
          <a:xfrm>
            <a:off x="395536" y="2209428"/>
            <a:ext cx="258842" cy="369332"/>
          </a:xfrm>
          <a:prstGeom prst="rect">
            <a:avLst/>
          </a:prstGeom>
          <a:noFill/>
        </p:spPr>
        <p:txBody>
          <a:bodyPr wrap="square" rtlCol="0">
            <a:spAutoFit/>
          </a:bodyPr>
          <a:lstStyle/>
          <a:p>
            <a:r>
              <a:rPr lang="sv-SE" dirty="0" smtClean="0">
                <a:solidFill>
                  <a:srgbClr val="FF0000"/>
                </a:solidFill>
                <a:latin typeface="Minya Nouvelle" pitchFamily="2" charset="0"/>
              </a:rPr>
              <a:t>1</a:t>
            </a:r>
          </a:p>
        </p:txBody>
      </p:sp>
      <p:sp>
        <p:nvSpPr>
          <p:cNvPr id="15" name="TextBox 14"/>
          <p:cNvSpPr txBox="1"/>
          <p:nvPr/>
        </p:nvSpPr>
        <p:spPr>
          <a:xfrm>
            <a:off x="395536" y="2488168"/>
            <a:ext cx="258842" cy="369332"/>
          </a:xfrm>
          <a:prstGeom prst="rect">
            <a:avLst/>
          </a:prstGeom>
          <a:noFill/>
        </p:spPr>
        <p:txBody>
          <a:bodyPr wrap="square" rtlCol="0">
            <a:spAutoFit/>
          </a:bodyPr>
          <a:lstStyle/>
          <a:p>
            <a:r>
              <a:rPr lang="sv-SE" dirty="0" smtClean="0">
                <a:solidFill>
                  <a:srgbClr val="FF0000"/>
                </a:solidFill>
                <a:latin typeface="Minya Nouvelle" pitchFamily="2" charset="0"/>
              </a:rPr>
              <a:t>2</a:t>
            </a:r>
          </a:p>
        </p:txBody>
      </p:sp>
      <p:sp>
        <p:nvSpPr>
          <p:cNvPr id="16" name="Freeform 15"/>
          <p:cNvSpPr/>
          <p:nvPr/>
        </p:nvSpPr>
        <p:spPr>
          <a:xfrm>
            <a:off x="6344529" y="2370406"/>
            <a:ext cx="1744394" cy="295879"/>
          </a:xfrm>
          <a:custGeom>
            <a:avLst/>
            <a:gdLst>
              <a:gd name="connsiteX0" fmla="*/ 1744394 w 1744394"/>
              <a:gd name="connsiteY0" fmla="*/ 0 h 295879"/>
              <a:gd name="connsiteX1" fmla="*/ 1434905 w 1744394"/>
              <a:gd name="connsiteY1" fmla="*/ 288388 h 295879"/>
              <a:gd name="connsiteX2" fmla="*/ 0 w 1744394"/>
              <a:gd name="connsiteY2" fmla="*/ 182880 h 295879"/>
            </a:gdLst>
            <a:ahLst/>
            <a:cxnLst>
              <a:cxn ang="0">
                <a:pos x="connsiteX0" y="connsiteY0"/>
              </a:cxn>
              <a:cxn ang="0">
                <a:pos x="connsiteX1" y="connsiteY1"/>
              </a:cxn>
              <a:cxn ang="0">
                <a:pos x="connsiteX2" y="connsiteY2"/>
              </a:cxn>
            </a:cxnLst>
            <a:rect l="l" t="t" r="r" b="b"/>
            <a:pathLst>
              <a:path w="1744394" h="295879">
                <a:moveTo>
                  <a:pt x="1744394" y="0"/>
                </a:moveTo>
                <a:cubicBezTo>
                  <a:pt x="1735015" y="128954"/>
                  <a:pt x="1725637" y="257908"/>
                  <a:pt x="1434905" y="288388"/>
                </a:cubicBezTo>
                <a:cubicBezTo>
                  <a:pt x="1144173" y="318868"/>
                  <a:pt x="572086" y="250874"/>
                  <a:pt x="0" y="182880"/>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17" name="TextBox 16"/>
          <p:cNvSpPr txBox="1"/>
          <p:nvPr/>
        </p:nvSpPr>
        <p:spPr>
          <a:xfrm>
            <a:off x="395536" y="1120016"/>
            <a:ext cx="6408101" cy="369332"/>
          </a:xfrm>
          <a:prstGeom prst="rect">
            <a:avLst/>
          </a:prstGeom>
          <a:noFill/>
        </p:spPr>
        <p:txBody>
          <a:bodyPr wrap="none" rtlCol="0">
            <a:spAutoFit/>
          </a:bodyPr>
          <a:lstStyle/>
          <a:p>
            <a:r>
              <a:rPr lang="sv-SE" dirty="0" smtClean="0">
                <a:latin typeface="Minya Nouvelle" pitchFamily="2" charset="0"/>
              </a:rPr>
              <a:t>DOM </a:t>
            </a:r>
            <a:r>
              <a:rPr lang="sv-SE" dirty="0" err="1" smtClean="0">
                <a:latin typeface="Minya Nouvelle" pitchFamily="2" charset="0"/>
              </a:rPr>
              <a:t>Level</a:t>
            </a:r>
            <a:r>
              <a:rPr lang="sv-SE" dirty="0" smtClean="0">
                <a:latin typeface="Minya Nouvelle" pitchFamily="2" charset="0"/>
              </a:rPr>
              <a:t> 2 definierar ett annat sätt att koppla event på:</a:t>
            </a:r>
          </a:p>
        </p:txBody>
      </p:sp>
    </p:spTree>
    <p:extLst>
      <p:ext uri="{BB962C8B-B14F-4D97-AF65-F5344CB8AC3E}">
        <p14:creationId xmlns:p14="http://schemas.microsoft.com/office/powerpoint/2010/main" val="13672945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Vad triggade eventet?</a:t>
            </a:r>
            <a:endParaRPr lang="sv-SE" dirty="0"/>
          </a:p>
        </p:txBody>
      </p:sp>
      <p:sp>
        <p:nvSpPr>
          <p:cNvPr id="3" name="Subtitle 2"/>
          <p:cNvSpPr>
            <a:spLocks noGrp="1"/>
          </p:cNvSpPr>
          <p:nvPr>
            <p:ph type="subTitle" idx="1"/>
          </p:nvPr>
        </p:nvSpPr>
        <p:spPr>
          <a:xfrm>
            <a:off x="323528" y="1057300"/>
            <a:ext cx="8568952" cy="864096"/>
          </a:xfrm>
        </p:spPr>
        <p:txBody>
          <a:bodyPr/>
          <a:lstStyle/>
          <a:p>
            <a:r>
              <a:rPr lang="sv-SE" dirty="0" smtClean="0"/>
              <a:t>Det finns ett enkelt sätt att få reda på vad som triggade eventet (utlöste händelsen):</a:t>
            </a:r>
            <a:endParaRPr lang="sv-SE" dirty="0"/>
          </a:p>
        </p:txBody>
      </p:sp>
      <p:pic>
        <p:nvPicPr>
          <p:cNvPr id="4"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1475656" y="1993404"/>
            <a:ext cx="6048672" cy="2520280"/>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smtClean="0">
                <a:latin typeface="Courier New" pitchFamily="49" charset="0"/>
                <a:cs typeface="Courier New" pitchFamily="49" charset="0"/>
              </a:rPr>
              <a:t>var </a:t>
            </a:r>
            <a:r>
              <a:rPr lang="sv-SE" sz="1600" dirty="0" err="1" smtClean="0">
                <a:latin typeface="Courier New" pitchFamily="49" charset="0"/>
                <a:cs typeface="Courier New" pitchFamily="49" charset="0"/>
              </a:rPr>
              <a:t>link</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document.getElementById</a:t>
            </a:r>
            <a:r>
              <a:rPr lang="sv-SE" sz="1600" dirty="0" smtClean="0">
                <a:latin typeface="Courier New" pitchFamily="49" charset="0"/>
                <a:cs typeface="Courier New" pitchFamily="49" charset="0"/>
              </a:rPr>
              <a:t>("</a:t>
            </a:r>
            <a:r>
              <a:rPr lang="sv-SE" sz="1600" dirty="0" err="1" smtClean="0">
                <a:latin typeface="Courier New" pitchFamily="49" charset="0"/>
                <a:cs typeface="Courier New" pitchFamily="49" charset="0"/>
              </a:rPr>
              <a:t>crasher</a:t>
            </a:r>
            <a:r>
              <a:rPr lang="sv-SE" sz="1600" dirty="0" smtClean="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err="1" smtClean="0">
                <a:latin typeface="Courier New" pitchFamily="49" charset="0"/>
                <a:cs typeface="Courier New" pitchFamily="49" charset="0"/>
              </a:rPr>
              <a:t>link.onclick</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jumpFromBuilding</a:t>
            </a:r>
            <a:r>
              <a:rPr lang="sv-SE" sz="1600" dirty="0" smtClean="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err="1" smtClean="0">
                <a:latin typeface="Courier New" pitchFamily="49" charset="0"/>
                <a:cs typeface="Courier New" pitchFamily="49" charset="0"/>
              </a:rPr>
              <a:t>function</a:t>
            </a:r>
            <a:r>
              <a:rPr lang="sv-SE" sz="1600" dirty="0" smtClean="0">
                <a:latin typeface="Courier New" pitchFamily="49" charset="0"/>
                <a:cs typeface="Courier New" pitchFamily="49" charset="0"/>
              </a:rPr>
              <a:t> </a:t>
            </a:r>
            <a:r>
              <a:rPr lang="sv-SE" sz="1600" dirty="0" err="1" smtClean="0">
                <a:latin typeface="Courier New" pitchFamily="49" charset="0"/>
                <a:cs typeface="Courier New" pitchFamily="49" charset="0"/>
              </a:rPr>
              <a:t>jumpFromBuilding</a:t>
            </a:r>
            <a:r>
              <a:rPr lang="sv-SE" sz="1600" dirty="0" smtClean="0">
                <a:latin typeface="Courier New" pitchFamily="49" charset="0"/>
                <a:cs typeface="Courier New" pitchFamily="49" charset="0"/>
              </a:rPr>
              <a:t>(){</a:t>
            </a:r>
          </a:p>
          <a:p>
            <a:r>
              <a:rPr lang="sv-SE" sz="1600" dirty="0" smtClean="0">
                <a:latin typeface="Courier New" pitchFamily="49" charset="0"/>
                <a:cs typeface="Courier New" pitchFamily="49" charset="0"/>
              </a:rPr>
              <a:t>	alert(</a:t>
            </a:r>
            <a:r>
              <a:rPr lang="sv-SE" sz="1600" b="1" dirty="0" err="1" smtClean="0">
                <a:latin typeface="Courier New" pitchFamily="49" charset="0"/>
                <a:cs typeface="Courier New" pitchFamily="49" charset="0"/>
              </a:rPr>
              <a:t>this</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link</a:t>
            </a:r>
            <a:r>
              <a:rPr lang="sv-SE" sz="1600" dirty="0" smtClean="0">
                <a:latin typeface="Courier New" pitchFamily="49" charset="0"/>
                <a:cs typeface="Courier New" pitchFamily="49" charset="0"/>
              </a:rPr>
              <a:t>);  // </a:t>
            </a:r>
            <a:r>
              <a:rPr lang="sv-SE" sz="1600" dirty="0" err="1">
                <a:latin typeface="Courier New" pitchFamily="49" charset="0"/>
                <a:cs typeface="Courier New" pitchFamily="49" charset="0"/>
              </a:rPr>
              <a:t>t</a:t>
            </a:r>
            <a:r>
              <a:rPr lang="sv-SE" sz="1600" dirty="0" err="1" smtClean="0">
                <a:latin typeface="Courier New" pitchFamily="49" charset="0"/>
                <a:cs typeface="Courier New" pitchFamily="49" charset="0"/>
              </a:rPr>
              <a:t>rue</a:t>
            </a:r>
            <a:endParaRPr lang="sv-SE" sz="1600" dirty="0">
              <a:latin typeface="Courier New" pitchFamily="49" charset="0"/>
              <a:cs typeface="Courier New" pitchFamily="49" charset="0"/>
            </a:endParaRPr>
          </a:p>
          <a:p>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p:txBody>
      </p:sp>
      <p:sp>
        <p:nvSpPr>
          <p:cNvPr id="6" name="TextBox 5"/>
          <p:cNvSpPr txBox="1"/>
          <p:nvPr/>
        </p:nvSpPr>
        <p:spPr>
          <a:xfrm>
            <a:off x="3635896" y="4657700"/>
            <a:ext cx="4320480" cy="646331"/>
          </a:xfrm>
          <a:prstGeom prst="rect">
            <a:avLst/>
          </a:prstGeom>
          <a:noFill/>
        </p:spPr>
        <p:txBody>
          <a:bodyPr wrap="square" rtlCol="0">
            <a:spAutoFit/>
          </a:bodyPr>
          <a:lstStyle/>
          <a:p>
            <a:r>
              <a:rPr lang="sv-SE" b="1" dirty="0" err="1" smtClean="0">
                <a:latin typeface="Minya Nouvelle" pitchFamily="2" charset="0"/>
              </a:rPr>
              <a:t>this</a:t>
            </a:r>
            <a:r>
              <a:rPr lang="sv-SE" dirty="0" smtClean="0">
                <a:latin typeface="Minya Nouvelle" pitchFamily="2" charset="0"/>
              </a:rPr>
              <a:t> refererar till det objekt som "äger" funktionen, triggar eventet</a:t>
            </a:r>
          </a:p>
        </p:txBody>
      </p:sp>
      <p:cxnSp>
        <p:nvCxnSpPr>
          <p:cNvPr id="8" name="Straight Arrow Connector 7"/>
          <p:cNvCxnSpPr/>
          <p:nvPr/>
        </p:nvCxnSpPr>
        <p:spPr>
          <a:xfrm flipH="1" flipV="1">
            <a:off x="3491880" y="3793604"/>
            <a:ext cx="432048" cy="7920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39232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that</a:t>
            </a:r>
            <a:r>
              <a:rPr lang="sv-SE" dirty="0" smtClean="0"/>
              <a:t>=</a:t>
            </a:r>
            <a:r>
              <a:rPr lang="sv-SE" dirty="0" err="1" smtClean="0"/>
              <a:t>this</a:t>
            </a:r>
            <a:endParaRPr lang="sv-SE" dirty="0"/>
          </a:p>
        </p:txBody>
      </p:sp>
      <p:pic>
        <p:nvPicPr>
          <p:cNvPr id="4"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1301105" y="1345332"/>
            <a:ext cx="6799287" cy="374441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function</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Experiment(</a:t>
            </a:r>
            <a:r>
              <a:rPr lang="sv-SE" sz="1400" dirty="0" err="1">
                <a:latin typeface="Courier New" pitchFamily="49" charset="0"/>
                <a:cs typeface="Courier New" pitchFamily="49" charset="0"/>
              </a:rPr>
              <a:t>bombText</a:t>
            </a:r>
            <a:r>
              <a:rPr lang="sv-SE" sz="1400" dirty="0">
                <a:latin typeface="Courier New" pitchFamily="49" charset="0"/>
                <a:cs typeface="Courier New" pitchFamily="49" charset="0"/>
              </a:rPr>
              <a:t>){</a:t>
            </a:r>
          </a:p>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this.getBombText</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function</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return</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bombText</a:t>
            </a:r>
            <a:r>
              <a:rPr lang="sv-SE" sz="1400" dirty="0">
                <a:latin typeface="Courier New" pitchFamily="49" charset="0"/>
                <a:cs typeface="Courier New" pitchFamily="49" charset="0"/>
              </a:rPr>
              <a:t>;};</a:t>
            </a:r>
          </a:p>
          <a:p>
            <a:endParaRPr lang="sv-SE" sz="1400" dirty="0" smtClean="0">
              <a:latin typeface="Courier New" pitchFamily="49" charset="0"/>
              <a:cs typeface="Courier New" pitchFamily="49" charset="0"/>
            </a:endParaRPr>
          </a:p>
          <a:p>
            <a:r>
              <a:rPr lang="sv-SE" sz="1400" dirty="0" smtClean="0">
                <a:latin typeface="Courier New" pitchFamily="49" charset="0"/>
                <a:cs typeface="Courier New" pitchFamily="49" charset="0"/>
              </a:rPr>
              <a:t>   var </a:t>
            </a:r>
            <a:r>
              <a:rPr lang="sv-SE" sz="1400" dirty="0" err="1">
                <a:latin typeface="Courier New" pitchFamily="49" charset="0"/>
                <a:cs typeface="Courier New" pitchFamily="49" charset="0"/>
              </a:rPr>
              <a:t>aTag</a:t>
            </a:r>
            <a:r>
              <a:rPr lang="sv-SE" sz="1400" dirty="0">
                <a:latin typeface="Courier New" pitchFamily="49" charset="0"/>
                <a:cs typeface="Courier New" pitchFamily="49" charset="0"/>
              </a:rPr>
              <a:t> = </a:t>
            </a:r>
            <a:r>
              <a:rPr lang="sv-SE" sz="1400" dirty="0" err="1">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myLink</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a:p>
            <a:endParaRPr lang="sv-SE" sz="1400" dirty="0" smtClean="0">
              <a:latin typeface="Courier New" pitchFamily="49" charset="0"/>
              <a:cs typeface="Courier New" pitchFamily="49" charset="0"/>
            </a:endParaRPr>
          </a:p>
          <a:p>
            <a:r>
              <a:rPr lang="sv-SE" sz="1400" b="1" dirty="0" smtClean="0">
                <a:latin typeface="Courier New" pitchFamily="49" charset="0"/>
                <a:cs typeface="Courier New" pitchFamily="49" charset="0"/>
              </a:rPr>
              <a:t>   var </a:t>
            </a:r>
            <a:r>
              <a:rPr lang="sv-SE" sz="1400" b="1" dirty="0" err="1">
                <a:latin typeface="Courier New" pitchFamily="49" charset="0"/>
                <a:cs typeface="Courier New" pitchFamily="49" charset="0"/>
              </a:rPr>
              <a:t>that</a:t>
            </a:r>
            <a:r>
              <a:rPr lang="sv-SE" sz="1400" b="1" dirty="0">
                <a:latin typeface="Courier New" pitchFamily="49" charset="0"/>
                <a:cs typeface="Courier New" pitchFamily="49" charset="0"/>
              </a:rPr>
              <a:t> = </a:t>
            </a:r>
            <a:r>
              <a:rPr lang="sv-SE" sz="1400" b="1" dirty="0" err="1">
                <a:latin typeface="Courier New" pitchFamily="49" charset="0"/>
                <a:cs typeface="Courier New" pitchFamily="49" charset="0"/>
              </a:rPr>
              <a:t>this</a:t>
            </a:r>
            <a:r>
              <a:rPr lang="sv-SE" sz="1400" b="1" dirty="0">
                <a:latin typeface="Courier New" pitchFamily="49" charset="0"/>
                <a:cs typeface="Courier New" pitchFamily="49" charset="0"/>
              </a:rPr>
              <a:t>;				</a:t>
            </a:r>
          </a:p>
          <a:p>
            <a:endParaRPr lang="sv-SE" sz="1400" dirty="0" smtClean="0">
              <a:latin typeface="Courier New" pitchFamily="49" charset="0"/>
              <a:cs typeface="Courier New" pitchFamily="49" charset="0"/>
            </a:endParaRPr>
          </a:p>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aTag.onclick</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function</a:t>
            </a:r>
            <a:r>
              <a:rPr lang="sv-SE" sz="1400" dirty="0">
                <a:latin typeface="Courier New" pitchFamily="49" charset="0"/>
                <a:cs typeface="Courier New" pitchFamily="49" charset="0"/>
              </a:rPr>
              <a:t>(){</a:t>
            </a:r>
          </a:p>
          <a:p>
            <a:r>
              <a:rPr lang="sv-SE" sz="1400" dirty="0" smtClean="0">
                <a:latin typeface="Courier New" pitchFamily="49" charset="0"/>
                <a:cs typeface="Courier New" pitchFamily="49" charset="0"/>
              </a:rPr>
              <a:t>      alert(</a:t>
            </a:r>
            <a:r>
              <a:rPr lang="sv-SE" sz="1400" dirty="0" err="1" smtClean="0">
                <a:latin typeface="Courier New" pitchFamily="49" charset="0"/>
                <a:cs typeface="Courier New" pitchFamily="49" charset="0"/>
              </a:rPr>
              <a:t>this.getBombText</a:t>
            </a:r>
            <a:r>
              <a:rPr lang="sv-SE" sz="1400" dirty="0">
                <a:latin typeface="Courier New" pitchFamily="49" charset="0"/>
                <a:cs typeface="Courier New" pitchFamily="49" charset="0"/>
              </a:rPr>
              <a:t>()); // </a:t>
            </a:r>
            <a:r>
              <a:rPr lang="sv-SE" sz="1400" dirty="0" err="1" smtClean="0">
                <a:latin typeface="Courier New" pitchFamily="49" charset="0"/>
                <a:cs typeface="Courier New" pitchFamily="49" charset="0"/>
              </a:rPr>
              <a:t>Fail</a:t>
            </a:r>
            <a:r>
              <a:rPr lang="sv-SE" sz="1400" dirty="0" smtClean="0">
                <a:latin typeface="Courier New" pitchFamily="49" charset="0"/>
                <a:cs typeface="Courier New" pitchFamily="49" charset="0"/>
              </a:rPr>
              <a:t>            </a:t>
            </a:r>
            <a:br>
              <a:rPr lang="sv-SE" sz="1400" dirty="0" smtClean="0">
                <a:latin typeface="Courier New" pitchFamily="49" charset="0"/>
                <a:cs typeface="Courier New" pitchFamily="49" charset="0"/>
              </a:rPr>
            </a:br>
            <a:r>
              <a:rPr lang="sv-SE" sz="1400" dirty="0" smtClean="0">
                <a:latin typeface="Courier New" pitchFamily="49" charset="0"/>
                <a:cs typeface="Courier New" pitchFamily="49" charset="0"/>
              </a:rPr>
              <a:t>      alert(</a:t>
            </a:r>
            <a:r>
              <a:rPr lang="sv-SE" sz="1400" b="1" dirty="0" err="1" smtClean="0">
                <a:latin typeface="Courier New" pitchFamily="49" charset="0"/>
                <a:cs typeface="Courier New" pitchFamily="49" charset="0"/>
              </a:rPr>
              <a:t>that.getBombText</a:t>
            </a:r>
            <a:r>
              <a:rPr lang="sv-SE" sz="1400" b="1" dirty="0">
                <a:latin typeface="Courier New" pitchFamily="49" charset="0"/>
                <a:cs typeface="Courier New" pitchFamily="49" charset="0"/>
              </a:rPr>
              <a:t>()</a:t>
            </a:r>
            <a:r>
              <a:rPr lang="sv-SE" sz="1400" dirty="0">
                <a:latin typeface="Courier New" pitchFamily="49" charset="0"/>
                <a:cs typeface="Courier New" pitchFamily="49" charset="0"/>
              </a:rPr>
              <a:t>); // </a:t>
            </a:r>
            <a:r>
              <a:rPr lang="sv-SE" sz="1400" dirty="0" smtClean="0">
                <a:latin typeface="Courier New" pitchFamily="49" charset="0"/>
                <a:cs typeface="Courier New" pitchFamily="49" charset="0"/>
              </a:rPr>
              <a:t>"BOOOOOOM"</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   };</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a:p>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new </a:t>
            </a:r>
            <a:r>
              <a:rPr lang="sv-SE" sz="1400" dirty="0">
                <a:latin typeface="Courier New" pitchFamily="49" charset="0"/>
                <a:cs typeface="Courier New" pitchFamily="49" charset="0"/>
              </a:rPr>
              <a:t>Experiment</a:t>
            </a:r>
            <a:r>
              <a:rPr lang="sv-SE" sz="1400" dirty="0" smtClean="0">
                <a:latin typeface="Courier New" pitchFamily="49" charset="0"/>
                <a:cs typeface="Courier New" pitchFamily="49" charset="0"/>
              </a:rPr>
              <a:t>("BOOOOOOM");</a:t>
            </a:r>
            <a:endParaRPr lang="sv-SE" sz="1400" dirty="0">
              <a:latin typeface="Courier New" pitchFamily="49" charset="0"/>
              <a:cs typeface="Courier New" pitchFamily="49" charset="0"/>
            </a:endParaRPr>
          </a:p>
        </p:txBody>
      </p:sp>
    </p:spTree>
    <p:extLst>
      <p:ext uri="{BB962C8B-B14F-4D97-AF65-F5344CB8AC3E}">
        <p14:creationId xmlns:p14="http://schemas.microsoft.com/office/powerpoint/2010/main" val="56920483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Hindra </a:t>
            </a:r>
            <a:r>
              <a:rPr lang="sv-SE" dirty="0" err="1" smtClean="0"/>
              <a:t>defulthändelsen</a:t>
            </a:r>
            <a:endParaRPr lang="sv-SE" dirty="0"/>
          </a:p>
        </p:txBody>
      </p:sp>
      <p:sp>
        <p:nvSpPr>
          <p:cNvPr id="3" name="Subtitle 2"/>
          <p:cNvSpPr>
            <a:spLocks noGrp="1"/>
          </p:cNvSpPr>
          <p:nvPr>
            <p:ph type="subTitle" idx="1"/>
          </p:nvPr>
        </p:nvSpPr>
        <p:spPr>
          <a:xfrm>
            <a:off x="539552" y="1057300"/>
            <a:ext cx="7962108" cy="2267903"/>
          </a:xfrm>
        </p:spPr>
        <p:txBody>
          <a:bodyPr/>
          <a:lstStyle/>
          <a:p>
            <a:r>
              <a:rPr lang="sv-SE" sz="1600" dirty="0" smtClean="0"/>
              <a:t>När du klickar på en länk kommer först </a:t>
            </a:r>
            <a:r>
              <a:rPr lang="sv-SE" sz="1600" dirty="0" err="1" smtClean="0"/>
              <a:t>onclick</a:t>
            </a:r>
            <a:r>
              <a:rPr lang="sv-SE" sz="1600" dirty="0" smtClean="0"/>
              <a:t> att köras och efter det kommer länken att aktiveras och gå till den sida som är angiven i </a:t>
            </a:r>
            <a:r>
              <a:rPr lang="sv-SE" sz="1600" dirty="0" err="1" smtClean="0"/>
              <a:t>href</a:t>
            </a:r>
            <a:r>
              <a:rPr lang="sv-SE" sz="1600" dirty="0" smtClean="0"/>
              <a:t>.</a:t>
            </a:r>
          </a:p>
          <a:p>
            <a:endParaRPr lang="sv-SE" sz="1600" dirty="0"/>
          </a:p>
          <a:p>
            <a:r>
              <a:rPr lang="sv-SE" sz="1600" dirty="0" smtClean="0"/>
              <a:t>För att hindra detta returnerar man </a:t>
            </a:r>
            <a:r>
              <a:rPr lang="sv-SE" sz="1600" dirty="0" err="1" smtClean="0"/>
              <a:t>false</a:t>
            </a:r>
            <a:r>
              <a:rPr lang="sv-SE" sz="1600" dirty="0" smtClean="0"/>
              <a:t> från händelsehanteraren.</a:t>
            </a:r>
            <a:endParaRPr lang="sv-SE" sz="1600" dirty="0"/>
          </a:p>
        </p:txBody>
      </p:sp>
      <p:sp>
        <p:nvSpPr>
          <p:cNvPr id="4" name="Subtitle 2"/>
          <p:cNvSpPr txBox="1">
            <a:spLocks/>
          </p:cNvSpPr>
          <p:nvPr/>
        </p:nvSpPr>
        <p:spPr>
          <a:xfrm>
            <a:off x="1267517" y="2353444"/>
            <a:ext cx="6040787"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id="</a:t>
            </a:r>
            <a:r>
              <a:rPr lang="sv-SE" sz="1800" dirty="0" err="1" smtClean="0">
                <a:latin typeface="Courier New" pitchFamily="49" charset="0"/>
                <a:cs typeface="Courier New" pitchFamily="49" charset="0"/>
              </a:rPr>
              <a:t>crasher</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
        <p:nvSpPr>
          <p:cNvPr id="5" name="Subtitle 2"/>
          <p:cNvSpPr txBox="1">
            <a:spLocks/>
          </p:cNvSpPr>
          <p:nvPr/>
        </p:nvSpPr>
        <p:spPr>
          <a:xfrm>
            <a:off x="1259632" y="3073524"/>
            <a:ext cx="6048672" cy="158417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link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crasher</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link.onclick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function</a:t>
            </a:r>
            <a:r>
              <a:rPr lang="sv-SE" sz="1400" dirty="0" smtClean="0">
                <a:latin typeface="Courier New" pitchFamily="49" charset="0"/>
                <a:cs typeface="Courier New" pitchFamily="49" charset="0"/>
              </a:rPr>
              <a:t>(){</a:t>
            </a:r>
          </a:p>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doSomeStuffHere</a:t>
            </a:r>
            <a:r>
              <a:rPr lang="sv-SE" sz="1400" dirty="0" smtClean="0">
                <a:latin typeface="Courier New" pitchFamily="49" charset="0"/>
                <a:cs typeface="Courier New" pitchFamily="49" charset="0"/>
              </a:rPr>
              <a:t>();</a:t>
            </a:r>
          </a:p>
          <a:p>
            <a:r>
              <a:rPr lang="sv-SE" sz="1400" b="1" dirty="0">
                <a:latin typeface="Courier New" pitchFamily="49" charset="0"/>
                <a:cs typeface="Courier New" pitchFamily="49" charset="0"/>
              </a:rPr>
              <a:t>	</a:t>
            </a:r>
            <a:r>
              <a:rPr lang="sv-SE" sz="1400" b="1" dirty="0" err="1" smtClean="0">
                <a:latin typeface="Courier New" pitchFamily="49" charset="0"/>
                <a:cs typeface="Courier New" pitchFamily="49" charset="0"/>
              </a:rPr>
              <a:t>return</a:t>
            </a:r>
            <a:r>
              <a:rPr lang="sv-SE" sz="1400" b="1" dirty="0" smtClean="0">
                <a:latin typeface="Courier New" pitchFamily="49" charset="0"/>
                <a:cs typeface="Courier New" pitchFamily="49" charset="0"/>
              </a:rPr>
              <a:t> </a:t>
            </a:r>
            <a:r>
              <a:rPr lang="sv-SE" sz="1400" b="1" dirty="0" err="1" smtClean="0">
                <a:latin typeface="Courier New" pitchFamily="49" charset="0"/>
                <a:cs typeface="Courier New" pitchFamily="49" charset="0"/>
              </a:rPr>
              <a:t>false</a:t>
            </a:r>
            <a:r>
              <a:rPr lang="sv-SE" sz="1400" b="1" dirty="0" smtClean="0">
                <a:latin typeface="Courier New" pitchFamily="49" charset="0"/>
                <a:cs typeface="Courier New" pitchFamily="49" charset="0"/>
              </a:rPr>
              <a:t>;</a:t>
            </a:r>
            <a:endParaRPr lang="sv-SE" sz="1400" b="1" dirty="0">
              <a:latin typeface="Courier New" pitchFamily="49" charset="0"/>
              <a:cs typeface="Courier New" pitchFamily="49" charset="0"/>
            </a:endParaRPr>
          </a:p>
          <a:p>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7" name="TextBox 6"/>
          <p:cNvSpPr txBox="1"/>
          <p:nvPr/>
        </p:nvSpPr>
        <p:spPr>
          <a:xfrm>
            <a:off x="666311" y="5089748"/>
            <a:ext cx="7794121" cy="369332"/>
          </a:xfrm>
          <a:prstGeom prst="rect">
            <a:avLst/>
          </a:prstGeom>
          <a:noFill/>
        </p:spPr>
        <p:txBody>
          <a:bodyPr wrap="none" rtlCol="0">
            <a:spAutoFit/>
          </a:bodyPr>
          <a:lstStyle/>
          <a:p>
            <a:r>
              <a:rPr lang="sv-SE" dirty="0" smtClean="0">
                <a:latin typeface="Minya Nouvelle" pitchFamily="2" charset="0"/>
              </a:rPr>
              <a:t>(kopplar du eventet med </a:t>
            </a:r>
            <a:r>
              <a:rPr lang="sv-SE" dirty="0" err="1" smtClean="0">
                <a:latin typeface="Minya Nouvelle" pitchFamily="2" charset="0"/>
              </a:rPr>
              <a:t>addEventListener</a:t>
            </a:r>
            <a:r>
              <a:rPr lang="sv-SE" dirty="0" smtClean="0">
                <a:latin typeface="Minya Nouvelle" pitchFamily="2" charset="0"/>
              </a:rPr>
              <a:t> så gör du detta på annat sätt)</a:t>
            </a:r>
          </a:p>
        </p:txBody>
      </p:sp>
    </p:spTree>
    <p:extLst>
      <p:ext uri="{BB962C8B-B14F-4D97-AF65-F5344CB8AC3E}">
        <p14:creationId xmlns:p14="http://schemas.microsoft.com/office/powerpoint/2010/main" val="95767071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Större exempel</a:t>
            </a:r>
            <a:endParaRPr lang="sv-SE" dirty="0"/>
          </a:p>
        </p:txBody>
      </p:sp>
      <p:sp>
        <p:nvSpPr>
          <p:cNvPr id="3" name="Subtitle 2"/>
          <p:cNvSpPr>
            <a:spLocks noGrp="1"/>
          </p:cNvSpPr>
          <p:nvPr>
            <p:ph type="subTitle" idx="1"/>
          </p:nvPr>
        </p:nvSpPr>
        <p:spPr>
          <a:xfrm>
            <a:off x="251520" y="1057300"/>
            <a:ext cx="8640960" cy="1460500"/>
          </a:xfrm>
        </p:spPr>
        <p:txBody>
          <a:bodyPr/>
          <a:lstStyle/>
          <a:p>
            <a:r>
              <a:rPr lang="sv-SE" sz="1400" dirty="0"/>
              <a:t>På en sida som visar produkter vill man ha funktionalitet så att enbart produktrubrikerna visas till dess att man klickar på en rubrik. När detta görs så ska produktinformation visas under rubriken.</a:t>
            </a:r>
          </a:p>
          <a:p>
            <a:endParaRPr lang="sv-SE" sz="300" dirty="0"/>
          </a:p>
          <a:p>
            <a:r>
              <a:rPr lang="sv-SE" sz="1400" dirty="0"/>
              <a:t>Om man klickar på en länk där produktinformationen visas ska informationen döljas igen.</a:t>
            </a:r>
          </a:p>
          <a:p>
            <a:endParaRPr lang="sv-SE" sz="300" dirty="0"/>
          </a:p>
          <a:p>
            <a:r>
              <a:rPr lang="sv-SE" sz="1400" dirty="0"/>
              <a:t>Sidan ska fungera utan att JavaScript, men då ska all produktinformation visas direkt.</a:t>
            </a:r>
          </a:p>
        </p:txBody>
      </p:sp>
      <p:pic>
        <p:nvPicPr>
          <p:cNvPr id="4" name="Picture 4"/>
          <p:cNvPicPr>
            <a:picLocks noChangeAspect="1" noChangeArrowheads="1"/>
          </p:cNvPicPr>
          <p:nvPr/>
        </p:nvPicPr>
        <p:blipFill>
          <a:blip r:embed="rId2" cstate="print"/>
          <a:srcRect/>
          <a:stretch>
            <a:fillRect/>
          </a:stretch>
        </p:blipFill>
        <p:spPr bwMode="auto">
          <a:xfrm>
            <a:off x="827088" y="2692419"/>
            <a:ext cx="1828800" cy="2543175"/>
          </a:xfrm>
          <a:prstGeom prst="rect">
            <a:avLst/>
          </a:prstGeom>
          <a:noFill/>
          <a:ln w="9525">
            <a:noFill/>
            <a:miter lim="800000"/>
            <a:headEnd/>
            <a:tailEnd/>
          </a:ln>
        </p:spPr>
      </p:pic>
      <p:pic>
        <p:nvPicPr>
          <p:cNvPr id="5" name="Picture 8"/>
          <p:cNvPicPr>
            <a:picLocks noChangeAspect="1" noChangeArrowheads="1"/>
          </p:cNvPicPr>
          <p:nvPr/>
        </p:nvPicPr>
        <p:blipFill>
          <a:blip r:embed="rId3" cstate="print"/>
          <a:srcRect/>
          <a:stretch>
            <a:fillRect/>
          </a:stretch>
        </p:blipFill>
        <p:spPr bwMode="auto">
          <a:xfrm>
            <a:off x="6836990" y="2645238"/>
            <a:ext cx="1695450" cy="1857375"/>
          </a:xfrm>
          <a:prstGeom prst="rect">
            <a:avLst/>
          </a:prstGeom>
          <a:noFill/>
          <a:ln w="9525">
            <a:noFill/>
            <a:miter lim="800000"/>
            <a:headEnd/>
            <a:tailEnd/>
          </a:ln>
        </p:spPr>
      </p:pic>
      <p:pic>
        <p:nvPicPr>
          <p:cNvPr id="6" name="Picture 7"/>
          <p:cNvPicPr>
            <a:picLocks noChangeAspect="1" noChangeArrowheads="1"/>
          </p:cNvPicPr>
          <p:nvPr/>
        </p:nvPicPr>
        <p:blipFill>
          <a:blip r:embed="rId4" cstate="print"/>
          <a:srcRect/>
          <a:stretch>
            <a:fillRect/>
          </a:stretch>
        </p:blipFill>
        <p:spPr bwMode="auto">
          <a:xfrm>
            <a:off x="4381948" y="2641476"/>
            <a:ext cx="1800225" cy="1104900"/>
          </a:xfrm>
          <a:prstGeom prst="rect">
            <a:avLst/>
          </a:prstGeom>
          <a:noFill/>
          <a:ln w="9525">
            <a:noFill/>
            <a:miter lim="800000"/>
            <a:headEnd/>
            <a:tailEnd/>
          </a:ln>
        </p:spPr>
      </p:pic>
      <p:sp>
        <p:nvSpPr>
          <p:cNvPr id="7" name="TextBox 6"/>
          <p:cNvSpPr txBox="1"/>
          <p:nvPr/>
        </p:nvSpPr>
        <p:spPr>
          <a:xfrm>
            <a:off x="5565265" y="2200136"/>
            <a:ext cx="1887055" cy="369332"/>
          </a:xfrm>
          <a:prstGeom prst="rect">
            <a:avLst/>
          </a:prstGeom>
          <a:noFill/>
        </p:spPr>
        <p:txBody>
          <a:bodyPr wrap="none" rtlCol="0">
            <a:spAutoFit/>
          </a:bodyPr>
          <a:lstStyle/>
          <a:p>
            <a:r>
              <a:rPr lang="sv-SE" b="1" dirty="0" smtClean="0">
                <a:latin typeface="Minya Nouvelle" pitchFamily="2" charset="0"/>
              </a:rPr>
              <a:t>Med JavaScript</a:t>
            </a:r>
          </a:p>
        </p:txBody>
      </p:sp>
      <p:sp>
        <p:nvSpPr>
          <p:cNvPr id="9" name="TextBox 8"/>
          <p:cNvSpPr txBox="1"/>
          <p:nvPr/>
        </p:nvSpPr>
        <p:spPr>
          <a:xfrm>
            <a:off x="755576" y="2209428"/>
            <a:ext cx="2032929" cy="369332"/>
          </a:xfrm>
          <a:prstGeom prst="rect">
            <a:avLst/>
          </a:prstGeom>
          <a:noFill/>
        </p:spPr>
        <p:txBody>
          <a:bodyPr wrap="none" rtlCol="0">
            <a:spAutoFit/>
          </a:bodyPr>
          <a:lstStyle/>
          <a:p>
            <a:r>
              <a:rPr lang="sv-SE" b="1" dirty="0" smtClean="0">
                <a:latin typeface="Minya Nouvelle" pitchFamily="2" charset="0"/>
              </a:rPr>
              <a:t>Utan JavaScript:</a:t>
            </a:r>
          </a:p>
        </p:txBody>
      </p:sp>
      <p:cxnSp>
        <p:nvCxnSpPr>
          <p:cNvPr id="11" name="Straight Connector 10"/>
          <p:cNvCxnSpPr/>
          <p:nvPr/>
        </p:nvCxnSpPr>
        <p:spPr>
          <a:xfrm>
            <a:off x="3563888" y="2384802"/>
            <a:ext cx="0" cy="29929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565265" y="3193926"/>
            <a:ext cx="116697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08104" y="3145532"/>
            <a:ext cx="734496" cy="369332"/>
          </a:xfrm>
          <a:prstGeom prst="rect">
            <a:avLst/>
          </a:prstGeom>
          <a:noFill/>
        </p:spPr>
        <p:txBody>
          <a:bodyPr wrap="none" rtlCol="0">
            <a:spAutoFit/>
          </a:bodyPr>
          <a:lstStyle/>
          <a:p>
            <a:r>
              <a:rPr lang="sv-SE" dirty="0" smtClean="0">
                <a:latin typeface="Minya Nouvelle" pitchFamily="2" charset="0"/>
              </a:rPr>
              <a:t>klick</a:t>
            </a:r>
          </a:p>
        </p:txBody>
      </p:sp>
      <p:pic>
        <p:nvPicPr>
          <p:cNvPr id="15" name="Picture 2" descr="P:\Icons\48x48\shadow\flas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9295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467544" y="1171694"/>
            <a:ext cx="8640960" cy="4278094"/>
          </a:xfrm>
          <a:prstGeom prst="rect">
            <a:avLst/>
          </a:prstGeom>
          <a:noFill/>
          <a:ln w="9525" algn="ctr">
            <a:noFill/>
            <a:miter lim="800000"/>
            <a:headEnd/>
            <a:tailEnd/>
          </a:ln>
        </p:spPr>
        <p:txBody>
          <a:bodyPr wrap="square">
            <a:spAutoFit/>
          </a:bodyPr>
          <a:lstStyle/>
          <a:p>
            <a:r>
              <a:rPr lang="sv-SE" sz="1600" dirty="0" err="1">
                <a:latin typeface="Minya Nouvelle" charset="0"/>
              </a:rPr>
              <a:t>on</a:t>
            </a:r>
            <a:r>
              <a:rPr lang="sv-SE" sz="1600" b="1" dirty="0" err="1">
                <a:latin typeface="Minya Nouvelle" charset="0"/>
              </a:rPr>
              <a:t>click</a:t>
            </a:r>
            <a:r>
              <a:rPr lang="sv-SE" sz="1600" b="1" dirty="0">
                <a:latin typeface="Minya Nouvelle" charset="0"/>
              </a:rPr>
              <a:t>	</a:t>
            </a:r>
            <a:r>
              <a:rPr lang="sv-SE" sz="1600" dirty="0">
                <a:latin typeface="Minya Nouvelle" charset="0"/>
              </a:rPr>
              <a:t>	</a:t>
            </a:r>
            <a:r>
              <a:rPr lang="sv-SE" sz="1600" dirty="0" smtClean="0">
                <a:latin typeface="Minya Nouvelle" charset="0"/>
              </a:rPr>
              <a:t>Inträffar </a:t>
            </a:r>
            <a:r>
              <a:rPr lang="sv-SE" sz="1600" dirty="0">
                <a:latin typeface="Minya Nouvelle" charset="0"/>
              </a:rPr>
              <a:t>då ett element aktiveras. Antingen genom att 	</a:t>
            </a:r>
            <a:r>
              <a:rPr lang="sv-SE" sz="1600" dirty="0" smtClean="0">
                <a:latin typeface="Minya Nouvelle" charset="0"/>
              </a:rPr>
              <a:t>			man </a:t>
            </a:r>
            <a:r>
              <a:rPr lang="sv-SE" sz="1600" dirty="0">
                <a:latin typeface="Minya Nouvelle" charset="0"/>
              </a:rPr>
              <a:t>klickar på elementet eller om man på en länk 			</a:t>
            </a:r>
            <a:r>
              <a:rPr lang="sv-SE" sz="1600" dirty="0" smtClean="0">
                <a:latin typeface="Minya Nouvelle" charset="0"/>
              </a:rPr>
              <a:t>	trycker </a:t>
            </a:r>
            <a:r>
              <a:rPr lang="sv-SE" sz="1600" dirty="0" err="1">
                <a:latin typeface="Minya Nouvelle" charset="0"/>
              </a:rPr>
              <a:t>enter</a:t>
            </a:r>
            <a:r>
              <a:rPr lang="sv-SE" sz="1600" dirty="0">
                <a:latin typeface="Minya Nouvelle" charset="0"/>
              </a:rPr>
              <a:t>.</a:t>
            </a:r>
          </a:p>
          <a:p>
            <a:endParaRPr lang="sv-SE" sz="1600" dirty="0">
              <a:latin typeface="Minya Nouvelle" charset="0"/>
            </a:endParaRPr>
          </a:p>
          <a:p>
            <a:r>
              <a:rPr lang="sv-SE" sz="1600" dirty="0" err="1">
                <a:latin typeface="Minya Nouvelle" charset="0"/>
              </a:rPr>
              <a:t>on</a:t>
            </a:r>
            <a:r>
              <a:rPr lang="sv-SE" sz="1600" b="1" dirty="0" err="1">
                <a:latin typeface="Minya Nouvelle" charset="0"/>
              </a:rPr>
              <a:t>dblclick</a:t>
            </a:r>
            <a:r>
              <a:rPr lang="sv-SE" sz="1600" b="1" dirty="0">
                <a:latin typeface="Minya Nouvelle" charset="0"/>
              </a:rPr>
              <a:t>	</a:t>
            </a:r>
            <a:r>
              <a:rPr lang="sv-SE" sz="1600" dirty="0" smtClean="0">
                <a:latin typeface="Minya Nouvelle" charset="0"/>
              </a:rPr>
              <a:t>Inträffar </a:t>
            </a:r>
            <a:r>
              <a:rPr lang="sv-SE" sz="1600" dirty="0">
                <a:latin typeface="Minya Nouvelle" charset="0"/>
              </a:rPr>
              <a:t>då man dubbelklickar på ett element. Använd </a:t>
            </a:r>
            <a:r>
              <a:rPr lang="sv-SE" sz="1600" dirty="0" smtClean="0">
                <a:latin typeface="Minya Nouvelle" charset="0"/>
              </a:rPr>
              <a:t> inte </a:t>
            </a:r>
            <a:r>
              <a:rPr lang="sv-SE" sz="1600" dirty="0">
                <a:latin typeface="Minya Nouvelle" charset="0"/>
              </a:rPr>
              <a:t>denna </a:t>
            </a:r>
            <a:r>
              <a:rPr lang="sv-SE" sz="1600" dirty="0" smtClean="0">
                <a:latin typeface="Minya Nouvelle" charset="0"/>
              </a:rPr>
              <a:t>			tillsammans </a:t>
            </a:r>
            <a:r>
              <a:rPr lang="sv-SE" sz="1600" dirty="0">
                <a:latin typeface="Minya Nouvelle" charset="0"/>
              </a:rPr>
              <a:t>med </a:t>
            </a:r>
            <a:r>
              <a:rPr lang="sv-SE" sz="1600" dirty="0" err="1">
                <a:latin typeface="Minya Nouvelle" charset="0"/>
              </a:rPr>
              <a:t>onclick</a:t>
            </a:r>
            <a:r>
              <a:rPr lang="sv-SE" sz="1600" dirty="0">
                <a:latin typeface="Minya Nouvelle" charset="0"/>
              </a:rPr>
              <a:t>.</a:t>
            </a:r>
          </a:p>
          <a:p>
            <a:endParaRPr lang="sv-SE" sz="1600" dirty="0">
              <a:latin typeface="Minya Nouvelle" charset="0"/>
            </a:endParaRPr>
          </a:p>
          <a:p>
            <a:r>
              <a:rPr lang="sv-SE" sz="1600" dirty="0" err="1">
                <a:latin typeface="Minya Nouvelle" charset="0"/>
              </a:rPr>
              <a:t>on</a:t>
            </a:r>
            <a:r>
              <a:rPr lang="sv-SE" sz="1600" b="1" dirty="0" err="1">
                <a:latin typeface="Minya Nouvelle" charset="0"/>
              </a:rPr>
              <a:t>mousedown</a:t>
            </a:r>
            <a:r>
              <a:rPr lang="sv-SE" sz="1600" b="1" dirty="0">
                <a:latin typeface="Minya Nouvelle" charset="0"/>
              </a:rPr>
              <a:t>	</a:t>
            </a:r>
            <a:r>
              <a:rPr lang="sv-SE" sz="1600" dirty="0" smtClean="0">
                <a:latin typeface="Minya Nouvelle" charset="0"/>
              </a:rPr>
              <a:t>Inträffar </a:t>
            </a:r>
            <a:r>
              <a:rPr lang="sv-SE" sz="1600" dirty="0">
                <a:latin typeface="Minya Nouvelle" charset="0"/>
              </a:rPr>
              <a:t>när musknappen trycks ned.</a:t>
            </a:r>
          </a:p>
          <a:p>
            <a:endParaRPr lang="sv-SE" sz="1600" dirty="0">
              <a:latin typeface="Minya Nouvelle" charset="0"/>
            </a:endParaRPr>
          </a:p>
          <a:p>
            <a:r>
              <a:rPr lang="sv-SE" sz="1600" dirty="0" err="1">
                <a:latin typeface="Minya Nouvelle" charset="0"/>
              </a:rPr>
              <a:t>on</a:t>
            </a:r>
            <a:r>
              <a:rPr lang="sv-SE" sz="1600" b="1" dirty="0" err="1">
                <a:latin typeface="Minya Nouvelle" charset="0"/>
              </a:rPr>
              <a:t>mouseup</a:t>
            </a:r>
            <a:r>
              <a:rPr lang="sv-SE" sz="1600" b="1" dirty="0">
                <a:latin typeface="Minya Nouvelle" charset="0"/>
              </a:rPr>
              <a:t>	</a:t>
            </a:r>
            <a:r>
              <a:rPr lang="sv-SE" sz="1600" dirty="0" smtClean="0">
                <a:latin typeface="Minya Nouvelle" charset="0"/>
              </a:rPr>
              <a:t>Inträffar </a:t>
            </a:r>
            <a:r>
              <a:rPr lang="sv-SE" sz="1600" dirty="0">
                <a:latin typeface="Minya Nouvelle" charset="0"/>
              </a:rPr>
              <a:t>då musknappen släpps upp. (Efter detta event </a:t>
            </a:r>
            <a:r>
              <a:rPr lang="sv-SE" sz="1600" dirty="0" smtClean="0">
                <a:latin typeface="Minya Nouvelle" charset="0"/>
              </a:rPr>
              <a:t>körs </a:t>
            </a:r>
            <a:r>
              <a:rPr lang="sv-SE" sz="1600" dirty="0" err="1">
                <a:latin typeface="Minya Nouvelle" charset="0"/>
              </a:rPr>
              <a:t>onclick</a:t>
            </a:r>
            <a:r>
              <a:rPr lang="sv-SE" sz="1600" dirty="0">
                <a:latin typeface="Minya Nouvelle" charset="0"/>
              </a:rPr>
              <a:t>)</a:t>
            </a:r>
          </a:p>
          <a:p>
            <a:endParaRPr lang="sv-SE" sz="1600" dirty="0">
              <a:latin typeface="Minya Nouvelle" charset="0"/>
            </a:endParaRPr>
          </a:p>
          <a:p>
            <a:r>
              <a:rPr lang="sv-SE" sz="1600" dirty="0" err="1" smtClean="0">
                <a:latin typeface="Minya Nouvelle" charset="0"/>
              </a:rPr>
              <a:t>on</a:t>
            </a:r>
            <a:r>
              <a:rPr lang="sv-SE" sz="1600" b="1" dirty="0" err="1" smtClean="0">
                <a:latin typeface="Minya Nouvelle" charset="0"/>
              </a:rPr>
              <a:t>mousemove</a:t>
            </a:r>
            <a:r>
              <a:rPr lang="sv-SE" sz="1600" b="1" dirty="0" smtClean="0">
                <a:latin typeface="Minya Nouvelle" charset="0"/>
              </a:rPr>
              <a:t>	</a:t>
            </a:r>
            <a:r>
              <a:rPr lang="sv-SE" sz="1600" dirty="0" smtClean="0">
                <a:latin typeface="Minya Nouvelle" charset="0"/>
              </a:rPr>
              <a:t>Inträffar </a:t>
            </a:r>
            <a:r>
              <a:rPr lang="sv-SE" sz="1600" dirty="0">
                <a:latin typeface="Minya Nouvelle" charset="0"/>
              </a:rPr>
              <a:t>då muspekaren flyttar sig. Kastas varje gång </a:t>
            </a:r>
            <a:r>
              <a:rPr lang="sv-SE" sz="1600" dirty="0" smtClean="0">
                <a:latin typeface="Minya Nouvelle" charset="0"/>
              </a:rPr>
              <a:t>detta </a:t>
            </a:r>
            <a:r>
              <a:rPr lang="sv-SE" sz="1600" dirty="0">
                <a:latin typeface="Minya Nouvelle" charset="0"/>
              </a:rPr>
              <a:t>inträffar.</a:t>
            </a:r>
          </a:p>
          <a:p>
            <a:r>
              <a:rPr lang="sv-SE" sz="1600" dirty="0">
                <a:latin typeface="Minya Nouvelle" charset="0"/>
              </a:rPr>
              <a:t>		När detta event kastas har man ofta nytta av att läsa av 	</a:t>
            </a:r>
            <a:r>
              <a:rPr lang="sv-SE" sz="1600" dirty="0" smtClean="0">
                <a:latin typeface="Minya Nouvelle" charset="0"/>
              </a:rPr>
              <a:t>			</a:t>
            </a:r>
            <a:r>
              <a:rPr lang="sv-SE" sz="1600" dirty="0" err="1" smtClean="0">
                <a:latin typeface="Minya Nouvelle" charset="0"/>
              </a:rPr>
              <a:t>muspositionen</a:t>
            </a:r>
            <a:r>
              <a:rPr lang="sv-SE" sz="1600" dirty="0" smtClean="0">
                <a:latin typeface="Minya Nouvelle" charset="0"/>
              </a:rPr>
              <a:t> </a:t>
            </a:r>
            <a:r>
              <a:rPr lang="sv-SE" sz="1600" dirty="0">
                <a:latin typeface="Minya Nouvelle" charset="0"/>
              </a:rPr>
              <a:t>men detta </a:t>
            </a:r>
            <a:r>
              <a:rPr lang="sv-SE" sz="1600" dirty="0" smtClean="0">
                <a:latin typeface="Minya Nouvelle" charset="0"/>
              </a:rPr>
              <a:t>blir </a:t>
            </a:r>
            <a:r>
              <a:rPr lang="sv-SE" sz="1600" dirty="0" err="1" smtClean="0">
                <a:latin typeface="Minya Nouvelle" charset="0"/>
              </a:rPr>
              <a:t>litekomplicerat</a:t>
            </a:r>
            <a:r>
              <a:rPr lang="sv-SE" sz="1600" dirty="0" smtClean="0">
                <a:latin typeface="Minya Nouvelle" charset="0"/>
              </a:rPr>
              <a:t> </a:t>
            </a:r>
            <a:r>
              <a:rPr lang="sv-SE" sz="1600" dirty="0">
                <a:latin typeface="Minya Nouvelle" charset="0"/>
              </a:rPr>
              <a:t>då </a:t>
            </a:r>
            <a:r>
              <a:rPr lang="sv-SE" sz="1600" dirty="0" smtClean="0">
                <a:latin typeface="Minya Nouvelle" charset="0"/>
              </a:rPr>
              <a:t>implementationen 		skiljer </a:t>
            </a:r>
            <a:r>
              <a:rPr lang="sv-SE" sz="1600" dirty="0">
                <a:latin typeface="Minya Nouvelle" charset="0"/>
              </a:rPr>
              <a:t>sig markant mellan </a:t>
            </a:r>
            <a:r>
              <a:rPr lang="sv-SE" sz="1600" dirty="0" smtClean="0">
                <a:latin typeface="Minya Nouvelle" charset="0"/>
              </a:rPr>
              <a:t>webbläsarna</a:t>
            </a:r>
            <a:r>
              <a:rPr lang="sv-SE" sz="1600" dirty="0">
                <a:latin typeface="Minya Nouvelle" charset="0"/>
              </a:rPr>
              <a:t>. </a:t>
            </a:r>
            <a:r>
              <a:rPr lang="sv-SE" sz="1600" dirty="0" smtClean="0">
                <a:latin typeface="Minya Nouvelle" charset="0"/>
              </a:rPr>
              <a:t>Läs mer i litteraturen om du 		vill laborera med detta.</a:t>
            </a:r>
            <a:r>
              <a:rPr lang="sv-SE" sz="1600" dirty="0">
                <a:latin typeface="Minya Nouvelle" charset="0"/>
              </a:rPr>
              <a:t/>
            </a:r>
            <a:br>
              <a:rPr lang="sv-SE" sz="1600" dirty="0">
                <a:latin typeface="Minya Nouvelle" charset="0"/>
              </a:rPr>
            </a:br>
            <a:r>
              <a:rPr lang="sv-SE" sz="1600" dirty="0">
                <a:latin typeface="Minya Nouvelle" charset="0"/>
              </a:rPr>
              <a:t>		</a:t>
            </a:r>
          </a:p>
        </p:txBody>
      </p:sp>
      <p:sp>
        <p:nvSpPr>
          <p:cNvPr id="2" name="Title 1"/>
          <p:cNvSpPr>
            <a:spLocks noGrp="1"/>
          </p:cNvSpPr>
          <p:nvPr>
            <p:ph type="ctrTitle"/>
          </p:nvPr>
        </p:nvSpPr>
        <p:spPr/>
        <p:txBody>
          <a:bodyPr/>
          <a:lstStyle/>
          <a:p>
            <a:r>
              <a:rPr lang="sv-SE" dirty="0" smtClean="0"/>
              <a:t>Spåra mushändelser</a:t>
            </a:r>
            <a:endParaRPr lang="sv-SE" dirty="0"/>
          </a:p>
        </p:txBody>
      </p:sp>
      <p:sp>
        <p:nvSpPr>
          <p:cNvPr id="5" name="TextBox 4"/>
          <p:cNvSpPr txBox="1"/>
          <p:nvPr/>
        </p:nvSpPr>
        <p:spPr>
          <a:xfrm>
            <a:off x="179512" y="2857500"/>
            <a:ext cx="292068" cy="369332"/>
          </a:xfrm>
          <a:prstGeom prst="rect">
            <a:avLst/>
          </a:prstGeom>
          <a:noFill/>
        </p:spPr>
        <p:txBody>
          <a:bodyPr wrap="none" rtlCol="0">
            <a:spAutoFit/>
          </a:bodyPr>
          <a:lstStyle/>
          <a:p>
            <a:r>
              <a:rPr lang="sv-SE" b="1" dirty="0" smtClean="0">
                <a:solidFill>
                  <a:srgbClr val="FF0000"/>
                </a:solidFill>
                <a:latin typeface="Minya Nouvelle" pitchFamily="2" charset="0"/>
              </a:rPr>
              <a:t>1</a:t>
            </a:r>
          </a:p>
        </p:txBody>
      </p:sp>
      <p:sp>
        <p:nvSpPr>
          <p:cNvPr id="6" name="TextBox 5"/>
          <p:cNvSpPr txBox="1"/>
          <p:nvPr/>
        </p:nvSpPr>
        <p:spPr>
          <a:xfrm>
            <a:off x="179512" y="3352264"/>
            <a:ext cx="295274" cy="369332"/>
          </a:xfrm>
          <a:prstGeom prst="rect">
            <a:avLst/>
          </a:prstGeom>
          <a:noFill/>
        </p:spPr>
        <p:txBody>
          <a:bodyPr wrap="none" rtlCol="0">
            <a:spAutoFit/>
          </a:bodyPr>
          <a:lstStyle/>
          <a:p>
            <a:r>
              <a:rPr lang="sv-SE" b="1" dirty="0" smtClean="0">
                <a:solidFill>
                  <a:srgbClr val="FF0000"/>
                </a:solidFill>
                <a:latin typeface="Minya Nouvelle" pitchFamily="2" charset="0"/>
              </a:rPr>
              <a:t>2</a:t>
            </a:r>
          </a:p>
        </p:txBody>
      </p:sp>
      <p:sp>
        <p:nvSpPr>
          <p:cNvPr id="7" name="TextBox 6"/>
          <p:cNvSpPr txBox="1"/>
          <p:nvPr/>
        </p:nvSpPr>
        <p:spPr>
          <a:xfrm>
            <a:off x="179512" y="1129308"/>
            <a:ext cx="274434" cy="369332"/>
          </a:xfrm>
          <a:prstGeom prst="rect">
            <a:avLst/>
          </a:prstGeom>
          <a:noFill/>
        </p:spPr>
        <p:txBody>
          <a:bodyPr wrap="none" rtlCol="0">
            <a:spAutoFit/>
          </a:bodyPr>
          <a:lstStyle/>
          <a:p>
            <a:r>
              <a:rPr lang="sv-SE" b="1" dirty="0" smtClean="0">
                <a:solidFill>
                  <a:srgbClr val="FF0000"/>
                </a:solidFill>
                <a:latin typeface="Minya Nouvelle" pitchFamily="2" charset="0"/>
              </a:rPr>
              <a:t>3</a:t>
            </a:r>
          </a:p>
        </p:txBody>
      </p:sp>
      <p:pic>
        <p:nvPicPr>
          <p:cNvPr id="8"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0208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Fler händelser</a:t>
            </a:r>
            <a:endParaRPr lang="sv-SE" dirty="0"/>
          </a:p>
        </p:txBody>
      </p:sp>
      <p:sp>
        <p:nvSpPr>
          <p:cNvPr id="3" name="Subtitle 2"/>
          <p:cNvSpPr>
            <a:spLocks noGrp="1"/>
          </p:cNvSpPr>
          <p:nvPr>
            <p:ph type="subTitle" idx="1"/>
          </p:nvPr>
        </p:nvSpPr>
        <p:spPr>
          <a:xfrm>
            <a:off x="714348" y="1165661"/>
            <a:ext cx="8106124" cy="4356135"/>
          </a:xfrm>
        </p:spPr>
        <p:txBody>
          <a:bodyPr/>
          <a:lstStyle/>
          <a:p>
            <a:r>
              <a:rPr lang="sv-SE" sz="1600" dirty="0" err="1"/>
              <a:t>on</a:t>
            </a:r>
            <a:r>
              <a:rPr lang="sv-SE" sz="1600" b="1" dirty="0" err="1"/>
              <a:t>keyup</a:t>
            </a:r>
            <a:r>
              <a:rPr lang="sv-SE" sz="1600" b="1" dirty="0"/>
              <a:t>	</a:t>
            </a:r>
            <a:r>
              <a:rPr lang="sv-SE" sz="1200" dirty="0"/>
              <a:t>	</a:t>
            </a:r>
            <a:r>
              <a:rPr lang="sv-SE" sz="1600" dirty="0"/>
              <a:t>Inträffar när en tangentbordstangent släpps upp.</a:t>
            </a:r>
          </a:p>
          <a:p>
            <a:endParaRPr lang="sv-SE" sz="1200" dirty="0"/>
          </a:p>
          <a:p>
            <a:r>
              <a:rPr lang="sv-SE" sz="1600" dirty="0" err="1"/>
              <a:t>on</a:t>
            </a:r>
            <a:r>
              <a:rPr lang="sv-SE" sz="1600" b="1" dirty="0" err="1"/>
              <a:t>keydown</a:t>
            </a:r>
            <a:r>
              <a:rPr lang="sv-SE" sz="1600" b="1" dirty="0"/>
              <a:t>	</a:t>
            </a:r>
            <a:r>
              <a:rPr lang="sv-SE" sz="1600" dirty="0" smtClean="0"/>
              <a:t>Inträffar </a:t>
            </a:r>
            <a:r>
              <a:rPr lang="sv-SE" sz="1600" dirty="0"/>
              <a:t>när en tangentbordstangent trycks ned.</a:t>
            </a:r>
          </a:p>
          <a:p>
            <a:endParaRPr lang="sv-SE" sz="1200" dirty="0"/>
          </a:p>
          <a:p>
            <a:r>
              <a:rPr lang="sv-SE" sz="1600" dirty="0" err="1" smtClean="0"/>
              <a:t>on</a:t>
            </a:r>
            <a:r>
              <a:rPr lang="sv-SE" sz="1600" b="1" dirty="0" err="1" smtClean="0"/>
              <a:t>keypress</a:t>
            </a:r>
            <a:r>
              <a:rPr lang="sv-SE" sz="1600" b="1" dirty="0" smtClean="0"/>
              <a:t>	</a:t>
            </a:r>
            <a:r>
              <a:rPr lang="sv-SE" sz="1600" dirty="0" smtClean="0"/>
              <a:t>Snarlik </a:t>
            </a:r>
            <a:r>
              <a:rPr lang="sv-SE" sz="1600" dirty="0" err="1"/>
              <a:t>onkeydown</a:t>
            </a:r>
            <a:r>
              <a:rPr lang="sv-SE" sz="1600" dirty="0"/>
              <a:t>, men tillåter att man </a:t>
            </a:r>
            <a:r>
              <a:rPr lang="sv-SE" sz="1600" dirty="0" smtClean="0"/>
              <a:t>				hindrar tangentinmatningen </a:t>
            </a:r>
            <a:r>
              <a:rPr lang="sv-SE" sz="1600" dirty="0"/>
              <a:t>från att ske.</a:t>
            </a:r>
          </a:p>
          <a:p>
            <a:endParaRPr lang="sv-SE" sz="1600" dirty="0"/>
          </a:p>
          <a:p>
            <a:r>
              <a:rPr lang="sv-SE" sz="1600" dirty="0" err="1" smtClean="0"/>
              <a:t>window.on</a:t>
            </a:r>
            <a:r>
              <a:rPr lang="sv-SE" sz="1600" b="1" dirty="0" err="1" smtClean="0"/>
              <a:t>load</a:t>
            </a:r>
            <a:r>
              <a:rPr lang="sv-SE" sz="1600" b="1" dirty="0"/>
              <a:t>	</a:t>
            </a:r>
            <a:r>
              <a:rPr lang="sv-SE" sz="1600" dirty="0" smtClean="0"/>
              <a:t>Inträffar </a:t>
            </a:r>
            <a:r>
              <a:rPr lang="sv-SE" sz="1600" dirty="0"/>
              <a:t>när sidan laddat klart.</a:t>
            </a:r>
          </a:p>
          <a:p>
            <a:endParaRPr lang="sv-SE" sz="1200" dirty="0"/>
          </a:p>
          <a:p>
            <a:r>
              <a:rPr lang="sv-SE" sz="1600" dirty="0" err="1"/>
              <a:t>window.on</a:t>
            </a:r>
            <a:r>
              <a:rPr lang="sv-SE" sz="1600" b="1" dirty="0" err="1"/>
              <a:t>resize</a:t>
            </a:r>
            <a:r>
              <a:rPr lang="sv-SE" sz="1600" b="1" dirty="0"/>
              <a:t>	</a:t>
            </a:r>
            <a:r>
              <a:rPr lang="sv-SE" sz="1600" dirty="0"/>
              <a:t>Inträffar när fönstret ändrar storlek. Inträffar i </a:t>
            </a:r>
            <a:r>
              <a:rPr lang="sv-SE" sz="1600" dirty="0" smtClean="0"/>
              <a:t>FF först efter 		fönstret </a:t>
            </a:r>
            <a:r>
              <a:rPr lang="sv-SE" sz="1600" dirty="0"/>
              <a:t>ändrat storlek.</a:t>
            </a:r>
          </a:p>
          <a:p>
            <a:endParaRPr lang="sv-SE" sz="1200" dirty="0"/>
          </a:p>
          <a:p>
            <a:r>
              <a:rPr lang="sv-SE" sz="1600" dirty="0" err="1"/>
              <a:t>window.on</a:t>
            </a:r>
            <a:r>
              <a:rPr lang="sv-SE" sz="1600" b="1" dirty="0" err="1"/>
              <a:t>scroll</a:t>
            </a:r>
            <a:r>
              <a:rPr lang="sv-SE" sz="1600" b="1" dirty="0"/>
              <a:t>	</a:t>
            </a:r>
            <a:r>
              <a:rPr lang="sv-SE" sz="1600" dirty="0"/>
              <a:t>Inträffar när användaren skrollar fönstret.</a:t>
            </a:r>
          </a:p>
          <a:p>
            <a:endParaRPr lang="sv-SE" sz="1200" dirty="0"/>
          </a:p>
          <a:p>
            <a:r>
              <a:rPr lang="sv-SE" sz="1600" dirty="0" err="1"/>
              <a:t>window.on</a:t>
            </a:r>
            <a:r>
              <a:rPr lang="sv-SE" sz="1600" b="1" dirty="0" err="1"/>
              <a:t>unload</a:t>
            </a:r>
            <a:r>
              <a:rPr lang="sv-SE" sz="1600" b="1" dirty="0"/>
              <a:t>	</a:t>
            </a:r>
            <a:r>
              <a:rPr lang="sv-SE" sz="1600" dirty="0"/>
              <a:t>Inträffar användaren stänger browsern eller </a:t>
            </a:r>
            <a:r>
              <a:rPr lang="sv-SE" sz="1600" dirty="0" smtClean="0"/>
              <a:t>går </a:t>
            </a:r>
            <a:r>
              <a:rPr lang="sv-SE" sz="1600" dirty="0"/>
              <a:t>till </a:t>
            </a:r>
            <a:r>
              <a:rPr lang="sv-SE" sz="1600" dirty="0" smtClean="0"/>
              <a:t>annan </a:t>
            </a:r>
            <a:r>
              <a:rPr lang="sv-SE" sz="1600" dirty="0"/>
              <a:t>sida.</a:t>
            </a:r>
          </a:p>
          <a:p>
            <a:endParaRPr lang="sv-SE" sz="1200" dirty="0"/>
          </a:p>
          <a:p>
            <a:endParaRPr lang="sv-SE" sz="1200" dirty="0"/>
          </a:p>
        </p:txBody>
      </p:sp>
      <p:pic>
        <p:nvPicPr>
          <p:cNvPr id="5" name="Picture 2" descr="P:\Icons\48x48\shadow\flas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69817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E07 – </a:t>
            </a:r>
            <a:r>
              <a:rPr lang="en-US" sz="3200" b="1" dirty="0" smtClean="0"/>
              <a:t>Greased Lightning</a:t>
            </a:r>
            <a:endParaRPr lang="sv-SE" sz="3200" dirty="0"/>
          </a:p>
        </p:txBody>
      </p:sp>
      <p:sp>
        <p:nvSpPr>
          <p:cNvPr id="4" name="TextBox 3"/>
          <p:cNvSpPr txBox="1"/>
          <p:nvPr/>
        </p:nvSpPr>
        <p:spPr>
          <a:xfrm>
            <a:off x="1403648" y="1378601"/>
            <a:ext cx="3653564" cy="4555093"/>
          </a:xfrm>
          <a:prstGeom prst="rect">
            <a:avLst/>
          </a:prstGeom>
          <a:noFill/>
        </p:spPr>
        <p:txBody>
          <a:bodyPr wrap="none" rtlCol="0">
            <a:spAutoFit/>
          </a:bodyPr>
          <a:lstStyle/>
          <a:p>
            <a:r>
              <a:rPr lang="sv-SE" sz="2800" b="1" dirty="0" smtClean="0">
                <a:latin typeface="Minya Nouvelle" pitchFamily="2" charset="0"/>
              </a:rPr>
              <a:t>Dagens agenda</a:t>
            </a:r>
          </a:p>
          <a:p>
            <a:endParaRPr lang="sv-SE" sz="2800" dirty="0" smtClean="0">
              <a:latin typeface="Minya Nouvelle" pitchFamily="2" charset="0"/>
            </a:endParaRPr>
          </a:p>
          <a:p>
            <a:pPr marL="285750" indent="-285750">
              <a:buFont typeface="Arial" charset="0"/>
              <a:buChar char="•"/>
            </a:pPr>
            <a:r>
              <a:rPr lang="sv-SE" dirty="0" smtClean="0">
                <a:latin typeface="Minya Nouvelle" pitchFamily="2" charset="0"/>
              </a:rPr>
              <a:t>CSS-egenskaper</a:t>
            </a:r>
          </a:p>
          <a:p>
            <a:pPr marL="285750" indent="-285750">
              <a:buFont typeface="Arial" charset="0"/>
              <a:buChar char="•"/>
            </a:pPr>
            <a:r>
              <a:rPr lang="sv-SE" dirty="0" smtClean="0">
                <a:latin typeface="Minya Nouvelle" pitchFamily="2" charset="0"/>
              </a:rPr>
              <a:t>Händelsestyrd programmering</a:t>
            </a:r>
          </a:p>
          <a:p>
            <a:pPr marL="285750" indent="-285750">
              <a:buFont typeface="Arial" charset="0"/>
              <a:buChar char="•"/>
            </a:pPr>
            <a:r>
              <a:rPr lang="sv-SE" dirty="0" smtClean="0">
                <a:latin typeface="Minya Nouvelle" pitchFamily="2" charset="0"/>
              </a:rPr>
              <a:t>Händelsehanterare</a:t>
            </a:r>
          </a:p>
          <a:p>
            <a:pPr marL="285750" indent="-285750">
              <a:buFont typeface="Arial" charset="0"/>
              <a:buChar char="•"/>
            </a:pPr>
            <a:r>
              <a:rPr lang="sv-SE" dirty="0" smtClean="0">
                <a:latin typeface="Minya Nouvelle" pitchFamily="2" charset="0"/>
              </a:rPr>
              <a:t>Typer av händelser</a:t>
            </a: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p:txBody>
      </p:sp>
      <p:pic>
        <p:nvPicPr>
          <p:cNvPr id="5" name="Picture 2" descr="P:\Icons\128x128\shadow\scroll_pre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500856"/>
            <a:ext cx="1646237" cy="1646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Information om eventet</a:t>
            </a:r>
            <a:endParaRPr lang="sv-SE" dirty="0"/>
          </a:p>
        </p:txBody>
      </p:sp>
      <p:sp>
        <p:nvSpPr>
          <p:cNvPr id="4" name="Subtitle 2"/>
          <p:cNvSpPr txBox="1">
            <a:spLocks/>
          </p:cNvSpPr>
          <p:nvPr/>
        </p:nvSpPr>
        <p:spPr>
          <a:xfrm>
            <a:off x="1475656" y="1273324"/>
            <a:ext cx="6048672" cy="27363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smtClean="0">
                <a:latin typeface="Courier New" pitchFamily="49" charset="0"/>
                <a:cs typeface="Courier New" pitchFamily="49" charset="0"/>
              </a:rPr>
              <a:t>var </a:t>
            </a:r>
            <a:r>
              <a:rPr lang="sv-SE" sz="1600" dirty="0" err="1" smtClean="0">
                <a:latin typeface="Courier New" pitchFamily="49" charset="0"/>
                <a:cs typeface="Courier New" pitchFamily="49" charset="0"/>
              </a:rPr>
              <a:t>link</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document.getElementById</a:t>
            </a:r>
            <a:r>
              <a:rPr lang="sv-SE" sz="1600" dirty="0" smtClean="0">
                <a:latin typeface="Courier New" pitchFamily="49" charset="0"/>
                <a:cs typeface="Courier New" pitchFamily="49" charset="0"/>
              </a:rPr>
              <a:t>("</a:t>
            </a:r>
            <a:r>
              <a:rPr lang="sv-SE" sz="1600" dirty="0" err="1" smtClean="0">
                <a:latin typeface="Courier New" pitchFamily="49" charset="0"/>
                <a:cs typeface="Courier New" pitchFamily="49" charset="0"/>
              </a:rPr>
              <a:t>crasher</a:t>
            </a:r>
            <a:r>
              <a:rPr lang="sv-SE" sz="1600" dirty="0" smtClean="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err="1" smtClean="0">
                <a:latin typeface="Courier New" pitchFamily="49" charset="0"/>
                <a:cs typeface="Courier New" pitchFamily="49" charset="0"/>
              </a:rPr>
              <a:t>link.onclick</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jumpFromBuilding</a:t>
            </a:r>
            <a:r>
              <a:rPr lang="sv-SE" sz="1600" dirty="0" smtClean="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err="1" smtClean="0">
                <a:latin typeface="Courier New" pitchFamily="49" charset="0"/>
                <a:cs typeface="Courier New" pitchFamily="49" charset="0"/>
              </a:rPr>
              <a:t>function</a:t>
            </a:r>
            <a:r>
              <a:rPr lang="sv-SE" sz="1600" dirty="0" smtClean="0">
                <a:latin typeface="Courier New" pitchFamily="49" charset="0"/>
                <a:cs typeface="Courier New" pitchFamily="49" charset="0"/>
              </a:rPr>
              <a:t> </a:t>
            </a:r>
            <a:r>
              <a:rPr lang="sv-SE" sz="1600" dirty="0" err="1" smtClean="0">
                <a:latin typeface="Courier New" pitchFamily="49" charset="0"/>
                <a:cs typeface="Courier New" pitchFamily="49" charset="0"/>
              </a:rPr>
              <a:t>jumpFromBuilding</a:t>
            </a:r>
            <a:r>
              <a:rPr lang="sv-SE" sz="1600" dirty="0" smtClean="0">
                <a:latin typeface="Courier New" pitchFamily="49" charset="0"/>
                <a:cs typeface="Courier New" pitchFamily="49" charset="0"/>
              </a:rPr>
              <a:t>(</a:t>
            </a:r>
            <a:r>
              <a:rPr lang="sv-SE" sz="1600" b="1" dirty="0" smtClean="0">
                <a:latin typeface="Courier New" pitchFamily="49" charset="0"/>
                <a:cs typeface="Courier New" pitchFamily="49" charset="0"/>
              </a:rPr>
              <a:t>e</a:t>
            </a:r>
            <a:r>
              <a:rPr lang="sv-SE" sz="1600" dirty="0" smtClean="0">
                <a:latin typeface="Courier New" pitchFamily="49" charset="0"/>
                <a:cs typeface="Courier New" pitchFamily="49" charset="0"/>
              </a:rPr>
              <a:t>){</a:t>
            </a:r>
          </a:p>
          <a:p>
            <a:r>
              <a:rPr lang="sv-SE" sz="1600" dirty="0" smtClean="0">
                <a:latin typeface="Courier New" pitchFamily="49" charset="0"/>
                <a:cs typeface="Courier New" pitchFamily="49" charset="0"/>
              </a:rPr>
              <a:t>	</a:t>
            </a:r>
            <a:r>
              <a:rPr lang="sv-SE" sz="1600" b="1" dirty="0" smtClean="0">
                <a:latin typeface="Courier New" pitchFamily="49" charset="0"/>
                <a:cs typeface="Courier New" pitchFamily="49" charset="0"/>
              </a:rPr>
              <a:t>e = </a:t>
            </a:r>
            <a:r>
              <a:rPr lang="sv-SE" sz="1600" b="1" smtClean="0">
                <a:latin typeface="Courier New" pitchFamily="49" charset="0"/>
                <a:cs typeface="Courier New" pitchFamily="49" charset="0"/>
              </a:rPr>
              <a:t>e </a:t>
            </a:r>
            <a:r>
              <a:rPr lang="sv-SE" sz="1600" b="1" smtClean="0">
                <a:latin typeface="Courier New" pitchFamily="49" charset="0"/>
                <a:cs typeface="Courier New" pitchFamily="49" charset="0"/>
              </a:rPr>
              <a:t>|| </a:t>
            </a:r>
            <a:r>
              <a:rPr lang="sv-SE" sz="1600" b="1" dirty="0" smtClean="0">
                <a:latin typeface="Courier New" pitchFamily="49" charset="0"/>
                <a:cs typeface="Courier New" pitchFamily="49" charset="0"/>
              </a:rPr>
              <a:t>event; </a:t>
            </a:r>
            <a:r>
              <a:rPr lang="sv-SE" sz="1600" dirty="0" smtClean="0">
                <a:latin typeface="Courier New" pitchFamily="49" charset="0"/>
                <a:cs typeface="Courier New" pitchFamily="49" charset="0"/>
              </a:rPr>
              <a:t>// IE-fix</a:t>
            </a:r>
          </a:p>
          <a:p>
            <a:r>
              <a:rPr lang="sv-SE" sz="1600" dirty="0" smtClean="0">
                <a:latin typeface="Courier New" pitchFamily="49" charset="0"/>
                <a:cs typeface="Courier New" pitchFamily="49" charset="0"/>
              </a:rPr>
              <a:t>	</a:t>
            </a:r>
          </a:p>
          <a:p>
            <a:r>
              <a:rPr lang="sv-SE" sz="1600" dirty="0">
                <a:latin typeface="Courier New" pitchFamily="49" charset="0"/>
                <a:cs typeface="Courier New" pitchFamily="49" charset="0"/>
              </a:rPr>
              <a:t>	</a:t>
            </a:r>
            <a:r>
              <a:rPr lang="sv-SE" sz="1600" dirty="0" smtClean="0">
                <a:latin typeface="Courier New" pitchFamily="49" charset="0"/>
                <a:cs typeface="Courier New" pitchFamily="49" charset="0"/>
              </a:rPr>
              <a:t>// e innehåller nu information</a:t>
            </a:r>
            <a:endParaRPr lang="sv-SE" sz="1600" dirty="0">
              <a:latin typeface="Courier New" pitchFamily="49" charset="0"/>
              <a:cs typeface="Courier New" pitchFamily="49" charset="0"/>
            </a:endParaRPr>
          </a:p>
          <a:p>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p:txBody>
      </p:sp>
      <p:sp>
        <p:nvSpPr>
          <p:cNvPr id="5" name="TextBox 4"/>
          <p:cNvSpPr txBox="1"/>
          <p:nvPr/>
        </p:nvSpPr>
        <p:spPr>
          <a:xfrm>
            <a:off x="539552" y="4297660"/>
            <a:ext cx="8280920" cy="923330"/>
          </a:xfrm>
          <a:prstGeom prst="rect">
            <a:avLst/>
          </a:prstGeom>
          <a:noFill/>
        </p:spPr>
        <p:txBody>
          <a:bodyPr wrap="square" rtlCol="0">
            <a:spAutoFit/>
          </a:bodyPr>
          <a:lstStyle/>
          <a:p>
            <a:r>
              <a:rPr lang="sv-SE" b="1" dirty="0" smtClean="0">
                <a:latin typeface="Minya Nouvelle" pitchFamily="2" charset="0"/>
              </a:rPr>
              <a:t>e</a:t>
            </a:r>
            <a:r>
              <a:rPr lang="sv-SE" dirty="0" smtClean="0">
                <a:latin typeface="Minya Nouvelle" pitchFamily="2" charset="0"/>
              </a:rPr>
              <a:t> innehåller nu bland annat information om vilket objekt som triggat händelsen med mera. Även specifik information om vilken tangent som tryckts, var muspekaren befinner sig etc. finns att tillgå här.</a:t>
            </a:r>
          </a:p>
        </p:txBody>
      </p:sp>
      <p:pic>
        <p:nvPicPr>
          <p:cNvPr id="6"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65892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Läs av tangenttryckning</a:t>
            </a:r>
            <a:endParaRPr lang="sv-SE" dirty="0"/>
          </a:p>
        </p:txBody>
      </p:sp>
      <p:sp>
        <p:nvSpPr>
          <p:cNvPr id="4" name="AutoShape 4"/>
          <p:cNvSpPr>
            <a:spLocks noChangeArrowheads="1"/>
          </p:cNvSpPr>
          <p:nvPr/>
        </p:nvSpPr>
        <p:spPr bwMode="auto">
          <a:xfrm>
            <a:off x="251520" y="1129308"/>
            <a:ext cx="8569325" cy="365188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sv-SE" sz="1600" dirty="0" err="1" smtClean="0">
                <a:solidFill>
                  <a:schemeClr val="tx1"/>
                </a:solidFill>
                <a:latin typeface="Courier New" pitchFamily="49" charset="0"/>
              </a:rPr>
              <a:t>inputBox.onkeypress</a:t>
            </a:r>
            <a:r>
              <a:rPr lang="sv-SE" sz="1600" dirty="0" smtClean="0">
                <a:solidFill>
                  <a:schemeClr val="tx1"/>
                </a:solidFill>
                <a:latin typeface="Courier New" pitchFamily="49" charset="0"/>
              </a:rPr>
              <a:t> </a:t>
            </a:r>
            <a:r>
              <a:rPr lang="sv-SE" sz="1600" dirty="0">
                <a:solidFill>
                  <a:schemeClr val="tx1"/>
                </a:solidFill>
                <a:latin typeface="Courier New" pitchFamily="49" charset="0"/>
              </a:rPr>
              <a:t>= </a:t>
            </a:r>
            <a:r>
              <a:rPr lang="sv-SE" sz="1600" dirty="0" err="1">
                <a:solidFill>
                  <a:schemeClr val="tx1"/>
                </a:solidFill>
                <a:latin typeface="Courier New" pitchFamily="49" charset="0"/>
              </a:rPr>
              <a:t>showKeyPress</a:t>
            </a:r>
            <a:r>
              <a:rPr lang="sv-SE" sz="1600" dirty="0">
                <a:solidFill>
                  <a:schemeClr val="tx1"/>
                </a:solidFill>
                <a:latin typeface="Courier New" pitchFamily="49" charset="0"/>
              </a:rPr>
              <a:t>;</a:t>
            </a:r>
          </a:p>
          <a:p>
            <a:r>
              <a:rPr lang="sv-SE" sz="1600" dirty="0">
                <a:solidFill>
                  <a:schemeClr val="tx1"/>
                </a:solidFill>
                <a:latin typeface="Courier New" pitchFamily="49" charset="0"/>
              </a:rPr>
              <a:t>...</a:t>
            </a:r>
          </a:p>
          <a:p>
            <a:r>
              <a:rPr lang="sv-SE" sz="1600" dirty="0" err="1">
                <a:solidFill>
                  <a:schemeClr val="tx1"/>
                </a:solidFill>
                <a:latin typeface="Courier New" pitchFamily="49" charset="0"/>
              </a:rPr>
              <a:t>showKeyPress</a:t>
            </a:r>
            <a:r>
              <a:rPr lang="sv-SE" sz="1600" dirty="0">
                <a:solidFill>
                  <a:schemeClr val="tx1"/>
                </a:solidFill>
                <a:latin typeface="Courier New" pitchFamily="49" charset="0"/>
              </a:rPr>
              <a:t>(e)</a:t>
            </a:r>
          </a:p>
          <a:p>
            <a:r>
              <a:rPr lang="sv-SE" sz="1600" dirty="0">
                <a:solidFill>
                  <a:schemeClr val="tx1"/>
                </a:solidFill>
                <a:latin typeface="Courier New" pitchFamily="49" charset="0"/>
              </a:rPr>
              <a:t>{</a:t>
            </a:r>
          </a:p>
          <a:p>
            <a:r>
              <a:rPr lang="sv-SE" sz="1600" dirty="0">
                <a:solidFill>
                  <a:schemeClr val="tx1"/>
                </a:solidFill>
                <a:latin typeface="Courier New" pitchFamily="49" charset="0"/>
              </a:rPr>
              <a:t>	</a:t>
            </a:r>
            <a:r>
              <a:rPr lang="sv-SE" sz="1600" dirty="0" err="1">
                <a:solidFill>
                  <a:schemeClr val="tx1"/>
                </a:solidFill>
                <a:latin typeface="Courier New" pitchFamily="49" charset="0"/>
              </a:rPr>
              <a:t>if</a:t>
            </a:r>
            <a:r>
              <a:rPr lang="sv-SE" sz="1600" dirty="0">
                <a:solidFill>
                  <a:schemeClr val="tx1"/>
                </a:solidFill>
                <a:latin typeface="Courier New" pitchFamily="49" charset="0"/>
              </a:rPr>
              <a:t>(!e</a:t>
            </a:r>
            <a:r>
              <a:rPr lang="sv-SE" sz="1600" dirty="0" smtClean="0">
                <a:solidFill>
                  <a:schemeClr val="tx1"/>
                </a:solidFill>
                <a:latin typeface="Courier New" pitchFamily="49" charset="0"/>
              </a:rPr>
              <a:t>){ e </a:t>
            </a:r>
            <a:r>
              <a:rPr lang="sv-SE" sz="1600" dirty="0">
                <a:solidFill>
                  <a:schemeClr val="tx1"/>
                </a:solidFill>
                <a:latin typeface="Courier New" pitchFamily="49" charset="0"/>
              </a:rPr>
              <a:t>= </a:t>
            </a:r>
            <a:r>
              <a:rPr lang="sv-SE" sz="1600" dirty="0" err="1">
                <a:solidFill>
                  <a:schemeClr val="tx1"/>
                </a:solidFill>
                <a:latin typeface="Courier New" pitchFamily="49" charset="0"/>
              </a:rPr>
              <a:t>window.event</a:t>
            </a:r>
            <a:r>
              <a:rPr lang="sv-SE" sz="1600" dirty="0" smtClean="0">
                <a:solidFill>
                  <a:schemeClr val="tx1"/>
                </a:solidFill>
                <a:latin typeface="Courier New" pitchFamily="49" charset="0"/>
              </a:rPr>
              <a:t>; }</a:t>
            </a:r>
            <a:endParaRPr lang="sv-SE" sz="1600" dirty="0">
              <a:solidFill>
                <a:schemeClr val="tx1"/>
              </a:solidFill>
              <a:latin typeface="Courier New" pitchFamily="49" charset="0"/>
            </a:endParaRPr>
          </a:p>
          <a:p>
            <a:endParaRPr lang="sv-SE" sz="1600" dirty="0">
              <a:solidFill>
                <a:schemeClr val="tx1"/>
              </a:solidFill>
              <a:latin typeface="Courier New" pitchFamily="49" charset="0"/>
            </a:endParaRPr>
          </a:p>
          <a:p>
            <a:r>
              <a:rPr lang="en-US" sz="1600" dirty="0" smtClean="0">
                <a:solidFill>
                  <a:schemeClr val="tx1"/>
                </a:solidFill>
                <a:latin typeface="Courier New" pitchFamily="49" charset="0"/>
              </a:rPr>
              <a:t>	</a:t>
            </a:r>
            <a:r>
              <a:rPr lang="en-US" sz="1600" dirty="0" err="1" smtClean="0">
                <a:solidFill>
                  <a:schemeClr val="tx1"/>
                </a:solidFill>
                <a:latin typeface="Courier New" pitchFamily="49" charset="0"/>
              </a:rPr>
              <a:t>var</a:t>
            </a:r>
            <a:r>
              <a:rPr lang="en-US" sz="1600" dirty="0" smtClean="0">
                <a:solidFill>
                  <a:schemeClr val="tx1"/>
                </a:solidFill>
                <a:latin typeface="Courier New" pitchFamily="49" charset="0"/>
              </a:rPr>
              <a:t> </a:t>
            </a:r>
            <a:r>
              <a:rPr lang="en-US" sz="1600" dirty="0" err="1" smtClean="0">
                <a:solidFill>
                  <a:schemeClr val="tx1"/>
                </a:solidFill>
                <a:latin typeface="Courier New" pitchFamily="49" charset="0"/>
              </a:rPr>
              <a:t>bokstav</a:t>
            </a:r>
            <a:r>
              <a:rPr lang="en-US" sz="1600" dirty="0" smtClean="0">
                <a:solidFill>
                  <a:schemeClr val="tx1"/>
                </a:solidFill>
                <a:latin typeface="Courier New" pitchFamily="49" charset="0"/>
              </a:rPr>
              <a:t>  = </a:t>
            </a:r>
            <a:r>
              <a:rPr lang="en-US" sz="1600" dirty="0" err="1" smtClean="0">
                <a:solidFill>
                  <a:schemeClr val="tx1"/>
                </a:solidFill>
                <a:latin typeface="Courier New" pitchFamily="49" charset="0"/>
              </a:rPr>
              <a:t>e.keyCode</a:t>
            </a:r>
            <a:r>
              <a:rPr lang="en-US" sz="1600" dirty="0" smtClean="0">
                <a:solidFill>
                  <a:schemeClr val="tx1"/>
                </a:solidFill>
                <a:latin typeface="Courier New" pitchFamily="49" charset="0"/>
              </a:rPr>
              <a:t>;</a:t>
            </a:r>
          </a:p>
          <a:p>
            <a:r>
              <a:rPr lang="sv-SE" sz="1600" dirty="0">
                <a:solidFill>
                  <a:schemeClr val="tx1"/>
                </a:solidFill>
                <a:latin typeface="Courier New" pitchFamily="49" charset="0"/>
              </a:rPr>
              <a:t>	</a:t>
            </a:r>
            <a:endParaRPr lang="sv-SE" sz="1600" dirty="0" smtClean="0">
              <a:solidFill>
                <a:schemeClr val="tx1"/>
              </a:solidFill>
              <a:latin typeface="Courier New" pitchFamily="49" charset="0"/>
            </a:endParaRPr>
          </a:p>
          <a:p>
            <a:r>
              <a:rPr lang="sv-SE" sz="1600" dirty="0">
                <a:solidFill>
                  <a:schemeClr val="tx1"/>
                </a:solidFill>
                <a:latin typeface="Courier New" pitchFamily="49" charset="0"/>
              </a:rPr>
              <a:t>	</a:t>
            </a:r>
            <a:r>
              <a:rPr lang="sv-SE" sz="1600" dirty="0" smtClean="0">
                <a:solidFill>
                  <a:schemeClr val="tx1"/>
                </a:solidFill>
                <a:latin typeface="Courier New" pitchFamily="49" charset="0"/>
              </a:rPr>
              <a:t>alert(</a:t>
            </a:r>
            <a:r>
              <a:rPr lang="sv-SE" sz="1600" b="1" dirty="0" err="1" smtClean="0">
                <a:solidFill>
                  <a:schemeClr val="tx1"/>
                </a:solidFill>
                <a:latin typeface="Courier New" pitchFamily="49" charset="0"/>
              </a:rPr>
              <a:t>String.fromCharCode</a:t>
            </a:r>
            <a:r>
              <a:rPr lang="sv-SE" sz="1600" b="1" dirty="0" smtClean="0">
                <a:solidFill>
                  <a:schemeClr val="tx1"/>
                </a:solidFill>
                <a:latin typeface="Courier New" pitchFamily="49" charset="0"/>
              </a:rPr>
              <a:t>(bokstav</a:t>
            </a:r>
            <a:r>
              <a:rPr lang="sv-SE" sz="1600" b="1" dirty="0">
                <a:solidFill>
                  <a:schemeClr val="tx1"/>
                </a:solidFill>
                <a:latin typeface="Courier New" pitchFamily="49" charset="0"/>
              </a:rPr>
              <a:t>)</a:t>
            </a:r>
            <a:r>
              <a:rPr lang="sv-SE" sz="1600" dirty="0">
                <a:solidFill>
                  <a:schemeClr val="tx1"/>
                </a:solidFill>
                <a:latin typeface="Courier New" pitchFamily="49" charset="0"/>
              </a:rPr>
              <a:t>);</a:t>
            </a:r>
          </a:p>
          <a:p>
            <a:endParaRPr lang="sv-SE" sz="1600" dirty="0">
              <a:solidFill>
                <a:schemeClr val="tx1"/>
              </a:solidFill>
              <a:latin typeface="Courier New" pitchFamily="49" charset="0"/>
            </a:endParaRPr>
          </a:p>
          <a:p>
            <a:r>
              <a:rPr lang="sv-SE" sz="1600" dirty="0">
                <a:solidFill>
                  <a:schemeClr val="tx1"/>
                </a:solidFill>
                <a:latin typeface="Courier New" pitchFamily="49" charset="0"/>
              </a:rPr>
              <a:t>	</a:t>
            </a:r>
            <a:r>
              <a:rPr lang="sv-SE" sz="1600" dirty="0" err="1">
                <a:solidFill>
                  <a:schemeClr val="tx1"/>
                </a:solidFill>
                <a:latin typeface="Courier New" pitchFamily="49" charset="0"/>
              </a:rPr>
              <a:t>return</a:t>
            </a:r>
            <a:r>
              <a:rPr lang="sv-SE" sz="1600" dirty="0">
                <a:solidFill>
                  <a:schemeClr val="tx1"/>
                </a:solidFill>
                <a:latin typeface="Courier New" pitchFamily="49" charset="0"/>
              </a:rPr>
              <a:t> </a:t>
            </a:r>
            <a:r>
              <a:rPr lang="sv-SE" sz="1600" dirty="0" err="1">
                <a:solidFill>
                  <a:schemeClr val="tx1"/>
                </a:solidFill>
                <a:latin typeface="Courier New" pitchFamily="49" charset="0"/>
              </a:rPr>
              <a:t>false</a:t>
            </a:r>
            <a:r>
              <a:rPr lang="sv-SE" sz="1600" dirty="0">
                <a:solidFill>
                  <a:schemeClr val="tx1"/>
                </a:solidFill>
                <a:latin typeface="Courier New" pitchFamily="49" charset="0"/>
              </a:rPr>
              <a:t>;</a:t>
            </a:r>
          </a:p>
          <a:p>
            <a:r>
              <a:rPr lang="sv-SE" sz="1600" dirty="0">
                <a:solidFill>
                  <a:schemeClr val="tx1"/>
                </a:solidFill>
                <a:latin typeface="Courier New" pitchFamily="49" charset="0"/>
              </a:rPr>
              <a:t>}</a:t>
            </a:r>
          </a:p>
        </p:txBody>
      </p:sp>
      <p:sp>
        <p:nvSpPr>
          <p:cNvPr id="5" name="TextBox 4"/>
          <p:cNvSpPr txBox="1"/>
          <p:nvPr/>
        </p:nvSpPr>
        <p:spPr>
          <a:xfrm>
            <a:off x="5427744" y="3721596"/>
            <a:ext cx="3392728" cy="923330"/>
          </a:xfrm>
          <a:prstGeom prst="rect">
            <a:avLst/>
          </a:prstGeom>
          <a:noFill/>
          <a:ln>
            <a:noFill/>
          </a:ln>
        </p:spPr>
        <p:txBody>
          <a:bodyPr wrap="square" rtlCol="0">
            <a:spAutoFit/>
          </a:bodyPr>
          <a:lstStyle/>
          <a:p>
            <a:r>
              <a:rPr lang="sv-SE" dirty="0" smtClean="0">
                <a:solidFill>
                  <a:srgbClr val="FF0000"/>
                </a:solidFill>
                <a:latin typeface="Minya Nouvelle" pitchFamily="2" charset="0"/>
              </a:rPr>
              <a:t>Genom att returnera </a:t>
            </a:r>
            <a:r>
              <a:rPr lang="sv-SE" dirty="0" err="1" smtClean="0">
                <a:solidFill>
                  <a:srgbClr val="FF0000"/>
                </a:solidFill>
                <a:latin typeface="Minya Nouvelle" pitchFamily="2" charset="0"/>
              </a:rPr>
              <a:t>false</a:t>
            </a:r>
            <a:r>
              <a:rPr lang="sv-SE" dirty="0" smtClean="0">
                <a:solidFill>
                  <a:srgbClr val="FF0000"/>
                </a:solidFill>
                <a:latin typeface="Minya Nouvelle" pitchFamily="2" charset="0"/>
              </a:rPr>
              <a:t>, hindrar vi bokstaven från att skrivas ut</a:t>
            </a:r>
          </a:p>
        </p:txBody>
      </p:sp>
      <p:cxnSp>
        <p:nvCxnSpPr>
          <p:cNvPr id="7" name="Straight Arrow Connector 6"/>
          <p:cNvCxnSpPr/>
          <p:nvPr/>
        </p:nvCxnSpPr>
        <p:spPr>
          <a:xfrm flipH="1" flipV="1">
            <a:off x="2987824" y="4009628"/>
            <a:ext cx="2376264" cy="17363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8"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51520" y="4873724"/>
            <a:ext cx="6197530" cy="646331"/>
          </a:xfrm>
          <a:prstGeom prst="rect">
            <a:avLst/>
          </a:prstGeom>
          <a:noFill/>
        </p:spPr>
        <p:txBody>
          <a:bodyPr wrap="none" rtlCol="0">
            <a:spAutoFit/>
          </a:bodyPr>
          <a:lstStyle/>
          <a:p>
            <a:r>
              <a:rPr lang="sv-SE" dirty="0" smtClean="0">
                <a:latin typeface="Minya Nouvelle" pitchFamily="2" charset="0"/>
              </a:rPr>
              <a:t>Kopplar du hanteraren med </a:t>
            </a:r>
            <a:r>
              <a:rPr lang="sv-SE" dirty="0" err="1" smtClean="0">
                <a:latin typeface="Minya Nouvelle" pitchFamily="2" charset="0"/>
              </a:rPr>
              <a:t>addEventListener</a:t>
            </a:r>
            <a:r>
              <a:rPr lang="sv-SE" dirty="0" smtClean="0">
                <a:latin typeface="Minya Nouvelle" pitchFamily="2" charset="0"/>
              </a:rPr>
              <a:t> skriver du:</a:t>
            </a:r>
            <a:br>
              <a:rPr lang="sv-SE" dirty="0" smtClean="0">
                <a:latin typeface="Minya Nouvelle" pitchFamily="2" charset="0"/>
              </a:rPr>
            </a:br>
            <a:r>
              <a:rPr lang="sv-SE" dirty="0" err="1" smtClean="0">
                <a:latin typeface="Minya Nouvelle" pitchFamily="2" charset="0"/>
              </a:rPr>
              <a:t>e.preventDefault</a:t>
            </a:r>
            <a:r>
              <a:rPr lang="sv-SE" dirty="0" smtClean="0">
                <a:latin typeface="Minya Nouvelle" pitchFamily="2" charset="0"/>
              </a:rPr>
              <a:t>();</a:t>
            </a:r>
          </a:p>
        </p:txBody>
      </p:sp>
    </p:spTree>
    <p:extLst>
      <p:ext uri="{BB962C8B-B14F-4D97-AF65-F5344CB8AC3E}">
        <p14:creationId xmlns:p14="http://schemas.microsoft.com/office/powerpoint/2010/main" val="338909797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Event-delegat</a:t>
            </a:r>
            <a:endParaRPr lang="sv-SE" dirty="0"/>
          </a:p>
        </p:txBody>
      </p:sp>
      <p:sp>
        <p:nvSpPr>
          <p:cNvPr id="4" name="TextBox 3"/>
          <p:cNvSpPr txBox="1"/>
          <p:nvPr/>
        </p:nvSpPr>
        <p:spPr>
          <a:xfrm>
            <a:off x="7308304" y="5161756"/>
            <a:ext cx="1557488" cy="369332"/>
          </a:xfrm>
          <a:prstGeom prst="rect">
            <a:avLst/>
          </a:prstGeom>
          <a:noFill/>
        </p:spPr>
        <p:txBody>
          <a:bodyPr wrap="none" rtlCol="0">
            <a:spAutoFit/>
          </a:bodyPr>
          <a:lstStyle/>
          <a:p>
            <a:r>
              <a:rPr lang="en-US" dirty="0" smtClean="0">
                <a:latin typeface="Minya Nouvelle" pitchFamily="2" charset="0"/>
              </a:rPr>
              <a:t>N. </a:t>
            </a:r>
            <a:r>
              <a:rPr lang="en-US" dirty="0" err="1" smtClean="0">
                <a:latin typeface="Minya Nouvelle" pitchFamily="2" charset="0"/>
              </a:rPr>
              <a:t>Zakas</a:t>
            </a:r>
            <a:r>
              <a:rPr lang="en-US" dirty="0" smtClean="0">
                <a:latin typeface="Minya Nouvelle" pitchFamily="2" charset="0"/>
              </a:rPr>
              <a:t> 498</a:t>
            </a:r>
            <a:endParaRPr lang="en-US" dirty="0" smtClean="0">
              <a:latin typeface="Minya Nouvelle" pitchFamily="2"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501022295"/>
              </p:ext>
            </p:extLst>
          </p:nvPr>
        </p:nvGraphicFramePr>
        <p:xfrm>
          <a:off x="1043608" y="1273324"/>
          <a:ext cx="6552728" cy="944880"/>
        </p:xfrm>
        <a:graphic>
          <a:graphicData uri="http://schemas.openxmlformats.org/drawingml/2006/table">
            <a:tbl>
              <a:tblPr firstRow="1" bandRow="1">
                <a:tableStyleId>{8A107856-5554-42FB-B03E-39F5DBC370BA}</a:tableStyleId>
              </a:tblPr>
              <a:tblGrid>
                <a:gridCol w="3240360"/>
                <a:gridCol w="3312368"/>
              </a:tblGrid>
              <a:tr h="216024">
                <a:tc>
                  <a:txBody>
                    <a:bodyPr/>
                    <a:lstStyle/>
                    <a:p>
                      <a:r>
                        <a:rPr lang="sv-SE" sz="1800" b="0" dirty="0" err="1" smtClean="0"/>
                        <a:t>event.</a:t>
                      </a:r>
                      <a:r>
                        <a:rPr lang="sv-SE" sz="1800" b="1" dirty="0" err="1" smtClean="0"/>
                        <a:t>target</a:t>
                      </a:r>
                      <a:endParaRPr lang="sv-SE" sz="1800" b="1" dirty="0"/>
                    </a:p>
                  </a:txBody>
                  <a:tcPr/>
                </a:tc>
                <a:tc>
                  <a:txBody>
                    <a:bodyPr/>
                    <a:lstStyle/>
                    <a:p>
                      <a:r>
                        <a:rPr lang="sv-SE" sz="1600" b="0" dirty="0" smtClean="0"/>
                        <a:t>Noden som triggat eventet</a:t>
                      </a:r>
                      <a:endParaRPr lang="sv-SE" sz="1600" b="0" dirty="0"/>
                    </a:p>
                  </a:txBody>
                  <a:tcPr/>
                </a:tc>
              </a:tr>
              <a:tr h="1215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800" b="0" dirty="0" err="1" smtClean="0"/>
                        <a:t>event.</a:t>
                      </a:r>
                      <a:r>
                        <a:rPr lang="sv-SE" sz="1800" b="1" dirty="0" err="1" smtClean="0"/>
                        <a:t>currentTarget</a:t>
                      </a:r>
                      <a:endParaRPr lang="sv-SE" sz="1800" b="1" dirty="0"/>
                    </a:p>
                  </a:txBody>
                  <a:tcPr/>
                </a:tc>
                <a:tc>
                  <a:txBody>
                    <a:bodyPr/>
                    <a:lstStyle/>
                    <a:p>
                      <a:r>
                        <a:rPr lang="sv-SE" sz="1600" dirty="0" smtClean="0"/>
                        <a:t>Noden</a:t>
                      </a:r>
                      <a:r>
                        <a:rPr lang="sv-SE" sz="1600" baseline="0" dirty="0" smtClean="0"/>
                        <a:t> som händelsehanteraren är kopplad till.</a:t>
                      </a:r>
                      <a:endParaRPr lang="sv-SE" sz="1600" dirty="0"/>
                    </a:p>
                  </a:txBody>
                  <a:tcPr/>
                </a:tc>
              </a:tr>
            </a:tbl>
          </a:graphicData>
        </a:graphic>
      </p:graphicFrame>
      <p:sp>
        <p:nvSpPr>
          <p:cNvPr id="10" name="AutoShape 4"/>
          <p:cNvSpPr>
            <a:spLocks noChangeArrowheads="1"/>
          </p:cNvSpPr>
          <p:nvPr/>
        </p:nvSpPr>
        <p:spPr bwMode="auto">
          <a:xfrm>
            <a:off x="251520" y="2713484"/>
            <a:ext cx="8569325" cy="206771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sv-SE" sz="1600" dirty="0">
                <a:solidFill>
                  <a:schemeClr val="tx1"/>
                </a:solidFill>
                <a:latin typeface="Courier New" pitchFamily="49" charset="0"/>
              </a:rPr>
              <a:t>var </a:t>
            </a:r>
            <a:r>
              <a:rPr lang="sv-SE" sz="1600" dirty="0" err="1">
                <a:solidFill>
                  <a:schemeClr val="tx1"/>
                </a:solidFill>
                <a:latin typeface="Courier New" pitchFamily="49" charset="0"/>
              </a:rPr>
              <a:t>ul</a:t>
            </a:r>
            <a:r>
              <a:rPr lang="sv-SE" sz="1600" dirty="0">
                <a:solidFill>
                  <a:schemeClr val="tx1"/>
                </a:solidFill>
                <a:latin typeface="Courier New" pitchFamily="49" charset="0"/>
              </a:rPr>
              <a:t> = </a:t>
            </a:r>
            <a:r>
              <a:rPr lang="sv-SE" sz="1600" dirty="0" err="1">
                <a:solidFill>
                  <a:schemeClr val="tx1"/>
                </a:solidFill>
                <a:latin typeface="Courier New" pitchFamily="49" charset="0"/>
              </a:rPr>
              <a:t>document.querySelector</a:t>
            </a:r>
            <a:r>
              <a:rPr lang="sv-SE" sz="1600" dirty="0">
                <a:solidFill>
                  <a:schemeClr val="tx1"/>
                </a:solidFill>
                <a:latin typeface="Courier New" pitchFamily="49" charset="0"/>
              </a:rPr>
              <a:t>("#lista");</a:t>
            </a:r>
          </a:p>
          <a:p>
            <a:endParaRPr lang="sv-SE" sz="1600" dirty="0">
              <a:solidFill>
                <a:schemeClr val="tx1"/>
              </a:solidFill>
              <a:latin typeface="Courier New" pitchFamily="49" charset="0"/>
            </a:endParaRPr>
          </a:p>
          <a:p>
            <a:r>
              <a:rPr lang="sv-SE" sz="1600" dirty="0" err="1">
                <a:solidFill>
                  <a:schemeClr val="tx1"/>
                </a:solidFill>
                <a:latin typeface="Courier New" pitchFamily="49" charset="0"/>
              </a:rPr>
              <a:t>ul.onclick</a:t>
            </a:r>
            <a:r>
              <a:rPr lang="sv-SE" sz="1600" dirty="0">
                <a:solidFill>
                  <a:schemeClr val="tx1"/>
                </a:solidFill>
                <a:latin typeface="Courier New" pitchFamily="49" charset="0"/>
              </a:rPr>
              <a:t> = </a:t>
            </a:r>
            <a:r>
              <a:rPr lang="sv-SE" sz="1600" dirty="0" err="1">
                <a:solidFill>
                  <a:schemeClr val="tx1"/>
                </a:solidFill>
                <a:latin typeface="Courier New" pitchFamily="49" charset="0"/>
              </a:rPr>
              <a:t>function</a:t>
            </a:r>
            <a:r>
              <a:rPr lang="sv-SE" sz="1600" dirty="0">
                <a:solidFill>
                  <a:schemeClr val="tx1"/>
                </a:solidFill>
                <a:latin typeface="Courier New" pitchFamily="49" charset="0"/>
              </a:rPr>
              <a:t>(e){</a:t>
            </a:r>
          </a:p>
          <a:p>
            <a:r>
              <a:rPr lang="sv-SE" sz="1600" dirty="0">
                <a:solidFill>
                  <a:schemeClr val="tx1"/>
                </a:solidFill>
                <a:latin typeface="Courier New" pitchFamily="49" charset="0"/>
              </a:rPr>
              <a:t>    </a:t>
            </a:r>
            <a:r>
              <a:rPr lang="sv-SE" sz="1600" dirty="0" err="1">
                <a:solidFill>
                  <a:schemeClr val="tx1"/>
                </a:solidFill>
                <a:latin typeface="Courier New" pitchFamily="49" charset="0"/>
              </a:rPr>
              <a:t>console.log</a:t>
            </a:r>
            <a:r>
              <a:rPr lang="sv-SE" sz="1600" dirty="0">
                <a:solidFill>
                  <a:schemeClr val="tx1"/>
                </a:solidFill>
                <a:latin typeface="Courier New" pitchFamily="49" charset="0"/>
              </a:rPr>
              <a:t>(</a:t>
            </a:r>
            <a:r>
              <a:rPr lang="sv-SE" sz="1600" b="1" dirty="0" err="1" smtClean="0">
                <a:solidFill>
                  <a:schemeClr val="tx1"/>
                </a:solidFill>
                <a:latin typeface="Courier New" pitchFamily="49" charset="0"/>
              </a:rPr>
              <a:t>e.target</a:t>
            </a:r>
            <a:r>
              <a:rPr lang="sv-SE" sz="1600" dirty="0" smtClean="0">
                <a:solidFill>
                  <a:schemeClr val="tx1"/>
                </a:solidFill>
                <a:latin typeface="Courier New" pitchFamily="49" charset="0"/>
              </a:rPr>
              <a:t>)</a:t>
            </a:r>
            <a:r>
              <a:rPr lang="sv-SE" sz="1600" dirty="0">
                <a:solidFill>
                  <a:schemeClr val="tx1"/>
                </a:solidFill>
                <a:latin typeface="Courier New" pitchFamily="49" charset="0"/>
              </a:rPr>
              <a:t>; /</a:t>
            </a:r>
            <a:r>
              <a:rPr lang="sv-SE" sz="1600" dirty="0" smtClean="0">
                <a:solidFill>
                  <a:schemeClr val="tx1"/>
                </a:solidFill>
                <a:latin typeface="Courier New" pitchFamily="49" charset="0"/>
              </a:rPr>
              <a:t>/&lt;li&gt;…&lt;/li&gt;</a:t>
            </a:r>
            <a:endParaRPr lang="sv-SE" sz="1600" dirty="0">
              <a:solidFill>
                <a:schemeClr val="tx1"/>
              </a:solidFill>
              <a:latin typeface="Courier New" pitchFamily="49" charset="0"/>
            </a:endParaRPr>
          </a:p>
          <a:p>
            <a:r>
              <a:rPr lang="sv-SE" sz="1600" dirty="0">
                <a:solidFill>
                  <a:schemeClr val="tx1"/>
                </a:solidFill>
                <a:latin typeface="Courier New" pitchFamily="49" charset="0"/>
              </a:rPr>
              <a:t>    </a:t>
            </a:r>
            <a:r>
              <a:rPr lang="sv-SE" sz="1600" dirty="0" err="1">
                <a:solidFill>
                  <a:schemeClr val="tx1"/>
                </a:solidFill>
                <a:latin typeface="Courier New" pitchFamily="49" charset="0"/>
              </a:rPr>
              <a:t>console.log</a:t>
            </a:r>
            <a:r>
              <a:rPr lang="sv-SE" sz="1600" dirty="0">
                <a:solidFill>
                  <a:schemeClr val="tx1"/>
                </a:solidFill>
                <a:latin typeface="Courier New" pitchFamily="49" charset="0"/>
              </a:rPr>
              <a:t>(</a:t>
            </a:r>
            <a:r>
              <a:rPr lang="sv-SE" sz="1600" b="1" dirty="0" err="1" smtClean="0">
                <a:solidFill>
                  <a:schemeClr val="tx1"/>
                </a:solidFill>
                <a:latin typeface="Courier New" pitchFamily="49" charset="0"/>
              </a:rPr>
              <a:t>e.currentTarget</a:t>
            </a:r>
            <a:r>
              <a:rPr lang="sv-SE" sz="1600" dirty="0" smtClean="0">
                <a:solidFill>
                  <a:schemeClr val="tx1"/>
                </a:solidFill>
                <a:latin typeface="Courier New" pitchFamily="49" charset="0"/>
              </a:rPr>
              <a:t>)</a:t>
            </a:r>
            <a:r>
              <a:rPr lang="sv-SE" sz="1600" dirty="0">
                <a:solidFill>
                  <a:schemeClr val="tx1"/>
                </a:solidFill>
                <a:latin typeface="Courier New" pitchFamily="49" charset="0"/>
              </a:rPr>
              <a:t>; /</a:t>
            </a:r>
            <a:r>
              <a:rPr lang="sv-SE" sz="1600" dirty="0" smtClean="0">
                <a:solidFill>
                  <a:schemeClr val="tx1"/>
                </a:solidFill>
                <a:latin typeface="Courier New" pitchFamily="49" charset="0"/>
              </a:rPr>
              <a:t>/</a:t>
            </a:r>
            <a:r>
              <a:rPr lang="sv-SE" sz="1600" dirty="0">
                <a:solidFill>
                  <a:schemeClr val="tx1"/>
                </a:solidFill>
                <a:latin typeface="Courier New" pitchFamily="49" charset="0"/>
              </a:rPr>
              <a:t> </a:t>
            </a:r>
            <a:r>
              <a:rPr lang="sv-SE" sz="1600" dirty="0" smtClean="0">
                <a:solidFill>
                  <a:schemeClr val="tx1"/>
                </a:solidFill>
                <a:latin typeface="Courier New" pitchFamily="49" charset="0"/>
              </a:rPr>
              <a:t>&lt;</a:t>
            </a:r>
            <a:r>
              <a:rPr lang="sv-SE" sz="1600" dirty="0" err="1" smtClean="0">
                <a:solidFill>
                  <a:schemeClr val="tx1"/>
                </a:solidFill>
                <a:latin typeface="Courier New" pitchFamily="49" charset="0"/>
              </a:rPr>
              <a:t>ul</a:t>
            </a:r>
            <a:r>
              <a:rPr lang="sv-SE" sz="1600" dirty="0" smtClean="0">
                <a:solidFill>
                  <a:schemeClr val="tx1"/>
                </a:solidFill>
                <a:latin typeface="Courier New" pitchFamily="49" charset="0"/>
              </a:rPr>
              <a:t>&gt;…&lt;/</a:t>
            </a:r>
            <a:r>
              <a:rPr lang="sv-SE" sz="1600" dirty="0" err="1" smtClean="0">
                <a:solidFill>
                  <a:schemeClr val="tx1"/>
                </a:solidFill>
                <a:latin typeface="Courier New" pitchFamily="49" charset="0"/>
              </a:rPr>
              <a:t>ul</a:t>
            </a:r>
            <a:r>
              <a:rPr lang="sv-SE" sz="1600" dirty="0" smtClean="0">
                <a:solidFill>
                  <a:schemeClr val="tx1"/>
                </a:solidFill>
                <a:latin typeface="Courier New" pitchFamily="49" charset="0"/>
              </a:rPr>
              <a:t>&gt; === </a:t>
            </a:r>
            <a:r>
              <a:rPr lang="sv-SE" sz="1600" dirty="0" err="1" smtClean="0">
                <a:solidFill>
                  <a:schemeClr val="tx1"/>
                </a:solidFill>
                <a:latin typeface="Courier New" pitchFamily="49" charset="0"/>
              </a:rPr>
              <a:t>this</a:t>
            </a:r>
            <a:endParaRPr lang="sv-SE" sz="1600" dirty="0">
              <a:solidFill>
                <a:schemeClr val="tx1"/>
              </a:solidFill>
              <a:latin typeface="Courier New" pitchFamily="49" charset="0"/>
            </a:endParaRPr>
          </a:p>
          <a:p>
            <a:r>
              <a:rPr lang="sv-SE" sz="1600" dirty="0">
                <a:solidFill>
                  <a:schemeClr val="tx1"/>
                </a:solidFill>
                <a:latin typeface="Courier New" pitchFamily="49" charset="0"/>
              </a:rPr>
              <a:t>    </a:t>
            </a:r>
          </a:p>
          <a:p>
            <a:r>
              <a:rPr lang="sv-SE" sz="1600" dirty="0">
                <a:solidFill>
                  <a:schemeClr val="tx1"/>
                </a:solidFill>
                <a:latin typeface="Courier New" pitchFamily="49" charset="0"/>
              </a:rPr>
              <a:t>    </a:t>
            </a:r>
            <a:r>
              <a:rPr lang="sv-SE" sz="1600" dirty="0" err="1">
                <a:solidFill>
                  <a:schemeClr val="tx1"/>
                </a:solidFill>
                <a:latin typeface="Courier New" pitchFamily="49" charset="0"/>
              </a:rPr>
              <a:t>console.log</a:t>
            </a:r>
            <a:r>
              <a:rPr lang="sv-SE" sz="1600" dirty="0">
                <a:solidFill>
                  <a:schemeClr val="tx1"/>
                </a:solidFill>
                <a:latin typeface="Courier New" pitchFamily="49" charset="0"/>
              </a:rPr>
              <a:t>(</a:t>
            </a:r>
            <a:r>
              <a:rPr lang="sv-SE" sz="1600" dirty="0" err="1">
                <a:solidFill>
                  <a:schemeClr val="tx1"/>
                </a:solidFill>
                <a:latin typeface="Courier New" pitchFamily="49" charset="0"/>
              </a:rPr>
              <a:t>e.target.firstChild.nodeValue</a:t>
            </a:r>
            <a:r>
              <a:rPr lang="sv-SE" sz="1600" dirty="0">
                <a:solidFill>
                  <a:schemeClr val="tx1"/>
                </a:solidFill>
                <a:latin typeface="Courier New" pitchFamily="49" charset="0"/>
              </a:rPr>
              <a:t>);</a:t>
            </a:r>
          </a:p>
          <a:p>
            <a:r>
              <a:rPr lang="sv-SE" sz="1600" dirty="0">
                <a:solidFill>
                  <a:schemeClr val="tx1"/>
                </a:solidFill>
                <a:latin typeface="Courier New" pitchFamily="49" charset="0"/>
              </a:rPr>
              <a:t>};</a:t>
            </a:r>
            <a:endParaRPr lang="sv-SE" sz="1600" dirty="0">
              <a:solidFill>
                <a:schemeClr val="tx1"/>
              </a:solidFill>
              <a:latin typeface="Courier New" pitchFamily="49" charset="0"/>
            </a:endParaRPr>
          </a:p>
        </p:txBody>
      </p:sp>
    </p:spTree>
    <p:extLst>
      <p:ext uri="{BB962C8B-B14F-4D97-AF65-F5344CB8AC3E}">
        <p14:creationId xmlns:p14="http://schemas.microsoft.com/office/powerpoint/2010/main" val="3073364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79512" y="1829048"/>
            <a:ext cx="4501734" cy="1460500"/>
          </a:xfrm>
        </p:spPr>
        <p:txBody>
          <a:bodyPr/>
          <a:lstStyle/>
          <a:p>
            <a:r>
              <a:rPr lang="en-US" b="1" dirty="0"/>
              <a:t>Douglas </a:t>
            </a:r>
            <a:r>
              <a:rPr lang="en-US" b="1" dirty="0" err="1"/>
              <a:t>Crockford</a:t>
            </a:r>
            <a:r>
              <a:rPr lang="en-US" b="1" dirty="0"/>
              <a:t> never clicks, he just fires events - with his mind.</a:t>
            </a:r>
          </a:p>
        </p:txBody>
      </p:sp>
      <p:pic>
        <p:nvPicPr>
          <p:cNvPr id="3074" name="Picture 2" descr="http://crockfordfacts.com/crockfo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00612"/>
            <a:ext cx="3955804" cy="51491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9512" y="5224472"/>
            <a:ext cx="4047903" cy="338554"/>
          </a:xfrm>
          <a:prstGeom prst="rect">
            <a:avLst/>
          </a:prstGeom>
          <a:noFill/>
        </p:spPr>
        <p:txBody>
          <a:bodyPr wrap="none" rtlCol="0">
            <a:spAutoFit/>
          </a:bodyPr>
          <a:lstStyle/>
          <a:p>
            <a:r>
              <a:rPr lang="sv-SE" sz="1600" dirty="0">
                <a:latin typeface="Minya Nouvelle" pitchFamily="2" charset="0"/>
              </a:rPr>
              <a:t>Källa: http://</a:t>
            </a:r>
            <a:r>
              <a:rPr lang="sv-SE" sz="1600" dirty="0" smtClean="0">
                <a:latin typeface="Minya Nouvelle" pitchFamily="2" charset="0"/>
              </a:rPr>
              <a:t>twitter.com/crockfordfacts</a:t>
            </a:r>
          </a:p>
        </p:txBody>
      </p:sp>
    </p:spTree>
    <p:extLst>
      <p:ext uri="{BB962C8B-B14F-4D97-AF65-F5344CB8AC3E}">
        <p14:creationId xmlns:p14="http://schemas.microsoft.com/office/powerpoint/2010/main" val="3760303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Ändra CSS-egenskaper</a:t>
            </a:r>
            <a:endParaRPr lang="sv-SE" dirty="0"/>
          </a:p>
        </p:txBody>
      </p:sp>
      <p:sp>
        <p:nvSpPr>
          <p:cNvPr id="3" name="Subtitle 2"/>
          <p:cNvSpPr>
            <a:spLocks noGrp="1"/>
          </p:cNvSpPr>
          <p:nvPr>
            <p:ph type="subTitle" idx="1"/>
          </p:nvPr>
        </p:nvSpPr>
        <p:spPr>
          <a:xfrm>
            <a:off x="323528" y="985292"/>
            <a:ext cx="8640960" cy="1460500"/>
          </a:xfrm>
        </p:spPr>
        <p:txBody>
          <a:bodyPr/>
          <a:lstStyle/>
          <a:p>
            <a:r>
              <a:rPr lang="sv-SE" sz="2000" dirty="0" smtClean="0"/>
              <a:t>Vi kommer åt stilegenskaper genom egenskapen </a:t>
            </a:r>
            <a:r>
              <a:rPr lang="sv-SE" sz="2000" b="1" dirty="0" smtClean="0"/>
              <a:t>style</a:t>
            </a:r>
            <a:r>
              <a:rPr lang="sv-SE" sz="2000" dirty="0" smtClean="0"/>
              <a:t> på våra noder:</a:t>
            </a:r>
            <a:endParaRPr lang="sv-SE" sz="2000" dirty="0"/>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1259632" y="1417340"/>
            <a:ext cx="6048672"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document.querySelector</a:t>
            </a:r>
            <a:r>
              <a:rPr lang="sv-SE" sz="1400" dirty="0">
                <a:latin typeface="Courier New" pitchFamily="49" charset="0"/>
                <a:cs typeface="Courier New" pitchFamily="49" charset="0"/>
              </a:rPr>
              <a:t>("#</a:t>
            </a:r>
            <a:r>
              <a:rPr lang="sv-SE" sz="1400" dirty="0" err="1" smtClean="0">
                <a:latin typeface="Courier New" pitchFamily="49" charset="0"/>
                <a:cs typeface="Courier New" pitchFamily="49" charset="0"/>
              </a:rPr>
              <a:t>discovery</a:t>
            </a:r>
            <a:r>
              <a:rPr lang="sv-SE" sz="1400" dirty="0" smtClean="0">
                <a:latin typeface="Courier New" pitchFamily="49" charset="0"/>
                <a:cs typeface="Courier New" pitchFamily="49" charset="0"/>
              </a:rPr>
              <a:t>");</a:t>
            </a:r>
          </a:p>
          <a:p>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style.color</a:t>
            </a:r>
            <a:r>
              <a:rPr lang="sv-SE" sz="1400" dirty="0" smtClean="0">
                <a:latin typeface="Courier New" pitchFamily="49" charset="0"/>
                <a:cs typeface="Courier New" pitchFamily="49" charset="0"/>
              </a:rPr>
              <a:t> = "#AA5698";</a:t>
            </a:r>
            <a:endParaRPr lang="sv-SE" sz="1400" dirty="0">
              <a:latin typeface="Courier New" pitchFamily="49" charset="0"/>
              <a:cs typeface="Courier New" pitchFamily="49" charset="0"/>
            </a:endParaRPr>
          </a:p>
        </p:txBody>
      </p:sp>
      <p:sp>
        <p:nvSpPr>
          <p:cNvPr id="6" name="Subtitle 2"/>
          <p:cNvSpPr txBox="1">
            <a:spLocks/>
          </p:cNvSpPr>
          <p:nvPr/>
        </p:nvSpPr>
        <p:spPr>
          <a:xfrm>
            <a:off x="323528" y="2425452"/>
            <a:ext cx="8640960" cy="14605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t>Eftersom bindestreck inte är ett giltigt tecken på en egenskap gör man följande:</a:t>
            </a:r>
          </a:p>
          <a:p>
            <a:endParaRPr lang="sv-SE" sz="2000" dirty="0" smtClean="0"/>
          </a:p>
        </p:txBody>
      </p:sp>
      <p:graphicFrame>
        <p:nvGraphicFramePr>
          <p:cNvPr id="7" name="Table 6"/>
          <p:cNvGraphicFramePr>
            <a:graphicFrameLocks noGrp="1"/>
          </p:cNvGraphicFramePr>
          <p:nvPr>
            <p:extLst>
              <p:ext uri="{D42A27DB-BD31-4B8C-83A1-F6EECF244321}">
                <p14:modId xmlns:p14="http://schemas.microsoft.com/office/powerpoint/2010/main" val="1903891840"/>
              </p:ext>
            </p:extLst>
          </p:nvPr>
        </p:nvGraphicFramePr>
        <p:xfrm>
          <a:off x="2699792" y="2857500"/>
          <a:ext cx="2736304" cy="1341120"/>
        </p:xfrm>
        <a:graphic>
          <a:graphicData uri="http://schemas.openxmlformats.org/drawingml/2006/table">
            <a:tbl>
              <a:tblPr firstRow="1" bandRow="1">
                <a:tableStyleId>{8A107856-5554-42FB-B03E-39F5DBC370BA}</a:tableStyleId>
              </a:tblPr>
              <a:tblGrid>
                <a:gridCol w="1440160"/>
                <a:gridCol w="1296144"/>
              </a:tblGrid>
              <a:tr h="216024">
                <a:tc>
                  <a:txBody>
                    <a:bodyPr/>
                    <a:lstStyle/>
                    <a:p>
                      <a:r>
                        <a:rPr lang="sv-SE" sz="1600" dirty="0" smtClean="0"/>
                        <a:t>font-</a:t>
                      </a:r>
                      <a:r>
                        <a:rPr lang="sv-SE" sz="1600" dirty="0" err="1" smtClean="0"/>
                        <a:t>size</a:t>
                      </a:r>
                      <a:endParaRPr lang="sv-SE" sz="1600" dirty="0"/>
                    </a:p>
                  </a:txBody>
                  <a:tcPr/>
                </a:tc>
                <a:tc>
                  <a:txBody>
                    <a:bodyPr/>
                    <a:lstStyle/>
                    <a:p>
                      <a:r>
                        <a:rPr lang="sv-SE" sz="1600" dirty="0" err="1" smtClean="0"/>
                        <a:t>fontSize</a:t>
                      </a:r>
                      <a:endParaRPr lang="sv-SE" sz="1600" dirty="0"/>
                    </a:p>
                  </a:txBody>
                  <a:tcPr/>
                </a:tc>
              </a:tr>
              <a:tr h="168776">
                <a:tc>
                  <a:txBody>
                    <a:bodyPr/>
                    <a:lstStyle/>
                    <a:p>
                      <a:r>
                        <a:rPr lang="sv-SE" sz="1600" dirty="0" err="1" smtClean="0"/>
                        <a:t>margin-left</a:t>
                      </a:r>
                      <a:endParaRPr lang="sv-SE" sz="1600" dirty="0"/>
                    </a:p>
                  </a:txBody>
                  <a:tcPr/>
                </a:tc>
                <a:tc>
                  <a:txBody>
                    <a:bodyPr/>
                    <a:lstStyle/>
                    <a:p>
                      <a:r>
                        <a:rPr lang="sv-SE" sz="1600" dirty="0" err="1" smtClean="0"/>
                        <a:t>marginLeft</a:t>
                      </a:r>
                      <a:endParaRPr lang="sv-SE" sz="1600" dirty="0"/>
                    </a:p>
                  </a:txBody>
                  <a:tcPr/>
                </a:tc>
              </a:tr>
              <a:tr h="121528">
                <a:tc>
                  <a:txBody>
                    <a:bodyPr/>
                    <a:lstStyle/>
                    <a:p>
                      <a:r>
                        <a:rPr lang="sv-SE" sz="1600" dirty="0" smtClean="0"/>
                        <a:t>...</a:t>
                      </a:r>
                      <a:endParaRPr lang="sv-SE" sz="1600" dirty="0"/>
                    </a:p>
                  </a:txBody>
                  <a:tcPr/>
                </a:tc>
                <a:tc>
                  <a:txBody>
                    <a:bodyPr/>
                    <a:lstStyle/>
                    <a:p>
                      <a:r>
                        <a:rPr lang="sv-SE" sz="1600" dirty="0" smtClean="0"/>
                        <a:t>...</a:t>
                      </a:r>
                      <a:endParaRPr lang="sv-SE" sz="1600" dirty="0"/>
                    </a:p>
                  </a:txBody>
                  <a:tcPr/>
                </a:tc>
              </a:tr>
              <a:tr h="146288">
                <a:tc>
                  <a:txBody>
                    <a:bodyPr/>
                    <a:lstStyle/>
                    <a:p>
                      <a:r>
                        <a:rPr lang="sv-SE" sz="1600" dirty="0" smtClean="0"/>
                        <a:t>Float</a:t>
                      </a:r>
                      <a:endParaRPr lang="sv-SE" sz="1600" dirty="0"/>
                    </a:p>
                  </a:txBody>
                  <a:tcPr/>
                </a:tc>
                <a:tc>
                  <a:txBody>
                    <a:bodyPr/>
                    <a:lstStyle/>
                    <a:p>
                      <a:r>
                        <a:rPr lang="sv-SE" sz="1600" dirty="0" err="1" smtClean="0"/>
                        <a:t>cssFloat</a:t>
                      </a:r>
                      <a:endParaRPr lang="sv-SE" sz="1600" dirty="0"/>
                    </a:p>
                  </a:txBody>
                  <a:tcPr/>
                </a:tc>
              </a:tr>
            </a:tbl>
          </a:graphicData>
        </a:graphic>
      </p:graphicFrame>
      <p:sp>
        <p:nvSpPr>
          <p:cNvPr id="8" name="Subtitle 2"/>
          <p:cNvSpPr txBox="1">
            <a:spLocks/>
          </p:cNvSpPr>
          <p:nvPr/>
        </p:nvSpPr>
        <p:spPr>
          <a:xfrm>
            <a:off x="1691680" y="4981736"/>
            <a:ext cx="6480720" cy="468052"/>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node.setAttribute</a:t>
            </a:r>
            <a:r>
              <a:rPr lang="sv-SE" sz="1400" dirty="0" smtClean="0">
                <a:latin typeface="Courier New" pitchFamily="49" charset="0"/>
                <a:cs typeface="Courier New" pitchFamily="49" charset="0"/>
              </a:rPr>
              <a:t>("style", "font-size:12px; </a:t>
            </a:r>
            <a:r>
              <a:rPr lang="sv-SE" sz="1400" dirty="0" err="1" smtClean="0">
                <a:latin typeface="Courier New" pitchFamily="49" charset="0"/>
                <a:cs typeface="Courier New" pitchFamily="49" charset="0"/>
              </a:rPr>
              <a:t>color:red</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pic>
        <p:nvPicPr>
          <p:cNvPr id="9" name="Picture 10" descr="http://www.favbrowser.com/wp-content/uploads/2010/08/internetexplorer7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4441676"/>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P:\Icons\48x48\shadow\warn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4873724"/>
            <a:ext cx="366986" cy="366986"/>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p:cNvSpPr txBox="1">
            <a:spLocks/>
          </p:cNvSpPr>
          <p:nvPr/>
        </p:nvSpPr>
        <p:spPr>
          <a:xfrm>
            <a:off x="1619672" y="4369668"/>
            <a:ext cx="6120680" cy="351656"/>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t>Tyvärr är det problem att använda style tillsammans med </a:t>
            </a:r>
            <a:r>
              <a:rPr lang="sv-SE" sz="1800" dirty="0" err="1" smtClean="0"/>
              <a:t>setAttribute</a:t>
            </a:r>
            <a:r>
              <a:rPr lang="sv-SE" sz="1800" dirty="0" smtClean="0"/>
              <a:t> i IE &lt;= </a:t>
            </a:r>
            <a:r>
              <a:rPr lang="sv-SE" sz="1800" dirty="0" smtClean="0"/>
              <a:t>7. Annars kan vi skriva:</a:t>
            </a:r>
            <a:endParaRPr lang="sv-SE" sz="1800" dirty="0" smtClean="0"/>
          </a:p>
          <a:p>
            <a:endParaRPr lang="sv-SE" sz="2000" dirty="0" smtClean="0"/>
          </a:p>
        </p:txBody>
      </p:sp>
    </p:spTree>
    <p:extLst>
      <p:ext uri="{BB962C8B-B14F-4D97-AF65-F5344CB8AC3E}">
        <p14:creationId xmlns:p14="http://schemas.microsoft.com/office/powerpoint/2010/main" val="35361797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Inline</a:t>
            </a:r>
            <a:r>
              <a:rPr lang="sv-SE" dirty="0" smtClean="0"/>
              <a:t> </a:t>
            </a:r>
            <a:r>
              <a:rPr lang="sv-SE" dirty="0" err="1" smtClean="0"/>
              <a:t>styles</a:t>
            </a:r>
            <a:endParaRPr lang="sv-SE" dirty="0"/>
          </a:p>
        </p:txBody>
      </p:sp>
      <p:sp>
        <p:nvSpPr>
          <p:cNvPr id="3" name="Subtitle 2"/>
          <p:cNvSpPr>
            <a:spLocks noGrp="1"/>
          </p:cNvSpPr>
          <p:nvPr>
            <p:ph type="subTitle" idx="1"/>
          </p:nvPr>
        </p:nvSpPr>
        <p:spPr/>
        <p:txBody>
          <a:bodyPr/>
          <a:lstStyle/>
          <a:p>
            <a:r>
              <a:rPr lang="sv-SE" dirty="0" smtClean="0"/>
              <a:t>Om vi sätter stilattribut med ex. </a:t>
            </a:r>
            <a:r>
              <a:rPr lang="sv-SE" dirty="0" err="1" smtClean="0"/>
              <a:t>style.color</a:t>
            </a:r>
            <a:r>
              <a:rPr lang="sv-SE" dirty="0" smtClean="0"/>
              <a:t> kommer HTML-outputen att ändras till:</a:t>
            </a:r>
          </a:p>
          <a:p>
            <a:endParaRPr lang="sv-SE" dirty="0"/>
          </a:p>
          <a:p>
            <a:endParaRPr lang="sv-SE" dirty="0"/>
          </a:p>
          <a:p>
            <a:endParaRPr lang="sv-SE" dirty="0"/>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531667" y="2497460"/>
            <a:ext cx="8144789"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id="</a:t>
            </a:r>
            <a:r>
              <a:rPr lang="sv-SE" sz="1800" dirty="0" err="1" smtClean="0">
                <a:latin typeface="Courier New" pitchFamily="49" charset="0"/>
                <a:cs typeface="Courier New" pitchFamily="49" charset="0"/>
              </a:rPr>
              <a:t>discovery</a:t>
            </a:r>
            <a:r>
              <a:rPr lang="sv-SE" sz="1800" dirty="0" smtClean="0">
                <a:latin typeface="Courier New" pitchFamily="49" charset="0"/>
                <a:cs typeface="Courier New" pitchFamily="49" charset="0"/>
              </a:rPr>
              <a:t>" </a:t>
            </a:r>
            <a:r>
              <a:rPr lang="sv-SE" sz="1800" b="1" dirty="0" smtClean="0">
                <a:latin typeface="Courier New" pitchFamily="49" charset="0"/>
                <a:cs typeface="Courier New" pitchFamily="49" charset="0"/>
              </a:rPr>
              <a:t>style="</a:t>
            </a:r>
            <a:r>
              <a:rPr lang="sv-SE" sz="1800" b="1" dirty="0" err="1" smtClean="0">
                <a:latin typeface="Courier New" pitchFamily="49" charset="0"/>
                <a:cs typeface="Courier New" pitchFamily="49" charset="0"/>
              </a:rPr>
              <a:t>color:red</a:t>
            </a:r>
            <a:r>
              <a:rPr lang="sv-SE" sz="1800" b="1" dirty="0" smtClean="0">
                <a:latin typeface="Courier New" pitchFamily="49" charset="0"/>
                <a:cs typeface="Courier New" pitchFamily="49" charset="0"/>
              </a:rPr>
              <a:t>; "</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Tree>
    <p:extLst>
      <p:ext uri="{BB962C8B-B14F-4D97-AF65-F5344CB8AC3E}">
        <p14:creationId xmlns:p14="http://schemas.microsoft.com/office/powerpoint/2010/main" val="171018022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dirty="0" smtClean="0"/>
              <a:t>Undvik uppblandning av lager</a:t>
            </a:r>
            <a:endParaRPr lang="sv-SE" sz="3600" dirty="0"/>
          </a:p>
        </p:txBody>
      </p:sp>
      <p:sp>
        <p:nvSpPr>
          <p:cNvPr id="4" name="TextBox 3"/>
          <p:cNvSpPr txBox="1"/>
          <p:nvPr/>
        </p:nvSpPr>
        <p:spPr>
          <a:xfrm>
            <a:off x="323528" y="1057300"/>
            <a:ext cx="8568952" cy="738664"/>
          </a:xfrm>
          <a:prstGeom prst="rect">
            <a:avLst/>
          </a:prstGeom>
          <a:noFill/>
        </p:spPr>
        <p:txBody>
          <a:bodyPr wrap="square" rtlCol="0">
            <a:spAutoFit/>
          </a:bodyPr>
          <a:lstStyle/>
          <a:p>
            <a:r>
              <a:rPr lang="sv-SE" sz="1400" dirty="0">
                <a:latin typeface="Minya Nouvelle" pitchFamily="2" charset="0"/>
              </a:rPr>
              <a:t>Om vi ändrar CSS-koden i JavaScript så innebär detta att utseendet på sidan blir </a:t>
            </a:r>
            <a:r>
              <a:rPr lang="sv-SE" sz="1400" dirty="0" err="1">
                <a:latin typeface="Minya Nouvelle" pitchFamily="2" charset="0"/>
              </a:rPr>
              <a:t>svåruppdaterat</a:t>
            </a:r>
            <a:r>
              <a:rPr lang="sv-SE" sz="1400" dirty="0">
                <a:latin typeface="Minya Nouvelle" pitchFamily="2" charset="0"/>
              </a:rPr>
              <a:t> eftersom Uppförandelagret innehåller </a:t>
            </a:r>
            <a:r>
              <a:rPr lang="sv-SE" sz="1400" dirty="0" err="1">
                <a:latin typeface="Minya Nouvelle" pitchFamily="2" charset="0"/>
              </a:rPr>
              <a:t>Presentationslagerkod</a:t>
            </a:r>
            <a:r>
              <a:rPr lang="sv-SE" sz="1400" dirty="0" smtClean="0">
                <a:latin typeface="Minya Nouvelle" pitchFamily="2" charset="0"/>
              </a:rPr>
              <a:t>.</a:t>
            </a:r>
          </a:p>
          <a:p>
            <a:r>
              <a:rPr lang="sv-SE" sz="1400" b="1" dirty="0" smtClean="0">
                <a:latin typeface="Minya Nouvelle" pitchFamily="2" charset="0"/>
              </a:rPr>
              <a:t>Utnyttja </a:t>
            </a:r>
            <a:r>
              <a:rPr lang="sv-SE" sz="1400" b="1" dirty="0" err="1" smtClean="0">
                <a:latin typeface="Minya Nouvelle" pitchFamily="2" charset="0"/>
              </a:rPr>
              <a:t>css</a:t>
            </a:r>
            <a:r>
              <a:rPr lang="sv-SE" sz="1400" b="1" dirty="0" smtClean="0">
                <a:latin typeface="Minya Nouvelle" pitchFamily="2" charset="0"/>
              </a:rPr>
              <a:t>-klasser!</a:t>
            </a:r>
            <a:endParaRPr lang="sv-SE" sz="1400" b="1" dirty="0">
              <a:latin typeface="Minya Nouvelle" pitchFamily="2" charset="0"/>
            </a:endParaRPr>
          </a:p>
        </p:txBody>
      </p:sp>
      <p:sp>
        <p:nvSpPr>
          <p:cNvPr id="5" name="Subtitle 2"/>
          <p:cNvSpPr txBox="1">
            <a:spLocks/>
          </p:cNvSpPr>
          <p:nvPr/>
        </p:nvSpPr>
        <p:spPr>
          <a:xfrm>
            <a:off x="467544" y="1777380"/>
            <a:ext cx="7920880" cy="86409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("Discovery");</a:t>
            </a:r>
          </a:p>
          <a:p>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className</a:t>
            </a:r>
            <a:r>
              <a:rPr lang="sv-SE" sz="1400" b="1" dirty="0" smtClean="0">
                <a:latin typeface="Courier New" pitchFamily="49" charset="0"/>
                <a:cs typeface="Courier New" pitchFamily="49" charset="0"/>
              </a:rPr>
              <a:t> = "</a:t>
            </a:r>
            <a:r>
              <a:rPr lang="sv-SE" sz="1400" b="1" dirty="0" err="1" smtClean="0">
                <a:latin typeface="Courier New" pitchFamily="49" charset="0"/>
                <a:cs typeface="Courier New" pitchFamily="49" charset="0"/>
              </a:rPr>
              <a:t>jschanged</a:t>
            </a:r>
            <a:r>
              <a:rPr lang="sv-SE" sz="1400" b="1"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6" name="Subtitle 2"/>
          <p:cNvSpPr>
            <a:spLocks noGrp="1"/>
          </p:cNvSpPr>
          <p:nvPr>
            <p:ph type="subTitle" idx="1"/>
          </p:nvPr>
        </p:nvSpPr>
        <p:spPr>
          <a:xfrm>
            <a:off x="467544" y="2713484"/>
            <a:ext cx="7926772" cy="1368152"/>
          </a:xfrm>
        </p:spPr>
        <p:style>
          <a:lnRef idx="1">
            <a:schemeClr val="accent4"/>
          </a:lnRef>
          <a:fillRef idx="2">
            <a:schemeClr val="accent4"/>
          </a:fillRef>
          <a:effectRef idx="1">
            <a:schemeClr val="accent4"/>
          </a:effectRef>
          <a:fontRef idx="minor">
            <a:schemeClr val="dk1"/>
          </a:fontRef>
        </p:style>
        <p:txBody>
          <a:bodyPr/>
          <a:lstStyle/>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Dynamicly</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assigned</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classes</a:t>
            </a:r>
            <a:r>
              <a:rPr lang="sv-SE" sz="1400" dirty="0" smtClean="0">
                <a:latin typeface="Courier New" pitchFamily="49" charset="0"/>
                <a:cs typeface="Courier New" pitchFamily="49" charset="0"/>
              </a:rPr>
              <a:t> (via JavaScript) */</a:t>
            </a:r>
          </a:p>
          <a:p>
            <a:r>
              <a:rPr lang="sv-SE" sz="1400" dirty="0" smtClean="0">
                <a:latin typeface="Courier New" pitchFamily="49" charset="0"/>
                <a:cs typeface="Courier New" pitchFamily="49" charset="0"/>
              </a:rPr>
              <a:t>.</a:t>
            </a:r>
            <a:r>
              <a:rPr lang="sv-SE" sz="1400" b="1" dirty="0" err="1" smtClean="0">
                <a:latin typeface="Courier New" pitchFamily="49" charset="0"/>
                <a:cs typeface="Courier New" pitchFamily="49" charset="0"/>
              </a:rPr>
              <a:t>jschanged</a:t>
            </a:r>
            <a:r>
              <a:rPr lang="sv-SE" sz="1400" dirty="0" smtClean="0">
                <a:latin typeface="Courier New" pitchFamily="49" charset="0"/>
                <a:cs typeface="Courier New" pitchFamily="49" charset="0"/>
              </a:rPr>
              <a:t> {</a:t>
            </a:r>
          </a:p>
          <a:p>
            <a:r>
              <a:rPr lang="sv-SE" sz="1400" dirty="0" smtClean="0">
                <a:latin typeface="Courier New" pitchFamily="49" charset="0"/>
                <a:cs typeface="Courier New" pitchFamily="49" charset="0"/>
              </a:rPr>
              <a:t>   color: red;</a:t>
            </a:r>
          </a:p>
          <a:p>
            <a:r>
              <a:rPr lang="sv-SE" sz="1400" dirty="0">
                <a:latin typeface="Courier New" pitchFamily="49" charset="0"/>
                <a:cs typeface="Courier New" pitchFamily="49" charset="0"/>
              </a:rPr>
              <a:t> </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background</a:t>
            </a:r>
            <a:r>
              <a:rPr lang="sv-SE" sz="1400" dirty="0" smtClean="0">
                <a:latin typeface="Courier New" pitchFamily="49" charset="0"/>
                <a:cs typeface="Courier New" pitchFamily="49" charset="0"/>
              </a:rPr>
              <a:t>-color: #12AC8B;</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7" name="TextBox 6"/>
          <p:cNvSpPr txBox="1"/>
          <p:nvPr/>
        </p:nvSpPr>
        <p:spPr>
          <a:xfrm>
            <a:off x="7956376" y="1768088"/>
            <a:ext cx="43794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js</a:t>
            </a:r>
            <a:endParaRPr lang="sv-SE" dirty="0" smtClean="0">
              <a:latin typeface="Minya Nouvelle" pitchFamily="2" charset="0"/>
            </a:endParaRPr>
          </a:p>
        </p:txBody>
      </p:sp>
      <p:sp>
        <p:nvSpPr>
          <p:cNvPr id="8" name="TextBox 7"/>
          <p:cNvSpPr txBox="1"/>
          <p:nvPr/>
        </p:nvSpPr>
        <p:spPr>
          <a:xfrm>
            <a:off x="7812360" y="2713484"/>
            <a:ext cx="57099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css</a:t>
            </a:r>
            <a:endParaRPr lang="sv-SE" dirty="0" smtClean="0">
              <a:latin typeface="Minya Nouvelle" pitchFamily="2" charset="0"/>
            </a:endParaRPr>
          </a:p>
        </p:txBody>
      </p:sp>
      <p:sp>
        <p:nvSpPr>
          <p:cNvPr id="9" name="Subtitle 2"/>
          <p:cNvSpPr txBox="1">
            <a:spLocks/>
          </p:cNvSpPr>
          <p:nvPr/>
        </p:nvSpPr>
        <p:spPr>
          <a:xfrm>
            <a:off x="488378" y="4405672"/>
            <a:ext cx="6480720" cy="468052"/>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node.setAttribute</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class</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jschanged</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pic>
        <p:nvPicPr>
          <p:cNvPr id="10" name="Picture 10" descr="http://www.favbrowser.com/wp-content/uploads/2010/08/internetexplorer7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8043" y="4945732"/>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P:\Icons\48x48\shadow\warn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7403" y="5248581"/>
            <a:ext cx="322588" cy="322588"/>
          </a:xfrm>
          <a:prstGeom prst="rect">
            <a:avLst/>
          </a:prstGeom>
          <a:noFill/>
          <a:extLst>
            <a:ext uri="{909E8E84-426E-40dd-AFC4-6F175D3DCCD1}">
              <a14:hiddenFill xmlns:a14="http://schemas.microsoft.com/office/drawing/2010/main">
                <a:solidFill>
                  <a:srgbClr val="FFFFFF"/>
                </a:solidFill>
              </a14:hiddenFill>
            </a:ext>
          </a:extLst>
        </p:spPr>
      </p:pic>
      <p:sp>
        <p:nvSpPr>
          <p:cNvPr id="12" name="Subtitle 2"/>
          <p:cNvSpPr txBox="1">
            <a:spLocks/>
          </p:cNvSpPr>
          <p:nvPr/>
        </p:nvSpPr>
        <p:spPr>
          <a:xfrm>
            <a:off x="2734853" y="4934676"/>
            <a:ext cx="6120680" cy="612068"/>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t>Tyvärr är det problem att använda </a:t>
            </a:r>
            <a:r>
              <a:rPr lang="sv-SE" sz="1800" dirty="0" err="1" smtClean="0"/>
              <a:t>class</a:t>
            </a:r>
            <a:r>
              <a:rPr lang="sv-SE" sz="1800" dirty="0" smtClean="0"/>
              <a:t> tillsammans med </a:t>
            </a:r>
            <a:r>
              <a:rPr lang="sv-SE" sz="1800" dirty="0" err="1" smtClean="0"/>
              <a:t>setAttribute</a:t>
            </a:r>
            <a:r>
              <a:rPr lang="sv-SE" sz="1800" dirty="0" smtClean="0"/>
              <a:t> i IE &lt;= 7.</a:t>
            </a:r>
          </a:p>
        </p:txBody>
      </p:sp>
      <p:pic>
        <p:nvPicPr>
          <p:cNvPr id="13" name="Picture 12" descr="P:\Icons\48x48\shadow\text_tre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3895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 </a:t>
            </a:r>
            <a:r>
              <a:rPr lang="sv-SE" dirty="0" err="1" smtClean="0"/>
              <a:t>classList</a:t>
            </a:r>
            <a:endParaRPr lang="sv-SE" dirty="0"/>
          </a:p>
        </p:txBody>
      </p:sp>
      <p:sp>
        <p:nvSpPr>
          <p:cNvPr id="4" name="Subtitle 2"/>
          <p:cNvSpPr txBox="1">
            <a:spLocks/>
          </p:cNvSpPr>
          <p:nvPr/>
        </p:nvSpPr>
        <p:spPr>
          <a:xfrm>
            <a:off x="395536" y="1345332"/>
            <a:ext cx="7920880"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("Discovery");</a:t>
            </a:r>
          </a:p>
          <a:p>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classList.add</a:t>
            </a:r>
            <a:r>
              <a:rPr lang="sv-SE" sz="1400" b="1" dirty="0" smtClean="0">
                <a:latin typeface="Courier New" pitchFamily="49" charset="0"/>
                <a:cs typeface="Courier New" pitchFamily="49" charset="0"/>
              </a:rPr>
              <a:t>("</a:t>
            </a:r>
            <a:r>
              <a:rPr lang="sv-SE" sz="1400" b="1" dirty="0" err="1" smtClean="0">
                <a:latin typeface="Courier New" pitchFamily="49" charset="0"/>
                <a:cs typeface="Courier New" pitchFamily="49" charset="0"/>
              </a:rPr>
              <a:t>jschanged</a:t>
            </a:r>
            <a:r>
              <a:rPr lang="sv-SE" sz="1400" b="1"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610597284"/>
              </p:ext>
            </p:extLst>
          </p:nvPr>
        </p:nvGraphicFramePr>
        <p:xfrm>
          <a:off x="1043608" y="2713484"/>
          <a:ext cx="6552728" cy="1341120"/>
        </p:xfrm>
        <a:graphic>
          <a:graphicData uri="http://schemas.openxmlformats.org/drawingml/2006/table">
            <a:tbl>
              <a:tblPr firstRow="1" bandRow="1">
                <a:tableStyleId>{8A107856-5554-42FB-B03E-39F5DBC370BA}</a:tableStyleId>
              </a:tblPr>
              <a:tblGrid>
                <a:gridCol w="3240360"/>
                <a:gridCol w="3312368"/>
              </a:tblGrid>
              <a:tr h="216024">
                <a:tc>
                  <a:txBody>
                    <a:bodyPr/>
                    <a:lstStyle/>
                    <a:p>
                      <a:r>
                        <a:rPr lang="sv-SE" sz="1600" b="0" dirty="0" err="1" smtClean="0"/>
                        <a:t>node.classList.</a:t>
                      </a:r>
                      <a:r>
                        <a:rPr lang="sv-SE" sz="1600" b="1" dirty="0" err="1" smtClean="0"/>
                        <a:t>add</a:t>
                      </a:r>
                      <a:r>
                        <a:rPr lang="sv-SE" sz="1600" b="0" dirty="0" smtClean="0"/>
                        <a:t>( </a:t>
                      </a:r>
                      <a:r>
                        <a:rPr lang="sv-SE" sz="1600" b="0" i="1" dirty="0" smtClean="0"/>
                        <a:t>värde </a:t>
                      </a:r>
                      <a:r>
                        <a:rPr lang="sv-SE" sz="1600" b="0" dirty="0" smtClean="0"/>
                        <a:t>)</a:t>
                      </a:r>
                      <a:endParaRPr lang="sv-SE" sz="1600" b="0" dirty="0"/>
                    </a:p>
                  </a:txBody>
                  <a:tcPr/>
                </a:tc>
                <a:tc>
                  <a:txBody>
                    <a:bodyPr/>
                    <a:lstStyle/>
                    <a:p>
                      <a:r>
                        <a:rPr lang="sv-SE" sz="1600" b="0" dirty="0" smtClean="0"/>
                        <a:t>Lägg till en klass</a:t>
                      </a:r>
                      <a:endParaRPr lang="sv-SE" sz="1600" b="0" dirty="0"/>
                    </a:p>
                  </a:txBody>
                  <a:tcPr/>
                </a:tc>
              </a:tr>
              <a:tr h="1215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b="0" dirty="0" err="1" smtClean="0"/>
                        <a:t>node.classList.</a:t>
                      </a:r>
                      <a:r>
                        <a:rPr lang="sv-SE" sz="1600" b="1" dirty="0" err="1" smtClean="0"/>
                        <a:t>remove</a:t>
                      </a:r>
                      <a:r>
                        <a:rPr lang="sv-SE" sz="1600" b="0" dirty="0" smtClean="0"/>
                        <a:t>( </a:t>
                      </a:r>
                      <a:r>
                        <a:rPr lang="sv-SE" sz="1600" b="0" i="1" dirty="0" smtClean="0"/>
                        <a:t>värde </a:t>
                      </a:r>
                      <a:r>
                        <a:rPr lang="sv-SE" sz="1600" b="0" dirty="0" smtClean="0"/>
                        <a:t>)</a:t>
                      </a:r>
                      <a:endParaRPr lang="sv-SE" sz="1600" dirty="0"/>
                    </a:p>
                  </a:txBody>
                  <a:tcPr/>
                </a:tc>
                <a:tc>
                  <a:txBody>
                    <a:bodyPr/>
                    <a:lstStyle/>
                    <a:p>
                      <a:r>
                        <a:rPr lang="sv-SE" sz="1600" dirty="0" smtClean="0"/>
                        <a:t>Ta bort</a:t>
                      </a:r>
                      <a:endParaRPr lang="sv-SE" sz="1600" dirty="0"/>
                    </a:p>
                  </a:txBody>
                  <a:tcPr/>
                </a:tc>
              </a:tr>
              <a:tr h="1462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b="0" dirty="0" err="1" smtClean="0"/>
                        <a:t>node.classList.</a:t>
                      </a:r>
                      <a:r>
                        <a:rPr lang="sv-SE" sz="1600" b="1" dirty="0" err="1" smtClean="0"/>
                        <a:t>toggle</a:t>
                      </a:r>
                      <a:r>
                        <a:rPr lang="sv-SE" sz="1600" b="0" dirty="0" smtClean="0"/>
                        <a:t>( </a:t>
                      </a:r>
                      <a:r>
                        <a:rPr lang="sv-SE" sz="1600" b="0" i="1" dirty="0" smtClean="0"/>
                        <a:t>värde </a:t>
                      </a:r>
                      <a:r>
                        <a:rPr lang="sv-SE" sz="1600" b="0" dirty="0" smtClean="0"/>
                        <a:t>)</a:t>
                      </a:r>
                    </a:p>
                  </a:txBody>
                  <a:tcPr/>
                </a:tc>
                <a:tc>
                  <a:txBody>
                    <a:bodyPr/>
                    <a:lstStyle/>
                    <a:p>
                      <a:r>
                        <a:rPr lang="sv-SE" sz="1600" dirty="0" smtClean="0"/>
                        <a:t>Om</a:t>
                      </a:r>
                      <a:r>
                        <a:rPr lang="sv-SE" sz="1600" baseline="0" dirty="0" smtClean="0"/>
                        <a:t> inte satt: sätt, annars ta bort</a:t>
                      </a:r>
                      <a:endParaRPr lang="sv-SE" sz="1600" dirty="0"/>
                    </a:p>
                  </a:txBody>
                  <a:tcPr/>
                </a:tc>
              </a:tr>
              <a:tr h="1462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b="0" dirty="0" err="1" smtClean="0"/>
                        <a:t>node.classList.</a:t>
                      </a:r>
                      <a:r>
                        <a:rPr lang="sv-SE" sz="1600" b="1" dirty="0" err="1" smtClean="0"/>
                        <a:t>contains</a:t>
                      </a:r>
                      <a:r>
                        <a:rPr lang="sv-SE" sz="1600" b="0" dirty="0" smtClean="0"/>
                        <a:t>( </a:t>
                      </a:r>
                      <a:r>
                        <a:rPr lang="sv-SE" sz="1600" b="0" i="1" dirty="0" smtClean="0"/>
                        <a:t>värde </a:t>
                      </a:r>
                      <a:r>
                        <a:rPr lang="sv-SE" sz="1600" b="0" dirty="0" smtClean="0"/>
                        <a:t>)</a:t>
                      </a:r>
                      <a:endParaRPr lang="sv-SE" sz="1600" dirty="0" smtClean="0"/>
                    </a:p>
                  </a:txBody>
                  <a:tcPr/>
                </a:tc>
                <a:tc>
                  <a:txBody>
                    <a:bodyPr/>
                    <a:lstStyle/>
                    <a:p>
                      <a:r>
                        <a:rPr lang="sv-SE" sz="1600" dirty="0" smtClean="0"/>
                        <a:t>Är klassen</a:t>
                      </a:r>
                      <a:r>
                        <a:rPr lang="sv-SE" sz="1600" baseline="0" dirty="0" smtClean="0"/>
                        <a:t> är satt? (</a:t>
                      </a:r>
                      <a:r>
                        <a:rPr lang="sv-SE" sz="1600" baseline="0" dirty="0" err="1" smtClean="0"/>
                        <a:t>bool</a:t>
                      </a:r>
                      <a:r>
                        <a:rPr lang="sv-SE" sz="1600" baseline="0" dirty="0" smtClean="0"/>
                        <a:t>)</a:t>
                      </a:r>
                      <a:endParaRPr lang="sv-SE" sz="1600" dirty="0"/>
                    </a:p>
                  </a:txBody>
                  <a:tcPr/>
                </a:tc>
              </a:tr>
            </a:tbl>
          </a:graphicData>
        </a:graphic>
      </p:graphicFrame>
      <p:sp>
        <p:nvSpPr>
          <p:cNvPr id="6" name="TextBox 5"/>
          <p:cNvSpPr txBox="1"/>
          <p:nvPr/>
        </p:nvSpPr>
        <p:spPr>
          <a:xfrm>
            <a:off x="954973" y="4362117"/>
            <a:ext cx="2896947" cy="1015663"/>
          </a:xfrm>
          <a:prstGeom prst="rect">
            <a:avLst/>
          </a:prstGeom>
          <a:noFill/>
        </p:spPr>
        <p:txBody>
          <a:bodyPr wrap="none" rtlCol="0">
            <a:spAutoFit/>
          </a:bodyPr>
          <a:lstStyle/>
          <a:p>
            <a:r>
              <a:rPr lang="sv-SE" sz="1200" dirty="0" smtClean="0">
                <a:latin typeface="Minya Nouvelle" pitchFamily="2" charset="0"/>
              </a:rPr>
              <a:t>IE 10+		</a:t>
            </a:r>
            <a:r>
              <a:rPr lang="sv-SE" sz="1200" dirty="0" err="1" smtClean="0">
                <a:latin typeface="Minya Nouvelle" pitchFamily="2" charset="0"/>
              </a:rPr>
              <a:t>Android</a:t>
            </a:r>
            <a:r>
              <a:rPr lang="sv-SE" sz="1200" dirty="0" smtClean="0">
                <a:latin typeface="Minya Nouvelle" pitchFamily="2" charset="0"/>
              </a:rPr>
              <a:t> 3.0+</a:t>
            </a:r>
            <a:br>
              <a:rPr lang="sv-SE" sz="1200" dirty="0" smtClean="0">
                <a:latin typeface="Minya Nouvelle" pitchFamily="2" charset="0"/>
              </a:rPr>
            </a:br>
            <a:r>
              <a:rPr lang="sv-SE" sz="1200" dirty="0" smtClean="0">
                <a:latin typeface="Minya Nouvelle" pitchFamily="2" charset="0"/>
              </a:rPr>
              <a:t>FF 3.6+		</a:t>
            </a:r>
            <a:r>
              <a:rPr lang="sv-SE" sz="1200" dirty="0" err="1" smtClean="0">
                <a:latin typeface="Minya Nouvelle" pitchFamily="2" charset="0"/>
              </a:rPr>
              <a:t>iOS</a:t>
            </a:r>
            <a:r>
              <a:rPr lang="sv-SE" sz="1200" dirty="0">
                <a:latin typeface="Minya Nouvelle" pitchFamily="2" charset="0"/>
              </a:rPr>
              <a:t> </a:t>
            </a:r>
            <a:r>
              <a:rPr lang="sv-SE" sz="1200" dirty="0" smtClean="0">
                <a:latin typeface="Minya Nouvelle" pitchFamily="2" charset="0"/>
              </a:rPr>
              <a:t>5+</a:t>
            </a:r>
            <a:br>
              <a:rPr lang="sv-SE" sz="1200" dirty="0" smtClean="0">
                <a:latin typeface="Minya Nouvelle" pitchFamily="2" charset="0"/>
              </a:rPr>
            </a:br>
            <a:r>
              <a:rPr lang="sv-SE" sz="1200" dirty="0" err="1" smtClean="0">
                <a:latin typeface="Minya Nouvelle" pitchFamily="2" charset="0"/>
              </a:rPr>
              <a:t>Chrome</a:t>
            </a:r>
            <a:r>
              <a:rPr lang="sv-SE" sz="1200" dirty="0" smtClean="0">
                <a:latin typeface="Minya Nouvelle" pitchFamily="2" charset="0"/>
              </a:rPr>
              <a:t> 8+</a:t>
            </a:r>
            <a:br>
              <a:rPr lang="sv-SE" sz="1200" dirty="0" smtClean="0">
                <a:latin typeface="Minya Nouvelle" pitchFamily="2" charset="0"/>
              </a:rPr>
            </a:br>
            <a:r>
              <a:rPr lang="sv-SE" sz="1200" dirty="0" smtClean="0">
                <a:latin typeface="Minya Nouvelle" pitchFamily="2" charset="0"/>
              </a:rPr>
              <a:t>Safari 5.1+</a:t>
            </a:r>
            <a:br>
              <a:rPr lang="sv-SE" sz="1200" dirty="0" smtClean="0">
                <a:latin typeface="Minya Nouvelle" pitchFamily="2" charset="0"/>
              </a:rPr>
            </a:br>
            <a:r>
              <a:rPr lang="sv-SE" sz="1200" dirty="0" smtClean="0">
                <a:latin typeface="Minya Nouvelle" pitchFamily="2" charset="0"/>
              </a:rPr>
              <a:t>Opera 11.5+</a:t>
            </a:r>
          </a:p>
        </p:txBody>
      </p:sp>
    </p:spTree>
    <p:extLst>
      <p:ext uri="{BB962C8B-B14F-4D97-AF65-F5344CB8AC3E}">
        <p14:creationId xmlns:p14="http://schemas.microsoft.com/office/powerpoint/2010/main" val="1796370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Inline</a:t>
            </a:r>
            <a:r>
              <a:rPr lang="sv-SE" dirty="0" smtClean="0"/>
              <a:t> </a:t>
            </a:r>
            <a:r>
              <a:rPr lang="sv-SE" dirty="0" err="1" smtClean="0"/>
              <a:t>styles</a:t>
            </a:r>
            <a:endParaRPr lang="sv-SE" dirty="0"/>
          </a:p>
        </p:txBody>
      </p:sp>
      <p:sp>
        <p:nvSpPr>
          <p:cNvPr id="4" name="Subtitle 2"/>
          <p:cNvSpPr txBox="1">
            <a:spLocks/>
          </p:cNvSpPr>
          <p:nvPr/>
        </p:nvSpPr>
        <p:spPr>
          <a:xfrm>
            <a:off x="467543" y="1273324"/>
            <a:ext cx="8085633" cy="14605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dirty="0" smtClean="0"/>
              <a:t>I vissa fall är det dock nödvändigt att uppdatera CSS-koden direkt ifrån JavaScript:</a:t>
            </a:r>
          </a:p>
          <a:p>
            <a:endParaRPr lang="sv-SE" dirty="0"/>
          </a:p>
          <a:p>
            <a:endParaRPr lang="sv-SE" dirty="0" smtClean="0"/>
          </a:p>
          <a:p>
            <a:endParaRPr lang="sv-SE" dirty="0"/>
          </a:p>
        </p:txBody>
      </p:sp>
      <p:pic>
        <p:nvPicPr>
          <p:cNvPr id="5" name="Picture 4"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1475656" y="2353444"/>
            <a:ext cx="6048672" cy="1512168"/>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discovery</a:t>
            </a:r>
            <a:r>
              <a:rPr lang="sv-SE" sz="1400" dirty="0" smtClean="0">
                <a:latin typeface="Courier New" pitchFamily="49" charset="0"/>
                <a:cs typeface="Courier New" pitchFamily="49" charset="0"/>
              </a:rPr>
              <a:t>");</a:t>
            </a:r>
          </a:p>
          <a:p>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node.style.</a:t>
            </a:r>
            <a:r>
              <a:rPr lang="sv-SE" sz="1400" b="1" dirty="0" err="1" smtClean="0">
                <a:latin typeface="Courier New" pitchFamily="49" charset="0"/>
                <a:cs typeface="Courier New" pitchFamily="49" charset="0"/>
              </a:rPr>
              <a:t>left</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xPixel</a:t>
            </a:r>
            <a:r>
              <a:rPr lang="sv-SE" sz="1400" dirty="0">
                <a:latin typeface="Courier New" pitchFamily="49" charset="0"/>
                <a:cs typeface="Courier New" pitchFamily="49" charset="0"/>
              </a:rPr>
              <a:t> + </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px</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node.style.</a:t>
            </a:r>
            <a:r>
              <a:rPr lang="sv-SE" sz="1400" b="1" dirty="0" err="1" smtClean="0">
                <a:latin typeface="Courier New" pitchFamily="49" charset="0"/>
                <a:cs typeface="Courier New" pitchFamily="49" charset="0"/>
              </a:rPr>
              <a:t>top</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yPixel</a:t>
            </a:r>
            <a:r>
              <a:rPr lang="sv-SE" sz="1400" dirty="0">
                <a:latin typeface="Courier New" pitchFamily="49" charset="0"/>
                <a:cs typeface="Courier New" pitchFamily="49" charset="0"/>
              </a:rPr>
              <a:t> + </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px</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Tree>
    <p:extLst>
      <p:ext uri="{BB962C8B-B14F-4D97-AF65-F5344CB8AC3E}">
        <p14:creationId xmlns:p14="http://schemas.microsoft.com/office/powerpoint/2010/main" val="329555358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p:cNvPicPr>
            <a:picLocks noChangeAspect="1" noChangeArrowheads="1"/>
          </p:cNvPicPr>
          <p:nvPr/>
        </p:nvPicPr>
        <p:blipFill>
          <a:blip r:embed="rId2" cstate="print"/>
          <a:srcRect/>
          <a:stretch>
            <a:fillRect/>
          </a:stretch>
        </p:blipFill>
        <p:spPr bwMode="auto">
          <a:xfrm>
            <a:off x="4105751" y="1156676"/>
            <a:ext cx="4427839" cy="4178694"/>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11560" y="2340905"/>
            <a:ext cx="2792753" cy="1869165"/>
          </a:xfrm>
          <a:prstGeom prst="rect">
            <a:avLst/>
          </a:prstGeom>
          <a:noFill/>
          <a:ln w="9525">
            <a:noFill/>
            <a:miter lim="800000"/>
            <a:headEnd/>
            <a:tailEnd/>
          </a:ln>
        </p:spPr>
      </p:pic>
      <p:grpSp>
        <p:nvGrpSpPr>
          <p:cNvPr id="6" name="Group 5"/>
          <p:cNvGrpSpPr/>
          <p:nvPr/>
        </p:nvGrpSpPr>
        <p:grpSpPr>
          <a:xfrm>
            <a:off x="1621239" y="1152404"/>
            <a:ext cx="2891103" cy="2495994"/>
            <a:chOff x="1295400" y="668867"/>
            <a:chExt cx="3352800" cy="2798233"/>
          </a:xfrm>
        </p:grpSpPr>
        <p:sp>
          <p:nvSpPr>
            <p:cNvPr id="7" name="Freeform 6"/>
            <p:cNvSpPr/>
            <p:nvPr/>
          </p:nvSpPr>
          <p:spPr bwMode="auto">
            <a:xfrm>
              <a:off x="1295400" y="668867"/>
              <a:ext cx="3352800" cy="2798233"/>
            </a:xfrm>
            <a:custGeom>
              <a:avLst/>
              <a:gdLst>
                <a:gd name="connsiteX0" fmla="*/ 0 w 3352800"/>
                <a:gd name="connsiteY0" fmla="*/ 1769533 h 2798233"/>
                <a:gd name="connsiteX1" fmla="*/ 647700 w 3352800"/>
                <a:gd name="connsiteY1" fmla="*/ 486833 h 2798233"/>
                <a:gd name="connsiteX2" fmla="*/ 2197100 w 3352800"/>
                <a:gd name="connsiteY2" fmla="*/ 385233 h 2798233"/>
                <a:gd name="connsiteX3" fmla="*/ 3352800 w 3352800"/>
                <a:gd name="connsiteY3" fmla="*/ 2798233 h 2798233"/>
              </a:gdLst>
              <a:ahLst/>
              <a:cxnLst>
                <a:cxn ang="0">
                  <a:pos x="connsiteX0" y="connsiteY0"/>
                </a:cxn>
                <a:cxn ang="0">
                  <a:pos x="connsiteX1" y="connsiteY1"/>
                </a:cxn>
                <a:cxn ang="0">
                  <a:pos x="connsiteX2" y="connsiteY2"/>
                </a:cxn>
                <a:cxn ang="0">
                  <a:pos x="connsiteX3" y="connsiteY3"/>
                </a:cxn>
              </a:cxnLst>
              <a:rect l="l" t="t" r="r" b="b"/>
              <a:pathLst>
                <a:path w="3352800" h="2798233">
                  <a:moveTo>
                    <a:pt x="0" y="1769533"/>
                  </a:moveTo>
                  <a:cubicBezTo>
                    <a:pt x="140758" y="1243541"/>
                    <a:pt x="281517" y="717550"/>
                    <a:pt x="647700" y="486833"/>
                  </a:cubicBezTo>
                  <a:cubicBezTo>
                    <a:pt x="1013883" y="256116"/>
                    <a:pt x="1746250" y="0"/>
                    <a:pt x="2197100" y="385233"/>
                  </a:cubicBezTo>
                  <a:cubicBezTo>
                    <a:pt x="2647950" y="770466"/>
                    <a:pt x="3000375" y="1784349"/>
                    <a:pt x="3352800" y="2798233"/>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8" name="Picture 7" descr="P:\Icons\128x128\shadow\flash.png"/>
            <p:cNvPicPr>
              <a:picLocks noChangeAspect="1" noChangeArrowheads="1"/>
            </p:cNvPicPr>
            <p:nvPr/>
          </p:nvPicPr>
          <p:blipFill>
            <a:blip r:embed="rId4" cstate="print"/>
            <a:srcRect/>
            <a:stretch>
              <a:fillRect/>
            </a:stretch>
          </p:blipFill>
          <p:spPr bwMode="auto">
            <a:xfrm rot="357889">
              <a:off x="3571868" y="1285864"/>
              <a:ext cx="620719" cy="620719"/>
            </a:xfrm>
            <a:prstGeom prst="rect">
              <a:avLst/>
            </a:prstGeom>
            <a:noFill/>
          </p:spPr>
        </p:pic>
      </p:grpSp>
      <p:grpSp>
        <p:nvGrpSpPr>
          <p:cNvPr id="9" name="Group 8"/>
          <p:cNvGrpSpPr/>
          <p:nvPr/>
        </p:nvGrpSpPr>
        <p:grpSpPr>
          <a:xfrm>
            <a:off x="1316439" y="1416986"/>
            <a:ext cx="3132027" cy="1784201"/>
            <a:chOff x="990600" y="933450"/>
            <a:chExt cx="3632200" cy="2000250"/>
          </a:xfrm>
        </p:grpSpPr>
        <p:sp>
          <p:nvSpPr>
            <p:cNvPr id="10" name="Freeform 9"/>
            <p:cNvSpPr/>
            <p:nvPr/>
          </p:nvSpPr>
          <p:spPr bwMode="auto">
            <a:xfrm>
              <a:off x="990600" y="933450"/>
              <a:ext cx="3632200" cy="2000250"/>
            </a:xfrm>
            <a:custGeom>
              <a:avLst/>
              <a:gdLst>
                <a:gd name="connsiteX0" fmla="*/ 0 w 3632200"/>
                <a:gd name="connsiteY0" fmla="*/ 2000250 h 2000250"/>
                <a:gd name="connsiteX1" fmla="*/ 1955800 w 3632200"/>
                <a:gd name="connsiteY1" fmla="*/ 311150 h 2000250"/>
                <a:gd name="connsiteX2" fmla="*/ 3632200 w 3632200"/>
                <a:gd name="connsiteY2" fmla="*/ 133350 h 2000250"/>
              </a:gdLst>
              <a:ahLst/>
              <a:cxnLst>
                <a:cxn ang="0">
                  <a:pos x="connsiteX0" y="connsiteY0"/>
                </a:cxn>
                <a:cxn ang="0">
                  <a:pos x="connsiteX1" y="connsiteY1"/>
                </a:cxn>
                <a:cxn ang="0">
                  <a:pos x="connsiteX2" y="connsiteY2"/>
                </a:cxn>
              </a:cxnLst>
              <a:rect l="l" t="t" r="r" b="b"/>
              <a:pathLst>
                <a:path w="3632200" h="2000250">
                  <a:moveTo>
                    <a:pt x="0" y="2000250"/>
                  </a:moveTo>
                  <a:cubicBezTo>
                    <a:pt x="675216" y="1311275"/>
                    <a:pt x="1350433" y="622300"/>
                    <a:pt x="1955800" y="311150"/>
                  </a:cubicBezTo>
                  <a:cubicBezTo>
                    <a:pt x="2561167" y="0"/>
                    <a:pt x="3096683" y="66675"/>
                    <a:pt x="3632200" y="13335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11" name="Picture 7" descr="P:\Icons\128x128\shadow\flash.png"/>
            <p:cNvPicPr>
              <a:picLocks noChangeAspect="1" noChangeArrowheads="1"/>
            </p:cNvPicPr>
            <p:nvPr/>
          </p:nvPicPr>
          <p:blipFill>
            <a:blip r:embed="rId4" cstate="print"/>
            <a:srcRect/>
            <a:stretch>
              <a:fillRect/>
            </a:stretch>
          </p:blipFill>
          <p:spPr bwMode="auto">
            <a:xfrm rot="16538613">
              <a:off x="2100686" y="1314880"/>
              <a:ext cx="620719" cy="620719"/>
            </a:xfrm>
            <a:prstGeom prst="rect">
              <a:avLst/>
            </a:prstGeom>
            <a:noFill/>
          </p:spPr>
        </p:pic>
      </p:grpSp>
      <p:grpSp>
        <p:nvGrpSpPr>
          <p:cNvPr id="12" name="Group 11"/>
          <p:cNvGrpSpPr/>
          <p:nvPr/>
        </p:nvGrpSpPr>
        <p:grpSpPr>
          <a:xfrm>
            <a:off x="982006" y="4052237"/>
            <a:ext cx="3486115" cy="1348444"/>
            <a:chOff x="656167" y="3568700"/>
            <a:chExt cx="4042833" cy="1511727"/>
          </a:xfrm>
        </p:grpSpPr>
        <p:sp>
          <p:nvSpPr>
            <p:cNvPr id="13" name="Freeform 12"/>
            <p:cNvSpPr/>
            <p:nvPr/>
          </p:nvSpPr>
          <p:spPr bwMode="auto">
            <a:xfrm>
              <a:off x="656167" y="3568700"/>
              <a:ext cx="4042833" cy="1361017"/>
            </a:xfrm>
            <a:custGeom>
              <a:avLst/>
              <a:gdLst>
                <a:gd name="connsiteX0" fmla="*/ 93133 w 4042833"/>
                <a:gd name="connsiteY0" fmla="*/ 0 h 1361017"/>
                <a:gd name="connsiteX1" fmla="*/ 385233 w 4042833"/>
                <a:gd name="connsiteY1" fmla="*/ 952500 h 1361017"/>
                <a:gd name="connsiteX2" fmla="*/ 2404533 w 4042833"/>
                <a:gd name="connsiteY2" fmla="*/ 1282700 h 1361017"/>
                <a:gd name="connsiteX3" fmla="*/ 4042833 w 4042833"/>
                <a:gd name="connsiteY3" fmla="*/ 482600 h 1361017"/>
              </a:gdLst>
              <a:ahLst/>
              <a:cxnLst>
                <a:cxn ang="0">
                  <a:pos x="connsiteX0" y="connsiteY0"/>
                </a:cxn>
                <a:cxn ang="0">
                  <a:pos x="connsiteX1" y="connsiteY1"/>
                </a:cxn>
                <a:cxn ang="0">
                  <a:pos x="connsiteX2" y="connsiteY2"/>
                </a:cxn>
                <a:cxn ang="0">
                  <a:pos x="connsiteX3" y="connsiteY3"/>
                </a:cxn>
              </a:cxnLst>
              <a:rect l="l" t="t" r="r" b="b"/>
              <a:pathLst>
                <a:path w="4042833" h="1361017">
                  <a:moveTo>
                    <a:pt x="93133" y="0"/>
                  </a:moveTo>
                  <a:cubicBezTo>
                    <a:pt x="46566" y="369358"/>
                    <a:pt x="0" y="738717"/>
                    <a:pt x="385233" y="952500"/>
                  </a:cubicBezTo>
                  <a:cubicBezTo>
                    <a:pt x="770466" y="1166283"/>
                    <a:pt x="1794933" y="1361017"/>
                    <a:pt x="2404533" y="1282700"/>
                  </a:cubicBezTo>
                  <a:cubicBezTo>
                    <a:pt x="3014133" y="1204383"/>
                    <a:pt x="3528483" y="843491"/>
                    <a:pt x="4042833" y="48260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14" name="Picture 7" descr="P:\Icons\128x128\shadow\flash.png"/>
            <p:cNvPicPr>
              <a:picLocks noChangeAspect="1" noChangeArrowheads="1"/>
            </p:cNvPicPr>
            <p:nvPr/>
          </p:nvPicPr>
          <p:blipFill>
            <a:blip r:embed="rId4" cstate="print"/>
            <a:srcRect/>
            <a:stretch>
              <a:fillRect/>
            </a:stretch>
          </p:blipFill>
          <p:spPr bwMode="auto">
            <a:xfrm rot="19828219">
              <a:off x="1459299" y="4459708"/>
              <a:ext cx="620719" cy="620719"/>
            </a:xfrm>
            <a:prstGeom prst="rect">
              <a:avLst/>
            </a:prstGeom>
            <a:noFill/>
          </p:spPr>
        </p:pic>
      </p:grpSp>
      <p:grpSp>
        <p:nvGrpSpPr>
          <p:cNvPr id="15" name="Group 14"/>
          <p:cNvGrpSpPr/>
          <p:nvPr/>
        </p:nvGrpSpPr>
        <p:grpSpPr>
          <a:xfrm>
            <a:off x="2916639" y="2236137"/>
            <a:ext cx="1817891" cy="1439060"/>
            <a:chOff x="2590800" y="1752600"/>
            <a:chExt cx="2108200" cy="1613315"/>
          </a:xfrm>
        </p:grpSpPr>
        <p:sp>
          <p:nvSpPr>
            <p:cNvPr id="16" name="Freeform 15"/>
            <p:cNvSpPr/>
            <p:nvPr/>
          </p:nvSpPr>
          <p:spPr bwMode="auto">
            <a:xfrm>
              <a:off x="2590800" y="1752600"/>
              <a:ext cx="2108200" cy="1394883"/>
            </a:xfrm>
            <a:custGeom>
              <a:avLst/>
              <a:gdLst>
                <a:gd name="connsiteX0" fmla="*/ 0 w 2108200"/>
                <a:gd name="connsiteY0" fmla="*/ 990600 h 1394883"/>
                <a:gd name="connsiteX1" fmla="*/ 520700 w 2108200"/>
                <a:gd name="connsiteY1" fmla="*/ 1384300 h 1394883"/>
                <a:gd name="connsiteX2" fmla="*/ 1524000 w 2108200"/>
                <a:gd name="connsiteY2" fmla="*/ 1054100 h 1394883"/>
                <a:gd name="connsiteX3" fmla="*/ 2108200 w 2108200"/>
                <a:gd name="connsiteY3" fmla="*/ 0 h 1394883"/>
              </a:gdLst>
              <a:ahLst/>
              <a:cxnLst>
                <a:cxn ang="0">
                  <a:pos x="connsiteX0" y="connsiteY0"/>
                </a:cxn>
                <a:cxn ang="0">
                  <a:pos x="connsiteX1" y="connsiteY1"/>
                </a:cxn>
                <a:cxn ang="0">
                  <a:pos x="connsiteX2" y="connsiteY2"/>
                </a:cxn>
                <a:cxn ang="0">
                  <a:pos x="connsiteX3" y="connsiteY3"/>
                </a:cxn>
              </a:cxnLst>
              <a:rect l="l" t="t" r="r" b="b"/>
              <a:pathLst>
                <a:path w="2108200" h="1394883">
                  <a:moveTo>
                    <a:pt x="0" y="990600"/>
                  </a:moveTo>
                  <a:cubicBezTo>
                    <a:pt x="133350" y="1182158"/>
                    <a:pt x="266700" y="1373717"/>
                    <a:pt x="520700" y="1384300"/>
                  </a:cubicBezTo>
                  <a:cubicBezTo>
                    <a:pt x="774700" y="1394883"/>
                    <a:pt x="1259417" y="1284817"/>
                    <a:pt x="1524000" y="1054100"/>
                  </a:cubicBezTo>
                  <a:cubicBezTo>
                    <a:pt x="1788583" y="823383"/>
                    <a:pt x="1948391" y="411691"/>
                    <a:pt x="2108200" y="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17" name="Picture 7" descr="P:\Icons\128x128\shadow\flash.png"/>
            <p:cNvPicPr>
              <a:picLocks noChangeAspect="1" noChangeArrowheads="1"/>
            </p:cNvPicPr>
            <p:nvPr/>
          </p:nvPicPr>
          <p:blipFill>
            <a:blip r:embed="rId4" cstate="print"/>
            <a:srcRect/>
            <a:stretch>
              <a:fillRect/>
            </a:stretch>
          </p:blipFill>
          <p:spPr bwMode="auto">
            <a:xfrm rot="17839465">
              <a:off x="3173811" y="2745196"/>
              <a:ext cx="620719" cy="620719"/>
            </a:xfrm>
            <a:prstGeom prst="rect">
              <a:avLst/>
            </a:prstGeom>
            <a:noFill/>
          </p:spPr>
        </p:pic>
      </p:grpSp>
      <p:sp>
        <p:nvSpPr>
          <p:cNvPr id="18" name="Title 1"/>
          <p:cNvSpPr>
            <a:spLocks noGrp="1"/>
          </p:cNvSpPr>
          <p:nvPr>
            <p:ph type="ctrTitle"/>
          </p:nvPr>
        </p:nvSpPr>
        <p:spPr>
          <a:xfrm>
            <a:off x="642910" y="285732"/>
            <a:ext cx="7772400" cy="773912"/>
          </a:xfrm>
        </p:spPr>
        <p:txBody>
          <a:bodyPr/>
          <a:lstStyle/>
          <a:p>
            <a:r>
              <a:rPr lang="sv-SE" sz="4000" dirty="0" smtClean="0"/>
              <a:t>Händelsestyrd programmering</a:t>
            </a:r>
            <a:endParaRPr lang="sv-SE" sz="4000" dirty="0"/>
          </a:p>
        </p:txBody>
      </p:sp>
      <p:pic>
        <p:nvPicPr>
          <p:cNvPr id="1026" name="Picture 2" descr="P:\Icons\48x48\shadow\flas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7033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000"/>
                                        <p:tgtEl>
                                          <p:spTgt spid="15"/>
                                        </p:tgtEl>
                                      </p:cBhvr>
                                    </p:animEffect>
                                  </p:childTnLst>
                                </p:cTn>
                              </p:par>
                            </p:childTnLst>
                          </p:cTn>
                        </p:par>
                        <p:par>
                          <p:cTn id="17" fill="hold">
                            <p:stCondLst>
                              <p:cond delay="40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2000"/>
                                        <p:tgtEl>
                                          <p:spTgt spid="9"/>
                                        </p:tgtEl>
                                      </p:cBhvr>
                                    </p:animEffect>
                                  </p:childTnLst>
                                </p:cTn>
                              </p:par>
                            </p:childTnLst>
                          </p:cTn>
                        </p:par>
                        <p:par>
                          <p:cTn id="21" fill="hold">
                            <p:stCondLst>
                              <p:cond delay="6000"/>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Händelser</a:t>
            </a:r>
            <a:endParaRPr lang="sv-SE" dirty="0"/>
          </a:p>
        </p:txBody>
      </p:sp>
      <p:sp>
        <p:nvSpPr>
          <p:cNvPr id="3" name="Subtitle 2"/>
          <p:cNvSpPr>
            <a:spLocks noGrp="1"/>
          </p:cNvSpPr>
          <p:nvPr>
            <p:ph type="subTitle" idx="1"/>
          </p:nvPr>
        </p:nvSpPr>
        <p:spPr>
          <a:xfrm>
            <a:off x="539552" y="1093652"/>
            <a:ext cx="8106124" cy="4140112"/>
          </a:xfrm>
        </p:spPr>
        <p:txBody>
          <a:bodyPr/>
          <a:lstStyle/>
          <a:p>
            <a:pPr marL="342900" indent="-342900">
              <a:buFont typeface="Arial" charset="0"/>
              <a:buChar char="•"/>
            </a:pPr>
            <a:r>
              <a:rPr lang="sv-SE" b="1" dirty="0" smtClean="0"/>
              <a:t>Mushändelser</a:t>
            </a:r>
            <a:r>
              <a:rPr lang="sv-SE" dirty="0" smtClean="0"/>
              <a:t/>
            </a:r>
            <a:br>
              <a:rPr lang="sv-SE" dirty="0" smtClean="0"/>
            </a:br>
            <a:r>
              <a:rPr lang="sv-SE" sz="1800" dirty="0" err="1" smtClean="0"/>
              <a:t>click</a:t>
            </a:r>
            <a:r>
              <a:rPr lang="sv-SE" sz="1800" dirty="0" smtClean="0"/>
              <a:t>, </a:t>
            </a:r>
            <a:r>
              <a:rPr lang="sv-SE" sz="1800" dirty="0" err="1" smtClean="0"/>
              <a:t>dblclick</a:t>
            </a:r>
            <a:r>
              <a:rPr lang="sv-SE" sz="1800" dirty="0" smtClean="0"/>
              <a:t>, </a:t>
            </a:r>
            <a:r>
              <a:rPr lang="sv-SE" sz="1800" dirty="0" err="1" smtClean="0"/>
              <a:t>mousedown</a:t>
            </a:r>
            <a:r>
              <a:rPr lang="sv-SE" sz="1800" dirty="0" smtClean="0"/>
              <a:t>, </a:t>
            </a:r>
            <a:r>
              <a:rPr lang="sv-SE" sz="1800" dirty="0" err="1" smtClean="0"/>
              <a:t>mouseout</a:t>
            </a:r>
            <a:r>
              <a:rPr lang="sv-SE" sz="1800" dirty="0" smtClean="0"/>
              <a:t>, </a:t>
            </a:r>
            <a:r>
              <a:rPr lang="sv-SE" sz="1800" dirty="0" err="1" smtClean="0"/>
              <a:t>mouseover</a:t>
            </a:r>
            <a:r>
              <a:rPr lang="sv-SE" sz="1800" dirty="0" smtClean="0"/>
              <a:t>, </a:t>
            </a:r>
            <a:r>
              <a:rPr lang="sv-SE" sz="1800" dirty="0" err="1" smtClean="0"/>
              <a:t>mouseup</a:t>
            </a:r>
            <a:r>
              <a:rPr lang="sv-SE" sz="1800" dirty="0" smtClean="0"/>
              <a:t>, </a:t>
            </a:r>
            <a:r>
              <a:rPr lang="sv-SE" sz="1800" dirty="0" err="1" smtClean="0"/>
              <a:t>mousemove</a:t>
            </a:r>
            <a:endParaRPr lang="sv-SE" sz="2000" dirty="0" smtClean="0"/>
          </a:p>
          <a:p>
            <a:pPr marL="342900" indent="-342900">
              <a:buFont typeface="Arial" charset="0"/>
              <a:buChar char="•"/>
            </a:pPr>
            <a:r>
              <a:rPr lang="sv-SE" b="1" dirty="0" smtClean="0"/>
              <a:t>Tangentbordshändelser</a:t>
            </a:r>
            <a:r>
              <a:rPr lang="sv-SE" dirty="0" smtClean="0"/>
              <a:t/>
            </a:r>
            <a:br>
              <a:rPr lang="sv-SE" dirty="0" smtClean="0"/>
            </a:br>
            <a:r>
              <a:rPr lang="sv-SE" sz="1800" dirty="0" err="1" smtClean="0"/>
              <a:t>keydown</a:t>
            </a:r>
            <a:r>
              <a:rPr lang="sv-SE" sz="1800" dirty="0" smtClean="0"/>
              <a:t>, </a:t>
            </a:r>
            <a:r>
              <a:rPr lang="sv-SE" sz="1800" dirty="0" err="1" smtClean="0"/>
              <a:t>keypress</a:t>
            </a:r>
            <a:r>
              <a:rPr lang="sv-SE" sz="1800" dirty="0" smtClean="0"/>
              <a:t>, </a:t>
            </a:r>
            <a:r>
              <a:rPr lang="sv-SE" sz="1800" dirty="0" err="1" smtClean="0"/>
              <a:t>keyup</a:t>
            </a:r>
            <a:endParaRPr lang="sv-SE" sz="2000" dirty="0" smtClean="0"/>
          </a:p>
          <a:p>
            <a:pPr marL="342900" indent="-342900">
              <a:buFont typeface="Arial" charset="0"/>
              <a:buChar char="•"/>
            </a:pPr>
            <a:r>
              <a:rPr lang="sv-SE" b="1" dirty="0" smtClean="0"/>
              <a:t>HTML-händelser</a:t>
            </a:r>
            <a:r>
              <a:rPr lang="sv-SE" dirty="0" smtClean="0"/>
              <a:t/>
            </a:r>
            <a:br>
              <a:rPr lang="sv-SE" dirty="0" smtClean="0"/>
            </a:br>
            <a:r>
              <a:rPr lang="sv-SE" sz="1800" dirty="0" err="1" smtClean="0"/>
              <a:t>load</a:t>
            </a:r>
            <a:r>
              <a:rPr lang="sv-SE" sz="1800" dirty="0" smtClean="0"/>
              <a:t>, </a:t>
            </a:r>
            <a:r>
              <a:rPr lang="sv-SE" sz="1800" dirty="0" err="1" smtClean="0"/>
              <a:t>unload</a:t>
            </a:r>
            <a:r>
              <a:rPr lang="sv-SE" sz="1800" dirty="0" smtClean="0"/>
              <a:t>, abort, </a:t>
            </a:r>
            <a:r>
              <a:rPr lang="sv-SE" sz="1800" dirty="0" err="1" smtClean="0"/>
              <a:t>error</a:t>
            </a:r>
            <a:r>
              <a:rPr lang="sv-SE" sz="1800" dirty="0" smtClean="0"/>
              <a:t>, </a:t>
            </a:r>
            <a:r>
              <a:rPr lang="sv-SE" sz="1800" dirty="0" err="1" smtClean="0"/>
              <a:t>select</a:t>
            </a:r>
            <a:r>
              <a:rPr lang="sv-SE" sz="1800" dirty="0" smtClean="0"/>
              <a:t>, </a:t>
            </a:r>
            <a:r>
              <a:rPr lang="sv-SE" sz="1800" dirty="0" err="1" smtClean="0"/>
              <a:t>change</a:t>
            </a:r>
            <a:r>
              <a:rPr lang="sv-SE" sz="1800" dirty="0" smtClean="0"/>
              <a:t>, </a:t>
            </a:r>
            <a:r>
              <a:rPr lang="sv-SE" sz="1800" dirty="0" err="1" smtClean="0"/>
              <a:t>submit</a:t>
            </a:r>
            <a:r>
              <a:rPr lang="sv-SE" sz="1800" dirty="0" smtClean="0"/>
              <a:t>, </a:t>
            </a:r>
            <a:r>
              <a:rPr lang="sv-SE" sz="1800" dirty="0" err="1" smtClean="0"/>
              <a:t>reset</a:t>
            </a:r>
            <a:r>
              <a:rPr lang="sv-SE" sz="1800" dirty="0" smtClean="0"/>
              <a:t>, </a:t>
            </a:r>
            <a:r>
              <a:rPr lang="sv-SE" sz="1800" dirty="0" err="1" smtClean="0"/>
              <a:t>resize</a:t>
            </a:r>
            <a:r>
              <a:rPr lang="sv-SE" sz="1800" dirty="0" smtClean="0"/>
              <a:t>, </a:t>
            </a:r>
            <a:r>
              <a:rPr lang="sv-SE" sz="1800" dirty="0" err="1" smtClean="0"/>
              <a:t>scroll</a:t>
            </a:r>
            <a:r>
              <a:rPr lang="sv-SE" sz="1800" dirty="0" smtClean="0"/>
              <a:t>, focus, </a:t>
            </a:r>
            <a:r>
              <a:rPr lang="sv-SE" sz="1800" dirty="0" err="1" smtClean="0"/>
              <a:t>blur</a:t>
            </a:r>
            <a:endParaRPr lang="sv-SE" sz="1800" dirty="0" smtClean="0"/>
          </a:p>
          <a:p>
            <a:pPr marL="342900" indent="-342900">
              <a:buFont typeface="Arial" charset="0"/>
              <a:buChar char="•"/>
            </a:pPr>
            <a:r>
              <a:rPr lang="sv-SE" sz="2000" dirty="0" err="1"/>
              <a:t>Användargränsnittshändelser</a:t>
            </a:r>
            <a:r>
              <a:rPr lang="sv-SE" sz="2000" dirty="0"/>
              <a:t/>
            </a:r>
            <a:br>
              <a:rPr lang="sv-SE" sz="2000" dirty="0"/>
            </a:br>
            <a:r>
              <a:rPr lang="sv-SE" sz="1200" dirty="0" err="1"/>
              <a:t>DOMFocusIn</a:t>
            </a:r>
            <a:r>
              <a:rPr lang="sv-SE" sz="1200" dirty="0"/>
              <a:t>, </a:t>
            </a:r>
            <a:r>
              <a:rPr lang="sv-SE" sz="1200" dirty="0" err="1"/>
              <a:t>DOMFocusOut</a:t>
            </a:r>
            <a:r>
              <a:rPr lang="sv-SE" sz="1200" dirty="0"/>
              <a:t>, </a:t>
            </a:r>
            <a:r>
              <a:rPr lang="sv-SE" sz="1200" dirty="0" err="1"/>
              <a:t>DOMActivate</a:t>
            </a:r>
            <a:endParaRPr lang="sv-SE" sz="2000" dirty="0"/>
          </a:p>
          <a:p>
            <a:pPr marL="342900" indent="-342900">
              <a:buFont typeface="Arial" charset="0"/>
              <a:buChar char="•"/>
            </a:pPr>
            <a:r>
              <a:rPr lang="sv-SE" sz="2000" dirty="0" smtClean="0"/>
              <a:t>Mutationshändelser</a:t>
            </a:r>
            <a:br>
              <a:rPr lang="sv-SE" sz="2000" dirty="0" smtClean="0"/>
            </a:br>
            <a:r>
              <a:rPr lang="sv-SE" sz="1200" dirty="0" err="1" smtClean="0"/>
              <a:t>DOMSubtreeModified</a:t>
            </a:r>
            <a:r>
              <a:rPr lang="sv-SE" sz="1200" dirty="0" smtClean="0"/>
              <a:t>, </a:t>
            </a:r>
            <a:r>
              <a:rPr lang="sv-SE" sz="1200" dirty="0" err="1" smtClean="0"/>
              <a:t>DOMNodeInserted</a:t>
            </a:r>
            <a:r>
              <a:rPr lang="sv-SE" sz="1200" dirty="0" smtClean="0"/>
              <a:t>, </a:t>
            </a:r>
            <a:r>
              <a:rPr lang="sv-SE" sz="1200" dirty="0" err="1" smtClean="0"/>
              <a:t>DOMNodeRemoved</a:t>
            </a:r>
            <a:r>
              <a:rPr lang="sv-SE" sz="1200" dirty="0" smtClean="0"/>
              <a:t>, </a:t>
            </a:r>
            <a:r>
              <a:rPr lang="sv-SE" sz="1200" dirty="0" err="1" smtClean="0"/>
              <a:t>DOMNodeInsertedIntoDocument</a:t>
            </a:r>
            <a:r>
              <a:rPr lang="sv-SE" sz="1200" dirty="0" smtClean="0"/>
              <a:t>, </a:t>
            </a:r>
            <a:r>
              <a:rPr lang="sv-SE" sz="1200" dirty="0" err="1" smtClean="0"/>
              <a:t>DOMNodeRemovedFromDocument</a:t>
            </a:r>
            <a:r>
              <a:rPr lang="sv-SE" sz="1200" dirty="0" smtClean="0"/>
              <a:t>, </a:t>
            </a:r>
            <a:r>
              <a:rPr lang="sv-SE" sz="1200" dirty="0" err="1" smtClean="0"/>
              <a:t>DOMAttrModified</a:t>
            </a:r>
            <a:r>
              <a:rPr lang="sv-SE" sz="1200" dirty="0" smtClean="0"/>
              <a:t>, </a:t>
            </a:r>
            <a:r>
              <a:rPr lang="sv-SE" sz="1200" dirty="0" err="1" smtClean="0"/>
              <a:t>DOMCharacterDataModified</a:t>
            </a:r>
            <a:r>
              <a:rPr lang="sv-SE" sz="1200" dirty="0" smtClean="0"/>
              <a:t>, </a:t>
            </a:r>
            <a:r>
              <a:rPr lang="sv-SE" sz="1200" dirty="0" err="1" smtClean="0"/>
              <a:t>DOMContentLoaded</a:t>
            </a:r>
            <a:endParaRPr lang="sv-SE" dirty="0"/>
          </a:p>
        </p:txBody>
      </p:sp>
      <p:pic>
        <p:nvPicPr>
          <p:cNvPr id="4"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84616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90150</TotalTime>
  <Words>1311</Words>
  <Application>Microsoft Macintosh PowerPoint</Application>
  <PresentationFormat>On-screen Show (16:10)</PresentationFormat>
  <Paragraphs>271</Paragraphs>
  <Slides>23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Minya Nouvelle</vt:lpstr>
      <vt:lpstr>Verdana</vt:lpstr>
      <vt:lpstr>Calibri</vt:lpstr>
      <vt:lpstr>Office Theme</vt:lpstr>
      <vt:lpstr>E07 – "Greased Lightning"</vt:lpstr>
      <vt:lpstr>E07 – Greased Lightning</vt:lpstr>
      <vt:lpstr>Ändra CSS-egenskaper</vt:lpstr>
      <vt:lpstr>Inline styles</vt:lpstr>
      <vt:lpstr>Undvik uppblandning av lager</vt:lpstr>
      <vt:lpstr>HTML5 classList</vt:lpstr>
      <vt:lpstr>Inline styles</vt:lpstr>
      <vt:lpstr>Händelsestyrd programmering</vt:lpstr>
      <vt:lpstr>Händelser</vt:lpstr>
      <vt:lpstr>Händelsehanterare</vt:lpstr>
      <vt:lpstr>Koppla händelsehanterare</vt:lpstr>
      <vt:lpstr>Koppla händelsehanterare</vt:lpstr>
      <vt:lpstr>Koppla händelsehanterare</vt:lpstr>
      <vt:lpstr>Vad triggade eventet?</vt:lpstr>
      <vt:lpstr>that=this</vt:lpstr>
      <vt:lpstr>Hindra defulthändelsen</vt:lpstr>
      <vt:lpstr>Större exempel</vt:lpstr>
      <vt:lpstr>Spåra mushändelser</vt:lpstr>
      <vt:lpstr>Fler händelser</vt:lpstr>
      <vt:lpstr>Information om eventet</vt:lpstr>
      <vt:lpstr>Läs av tangenttryckning</vt:lpstr>
      <vt:lpstr>Event-delegat</vt:lpstr>
      <vt:lpstr>PowerPoint Presentation</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thajo</dc:creator>
  <cp:lastModifiedBy>Johan Leitet</cp:lastModifiedBy>
  <cp:revision>5123</cp:revision>
  <dcterms:created xsi:type="dcterms:W3CDTF">2009-01-05T10:26:14Z</dcterms:created>
  <dcterms:modified xsi:type="dcterms:W3CDTF">2013-11-27T09:56:15Z</dcterms:modified>
</cp:coreProperties>
</file>